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8.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0.xml" ContentType="application/vnd.openxmlformats-officedocument.theme+xml"/>
  <Override PartName="/ppt/slideLayouts/slideLayout47.xml" ContentType="application/vnd.openxmlformats-officedocument.presentationml.slideLayout+xml"/>
  <Override PartName="/ppt/theme/theme11.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4.xml" ContentType="application/vnd.openxmlformats-officedocument.theme+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6.xml" ContentType="application/vnd.openxmlformats-officedocument.theme+xml"/>
  <Override PartName="/ppt/slideLayouts/slideLayout8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4.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5.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6.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7.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8.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9.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0.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1.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1.xml" ContentType="application/vnd.openxmlformats-officedocument.themeOverr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2.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xml" ContentType="application/vnd.openxmlformats-officedocument.themeOverride+xml"/>
  <Override PartName="/ppt/charts/chart40.xml" ContentType="application/vnd.openxmlformats-officedocument.drawingml.chart+xml"/>
  <Override PartName="/ppt/notesSlides/notesSlide18.xml" ContentType="application/vnd.openxmlformats-officedocument.presentationml.notesSlide+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theme/themeOverride4.xml" ContentType="application/vnd.openxmlformats-officedocument.themeOverride+xml"/>
  <Override PartName="/ppt/drawings/drawing1.xml" ContentType="application/vnd.openxmlformats-officedocument.drawingml.chartshapes+xml"/>
  <Override PartName="/ppt/charts/chart51.xml" ContentType="application/vnd.openxmlformats-officedocument.drawingml.chart+xml"/>
  <Override PartName="/ppt/theme/themeOverride5.xml" ContentType="application/vnd.openxmlformats-officedocument.themeOverride+xml"/>
  <Override PartName="/ppt/charts/chart52.xml" ContentType="application/vnd.openxmlformats-officedocument.drawingml.chart+xml"/>
  <Override PartName="/ppt/theme/themeOverride6.xml" ContentType="application/vnd.openxmlformats-officedocument.themeOverride+xml"/>
  <Override PartName="/ppt/charts/chart53.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54.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55.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56.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61.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62.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63.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64.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65.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66.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67.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68.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69.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70.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71.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72.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73.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74.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75.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76.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77.xml" ContentType="application/vnd.openxmlformats-officedocument.drawingml.chart+xml"/>
  <Override PartName="/ppt/charts/style61.xml" ContentType="application/vnd.ms-office.chartstyle+xml"/>
  <Override PartName="/ppt/charts/colors61.xml" ContentType="application/vnd.ms-office.chartcolorstyle+xml"/>
  <Override PartName="/ppt/drawings/drawing2.xml" ContentType="application/vnd.openxmlformats-officedocument.drawingml.chartshapes+xml"/>
  <Override PartName="/ppt/charts/chart78.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79.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80.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81.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82.xml" ContentType="application/vnd.openxmlformats-officedocument.drawingml.chart+xml"/>
  <Override PartName="/ppt/charts/chart83.xml" ContentType="application/vnd.openxmlformats-officedocument.drawingml.chart+xml"/>
  <Override PartName="/ppt/theme/themeOverride7.xml" ContentType="application/vnd.openxmlformats-officedocument.themeOverride+xml"/>
  <Override PartName="/ppt/charts/chart84.xml" ContentType="application/vnd.openxmlformats-officedocument.drawingml.chart+xml"/>
  <Override PartName="/ppt/theme/themeOverride8.xml" ContentType="application/vnd.openxmlformats-officedocument.themeOverride+xml"/>
  <Override PartName="/ppt/charts/chart85.xml" ContentType="application/vnd.openxmlformats-officedocument.drawingml.chart+xml"/>
  <Override PartName="/ppt/theme/themeOverride9.xml" ContentType="application/vnd.openxmlformats-officedocument.themeOverride+xml"/>
  <Override PartName="/ppt/charts/chart86.xml" ContentType="application/vnd.openxmlformats-officedocument.drawingml.chart+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65" r:id="rId3"/>
    <p:sldMasterId id="2147483668" r:id="rId4"/>
    <p:sldMasterId id="2147483679" r:id="rId5"/>
    <p:sldMasterId id="2147483684" r:id="rId6"/>
    <p:sldMasterId id="2147483687" r:id="rId7"/>
    <p:sldMasterId id="2147483695" r:id="rId8"/>
    <p:sldMasterId id="2147483709" r:id="rId9"/>
    <p:sldMasterId id="2147483723" r:id="rId10"/>
    <p:sldMasterId id="2147483726" r:id="rId11"/>
    <p:sldMasterId id="2147483728" r:id="rId12"/>
    <p:sldMasterId id="2147483740" r:id="rId13"/>
    <p:sldMasterId id="2147483752" r:id="rId14"/>
    <p:sldMasterId id="2147483760" r:id="rId15"/>
    <p:sldMasterId id="2147483762" r:id="rId16"/>
    <p:sldMasterId id="2147483768" r:id="rId17"/>
  </p:sldMasterIdLst>
  <p:notesMasterIdLst>
    <p:notesMasterId r:id="rId124"/>
  </p:notesMasterIdLst>
  <p:sldIdLst>
    <p:sldId id="2147481267" r:id="rId18"/>
    <p:sldId id="2147481272" r:id="rId19"/>
    <p:sldId id="2147481268" r:id="rId20"/>
    <p:sldId id="619" r:id="rId21"/>
    <p:sldId id="2147481273" r:id="rId22"/>
    <p:sldId id="2147481275" r:id="rId23"/>
    <p:sldId id="2147481274" r:id="rId24"/>
    <p:sldId id="2147481271" r:id="rId25"/>
    <p:sldId id="1447" r:id="rId26"/>
    <p:sldId id="554" r:id="rId27"/>
    <p:sldId id="2147481266" r:id="rId28"/>
    <p:sldId id="2147481269" r:id="rId29"/>
    <p:sldId id="2147481270" r:id="rId30"/>
    <p:sldId id="257" r:id="rId31"/>
    <p:sldId id="279" r:id="rId32"/>
    <p:sldId id="280" r:id="rId33"/>
    <p:sldId id="258" r:id="rId34"/>
    <p:sldId id="278" r:id="rId35"/>
    <p:sldId id="276" r:id="rId36"/>
    <p:sldId id="277" r:id="rId37"/>
    <p:sldId id="275"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147481276" r:id="rId51"/>
    <p:sldId id="2147481277" r:id="rId52"/>
    <p:sldId id="2145705316" r:id="rId53"/>
    <p:sldId id="2147481482" r:id="rId54"/>
    <p:sldId id="2147481483" r:id="rId55"/>
    <p:sldId id="575" r:id="rId56"/>
    <p:sldId id="574" r:id="rId57"/>
    <p:sldId id="2145705423" r:id="rId58"/>
    <p:sldId id="2145705424" r:id="rId59"/>
    <p:sldId id="2145705425" r:id="rId60"/>
    <p:sldId id="2145705426" r:id="rId61"/>
    <p:sldId id="2145705427" r:id="rId62"/>
    <p:sldId id="2147481419" r:id="rId63"/>
    <p:sldId id="2147481420" r:id="rId64"/>
    <p:sldId id="2147481478" r:id="rId65"/>
    <p:sldId id="2147481479" r:id="rId66"/>
    <p:sldId id="2147481480" r:id="rId67"/>
    <p:sldId id="2147481421" r:id="rId68"/>
    <p:sldId id="2147481422" r:id="rId69"/>
    <p:sldId id="2147481423" r:id="rId70"/>
    <p:sldId id="256" r:id="rId71"/>
    <p:sldId id="2147481424" r:id="rId72"/>
    <p:sldId id="2147481425" r:id="rId73"/>
    <p:sldId id="2147481484" r:id="rId74"/>
    <p:sldId id="2147481426" r:id="rId75"/>
    <p:sldId id="2147481485" r:id="rId76"/>
    <p:sldId id="2147481486" r:id="rId77"/>
    <p:sldId id="2147481487" r:id="rId78"/>
    <p:sldId id="2147481488" r:id="rId79"/>
    <p:sldId id="2147481489" r:id="rId80"/>
    <p:sldId id="2147481490" r:id="rId81"/>
    <p:sldId id="2147481491" r:id="rId82"/>
    <p:sldId id="2147481492" r:id="rId83"/>
    <p:sldId id="2147481493" r:id="rId84"/>
    <p:sldId id="2147481494" r:id="rId85"/>
    <p:sldId id="2147481495" r:id="rId86"/>
    <p:sldId id="2147481496" r:id="rId87"/>
    <p:sldId id="2147481497" r:id="rId88"/>
    <p:sldId id="2147481498" r:id="rId89"/>
    <p:sldId id="2147481499" r:id="rId90"/>
    <p:sldId id="271" r:id="rId91"/>
    <p:sldId id="2147481500" r:id="rId92"/>
    <p:sldId id="2147481501" r:id="rId93"/>
    <p:sldId id="2147481502" r:id="rId94"/>
    <p:sldId id="2147481503" r:id="rId95"/>
    <p:sldId id="2147481504" r:id="rId96"/>
    <p:sldId id="2147481505" r:id="rId97"/>
    <p:sldId id="2147481506" r:id="rId98"/>
    <p:sldId id="2147481507" r:id="rId99"/>
    <p:sldId id="2147481508" r:id="rId100"/>
    <p:sldId id="2147481509" r:id="rId101"/>
    <p:sldId id="2147481510" r:id="rId102"/>
    <p:sldId id="2147481511" r:id="rId103"/>
    <p:sldId id="2147481512" r:id="rId104"/>
    <p:sldId id="2147481513" r:id="rId105"/>
    <p:sldId id="2147481514" r:id="rId106"/>
    <p:sldId id="2147481515" r:id="rId107"/>
    <p:sldId id="2147481516" r:id="rId108"/>
    <p:sldId id="2147481517" r:id="rId109"/>
    <p:sldId id="2147481518" r:id="rId110"/>
    <p:sldId id="2147481519" r:id="rId111"/>
    <p:sldId id="2147481520" r:id="rId112"/>
    <p:sldId id="2147481521" r:id="rId113"/>
    <p:sldId id="272" r:id="rId114"/>
    <p:sldId id="563" r:id="rId115"/>
    <p:sldId id="573" r:id="rId116"/>
    <p:sldId id="1335" r:id="rId117"/>
    <p:sldId id="1336" r:id="rId118"/>
    <p:sldId id="1334" r:id="rId119"/>
    <p:sldId id="1337" r:id="rId120"/>
    <p:sldId id="1338" r:id="rId121"/>
    <p:sldId id="1339" r:id="rId122"/>
    <p:sldId id="564" r:id="rId12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cio" id="{18CE9E44-9C95-49D8-BFEB-7AA7E114C896}">
          <p14:sldIdLst>
            <p14:sldId id="2147481267"/>
            <p14:sldId id="2147481272"/>
            <p14:sldId id="2147481268"/>
            <p14:sldId id="619"/>
            <p14:sldId id="2147481273"/>
            <p14:sldId id="2147481275"/>
            <p14:sldId id="2147481274"/>
            <p14:sldId id="2147481271"/>
            <p14:sldId id="1447"/>
            <p14:sldId id="554"/>
            <p14:sldId id="2147481266"/>
            <p14:sldId id="2147481269"/>
            <p14:sldId id="2147481270"/>
            <p14:sldId id="257"/>
            <p14:sldId id="279"/>
            <p14:sldId id="280"/>
            <p14:sldId id="258"/>
            <p14:sldId id="278"/>
            <p14:sldId id="276"/>
            <p14:sldId id="277"/>
            <p14:sldId id="275"/>
            <p14:sldId id="259"/>
            <p14:sldId id="260"/>
            <p14:sldId id="261"/>
            <p14:sldId id="262"/>
            <p14:sldId id="263"/>
            <p14:sldId id="264"/>
            <p14:sldId id="265"/>
            <p14:sldId id="266"/>
            <p14:sldId id="267"/>
            <p14:sldId id="268"/>
            <p14:sldId id="269"/>
            <p14:sldId id="270"/>
            <p14:sldId id="2147481276"/>
            <p14:sldId id="2147481277"/>
            <p14:sldId id="2145705316"/>
            <p14:sldId id="2147481482"/>
            <p14:sldId id="2147481483"/>
            <p14:sldId id="575"/>
            <p14:sldId id="574"/>
            <p14:sldId id="2145705423"/>
            <p14:sldId id="2145705424"/>
            <p14:sldId id="2145705425"/>
            <p14:sldId id="2145705426"/>
            <p14:sldId id="2145705427"/>
            <p14:sldId id="2147481419"/>
            <p14:sldId id="2147481420"/>
            <p14:sldId id="2147481478"/>
            <p14:sldId id="2147481479"/>
            <p14:sldId id="2147481480"/>
            <p14:sldId id="2147481421"/>
            <p14:sldId id="2147481422"/>
            <p14:sldId id="2147481423"/>
            <p14:sldId id="256"/>
            <p14:sldId id="2147481424"/>
            <p14:sldId id="2147481425"/>
            <p14:sldId id="2147481484"/>
            <p14:sldId id="2147481426"/>
            <p14:sldId id="2147481485"/>
            <p14:sldId id="2147481486"/>
            <p14:sldId id="2147481487"/>
            <p14:sldId id="2147481488"/>
            <p14:sldId id="2147481489"/>
            <p14:sldId id="2147481490"/>
            <p14:sldId id="2147481491"/>
            <p14:sldId id="2147481492"/>
            <p14:sldId id="2147481493"/>
            <p14:sldId id="2147481494"/>
            <p14:sldId id="2147481495"/>
            <p14:sldId id="2147481496"/>
            <p14:sldId id="2147481497"/>
            <p14:sldId id="2147481498"/>
            <p14:sldId id="2147481499"/>
            <p14:sldId id="271"/>
            <p14:sldId id="2147481500"/>
            <p14:sldId id="2147481501"/>
            <p14:sldId id="2147481502"/>
            <p14:sldId id="2147481503"/>
            <p14:sldId id="2147481504"/>
            <p14:sldId id="2147481505"/>
            <p14:sldId id="2147481506"/>
            <p14:sldId id="2147481507"/>
            <p14:sldId id="2147481508"/>
            <p14:sldId id="2147481509"/>
            <p14:sldId id="2147481510"/>
            <p14:sldId id="2147481511"/>
            <p14:sldId id="2147481512"/>
            <p14:sldId id="2147481513"/>
            <p14:sldId id="2147481514"/>
            <p14:sldId id="2147481515"/>
            <p14:sldId id="2147481516"/>
            <p14:sldId id="2147481517"/>
            <p14:sldId id="2147481518"/>
            <p14:sldId id="2147481519"/>
            <p14:sldId id="2147481520"/>
            <p14:sldId id="2147481521"/>
            <p14:sldId id="272"/>
            <p14:sldId id="563"/>
            <p14:sldId id="573"/>
            <p14:sldId id="1335"/>
            <p14:sldId id="1336"/>
            <p14:sldId id="1334"/>
            <p14:sldId id="1337"/>
            <p14:sldId id="1338"/>
            <p14:sldId id="1339"/>
            <p14:sldId id="5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B60"/>
    <a:srgbClr val="FFA100"/>
    <a:srgbClr val="FF5D00"/>
    <a:srgbClr val="DEF1CA"/>
    <a:srgbClr val="FFE8E8"/>
    <a:srgbClr val="FFD9D9"/>
    <a:srgbClr val="FFEEEE"/>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4189" autoAdjust="0"/>
  </p:normalViewPr>
  <p:slideViewPr>
    <p:cSldViewPr snapToGrid="0">
      <p:cViewPr varScale="1">
        <p:scale>
          <a:sx n="111" d="100"/>
          <a:sy n="111" d="100"/>
        </p:scale>
        <p:origin x="72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slide" Target="slides/slide95.xml"/><Relationship Id="rId16" Type="http://schemas.openxmlformats.org/officeDocument/2006/relationships/slideMaster" Target="slideMasters/slideMaster16.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notesMaster" Target="notesMasters/notesMaster1.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49.xlsx"/><Relationship Id="rId1" Type="http://schemas.openxmlformats.org/officeDocument/2006/relationships/themeOverride" Target="../theme/themeOverride4.xml"/></Relationships>
</file>

<file path=ppt/charts/_rels/chart51.xml.rels><?xml version="1.0" encoding="UTF-8" standalone="yes"?>
<Relationships xmlns="http://schemas.openxmlformats.org/package/2006/relationships"><Relationship Id="rId2" Type="http://schemas.openxmlformats.org/officeDocument/2006/relationships/package" Target="../embeddings/Microsoft_Excel_Worksheet50.xlsx"/><Relationship Id="rId1" Type="http://schemas.openxmlformats.org/officeDocument/2006/relationships/themeOverride" Target="../theme/themeOverride5.xml"/></Relationships>
</file>

<file path=ppt/charts/_rels/chart52.xml.rels><?xml version="1.0" encoding="UTF-8" standalone="yes"?>
<Relationships xmlns="http://schemas.openxmlformats.org/package/2006/relationships"><Relationship Id="rId2" Type="http://schemas.openxmlformats.org/officeDocument/2006/relationships/package" Target="../embeddings/Microsoft_Excel_Worksheet51.xlsx"/><Relationship Id="rId1" Type="http://schemas.openxmlformats.org/officeDocument/2006/relationships/themeOverride" Target="../theme/themeOverride6.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0.xml"/><Relationship Id="rId1" Type="http://schemas.microsoft.com/office/2011/relationships/chartStyle" Target="style40.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1.xml"/><Relationship Id="rId1" Type="http://schemas.microsoft.com/office/2011/relationships/chartStyle" Target="style41.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2.xml"/><Relationship Id="rId1" Type="http://schemas.microsoft.com/office/2011/relationships/chartStyle" Target="style42.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43.xml"/><Relationship Id="rId1" Type="http://schemas.microsoft.com/office/2011/relationships/chartStyle" Target="style43.xml"/></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44.xml"/><Relationship Id="rId1" Type="http://schemas.microsoft.com/office/2011/relationships/chartStyle" Target="style44.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45.xml"/><Relationship Id="rId1" Type="http://schemas.microsoft.com/office/2011/relationships/chartStyle" Target="style45.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46.xml"/><Relationship Id="rId1" Type="http://schemas.microsoft.com/office/2011/relationships/chartStyle" Target="style46.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47.xml"/><Relationship Id="rId1" Type="http://schemas.microsoft.com/office/2011/relationships/chartStyle" Target="style47.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48.xml"/><Relationship Id="rId1" Type="http://schemas.microsoft.com/office/2011/relationships/chartStyle" Target="style48.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49.xml"/><Relationship Id="rId1" Type="http://schemas.microsoft.com/office/2011/relationships/chartStyle" Target="style49.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50.xml"/><Relationship Id="rId1" Type="http://schemas.microsoft.com/office/2011/relationships/chartStyle" Target="style50.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51.xml"/><Relationship Id="rId1" Type="http://schemas.microsoft.com/office/2011/relationships/chartStyle" Target="style51.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52.xml"/><Relationship Id="rId1" Type="http://schemas.microsoft.com/office/2011/relationships/chartStyle" Target="style52.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53.xml"/><Relationship Id="rId1" Type="http://schemas.microsoft.com/office/2011/relationships/chartStyle" Target="style5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54.xml"/><Relationship Id="rId1" Type="http://schemas.microsoft.com/office/2011/relationships/chartStyle" Target="style54.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55.xml"/><Relationship Id="rId1" Type="http://schemas.microsoft.com/office/2011/relationships/chartStyle" Target="style55.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56.xml"/><Relationship Id="rId1" Type="http://schemas.microsoft.com/office/2011/relationships/chartStyle" Target="style56.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57.xml"/><Relationship Id="rId1" Type="http://schemas.microsoft.com/office/2011/relationships/chartStyle" Target="style57.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58.xml"/><Relationship Id="rId1" Type="http://schemas.microsoft.com/office/2011/relationships/chartStyle" Target="style58.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59.xml"/><Relationship Id="rId1" Type="http://schemas.microsoft.com/office/2011/relationships/chartStyle" Target="style59.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60.xml"/><Relationship Id="rId1" Type="http://schemas.microsoft.com/office/2011/relationships/chartStyle" Target="style60.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chartUserShapes" Target="../drawings/drawing2.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62.xml"/><Relationship Id="rId1" Type="http://schemas.microsoft.com/office/2011/relationships/chartStyle" Target="style62.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63.xml"/><Relationship Id="rId1" Type="http://schemas.microsoft.com/office/2011/relationships/chartStyle" Target="style6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64.xml"/><Relationship Id="rId1" Type="http://schemas.microsoft.com/office/2011/relationships/chartStyle" Target="style64.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65.xml"/><Relationship Id="rId1" Type="http://schemas.microsoft.com/office/2011/relationships/chartStyle" Target="style65.xml"/></Relationships>
</file>

<file path=ppt/charts/_rels/chart82.xml.rels><?xml version="1.0" encoding="UTF-8" standalone="yes"?>
<Relationships xmlns="http://schemas.openxmlformats.org/package/2006/relationships"><Relationship Id="rId1" Type="http://schemas.openxmlformats.org/officeDocument/2006/relationships/oleObject" Target="file:///\\retos\Brandstrat\2-3-4.5%20Proyectos\UEN_2\ACTIVOS\3359%20%20-%20Salud%20de%20marca%20(MAI2)%20-%20La%20Sant&#233;\5.Proc%20-%20Elab%20-%20info\5.1%20Calcu&amp;%20Anali\Macro%20XY%20encaje%20vs%20atractividad.xlsm" TargetMode="External"/></Relationships>
</file>

<file path=ppt/charts/_rels/chart83.xml.rels><?xml version="1.0" encoding="UTF-8" standalone="yes"?>
<Relationships xmlns="http://schemas.openxmlformats.org/package/2006/relationships"><Relationship Id="rId2" Type="http://schemas.openxmlformats.org/officeDocument/2006/relationships/package" Target="../embeddings/Microsoft_Excel_Worksheet81.xlsx"/><Relationship Id="rId1" Type="http://schemas.openxmlformats.org/officeDocument/2006/relationships/themeOverride" Target="../theme/themeOverride7.xml"/></Relationships>
</file>

<file path=ppt/charts/_rels/chart84.xml.rels><?xml version="1.0" encoding="UTF-8" standalone="yes"?>
<Relationships xmlns="http://schemas.openxmlformats.org/package/2006/relationships"><Relationship Id="rId2" Type="http://schemas.openxmlformats.org/officeDocument/2006/relationships/package" Target="../embeddings/Microsoft_Excel_Worksheet82.xlsx"/><Relationship Id="rId1" Type="http://schemas.openxmlformats.org/officeDocument/2006/relationships/themeOverride" Target="../theme/themeOverride8.xml"/></Relationships>
</file>

<file path=ppt/charts/_rels/chart85.xml.rels><?xml version="1.0" encoding="UTF-8" standalone="yes"?>
<Relationships xmlns="http://schemas.openxmlformats.org/package/2006/relationships"><Relationship Id="rId2" Type="http://schemas.openxmlformats.org/officeDocument/2006/relationships/package" Target="../embeddings/Microsoft_Excel_Worksheet83.xlsx"/><Relationship Id="rId1" Type="http://schemas.openxmlformats.org/officeDocument/2006/relationships/themeOverride" Target="../theme/themeOverride9.xml"/></Relationships>
</file>

<file path=ppt/charts/_rels/chart86.xml.rels><?xml version="1.0" encoding="UTF-8" standalone="yes"?>
<Relationships xmlns="http://schemas.openxmlformats.org/package/2006/relationships"><Relationship Id="rId2" Type="http://schemas.openxmlformats.org/officeDocument/2006/relationships/package" Target="../embeddings/Microsoft_Excel_Worksheet84.xlsx"/><Relationship Id="rId1" Type="http://schemas.openxmlformats.org/officeDocument/2006/relationships/themeOverride" Target="../theme/themeOverride10.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2025</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Bogotá</c:v>
                </c:pt>
                <c:pt idx="1">
                  <c:v>Medellín</c:v>
                </c:pt>
                <c:pt idx="2">
                  <c:v>Barranquilla</c:v>
                </c:pt>
              </c:strCache>
            </c:strRef>
          </c:cat>
          <c:val>
            <c:numRef>
              <c:f>Hoja1!$B$2:$B$4</c:f>
              <c:numCache>
                <c:formatCode>0%</c:formatCode>
                <c:ptCount val="3"/>
                <c:pt idx="0">
                  <c:v>0.65700000000000003</c:v>
                </c:pt>
                <c:pt idx="1">
                  <c:v>0.22</c:v>
                </c:pt>
                <c:pt idx="2">
                  <c:v>0.11700000000000001</c:v>
                </c:pt>
              </c:numCache>
            </c:numRef>
          </c:val>
          <c:extLst>
            <c:ext xmlns:c16="http://schemas.microsoft.com/office/drawing/2014/chart" uri="{C3380CC4-5D6E-409C-BE32-E72D297353CC}">
              <c16:uniqueId val="{00000000-7733-44EC-AF88-73B900543897}"/>
            </c:ext>
          </c:extLst>
        </c:ser>
        <c:ser>
          <c:idx val="1"/>
          <c:order val="1"/>
          <c:tx>
            <c:strRef>
              <c:f>Hoja1!$C$1</c:f>
              <c:strCache>
                <c:ptCount val="1"/>
                <c:pt idx="0">
                  <c:v>2022</c:v>
                </c:pt>
              </c:strCache>
            </c:strRef>
          </c:tx>
          <c:spPr>
            <a:solidFill>
              <a:srgbClr val="FFA100"/>
            </a:solidFill>
            <a:ln>
              <a:noFill/>
            </a:ln>
            <a:effectLst>
              <a:outerShdw blurRad="50800" dist="38100" algn="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Bogotá</c:v>
                </c:pt>
                <c:pt idx="1">
                  <c:v>Medellín</c:v>
                </c:pt>
                <c:pt idx="2">
                  <c:v>Barranquilla</c:v>
                </c:pt>
              </c:strCache>
            </c:strRef>
          </c:cat>
          <c:val>
            <c:numRef>
              <c:f>Hoja1!$C$2:$C$4</c:f>
              <c:numCache>
                <c:formatCode>0%</c:formatCode>
                <c:ptCount val="3"/>
                <c:pt idx="0">
                  <c:v>0.68400000000000005</c:v>
                </c:pt>
                <c:pt idx="1">
                  <c:v>0.20899999999999999</c:v>
                </c:pt>
                <c:pt idx="2">
                  <c:v>0.106</c:v>
                </c:pt>
              </c:numCache>
            </c:numRef>
          </c:val>
          <c:extLst>
            <c:ext xmlns:c16="http://schemas.microsoft.com/office/drawing/2014/chart" uri="{C3380CC4-5D6E-409C-BE32-E72D297353CC}">
              <c16:uniqueId val="{00000001-7733-44EC-AF88-73B900543897}"/>
            </c:ext>
          </c:extLst>
        </c:ser>
        <c:ser>
          <c:idx val="2"/>
          <c:order val="2"/>
          <c:tx>
            <c:strRef>
              <c:f>Hoja1!$D$1</c:f>
              <c:strCache>
                <c:ptCount val="1"/>
                <c:pt idx="0">
                  <c:v>2020</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Bogotá</c:v>
                </c:pt>
                <c:pt idx="1">
                  <c:v>Medellín</c:v>
                </c:pt>
                <c:pt idx="2">
                  <c:v>Barranquilla</c:v>
                </c:pt>
              </c:strCache>
            </c:strRef>
          </c:cat>
          <c:val>
            <c:numRef>
              <c:f>Hoja1!$D$2:$D$4</c:f>
              <c:numCache>
                <c:formatCode>0%</c:formatCode>
                <c:ptCount val="3"/>
                <c:pt idx="0">
                  <c:v>0.69399999999999995</c:v>
                </c:pt>
                <c:pt idx="1">
                  <c:v>0.20899999999999999</c:v>
                </c:pt>
                <c:pt idx="2">
                  <c:v>9.8000000000000004E-2</c:v>
                </c:pt>
              </c:numCache>
            </c:numRef>
          </c:val>
          <c:extLst>
            <c:ext xmlns:c16="http://schemas.microsoft.com/office/drawing/2014/chart" uri="{C3380CC4-5D6E-409C-BE32-E72D297353CC}">
              <c16:uniqueId val="{00000002-7733-44EC-AF88-73B900543897}"/>
            </c:ext>
          </c:extLst>
        </c:ser>
        <c:dLbls>
          <c:dLblPos val="outEnd"/>
          <c:showLegendKey val="0"/>
          <c:showVal val="1"/>
          <c:showCatName val="0"/>
          <c:showSerName val="0"/>
          <c:showPercent val="0"/>
          <c:showBubbleSize val="0"/>
        </c:dLbls>
        <c:gapWidth val="70"/>
        <c:overlap val="-27"/>
        <c:axId val="-533380208"/>
        <c:axId val="-533390544"/>
      </c:barChart>
      <c:catAx>
        <c:axId val="-533380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533390544"/>
        <c:crosses val="autoZero"/>
        <c:auto val="1"/>
        <c:lblAlgn val="ctr"/>
        <c:lblOffset val="100"/>
        <c:noMultiLvlLbl val="0"/>
      </c:catAx>
      <c:valAx>
        <c:axId val="-533390544"/>
        <c:scaling>
          <c:orientation val="minMax"/>
          <c:max val="1"/>
        </c:scaling>
        <c:delete val="1"/>
        <c:axPos val="l"/>
        <c:numFmt formatCode="0%" sourceLinked="1"/>
        <c:majorTickMark val="out"/>
        <c:minorTickMark val="none"/>
        <c:tickLblPos val="nextTo"/>
        <c:crossAx val="-533380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038634941713864E-2"/>
          <c:y val="0"/>
          <c:w val="0.86111904947476903"/>
          <c:h val="1"/>
        </c:manualLayout>
      </c:layout>
      <c:barChart>
        <c:barDir val="bar"/>
        <c:grouping val="clustered"/>
        <c:varyColors val="0"/>
        <c:ser>
          <c:idx val="0"/>
          <c:order val="0"/>
          <c:tx>
            <c:strRef>
              <c:f>Hoja1!$B$1</c:f>
              <c:strCache>
                <c:ptCount val="1"/>
                <c:pt idx="0">
                  <c:v>Baldom</c:v>
                </c:pt>
              </c:strCache>
            </c:strRef>
          </c:tx>
          <c:spPr>
            <a:solidFill>
              <a:srgbClr val="162B60">
                <a:alpha val="70000"/>
              </a:srgbClr>
            </a:solidFill>
            <a:ln w="19050">
              <a:noFill/>
            </a:ln>
            <a:effectLst/>
          </c:spPr>
          <c:invertIfNegative val="0"/>
          <c:dPt>
            <c:idx val="0"/>
            <c:invertIfNegative val="0"/>
            <c:bubble3D val="0"/>
            <c:spPr>
              <a:solidFill>
                <a:srgbClr val="162B60">
                  <a:alpha val="70000"/>
                </a:srgbClr>
              </a:solidFill>
              <a:ln w="19050">
                <a:noFill/>
              </a:ln>
              <a:effectLst/>
            </c:spPr>
            <c:extLst>
              <c:ext xmlns:c16="http://schemas.microsoft.com/office/drawing/2014/chart" uri="{C3380CC4-5D6E-409C-BE32-E72D297353CC}">
                <c16:uniqueId val="{00000000-DFAA-4F33-90FC-00870CC77111}"/>
              </c:ext>
            </c:extLst>
          </c:dPt>
          <c:dPt>
            <c:idx val="1"/>
            <c:invertIfNegative val="0"/>
            <c:bubble3D val="0"/>
            <c:spPr>
              <a:solidFill>
                <a:srgbClr val="162B60">
                  <a:alpha val="70000"/>
                </a:srgbClr>
              </a:solidFill>
              <a:ln w="19050">
                <a:noFill/>
              </a:ln>
              <a:effectLst/>
            </c:spPr>
            <c:extLst>
              <c:ext xmlns:c16="http://schemas.microsoft.com/office/drawing/2014/chart" uri="{C3380CC4-5D6E-409C-BE32-E72D297353CC}">
                <c16:uniqueId val="{00000003-462F-4180-924F-7DC386A7C1E1}"/>
              </c:ext>
            </c:extLst>
          </c:dPt>
          <c:dPt>
            <c:idx val="2"/>
            <c:invertIfNegative val="0"/>
            <c:bubble3D val="0"/>
            <c:spPr>
              <a:solidFill>
                <a:srgbClr val="162B60">
                  <a:alpha val="70000"/>
                </a:srgbClr>
              </a:solidFill>
              <a:ln w="19050">
                <a:noFill/>
              </a:ln>
              <a:effectLst/>
            </c:spPr>
            <c:extLst>
              <c:ext xmlns:c16="http://schemas.microsoft.com/office/drawing/2014/chart" uri="{C3380CC4-5D6E-409C-BE32-E72D297353CC}">
                <c16:uniqueId val="{00000005-462F-4180-924F-7DC386A7C1E1}"/>
              </c:ext>
            </c:extLst>
          </c:dPt>
          <c:dPt>
            <c:idx val="3"/>
            <c:invertIfNegative val="0"/>
            <c:bubble3D val="0"/>
            <c:spPr>
              <a:solidFill>
                <a:srgbClr val="162B60">
                  <a:alpha val="70000"/>
                </a:srgbClr>
              </a:solidFill>
              <a:ln w="19050">
                <a:noFill/>
              </a:ln>
              <a:effectLst/>
            </c:spPr>
            <c:extLst>
              <c:ext xmlns:c16="http://schemas.microsoft.com/office/drawing/2014/chart" uri="{C3380CC4-5D6E-409C-BE32-E72D297353CC}">
                <c16:uniqueId val="{00000002-DFAA-4F33-90FC-00870CC77111}"/>
              </c:ext>
            </c:extLst>
          </c:dPt>
          <c:dPt>
            <c:idx val="5"/>
            <c:invertIfNegative val="0"/>
            <c:bubble3D val="0"/>
            <c:spPr>
              <a:solidFill>
                <a:srgbClr val="162B60">
                  <a:alpha val="70000"/>
                </a:srgbClr>
              </a:solidFill>
              <a:ln w="19050">
                <a:noFill/>
              </a:ln>
              <a:effectLst/>
            </c:spPr>
            <c:extLst>
              <c:ext xmlns:c16="http://schemas.microsoft.com/office/drawing/2014/chart" uri="{C3380CC4-5D6E-409C-BE32-E72D297353CC}">
                <c16:uniqueId val="{00000009-462F-4180-924F-7DC386A7C1E1}"/>
              </c:ext>
            </c:extLst>
          </c:dPt>
          <c:dPt>
            <c:idx val="6"/>
            <c:invertIfNegative val="0"/>
            <c:bubble3D val="0"/>
            <c:spPr>
              <a:solidFill>
                <a:srgbClr val="162B60">
                  <a:alpha val="70000"/>
                </a:srgbClr>
              </a:solidFill>
              <a:ln w="19050">
                <a:noFill/>
              </a:ln>
              <a:effectLst/>
            </c:spPr>
            <c:extLst>
              <c:ext xmlns:c16="http://schemas.microsoft.com/office/drawing/2014/chart" uri="{C3380CC4-5D6E-409C-BE32-E72D297353CC}">
                <c16:uniqueId val="{00000006-DFAA-4F33-90FC-00870CC77111}"/>
              </c:ext>
            </c:extLst>
          </c:dPt>
          <c:dPt>
            <c:idx val="7"/>
            <c:invertIfNegative val="0"/>
            <c:bubble3D val="0"/>
            <c:spPr>
              <a:solidFill>
                <a:srgbClr val="162B60">
                  <a:alpha val="70000"/>
                </a:srgbClr>
              </a:solidFill>
              <a:ln w="19050">
                <a:noFill/>
              </a:ln>
              <a:effectLst/>
            </c:spPr>
            <c:extLst>
              <c:ext xmlns:c16="http://schemas.microsoft.com/office/drawing/2014/chart" uri="{C3380CC4-5D6E-409C-BE32-E72D297353CC}">
                <c16:uniqueId val="{00000008-DFAA-4F33-90FC-00870CC77111}"/>
              </c:ext>
            </c:extLst>
          </c:dPt>
          <c:dPt>
            <c:idx val="8"/>
            <c:invertIfNegative val="0"/>
            <c:bubble3D val="0"/>
            <c:spPr>
              <a:solidFill>
                <a:srgbClr val="162B60">
                  <a:alpha val="70000"/>
                </a:srgbClr>
              </a:solidFill>
              <a:ln w="19050">
                <a:noFill/>
              </a:ln>
              <a:effectLst/>
            </c:spPr>
            <c:extLst>
              <c:ext xmlns:c16="http://schemas.microsoft.com/office/drawing/2014/chart" uri="{C3380CC4-5D6E-409C-BE32-E72D297353CC}">
                <c16:uniqueId val="{0000000A-DFAA-4F33-90FC-00870CC77111}"/>
              </c:ext>
            </c:extLst>
          </c:dPt>
          <c:dPt>
            <c:idx val="9"/>
            <c:invertIfNegative val="0"/>
            <c:bubble3D val="0"/>
            <c:spPr>
              <a:solidFill>
                <a:srgbClr val="162B60">
                  <a:alpha val="70000"/>
                </a:srgbClr>
              </a:solidFill>
              <a:ln w="19050">
                <a:noFill/>
              </a:ln>
              <a:effectLst/>
            </c:spPr>
            <c:extLst>
              <c:ext xmlns:c16="http://schemas.microsoft.com/office/drawing/2014/chart" uri="{C3380CC4-5D6E-409C-BE32-E72D297353CC}">
                <c16:uniqueId val="{0000000C-DFAA-4F33-90FC-00870CC77111}"/>
              </c:ext>
            </c:extLst>
          </c:dPt>
          <c:dPt>
            <c:idx val="10"/>
            <c:invertIfNegative val="0"/>
            <c:bubble3D val="0"/>
            <c:spPr>
              <a:solidFill>
                <a:srgbClr val="162B60">
                  <a:alpha val="70000"/>
                </a:srgbClr>
              </a:solidFill>
              <a:ln w="19050">
                <a:noFill/>
              </a:ln>
              <a:effectLst/>
            </c:spPr>
            <c:extLst>
              <c:ext xmlns:c16="http://schemas.microsoft.com/office/drawing/2014/chart" uri="{C3380CC4-5D6E-409C-BE32-E72D297353CC}">
                <c16:uniqueId val="{0000000E-DFAA-4F33-90FC-00870CC77111}"/>
              </c:ext>
            </c:extLst>
          </c:dPt>
          <c:dPt>
            <c:idx val="13"/>
            <c:invertIfNegative val="0"/>
            <c:bubble3D val="0"/>
            <c:spPr>
              <a:solidFill>
                <a:srgbClr val="162B60">
                  <a:alpha val="70000"/>
                </a:srgbClr>
              </a:solidFill>
              <a:ln w="19050">
                <a:noFill/>
              </a:ln>
              <a:effectLst/>
            </c:spPr>
            <c:extLst>
              <c:ext xmlns:c16="http://schemas.microsoft.com/office/drawing/2014/chart" uri="{C3380CC4-5D6E-409C-BE32-E72D297353CC}">
                <c16:uniqueId val="{00000012-DFAA-4F33-90FC-00870CC77111}"/>
              </c:ext>
            </c:extLst>
          </c:dPt>
          <c:dPt>
            <c:idx val="14"/>
            <c:invertIfNegative val="0"/>
            <c:bubble3D val="0"/>
            <c:spPr>
              <a:solidFill>
                <a:srgbClr val="162B60">
                  <a:alpha val="70000"/>
                </a:srgbClr>
              </a:solidFill>
              <a:ln w="19050">
                <a:noFill/>
              </a:ln>
              <a:effectLst/>
            </c:spPr>
            <c:extLst>
              <c:ext xmlns:c16="http://schemas.microsoft.com/office/drawing/2014/chart" uri="{C3380CC4-5D6E-409C-BE32-E72D297353CC}">
                <c16:uniqueId val="{00000014-DFAA-4F33-90FC-00870CC77111}"/>
              </c:ext>
            </c:extLst>
          </c:dPt>
          <c:dPt>
            <c:idx val="15"/>
            <c:invertIfNegative val="0"/>
            <c:bubble3D val="0"/>
            <c:spPr>
              <a:solidFill>
                <a:srgbClr val="162B60">
                  <a:alpha val="70000"/>
                </a:srgbClr>
              </a:solidFill>
              <a:ln w="19050">
                <a:noFill/>
              </a:ln>
              <a:effectLst/>
            </c:spPr>
            <c:extLst>
              <c:ext xmlns:c16="http://schemas.microsoft.com/office/drawing/2014/chart" uri="{C3380CC4-5D6E-409C-BE32-E72D297353CC}">
                <c16:uniqueId val="{00000016-DFAA-4F33-90FC-00870CC77111}"/>
              </c:ext>
            </c:extLst>
          </c:dPt>
          <c:dPt>
            <c:idx val="16"/>
            <c:invertIfNegative val="0"/>
            <c:bubble3D val="0"/>
            <c:spPr>
              <a:solidFill>
                <a:srgbClr val="162B60">
                  <a:alpha val="70000"/>
                </a:srgbClr>
              </a:solidFill>
              <a:ln w="19050">
                <a:noFill/>
              </a:ln>
              <a:effectLst/>
            </c:spPr>
            <c:extLst>
              <c:ext xmlns:c16="http://schemas.microsoft.com/office/drawing/2014/chart" uri="{C3380CC4-5D6E-409C-BE32-E72D297353CC}">
                <c16:uniqueId val="{00000018-DFAA-4F33-90FC-00870CC77111}"/>
              </c:ext>
            </c:extLst>
          </c:dPt>
          <c:dPt>
            <c:idx val="17"/>
            <c:invertIfNegative val="0"/>
            <c:bubble3D val="0"/>
            <c:spPr>
              <a:solidFill>
                <a:srgbClr val="162B60">
                  <a:alpha val="70000"/>
                </a:srgbClr>
              </a:solidFill>
              <a:ln w="19050">
                <a:noFill/>
              </a:ln>
              <a:effectLst/>
            </c:spPr>
            <c:extLst>
              <c:ext xmlns:c16="http://schemas.microsoft.com/office/drawing/2014/chart" uri="{C3380CC4-5D6E-409C-BE32-E72D297353CC}">
                <c16:uniqueId val="{0000001D-462F-4180-924F-7DC386A7C1E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Hoja1!$A$2:$A$21</c:f>
              <c:strCache>
                <c:ptCount val="20"/>
                <c:pt idx="0">
                  <c:v>Bachillerato</c:v>
                </c:pt>
                <c:pt idx="1">
                  <c:v>Agrupación Técnico</c:v>
                </c:pt>
                <c:pt idx="2">
                  <c:v>Agrupación Universitario</c:v>
                </c:pt>
                <c:pt idx="3">
                  <c:v>Postgrado/ Especialización / Maestría</c:v>
                </c:pt>
                <c:pt idx="5">
                  <c:v>Esposa / esposo</c:v>
                </c:pt>
                <c:pt idx="6">
                  <c:v>Hija / Hijo</c:v>
                </c:pt>
                <c:pt idx="7">
                  <c:v>Madre / Padre</c:v>
                </c:pt>
                <c:pt idx="8">
                  <c:v>Vivo solo(a)</c:v>
                </c:pt>
                <c:pt idx="9">
                  <c:v>Es otro familiar o pariente</c:v>
                </c:pt>
                <c:pt idx="10">
                  <c:v>Esposa y madre</c:v>
                </c:pt>
                <c:pt idx="11">
                  <c:v>Madre, hermana y sobrina</c:v>
                </c:pt>
                <c:pt idx="13">
                  <c:v>Trabajador</c:v>
                </c:pt>
                <c:pt idx="14">
                  <c:v>Desempleado</c:v>
                </c:pt>
                <c:pt idx="15">
                  <c:v>Ama de casa</c:v>
                </c:pt>
                <c:pt idx="16">
                  <c:v>Estudiante</c:v>
                </c:pt>
                <c:pt idx="17">
                  <c:v>Estudia y trabaja</c:v>
                </c:pt>
                <c:pt idx="18">
                  <c:v>Jubilado</c:v>
                </c:pt>
                <c:pt idx="19">
                  <c:v>Incapacitado</c:v>
                </c:pt>
              </c:strCache>
            </c:strRef>
          </c:cat>
          <c:val>
            <c:numRef>
              <c:f>Hoja1!$B$2:$B$21</c:f>
              <c:numCache>
                <c:formatCode>0%</c:formatCode>
                <c:ptCount val="20"/>
                <c:pt idx="0">
                  <c:v>0.27</c:v>
                </c:pt>
                <c:pt idx="1">
                  <c:v>0.35</c:v>
                </c:pt>
                <c:pt idx="2">
                  <c:v>0.33</c:v>
                </c:pt>
                <c:pt idx="3">
                  <c:v>0.06</c:v>
                </c:pt>
                <c:pt idx="5">
                  <c:v>0.45400000000000001</c:v>
                </c:pt>
                <c:pt idx="6">
                  <c:v>0.24099999999999999</c:v>
                </c:pt>
                <c:pt idx="7">
                  <c:v>0.16400000000000001</c:v>
                </c:pt>
                <c:pt idx="8">
                  <c:v>8.1000000000000003E-2</c:v>
                </c:pt>
                <c:pt idx="9">
                  <c:v>0.06</c:v>
                </c:pt>
                <c:pt idx="13">
                  <c:v>0.69</c:v>
                </c:pt>
                <c:pt idx="14">
                  <c:v>0.09</c:v>
                </c:pt>
                <c:pt idx="15">
                  <c:v>0.1</c:v>
                </c:pt>
                <c:pt idx="16">
                  <c:v>7.0000000000000007E-2</c:v>
                </c:pt>
                <c:pt idx="17">
                  <c:v>0.04</c:v>
                </c:pt>
                <c:pt idx="18">
                  <c:v>0.01</c:v>
                </c:pt>
              </c:numCache>
            </c:numRef>
          </c:val>
          <c:extLst>
            <c:ext xmlns:c16="http://schemas.microsoft.com/office/drawing/2014/chart" uri="{C3380CC4-5D6E-409C-BE32-E72D297353CC}">
              <c16:uniqueId val="{0000002F-DFAA-4F33-90FC-00870CC77111}"/>
            </c:ext>
          </c:extLst>
        </c:ser>
        <c:dLbls>
          <c:dLblPos val="outEnd"/>
          <c:showLegendKey val="0"/>
          <c:showVal val="1"/>
          <c:showCatName val="0"/>
          <c:showSerName val="0"/>
          <c:showPercent val="0"/>
          <c:showBubbleSize val="0"/>
        </c:dLbls>
        <c:gapWidth val="50"/>
        <c:axId val="-533366064"/>
        <c:axId val="-533365520"/>
      </c:barChart>
      <c:catAx>
        <c:axId val="-533366064"/>
        <c:scaling>
          <c:orientation val="maxMin"/>
        </c:scaling>
        <c:delete val="1"/>
        <c:axPos val="l"/>
        <c:numFmt formatCode="General" sourceLinked="1"/>
        <c:majorTickMark val="out"/>
        <c:minorTickMark val="none"/>
        <c:tickLblPos val="nextTo"/>
        <c:crossAx val="-533365520"/>
        <c:crosses val="autoZero"/>
        <c:auto val="1"/>
        <c:lblAlgn val="ctr"/>
        <c:lblOffset val="100"/>
        <c:noMultiLvlLbl val="0"/>
      </c:catAx>
      <c:valAx>
        <c:axId val="-533365520"/>
        <c:scaling>
          <c:orientation val="minMax"/>
          <c:max val="1"/>
          <c:min val="0"/>
        </c:scaling>
        <c:delete val="1"/>
        <c:axPos val="t"/>
        <c:numFmt formatCode="0%" sourceLinked="1"/>
        <c:majorTickMark val="out"/>
        <c:minorTickMark val="none"/>
        <c:tickLblPos val="nextTo"/>
        <c:crossAx val="-53336606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038634941713864E-2"/>
          <c:y val="0"/>
          <c:w val="0.86111904947476903"/>
          <c:h val="1"/>
        </c:manualLayout>
      </c:layout>
      <c:barChart>
        <c:barDir val="bar"/>
        <c:grouping val="clustered"/>
        <c:varyColors val="0"/>
        <c:ser>
          <c:idx val="0"/>
          <c:order val="0"/>
          <c:tx>
            <c:strRef>
              <c:f>Hoja1!$B$1</c:f>
              <c:strCache>
                <c:ptCount val="1"/>
                <c:pt idx="0">
                  <c:v>Baldom</c:v>
                </c:pt>
              </c:strCache>
            </c:strRef>
          </c:tx>
          <c:spPr>
            <a:solidFill>
              <a:srgbClr val="162B60">
                <a:alpha val="70000"/>
              </a:srgbClr>
            </a:solidFill>
            <a:ln w="19050">
              <a:noFill/>
            </a:ln>
            <a:effectLst/>
          </c:spPr>
          <c:invertIfNegative val="0"/>
          <c:dPt>
            <c:idx val="0"/>
            <c:invertIfNegative val="0"/>
            <c:bubble3D val="0"/>
            <c:spPr>
              <a:solidFill>
                <a:srgbClr val="162B60">
                  <a:alpha val="70000"/>
                </a:srgbClr>
              </a:solidFill>
              <a:ln w="19050">
                <a:noFill/>
              </a:ln>
              <a:effectLst/>
            </c:spPr>
            <c:extLst>
              <c:ext xmlns:c16="http://schemas.microsoft.com/office/drawing/2014/chart" uri="{C3380CC4-5D6E-409C-BE32-E72D297353CC}">
                <c16:uniqueId val="{00000000-DFAA-4F33-90FC-00870CC77111}"/>
              </c:ext>
            </c:extLst>
          </c:dPt>
          <c:dPt>
            <c:idx val="1"/>
            <c:invertIfNegative val="0"/>
            <c:bubble3D val="0"/>
            <c:spPr>
              <a:solidFill>
                <a:srgbClr val="162B60">
                  <a:alpha val="70000"/>
                </a:srgbClr>
              </a:solidFill>
              <a:ln w="19050">
                <a:noFill/>
              </a:ln>
              <a:effectLst/>
            </c:spPr>
            <c:extLst>
              <c:ext xmlns:c16="http://schemas.microsoft.com/office/drawing/2014/chart" uri="{C3380CC4-5D6E-409C-BE32-E72D297353CC}">
                <c16:uniqueId val="{00000003-462F-4180-924F-7DC386A7C1E1}"/>
              </c:ext>
            </c:extLst>
          </c:dPt>
          <c:dPt>
            <c:idx val="2"/>
            <c:invertIfNegative val="0"/>
            <c:bubble3D val="0"/>
            <c:spPr>
              <a:solidFill>
                <a:srgbClr val="162B60">
                  <a:alpha val="70000"/>
                </a:srgbClr>
              </a:solidFill>
              <a:ln w="19050">
                <a:noFill/>
              </a:ln>
              <a:effectLst/>
            </c:spPr>
            <c:extLst>
              <c:ext xmlns:c16="http://schemas.microsoft.com/office/drawing/2014/chart" uri="{C3380CC4-5D6E-409C-BE32-E72D297353CC}">
                <c16:uniqueId val="{00000005-462F-4180-924F-7DC386A7C1E1}"/>
              </c:ext>
            </c:extLst>
          </c:dPt>
          <c:dPt>
            <c:idx val="3"/>
            <c:invertIfNegative val="0"/>
            <c:bubble3D val="0"/>
            <c:spPr>
              <a:solidFill>
                <a:srgbClr val="162B60">
                  <a:alpha val="70000"/>
                </a:srgbClr>
              </a:solidFill>
              <a:ln w="19050">
                <a:noFill/>
              </a:ln>
              <a:effectLst/>
            </c:spPr>
            <c:extLst>
              <c:ext xmlns:c16="http://schemas.microsoft.com/office/drawing/2014/chart" uri="{C3380CC4-5D6E-409C-BE32-E72D297353CC}">
                <c16:uniqueId val="{00000002-DFAA-4F33-90FC-00870CC77111}"/>
              </c:ext>
            </c:extLst>
          </c:dPt>
          <c:dPt>
            <c:idx val="5"/>
            <c:invertIfNegative val="0"/>
            <c:bubble3D val="0"/>
            <c:spPr>
              <a:solidFill>
                <a:srgbClr val="162B60">
                  <a:alpha val="70000"/>
                </a:srgbClr>
              </a:solidFill>
              <a:ln w="19050">
                <a:noFill/>
              </a:ln>
              <a:effectLst/>
            </c:spPr>
            <c:extLst>
              <c:ext xmlns:c16="http://schemas.microsoft.com/office/drawing/2014/chart" uri="{C3380CC4-5D6E-409C-BE32-E72D297353CC}">
                <c16:uniqueId val="{00000009-462F-4180-924F-7DC386A7C1E1}"/>
              </c:ext>
            </c:extLst>
          </c:dPt>
          <c:dPt>
            <c:idx val="6"/>
            <c:invertIfNegative val="0"/>
            <c:bubble3D val="0"/>
            <c:spPr>
              <a:solidFill>
                <a:srgbClr val="162B60">
                  <a:alpha val="70000"/>
                </a:srgbClr>
              </a:solidFill>
              <a:ln w="19050">
                <a:noFill/>
              </a:ln>
              <a:effectLst/>
            </c:spPr>
            <c:extLst>
              <c:ext xmlns:c16="http://schemas.microsoft.com/office/drawing/2014/chart" uri="{C3380CC4-5D6E-409C-BE32-E72D297353CC}">
                <c16:uniqueId val="{00000006-DFAA-4F33-90FC-00870CC77111}"/>
              </c:ext>
            </c:extLst>
          </c:dPt>
          <c:dPt>
            <c:idx val="7"/>
            <c:invertIfNegative val="0"/>
            <c:bubble3D val="0"/>
            <c:spPr>
              <a:solidFill>
                <a:srgbClr val="162B60">
                  <a:alpha val="70000"/>
                </a:srgbClr>
              </a:solidFill>
              <a:ln w="19050">
                <a:noFill/>
              </a:ln>
              <a:effectLst/>
            </c:spPr>
            <c:extLst>
              <c:ext xmlns:c16="http://schemas.microsoft.com/office/drawing/2014/chart" uri="{C3380CC4-5D6E-409C-BE32-E72D297353CC}">
                <c16:uniqueId val="{00000008-DFAA-4F33-90FC-00870CC77111}"/>
              </c:ext>
            </c:extLst>
          </c:dPt>
          <c:dPt>
            <c:idx val="8"/>
            <c:invertIfNegative val="0"/>
            <c:bubble3D val="0"/>
            <c:spPr>
              <a:solidFill>
                <a:srgbClr val="162B60">
                  <a:alpha val="70000"/>
                </a:srgbClr>
              </a:solidFill>
              <a:ln w="19050">
                <a:noFill/>
              </a:ln>
              <a:effectLst/>
            </c:spPr>
            <c:extLst>
              <c:ext xmlns:c16="http://schemas.microsoft.com/office/drawing/2014/chart" uri="{C3380CC4-5D6E-409C-BE32-E72D297353CC}">
                <c16:uniqueId val="{0000000A-DFAA-4F33-90FC-00870CC77111}"/>
              </c:ext>
            </c:extLst>
          </c:dPt>
          <c:dPt>
            <c:idx val="9"/>
            <c:invertIfNegative val="0"/>
            <c:bubble3D val="0"/>
            <c:spPr>
              <a:solidFill>
                <a:srgbClr val="162B60">
                  <a:alpha val="70000"/>
                </a:srgbClr>
              </a:solidFill>
              <a:ln w="19050">
                <a:noFill/>
              </a:ln>
              <a:effectLst/>
            </c:spPr>
            <c:extLst>
              <c:ext xmlns:c16="http://schemas.microsoft.com/office/drawing/2014/chart" uri="{C3380CC4-5D6E-409C-BE32-E72D297353CC}">
                <c16:uniqueId val="{0000000C-DFAA-4F33-90FC-00870CC77111}"/>
              </c:ext>
            </c:extLst>
          </c:dPt>
          <c:dPt>
            <c:idx val="10"/>
            <c:invertIfNegative val="0"/>
            <c:bubble3D val="0"/>
            <c:spPr>
              <a:solidFill>
                <a:srgbClr val="162B60">
                  <a:alpha val="70000"/>
                </a:srgbClr>
              </a:solidFill>
              <a:ln w="19050">
                <a:noFill/>
              </a:ln>
              <a:effectLst/>
            </c:spPr>
            <c:extLst>
              <c:ext xmlns:c16="http://schemas.microsoft.com/office/drawing/2014/chart" uri="{C3380CC4-5D6E-409C-BE32-E72D297353CC}">
                <c16:uniqueId val="{0000000E-DFAA-4F33-90FC-00870CC77111}"/>
              </c:ext>
            </c:extLst>
          </c:dPt>
          <c:dPt>
            <c:idx val="13"/>
            <c:invertIfNegative val="0"/>
            <c:bubble3D val="0"/>
            <c:spPr>
              <a:solidFill>
                <a:srgbClr val="162B60">
                  <a:alpha val="70000"/>
                </a:srgbClr>
              </a:solidFill>
              <a:ln w="19050">
                <a:noFill/>
              </a:ln>
              <a:effectLst/>
            </c:spPr>
            <c:extLst>
              <c:ext xmlns:c16="http://schemas.microsoft.com/office/drawing/2014/chart" uri="{C3380CC4-5D6E-409C-BE32-E72D297353CC}">
                <c16:uniqueId val="{00000012-DFAA-4F33-90FC-00870CC77111}"/>
              </c:ext>
            </c:extLst>
          </c:dPt>
          <c:dPt>
            <c:idx val="14"/>
            <c:invertIfNegative val="0"/>
            <c:bubble3D val="0"/>
            <c:spPr>
              <a:solidFill>
                <a:srgbClr val="162B60">
                  <a:alpha val="70000"/>
                </a:srgbClr>
              </a:solidFill>
              <a:ln w="19050">
                <a:noFill/>
              </a:ln>
              <a:effectLst/>
            </c:spPr>
            <c:extLst>
              <c:ext xmlns:c16="http://schemas.microsoft.com/office/drawing/2014/chart" uri="{C3380CC4-5D6E-409C-BE32-E72D297353CC}">
                <c16:uniqueId val="{00000014-DFAA-4F33-90FC-00870CC77111}"/>
              </c:ext>
            </c:extLst>
          </c:dPt>
          <c:dPt>
            <c:idx val="15"/>
            <c:invertIfNegative val="0"/>
            <c:bubble3D val="0"/>
            <c:spPr>
              <a:solidFill>
                <a:srgbClr val="162B60">
                  <a:alpha val="70000"/>
                </a:srgbClr>
              </a:solidFill>
              <a:ln w="19050">
                <a:noFill/>
              </a:ln>
              <a:effectLst/>
            </c:spPr>
            <c:extLst>
              <c:ext xmlns:c16="http://schemas.microsoft.com/office/drawing/2014/chart" uri="{C3380CC4-5D6E-409C-BE32-E72D297353CC}">
                <c16:uniqueId val="{00000016-DFAA-4F33-90FC-00870CC77111}"/>
              </c:ext>
            </c:extLst>
          </c:dPt>
          <c:dPt>
            <c:idx val="16"/>
            <c:invertIfNegative val="0"/>
            <c:bubble3D val="0"/>
            <c:spPr>
              <a:solidFill>
                <a:srgbClr val="162B60">
                  <a:alpha val="70000"/>
                </a:srgbClr>
              </a:solidFill>
              <a:ln w="19050">
                <a:noFill/>
              </a:ln>
              <a:effectLst/>
            </c:spPr>
            <c:extLst>
              <c:ext xmlns:c16="http://schemas.microsoft.com/office/drawing/2014/chart" uri="{C3380CC4-5D6E-409C-BE32-E72D297353CC}">
                <c16:uniqueId val="{00000018-DFAA-4F33-90FC-00870CC77111}"/>
              </c:ext>
            </c:extLst>
          </c:dPt>
          <c:dPt>
            <c:idx val="17"/>
            <c:invertIfNegative val="0"/>
            <c:bubble3D val="0"/>
            <c:spPr>
              <a:solidFill>
                <a:srgbClr val="162B60">
                  <a:alpha val="70000"/>
                </a:srgbClr>
              </a:solidFill>
              <a:ln w="19050">
                <a:noFill/>
              </a:ln>
              <a:effectLst/>
            </c:spPr>
            <c:extLst>
              <c:ext xmlns:c16="http://schemas.microsoft.com/office/drawing/2014/chart" uri="{C3380CC4-5D6E-409C-BE32-E72D297353CC}">
                <c16:uniqueId val="{0000001D-462F-4180-924F-7DC386A7C1E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Hoja1!$A$2:$A$21</c:f>
              <c:strCache>
                <c:ptCount val="20"/>
                <c:pt idx="0">
                  <c:v>Bachillerato</c:v>
                </c:pt>
                <c:pt idx="1">
                  <c:v>Agrupación Técnico</c:v>
                </c:pt>
                <c:pt idx="2">
                  <c:v>Agrupación Universitario</c:v>
                </c:pt>
                <c:pt idx="3">
                  <c:v>Postgrado/ Especialización / Maestría</c:v>
                </c:pt>
                <c:pt idx="5">
                  <c:v>Esposa / esposo</c:v>
                </c:pt>
                <c:pt idx="6">
                  <c:v>Hija / Hijo</c:v>
                </c:pt>
                <c:pt idx="7">
                  <c:v>Madre / Padre</c:v>
                </c:pt>
                <c:pt idx="8">
                  <c:v>Vivo solo(a)</c:v>
                </c:pt>
                <c:pt idx="9">
                  <c:v>Es otro familiar o pariente</c:v>
                </c:pt>
                <c:pt idx="10">
                  <c:v>Esposa y madre</c:v>
                </c:pt>
                <c:pt idx="11">
                  <c:v>Madre, hermana y sobrina</c:v>
                </c:pt>
                <c:pt idx="13">
                  <c:v>Trabajador</c:v>
                </c:pt>
                <c:pt idx="14">
                  <c:v>Desempleado</c:v>
                </c:pt>
                <c:pt idx="15">
                  <c:v>Ama de casa</c:v>
                </c:pt>
                <c:pt idx="16">
                  <c:v>Estudiante</c:v>
                </c:pt>
                <c:pt idx="17">
                  <c:v>Estudia y trabaja</c:v>
                </c:pt>
                <c:pt idx="18">
                  <c:v>Jubilado</c:v>
                </c:pt>
                <c:pt idx="19">
                  <c:v>Incapacitado</c:v>
                </c:pt>
              </c:strCache>
            </c:strRef>
          </c:cat>
          <c:val>
            <c:numRef>
              <c:f>Hoja1!$B$2:$B$21</c:f>
              <c:numCache>
                <c:formatCode>0%</c:formatCode>
                <c:ptCount val="20"/>
                <c:pt idx="0">
                  <c:v>0.18</c:v>
                </c:pt>
                <c:pt idx="1">
                  <c:v>0.26</c:v>
                </c:pt>
                <c:pt idx="2">
                  <c:v>0.51</c:v>
                </c:pt>
                <c:pt idx="3">
                  <c:v>0.06</c:v>
                </c:pt>
                <c:pt idx="5">
                  <c:v>0.497</c:v>
                </c:pt>
                <c:pt idx="6">
                  <c:v>0.23400000000000001</c:v>
                </c:pt>
                <c:pt idx="7">
                  <c:v>0.13800000000000001</c:v>
                </c:pt>
                <c:pt idx="8">
                  <c:v>8.6999999999999994E-2</c:v>
                </c:pt>
                <c:pt idx="9">
                  <c:v>6.0000000000000001E-3</c:v>
                </c:pt>
                <c:pt idx="13">
                  <c:v>0.74</c:v>
                </c:pt>
                <c:pt idx="14">
                  <c:v>0.1</c:v>
                </c:pt>
                <c:pt idx="15">
                  <c:v>0.04</c:v>
                </c:pt>
                <c:pt idx="16">
                  <c:v>7.0000000000000007E-2</c:v>
                </c:pt>
                <c:pt idx="17">
                  <c:v>0.03</c:v>
                </c:pt>
                <c:pt idx="18">
                  <c:v>0.01</c:v>
                </c:pt>
                <c:pt idx="19">
                  <c:v>0.01</c:v>
                </c:pt>
              </c:numCache>
            </c:numRef>
          </c:val>
          <c:extLst>
            <c:ext xmlns:c16="http://schemas.microsoft.com/office/drawing/2014/chart" uri="{C3380CC4-5D6E-409C-BE32-E72D297353CC}">
              <c16:uniqueId val="{0000002F-DFAA-4F33-90FC-00870CC77111}"/>
            </c:ext>
          </c:extLst>
        </c:ser>
        <c:dLbls>
          <c:dLblPos val="outEnd"/>
          <c:showLegendKey val="0"/>
          <c:showVal val="1"/>
          <c:showCatName val="0"/>
          <c:showSerName val="0"/>
          <c:showPercent val="0"/>
          <c:showBubbleSize val="0"/>
        </c:dLbls>
        <c:gapWidth val="50"/>
        <c:axId val="-533362256"/>
        <c:axId val="-533393264"/>
      </c:barChart>
      <c:catAx>
        <c:axId val="-533362256"/>
        <c:scaling>
          <c:orientation val="maxMin"/>
        </c:scaling>
        <c:delete val="1"/>
        <c:axPos val="l"/>
        <c:numFmt formatCode="General" sourceLinked="1"/>
        <c:majorTickMark val="out"/>
        <c:minorTickMark val="none"/>
        <c:tickLblPos val="nextTo"/>
        <c:crossAx val="-533393264"/>
        <c:crosses val="autoZero"/>
        <c:auto val="1"/>
        <c:lblAlgn val="ctr"/>
        <c:lblOffset val="100"/>
        <c:noMultiLvlLbl val="0"/>
      </c:catAx>
      <c:valAx>
        <c:axId val="-533393264"/>
        <c:scaling>
          <c:orientation val="minMax"/>
          <c:max val="1"/>
          <c:min val="0"/>
        </c:scaling>
        <c:delete val="1"/>
        <c:axPos val="t"/>
        <c:numFmt formatCode="0%" sourceLinked="1"/>
        <c:majorTickMark val="out"/>
        <c:minorTickMark val="none"/>
        <c:tickLblPos val="nextTo"/>
        <c:crossAx val="-5333622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19063771964581"/>
          <c:y val="3.4891247556523813E-2"/>
          <c:w val="0.32208342700664805"/>
          <c:h val="0.9151456359149468"/>
        </c:manualLayout>
      </c:layout>
      <c:barChart>
        <c:barDir val="bar"/>
        <c:grouping val="clustered"/>
        <c:varyColors val="0"/>
        <c:ser>
          <c:idx val="2"/>
          <c:order val="0"/>
          <c:tx>
            <c:strRef>
              <c:f>Hoja1!$D$1</c:f>
              <c:strCache>
                <c:ptCount val="1"/>
                <c:pt idx="0">
                  <c:v>2025 ( B:350)</c:v>
                </c:pt>
              </c:strCache>
            </c:strRef>
          </c:tx>
          <c:spPr>
            <a:solidFill>
              <a:srgbClr val="162B60"/>
            </a:solidFill>
            <a:ln>
              <a:noFill/>
            </a:ln>
            <a:effectLst/>
          </c:spPr>
          <c:invertIfNegative val="0"/>
          <c:dLbls>
            <c:spPr>
              <a:noFill/>
              <a:ln>
                <a:noFill/>
              </a:ln>
              <a:effectLst/>
            </c:spPr>
            <c:txPr>
              <a:bodyPr rot="0" spcFirstLastPara="1" vertOverflow="ellipsis" vert="horz" wrap="square" anchor="ctr" anchorCtr="1"/>
              <a:lstStyle/>
              <a:p>
                <a:pPr>
                  <a:defRPr sz="1050" b="1"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 comerciales</c:v>
                </c:pt>
                <c:pt idx="9">
                  <c:v>Otros molécula</c:v>
                </c:pt>
                <c:pt idx="10">
                  <c:v>Ninguno</c:v>
                </c:pt>
                <c:pt idx="11">
                  <c:v>No recuerda</c:v>
                </c:pt>
              </c:strCache>
            </c:strRef>
          </c:cat>
          <c:val>
            <c:numRef>
              <c:f>Hoja1!$D$2:$D$13</c:f>
              <c:numCache>
                <c:formatCode>0%</c:formatCode>
                <c:ptCount val="12"/>
                <c:pt idx="0">
                  <c:v>6.7000000000000004E-2</c:v>
                </c:pt>
                <c:pt idx="1">
                  <c:v>0.13900000000000001</c:v>
                </c:pt>
                <c:pt idx="2">
                  <c:v>0.28499999999999998</c:v>
                </c:pt>
                <c:pt idx="3">
                  <c:v>8.9999999999999993E-3</c:v>
                </c:pt>
                <c:pt idx="4">
                  <c:v>1.0999999999999999E-2</c:v>
                </c:pt>
                <c:pt idx="5">
                  <c:v>3.2000000000000001E-2</c:v>
                </c:pt>
                <c:pt idx="7">
                  <c:v>7.2999999999999995E-2</c:v>
                </c:pt>
                <c:pt idx="8">
                  <c:v>0.22</c:v>
                </c:pt>
                <c:pt idx="9">
                  <c:v>9.8000000000000004E-2</c:v>
                </c:pt>
                <c:pt idx="10">
                  <c:v>0.06</c:v>
                </c:pt>
                <c:pt idx="11">
                  <c:v>0.01</c:v>
                </c:pt>
              </c:numCache>
            </c:numRef>
          </c:val>
          <c:extLst>
            <c:ext xmlns:c16="http://schemas.microsoft.com/office/drawing/2014/chart" uri="{C3380CC4-5D6E-409C-BE32-E72D297353CC}">
              <c16:uniqueId val="{00000002-CA3B-44C3-9DBC-BA6C57FE43BE}"/>
            </c:ext>
          </c:extLst>
        </c:ser>
        <c:ser>
          <c:idx val="1"/>
          <c:order val="1"/>
          <c:tx>
            <c:strRef>
              <c:f>Hoja1!$C$1</c:f>
              <c:strCache>
                <c:ptCount val="1"/>
                <c:pt idx="0">
                  <c:v>2022 ( B:350)</c:v>
                </c:pt>
              </c:strCache>
            </c:strRef>
          </c:tx>
          <c:spPr>
            <a:solidFill>
              <a:srgbClr val="FFA100"/>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 comerciales</c:v>
                </c:pt>
                <c:pt idx="9">
                  <c:v>Otros molécula</c:v>
                </c:pt>
                <c:pt idx="10">
                  <c:v>Ninguno</c:v>
                </c:pt>
                <c:pt idx="11">
                  <c:v>No recuerda</c:v>
                </c:pt>
              </c:strCache>
            </c:strRef>
          </c:cat>
          <c:val>
            <c:numRef>
              <c:f>Hoja1!$C$2:$C$13</c:f>
              <c:numCache>
                <c:formatCode>0%</c:formatCode>
                <c:ptCount val="12"/>
                <c:pt idx="0">
                  <c:v>0.11</c:v>
                </c:pt>
                <c:pt idx="1">
                  <c:v>5.0999999999999997E-2</c:v>
                </c:pt>
                <c:pt idx="2">
                  <c:v>0.21199999999999999</c:v>
                </c:pt>
                <c:pt idx="3">
                  <c:v>1.4999999999999999E-2</c:v>
                </c:pt>
                <c:pt idx="4">
                  <c:v>5.1999999999999998E-2</c:v>
                </c:pt>
                <c:pt idx="5" formatCode="0.0%">
                  <c:v>1E-3</c:v>
                </c:pt>
                <c:pt idx="7">
                  <c:v>0.04</c:v>
                </c:pt>
                <c:pt idx="8">
                  <c:v>0.33</c:v>
                </c:pt>
                <c:pt idx="9">
                  <c:v>0.16</c:v>
                </c:pt>
                <c:pt idx="10">
                  <c:v>0.02</c:v>
                </c:pt>
                <c:pt idx="11">
                  <c:v>0.01</c:v>
                </c:pt>
              </c:numCache>
            </c:numRef>
          </c:val>
          <c:extLst>
            <c:ext xmlns:c16="http://schemas.microsoft.com/office/drawing/2014/chart" uri="{C3380CC4-5D6E-409C-BE32-E72D297353CC}">
              <c16:uniqueId val="{00000001-CA3B-44C3-9DBC-BA6C57FE43BE}"/>
            </c:ext>
          </c:extLst>
        </c:ser>
        <c:ser>
          <c:idx val="0"/>
          <c:order val="2"/>
          <c:tx>
            <c:strRef>
              <c:f>Hoja1!$B$1</c:f>
              <c:strCache>
                <c:ptCount val="1"/>
                <c:pt idx="0">
                  <c:v>2020 (B:350)</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 comerciales</c:v>
                </c:pt>
                <c:pt idx="9">
                  <c:v>Otros molécula</c:v>
                </c:pt>
                <c:pt idx="10">
                  <c:v>Ninguno</c:v>
                </c:pt>
                <c:pt idx="11">
                  <c:v>No recuerda</c:v>
                </c:pt>
              </c:strCache>
            </c:strRef>
          </c:cat>
          <c:val>
            <c:numRef>
              <c:f>Hoja1!$B$2:$B$13</c:f>
              <c:numCache>
                <c:formatCode>0%</c:formatCode>
                <c:ptCount val="12"/>
                <c:pt idx="0">
                  <c:v>0.17</c:v>
                </c:pt>
                <c:pt idx="1">
                  <c:v>0.03</c:v>
                </c:pt>
                <c:pt idx="2">
                  <c:v>0.435</c:v>
                </c:pt>
                <c:pt idx="3">
                  <c:v>0.01</c:v>
                </c:pt>
                <c:pt idx="5">
                  <c:v>2.1999999999999999E-2</c:v>
                </c:pt>
                <c:pt idx="7">
                  <c:v>0.08</c:v>
                </c:pt>
                <c:pt idx="8">
                  <c:v>0.18</c:v>
                </c:pt>
                <c:pt idx="9">
                  <c:v>7.0000000000000007E-2</c:v>
                </c:pt>
              </c:numCache>
            </c:numRef>
          </c:val>
          <c:extLst>
            <c:ext xmlns:c16="http://schemas.microsoft.com/office/drawing/2014/chart" uri="{C3380CC4-5D6E-409C-BE32-E72D297353CC}">
              <c16:uniqueId val="{00000000-CA3B-44C3-9DBC-BA6C57FE43BE}"/>
            </c:ext>
          </c:extLst>
        </c:ser>
        <c:dLbls>
          <c:dLblPos val="outEnd"/>
          <c:showLegendKey val="0"/>
          <c:showVal val="1"/>
          <c:showCatName val="0"/>
          <c:showSerName val="0"/>
          <c:showPercent val="0"/>
          <c:showBubbleSize val="0"/>
        </c:dLbls>
        <c:gapWidth val="182"/>
        <c:axId val="-1970249232"/>
        <c:axId val="-1970248688"/>
      </c:barChart>
      <c:catAx>
        <c:axId val="-197024923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85000"/>
                    <a:lumOff val="15000"/>
                  </a:schemeClr>
                </a:solidFill>
                <a:latin typeface="Century Gothic" panose="020B0502020202020204" pitchFamily="34" charset="0"/>
                <a:ea typeface="+mn-ea"/>
                <a:cs typeface="+mn-cs"/>
              </a:defRPr>
            </a:pPr>
            <a:endParaRPr lang="es-CO"/>
          </a:p>
        </c:txPr>
        <c:crossAx val="-1970248688"/>
        <c:crosses val="autoZero"/>
        <c:auto val="1"/>
        <c:lblAlgn val="ctr"/>
        <c:lblOffset val="100"/>
        <c:noMultiLvlLbl val="0"/>
      </c:catAx>
      <c:valAx>
        <c:axId val="-1970248688"/>
        <c:scaling>
          <c:orientation val="minMax"/>
          <c:max val="1"/>
        </c:scaling>
        <c:delete val="1"/>
        <c:axPos val="t"/>
        <c:numFmt formatCode="0%" sourceLinked="1"/>
        <c:majorTickMark val="out"/>
        <c:minorTickMark val="none"/>
        <c:tickLblPos val="nextTo"/>
        <c:crossAx val="-1970249232"/>
        <c:crosses val="autoZero"/>
        <c:crossBetween val="between"/>
      </c:valAx>
      <c:spPr>
        <a:noFill/>
        <a:ln>
          <a:noFill/>
        </a:ln>
        <a:effectLst/>
      </c:spPr>
    </c:plotArea>
    <c:legend>
      <c:legendPos val="r"/>
      <c:layout>
        <c:manualLayout>
          <c:xMode val="edge"/>
          <c:yMode val="edge"/>
          <c:x val="0.64742603993679637"/>
          <c:y val="0.43672806165091627"/>
          <c:w val="0.23108869178251151"/>
          <c:h val="0.1265436615087190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19063771964581"/>
          <c:y val="3.4891247556523813E-2"/>
          <c:w val="0.32208342700664805"/>
          <c:h val="0.9151456359149468"/>
        </c:manualLayout>
      </c:layout>
      <c:barChart>
        <c:barDir val="bar"/>
        <c:grouping val="clustered"/>
        <c:varyColors val="0"/>
        <c:ser>
          <c:idx val="2"/>
          <c:order val="0"/>
          <c:tx>
            <c:strRef>
              <c:f>Hoja1!$D$1</c:f>
              <c:strCache>
                <c:ptCount val="1"/>
                <c:pt idx="0">
                  <c:v>2025 ( B:350)</c:v>
                </c:pt>
              </c:strCache>
            </c:strRef>
          </c:tx>
          <c:spPr>
            <a:solidFill>
              <a:srgbClr val="162B60"/>
            </a:solidFill>
            <a:ln>
              <a:noFill/>
            </a:ln>
            <a:effectLst/>
          </c:spPr>
          <c:invertIfNegative val="0"/>
          <c:dLbls>
            <c:spPr>
              <a:noFill/>
              <a:ln>
                <a:noFill/>
              </a:ln>
              <a:effectLst/>
            </c:spPr>
            <c:txPr>
              <a:bodyPr rot="0" spcFirstLastPara="1" vertOverflow="ellipsis" vert="horz" wrap="square" anchor="ctr" anchorCtr="1"/>
              <a:lstStyle/>
              <a:p>
                <a:pPr>
                  <a:defRPr sz="1050" b="1"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c:v>
                </c:pt>
                <c:pt idx="9">
                  <c:v>Otros molécula</c:v>
                </c:pt>
                <c:pt idx="10">
                  <c:v>Ninguno</c:v>
                </c:pt>
                <c:pt idx="11">
                  <c:v>No recuerda</c:v>
                </c:pt>
              </c:strCache>
            </c:strRef>
          </c:cat>
          <c:val>
            <c:numRef>
              <c:f>Hoja1!$D$2:$D$13</c:f>
              <c:numCache>
                <c:formatCode>0%</c:formatCode>
                <c:ptCount val="12"/>
                <c:pt idx="0">
                  <c:v>0.29099999999999998</c:v>
                </c:pt>
                <c:pt idx="1">
                  <c:v>0.27900000000000003</c:v>
                </c:pt>
                <c:pt idx="2">
                  <c:v>0.46</c:v>
                </c:pt>
                <c:pt idx="3">
                  <c:v>4.1000000000000002E-2</c:v>
                </c:pt>
                <c:pt idx="4">
                  <c:v>4.8000000000000001E-2</c:v>
                </c:pt>
                <c:pt idx="5">
                  <c:v>5.7000000000000002E-2</c:v>
                </c:pt>
                <c:pt idx="6">
                  <c:v>0.01</c:v>
                </c:pt>
                <c:pt idx="7">
                  <c:v>0.26</c:v>
                </c:pt>
                <c:pt idx="8">
                  <c:v>0.48</c:v>
                </c:pt>
                <c:pt idx="9">
                  <c:v>0.1</c:v>
                </c:pt>
                <c:pt idx="10">
                  <c:v>0.03</c:v>
                </c:pt>
              </c:numCache>
            </c:numRef>
          </c:val>
          <c:extLst>
            <c:ext xmlns:c16="http://schemas.microsoft.com/office/drawing/2014/chart" uri="{C3380CC4-5D6E-409C-BE32-E72D297353CC}">
              <c16:uniqueId val="{00000002-CA3B-44C3-9DBC-BA6C57FE43BE}"/>
            </c:ext>
          </c:extLst>
        </c:ser>
        <c:ser>
          <c:idx val="1"/>
          <c:order val="1"/>
          <c:tx>
            <c:strRef>
              <c:f>Hoja1!$C$1</c:f>
              <c:strCache>
                <c:ptCount val="1"/>
                <c:pt idx="0">
                  <c:v>2022 ( B:350)</c:v>
                </c:pt>
              </c:strCache>
            </c:strRef>
          </c:tx>
          <c:spPr>
            <a:solidFill>
              <a:srgbClr val="FFA100"/>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c:v>
                </c:pt>
                <c:pt idx="9">
                  <c:v>Otros molécula</c:v>
                </c:pt>
                <c:pt idx="10">
                  <c:v>Ninguno</c:v>
                </c:pt>
                <c:pt idx="11">
                  <c:v>No recuerda</c:v>
                </c:pt>
              </c:strCache>
            </c:strRef>
          </c:cat>
          <c:val>
            <c:numRef>
              <c:f>Hoja1!$C$2:$C$13</c:f>
              <c:numCache>
                <c:formatCode>0%</c:formatCode>
                <c:ptCount val="12"/>
                <c:pt idx="0">
                  <c:v>0.23</c:v>
                </c:pt>
                <c:pt idx="1">
                  <c:v>0.123</c:v>
                </c:pt>
                <c:pt idx="2">
                  <c:v>0.29699999999999999</c:v>
                </c:pt>
                <c:pt idx="3">
                  <c:v>2.1000000000000001E-2</c:v>
                </c:pt>
                <c:pt idx="4">
                  <c:v>7.9000000000000001E-2</c:v>
                </c:pt>
                <c:pt idx="5">
                  <c:v>5.0000000000000001E-3</c:v>
                </c:pt>
                <c:pt idx="7">
                  <c:v>0.12</c:v>
                </c:pt>
                <c:pt idx="8">
                  <c:v>0.69</c:v>
                </c:pt>
                <c:pt idx="9">
                  <c:v>0.48</c:v>
                </c:pt>
                <c:pt idx="10">
                  <c:v>0.02</c:v>
                </c:pt>
                <c:pt idx="11">
                  <c:v>0.01</c:v>
                </c:pt>
              </c:numCache>
            </c:numRef>
          </c:val>
          <c:extLst>
            <c:ext xmlns:c16="http://schemas.microsoft.com/office/drawing/2014/chart" uri="{C3380CC4-5D6E-409C-BE32-E72D297353CC}">
              <c16:uniqueId val="{00000001-CA3B-44C3-9DBC-BA6C57FE43BE}"/>
            </c:ext>
          </c:extLst>
        </c:ser>
        <c:ser>
          <c:idx val="0"/>
          <c:order val="2"/>
          <c:tx>
            <c:strRef>
              <c:f>Hoja1!$B$1</c:f>
              <c:strCache>
                <c:ptCount val="1"/>
                <c:pt idx="0">
                  <c:v>2020 (B:350)</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c:v>
                </c:pt>
                <c:pt idx="9">
                  <c:v>Otros molécula</c:v>
                </c:pt>
                <c:pt idx="10">
                  <c:v>Ninguno</c:v>
                </c:pt>
                <c:pt idx="11">
                  <c:v>No recuerda</c:v>
                </c:pt>
              </c:strCache>
            </c:strRef>
          </c:cat>
          <c:val>
            <c:numRef>
              <c:f>Hoja1!$B$2:$B$13</c:f>
              <c:numCache>
                <c:formatCode>0%</c:formatCode>
                <c:ptCount val="12"/>
                <c:pt idx="0">
                  <c:v>0.39</c:v>
                </c:pt>
                <c:pt idx="1">
                  <c:v>0.16400000000000001</c:v>
                </c:pt>
                <c:pt idx="2">
                  <c:v>0.57499999999999996</c:v>
                </c:pt>
                <c:pt idx="3">
                  <c:v>0.10100000000000001</c:v>
                </c:pt>
                <c:pt idx="4">
                  <c:v>4.4999999999999998E-2</c:v>
                </c:pt>
                <c:pt idx="5">
                  <c:v>3.5000000000000003E-2</c:v>
                </c:pt>
                <c:pt idx="7">
                  <c:v>7.0000000000000007E-2</c:v>
                </c:pt>
                <c:pt idx="8">
                  <c:v>0.84</c:v>
                </c:pt>
                <c:pt idx="9">
                  <c:v>0.22</c:v>
                </c:pt>
              </c:numCache>
            </c:numRef>
          </c:val>
          <c:extLst>
            <c:ext xmlns:c16="http://schemas.microsoft.com/office/drawing/2014/chart" uri="{C3380CC4-5D6E-409C-BE32-E72D297353CC}">
              <c16:uniqueId val="{00000000-CA3B-44C3-9DBC-BA6C57FE43BE}"/>
            </c:ext>
          </c:extLst>
        </c:ser>
        <c:dLbls>
          <c:dLblPos val="outEnd"/>
          <c:showLegendKey val="0"/>
          <c:showVal val="1"/>
          <c:showCatName val="0"/>
          <c:showSerName val="0"/>
          <c:showPercent val="0"/>
          <c:showBubbleSize val="0"/>
        </c:dLbls>
        <c:gapWidth val="182"/>
        <c:axId val="-1970251408"/>
        <c:axId val="-1970247056"/>
      </c:barChart>
      <c:catAx>
        <c:axId val="-1970251408"/>
        <c:scaling>
          <c:orientation val="maxMin"/>
        </c:scaling>
        <c:delete val="1"/>
        <c:axPos val="l"/>
        <c:numFmt formatCode="General" sourceLinked="1"/>
        <c:majorTickMark val="none"/>
        <c:minorTickMark val="none"/>
        <c:tickLblPos val="nextTo"/>
        <c:crossAx val="-1970247056"/>
        <c:crosses val="autoZero"/>
        <c:auto val="1"/>
        <c:lblAlgn val="ctr"/>
        <c:lblOffset val="100"/>
        <c:noMultiLvlLbl val="0"/>
      </c:catAx>
      <c:valAx>
        <c:axId val="-1970247056"/>
        <c:scaling>
          <c:orientation val="minMax"/>
          <c:max val="1"/>
        </c:scaling>
        <c:delete val="1"/>
        <c:axPos val="t"/>
        <c:numFmt formatCode="0%" sourceLinked="1"/>
        <c:majorTickMark val="out"/>
        <c:minorTickMark val="none"/>
        <c:tickLblPos val="nextTo"/>
        <c:crossAx val="-19702514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19063771964581"/>
          <c:y val="3.4891247556523813E-2"/>
          <c:w val="0.32208342700664805"/>
          <c:h val="0.9151456359149468"/>
        </c:manualLayout>
      </c:layout>
      <c:barChart>
        <c:barDir val="bar"/>
        <c:grouping val="clustered"/>
        <c:varyColors val="0"/>
        <c:ser>
          <c:idx val="2"/>
          <c:order val="0"/>
          <c:tx>
            <c:strRef>
              <c:f>Hoja1!$D$1</c:f>
              <c:strCache>
                <c:ptCount val="1"/>
                <c:pt idx="0">
                  <c:v>2025 ( B:350)</c:v>
                </c:pt>
              </c:strCache>
            </c:strRef>
          </c:tx>
          <c:spPr>
            <a:solidFill>
              <a:srgbClr val="162B60"/>
            </a:solidFill>
            <a:ln>
              <a:noFill/>
            </a:ln>
            <a:effectLst/>
          </c:spPr>
          <c:invertIfNegative val="0"/>
          <c:dLbls>
            <c:spPr>
              <a:noFill/>
              <a:ln>
                <a:noFill/>
              </a:ln>
              <a:effectLst/>
            </c:spPr>
            <c:txPr>
              <a:bodyPr rot="0" spcFirstLastPara="1" vertOverflow="ellipsis" vert="horz" wrap="square" anchor="ctr" anchorCtr="1"/>
              <a:lstStyle/>
              <a:p>
                <a:pPr>
                  <a:defRPr sz="1050" b="1"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c:v>
                </c:pt>
                <c:pt idx="9">
                  <c:v>Otros molécula</c:v>
                </c:pt>
                <c:pt idx="10">
                  <c:v>Ninguno</c:v>
                </c:pt>
                <c:pt idx="11">
                  <c:v>No recuerda</c:v>
                </c:pt>
              </c:strCache>
            </c:strRef>
          </c:cat>
          <c:val>
            <c:numRef>
              <c:f>Hoja1!$D$2:$D$13</c:f>
              <c:numCache>
                <c:formatCode>0%</c:formatCode>
                <c:ptCount val="12"/>
                <c:pt idx="0">
                  <c:v>0.97099999999999997</c:v>
                </c:pt>
                <c:pt idx="1">
                  <c:v>0.91300000000000003</c:v>
                </c:pt>
                <c:pt idx="2">
                  <c:v>0.89800000000000002</c:v>
                </c:pt>
                <c:pt idx="3">
                  <c:v>0.59399999999999997</c:v>
                </c:pt>
                <c:pt idx="4">
                  <c:v>0.57199999999999995</c:v>
                </c:pt>
                <c:pt idx="5">
                  <c:v>0.46600000000000003</c:v>
                </c:pt>
                <c:pt idx="6">
                  <c:v>0.44900000000000001</c:v>
                </c:pt>
                <c:pt idx="7">
                  <c:v>1</c:v>
                </c:pt>
                <c:pt idx="8">
                  <c:v>0.52900000000000003</c:v>
                </c:pt>
                <c:pt idx="9">
                  <c:v>9.9000000000000005E-2</c:v>
                </c:pt>
              </c:numCache>
            </c:numRef>
          </c:val>
          <c:extLst>
            <c:ext xmlns:c16="http://schemas.microsoft.com/office/drawing/2014/chart" uri="{C3380CC4-5D6E-409C-BE32-E72D297353CC}">
              <c16:uniqueId val="{00000002-CA3B-44C3-9DBC-BA6C57FE43BE}"/>
            </c:ext>
          </c:extLst>
        </c:ser>
        <c:ser>
          <c:idx val="1"/>
          <c:order val="1"/>
          <c:tx>
            <c:strRef>
              <c:f>Hoja1!$C$1</c:f>
              <c:strCache>
                <c:ptCount val="1"/>
                <c:pt idx="0">
                  <c:v>2022 ( B:350)</c:v>
                </c:pt>
              </c:strCache>
            </c:strRef>
          </c:tx>
          <c:spPr>
            <a:solidFill>
              <a:srgbClr val="FFA100"/>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c:v>
                </c:pt>
                <c:pt idx="9">
                  <c:v>Otros molécula</c:v>
                </c:pt>
                <c:pt idx="10">
                  <c:v>Ninguno</c:v>
                </c:pt>
                <c:pt idx="11">
                  <c:v>No recuerda</c:v>
                </c:pt>
              </c:strCache>
            </c:strRef>
          </c:cat>
          <c:val>
            <c:numRef>
              <c:f>Hoja1!$C$2:$C$13</c:f>
              <c:numCache>
                <c:formatCode>0%</c:formatCode>
                <c:ptCount val="12"/>
                <c:pt idx="0">
                  <c:v>0.91</c:v>
                </c:pt>
                <c:pt idx="1">
                  <c:v>0.88800000000000001</c:v>
                </c:pt>
                <c:pt idx="2">
                  <c:v>0.92300000000000004</c:v>
                </c:pt>
                <c:pt idx="3">
                  <c:v>0.33300000000000002</c:v>
                </c:pt>
                <c:pt idx="4">
                  <c:v>0.34799999999999998</c:v>
                </c:pt>
                <c:pt idx="5">
                  <c:v>0.47399999999999998</c:v>
                </c:pt>
                <c:pt idx="7">
                  <c:v>0.74</c:v>
                </c:pt>
                <c:pt idx="8">
                  <c:v>1</c:v>
                </c:pt>
                <c:pt idx="9">
                  <c:v>0.62</c:v>
                </c:pt>
              </c:numCache>
            </c:numRef>
          </c:val>
          <c:extLst>
            <c:ext xmlns:c16="http://schemas.microsoft.com/office/drawing/2014/chart" uri="{C3380CC4-5D6E-409C-BE32-E72D297353CC}">
              <c16:uniqueId val="{00000001-CA3B-44C3-9DBC-BA6C57FE43BE}"/>
            </c:ext>
          </c:extLst>
        </c:ser>
        <c:ser>
          <c:idx val="0"/>
          <c:order val="2"/>
          <c:tx>
            <c:strRef>
              <c:f>Hoja1!$B$1</c:f>
              <c:strCache>
                <c:ptCount val="1"/>
                <c:pt idx="0">
                  <c:v>2020 (B:350)</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c:v>
                </c:pt>
                <c:pt idx="9">
                  <c:v>Otros molécula</c:v>
                </c:pt>
                <c:pt idx="10">
                  <c:v>Ninguno</c:v>
                </c:pt>
                <c:pt idx="11">
                  <c:v>No recuerda</c:v>
                </c:pt>
              </c:strCache>
            </c:strRef>
          </c:cat>
          <c:val>
            <c:numRef>
              <c:f>Hoja1!$B$2:$B$13</c:f>
              <c:numCache>
                <c:formatCode>0%</c:formatCode>
                <c:ptCount val="12"/>
                <c:pt idx="0">
                  <c:v>0.99099999999999999</c:v>
                </c:pt>
                <c:pt idx="1">
                  <c:v>0.94599999999999995</c:v>
                </c:pt>
                <c:pt idx="2">
                  <c:v>0.995</c:v>
                </c:pt>
                <c:pt idx="3">
                  <c:v>0.82099999999999995</c:v>
                </c:pt>
                <c:pt idx="4">
                  <c:v>0.41099999999999998</c:v>
                </c:pt>
                <c:pt idx="5">
                  <c:v>0.52800000000000002</c:v>
                </c:pt>
                <c:pt idx="7">
                  <c:v>1</c:v>
                </c:pt>
                <c:pt idx="8">
                  <c:v>1</c:v>
                </c:pt>
                <c:pt idx="9">
                  <c:v>0.22</c:v>
                </c:pt>
              </c:numCache>
            </c:numRef>
          </c:val>
          <c:extLst>
            <c:ext xmlns:c16="http://schemas.microsoft.com/office/drawing/2014/chart" uri="{C3380CC4-5D6E-409C-BE32-E72D297353CC}">
              <c16:uniqueId val="{00000000-CA3B-44C3-9DBC-BA6C57FE43BE}"/>
            </c:ext>
          </c:extLst>
        </c:ser>
        <c:dLbls>
          <c:dLblPos val="outEnd"/>
          <c:showLegendKey val="0"/>
          <c:showVal val="1"/>
          <c:showCatName val="0"/>
          <c:showSerName val="0"/>
          <c:showPercent val="0"/>
          <c:showBubbleSize val="0"/>
        </c:dLbls>
        <c:gapWidth val="182"/>
        <c:axId val="-1970247600"/>
        <c:axId val="-1970248144"/>
      </c:barChart>
      <c:catAx>
        <c:axId val="-1970247600"/>
        <c:scaling>
          <c:orientation val="maxMin"/>
        </c:scaling>
        <c:delete val="1"/>
        <c:axPos val="l"/>
        <c:numFmt formatCode="General" sourceLinked="1"/>
        <c:majorTickMark val="none"/>
        <c:minorTickMark val="none"/>
        <c:tickLblPos val="nextTo"/>
        <c:crossAx val="-1970248144"/>
        <c:crosses val="autoZero"/>
        <c:auto val="1"/>
        <c:lblAlgn val="ctr"/>
        <c:lblOffset val="100"/>
        <c:noMultiLvlLbl val="0"/>
      </c:catAx>
      <c:valAx>
        <c:axId val="-1970248144"/>
        <c:scaling>
          <c:orientation val="minMax"/>
          <c:max val="1"/>
        </c:scaling>
        <c:delete val="1"/>
        <c:axPos val="t"/>
        <c:numFmt formatCode="0%" sourceLinked="1"/>
        <c:majorTickMark val="out"/>
        <c:minorTickMark val="none"/>
        <c:tickLblPos val="nextTo"/>
        <c:crossAx val="-19702476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19063771964581"/>
          <c:y val="3.4891247556523813E-2"/>
          <c:w val="0.32208342700664805"/>
          <c:h val="0.9151456359149468"/>
        </c:manualLayout>
      </c:layout>
      <c:barChart>
        <c:barDir val="bar"/>
        <c:grouping val="clustered"/>
        <c:varyColors val="0"/>
        <c:ser>
          <c:idx val="2"/>
          <c:order val="0"/>
          <c:tx>
            <c:strRef>
              <c:f>Hoja1!$D$1</c:f>
              <c:strCache>
                <c:ptCount val="1"/>
                <c:pt idx="0">
                  <c:v>2025 ( B:350)</c:v>
                </c:pt>
              </c:strCache>
            </c:strRef>
          </c:tx>
          <c:spPr>
            <a:solidFill>
              <a:srgbClr val="162B60"/>
            </a:solidFill>
            <a:ln>
              <a:noFill/>
            </a:ln>
            <a:effectLst/>
          </c:spPr>
          <c:invertIfNegative val="0"/>
          <c:dLbls>
            <c:spPr>
              <a:noFill/>
              <a:ln>
                <a:noFill/>
              </a:ln>
              <a:effectLst/>
            </c:spPr>
            <c:txPr>
              <a:bodyPr rot="0" spcFirstLastPara="1" vertOverflow="ellipsis" vert="horz" wrap="square" anchor="ctr" anchorCtr="1"/>
              <a:lstStyle/>
              <a:p>
                <a:pPr>
                  <a:defRPr sz="1050" b="1"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c:v>
                </c:pt>
                <c:pt idx="9">
                  <c:v>Otros molécula</c:v>
                </c:pt>
                <c:pt idx="10">
                  <c:v>Ninguno</c:v>
                </c:pt>
                <c:pt idx="11">
                  <c:v>No recuerda</c:v>
                </c:pt>
              </c:strCache>
            </c:strRef>
          </c:cat>
          <c:val>
            <c:numRef>
              <c:f>Hoja1!$D$2:$D$13</c:f>
              <c:numCache>
                <c:formatCode>0%</c:formatCode>
                <c:ptCount val="12"/>
                <c:pt idx="0">
                  <c:v>0.70899999999999996</c:v>
                </c:pt>
                <c:pt idx="1">
                  <c:v>0.73799999999999999</c:v>
                </c:pt>
                <c:pt idx="2">
                  <c:v>0.77300000000000002</c:v>
                </c:pt>
                <c:pt idx="3">
                  <c:v>0.36099999999999999</c:v>
                </c:pt>
                <c:pt idx="4">
                  <c:v>0.34599999999999997</c:v>
                </c:pt>
                <c:pt idx="5">
                  <c:v>0.35099999999999998</c:v>
                </c:pt>
                <c:pt idx="6">
                  <c:v>0.121</c:v>
                </c:pt>
              </c:numCache>
            </c:numRef>
          </c:val>
          <c:extLst>
            <c:ext xmlns:c16="http://schemas.microsoft.com/office/drawing/2014/chart" uri="{C3380CC4-5D6E-409C-BE32-E72D297353CC}">
              <c16:uniqueId val="{00000002-CA3B-44C3-9DBC-BA6C57FE43BE}"/>
            </c:ext>
          </c:extLst>
        </c:ser>
        <c:ser>
          <c:idx val="1"/>
          <c:order val="1"/>
          <c:tx>
            <c:strRef>
              <c:f>Hoja1!$C$1</c:f>
              <c:strCache>
                <c:ptCount val="1"/>
                <c:pt idx="0">
                  <c:v>2022 ( B:350)</c:v>
                </c:pt>
              </c:strCache>
            </c:strRef>
          </c:tx>
          <c:spPr>
            <a:solidFill>
              <a:srgbClr val="FFA100"/>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c:v>
                </c:pt>
                <c:pt idx="9">
                  <c:v>Otros molécula</c:v>
                </c:pt>
                <c:pt idx="10">
                  <c:v>Ninguno</c:v>
                </c:pt>
                <c:pt idx="11">
                  <c:v>No recuerda</c:v>
                </c:pt>
              </c:strCache>
            </c:strRef>
          </c:cat>
          <c:val>
            <c:numRef>
              <c:f>Hoja1!$C$2:$C$13</c:f>
              <c:numCache>
                <c:formatCode>0%</c:formatCode>
                <c:ptCount val="12"/>
                <c:pt idx="0">
                  <c:v>0.77400000000000002</c:v>
                </c:pt>
                <c:pt idx="1">
                  <c:v>0.67100000000000004</c:v>
                </c:pt>
                <c:pt idx="2">
                  <c:v>0.78900000000000003</c:v>
                </c:pt>
                <c:pt idx="3">
                  <c:v>0.25700000000000001</c:v>
                </c:pt>
                <c:pt idx="4">
                  <c:v>0.22</c:v>
                </c:pt>
                <c:pt idx="5">
                  <c:v>0.24099999999999999</c:v>
                </c:pt>
                <c:pt idx="7">
                  <c:v>0.28000000000000003</c:v>
                </c:pt>
              </c:numCache>
            </c:numRef>
          </c:val>
          <c:extLst>
            <c:ext xmlns:c16="http://schemas.microsoft.com/office/drawing/2014/chart" uri="{C3380CC4-5D6E-409C-BE32-E72D297353CC}">
              <c16:uniqueId val="{00000001-CA3B-44C3-9DBC-BA6C57FE43BE}"/>
            </c:ext>
          </c:extLst>
        </c:ser>
        <c:ser>
          <c:idx val="0"/>
          <c:order val="2"/>
          <c:tx>
            <c:strRef>
              <c:f>Hoja1!$B$1</c:f>
              <c:strCache>
                <c:ptCount val="1"/>
                <c:pt idx="0">
                  <c:v>2020 (B:350)</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La Santé</c:v>
                </c:pt>
                <c:pt idx="2">
                  <c:v>Genfar</c:v>
                </c:pt>
                <c:pt idx="3">
                  <c:v>American Generics</c:v>
                </c:pt>
                <c:pt idx="4">
                  <c:v>Laproff</c:v>
                </c:pt>
                <c:pt idx="5">
                  <c:v>Memphis</c:v>
                </c:pt>
                <c:pt idx="6">
                  <c:v>Colmed</c:v>
                </c:pt>
                <c:pt idx="7">
                  <c:v>Otros genéricos</c:v>
                </c:pt>
                <c:pt idx="8">
                  <c:v>Otras marcas</c:v>
                </c:pt>
                <c:pt idx="9">
                  <c:v>Otros molécula</c:v>
                </c:pt>
                <c:pt idx="10">
                  <c:v>Ninguno</c:v>
                </c:pt>
                <c:pt idx="11">
                  <c:v>No recuerda</c:v>
                </c:pt>
              </c:strCache>
            </c:strRef>
          </c:cat>
          <c:val>
            <c:numRef>
              <c:f>Hoja1!$B$2:$B$13</c:f>
              <c:numCache>
                <c:formatCode>0%</c:formatCode>
                <c:ptCount val="12"/>
                <c:pt idx="0">
                  <c:v>0.72099999999999997</c:v>
                </c:pt>
                <c:pt idx="1">
                  <c:v>0.80400000000000005</c:v>
                </c:pt>
                <c:pt idx="2">
                  <c:v>0.77900000000000003</c:v>
                </c:pt>
                <c:pt idx="3">
                  <c:v>0.377</c:v>
                </c:pt>
                <c:pt idx="4">
                  <c:v>0.193</c:v>
                </c:pt>
                <c:pt idx="5">
                  <c:v>0.29399999999999998</c:v>
                </c:pt>
                <c:pt idx="7">
                  <c:v>0.51</c:v>
                </c:pt>
              </c:numCache>
            </c:numRef>
          </c:val>
          <c:extLst>
            <c:ext xmlns:c16="http://schemas.microsoft.com/office/drawing/2014/chart" uri="{C3380CC4-5D6E-409C-BE32-E72D297353CC}">
              <c16:uniqueId val="{00000000-CA3B-44C3-9DBC-BA6C57FE43BE}"/>
            </c:ext>
          </c:extLst>
        </c:ser>
        <c:dLbls>
          <c:dLblPos val="outEnd"/>
          <c:showLegendKey val="0"/>
          <c:showVal val="1"/>
          <c:showCatName val="0"/>
          <c:showSerName val="0"/>
          <c:showPercent val="0"/>
          <c:showBubbleSize val="0"/>
        </c:dLbls>
        <c:gapWidth val="182"/>
        <c:axId val="-66094592"/>
        <c:axId val="-66094048"/>
      </c:barChart>
      <c:catAx>
        <c:axId val="-66094592"/>
        <c:scaling>
          <c:orientation val="maxMin"/>
        </c:scaling>
        <c:delete val="1"/>
        <c:axPos val="l"/>
        <c:numFmt formatCode="General" sourceLinked="1"/>
        <c:majorTickMark val="none"/>
        <c:minorTickMark val="none"/>
        <c:tickLblPos val="nextTo"/>
        <c:crossAx val="-66094048"/>
        <c:crosses val="autoZero"/>
        <c:auto val="1"/>
        <c:lblAlgn val="ctr"/>
        <c:lblOffset val="100"/>
        <c:noMultiLvlLbl val="0"/>
      </c:catAx>
      <c:valAx>
        <c:axId val="-66094048"/>
        <c:scaling>
          <c:orientation val="minMax"/>
          <c:max val="1"/>
        </c:scaling>
        <c:delete val="1"/>
        <c:axPos val="t"/>
        <c:numFmt formatCode="0%" sourceLinked="1"/>
        <c:majorTickMark val="out"/>
        <c:minorTickMark val="none"/>
        <c:tickLblPos val="nextTo"/>
        <c:crossAx val="-660945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474563933326474E-2"/>
          <c:y val="3.74495699333873E-2"/>
          <c:w val="0.88468917651810874"/>
          <c:h val="0.89260096644419096"/>
        </c:manualLayout>
      </c:layout>
      <c:scatterChart>
        <c:scatterStyle val="lineMarker"/>
        <c:varyColors val="0"/>
        <c:ser>
          <c:idx val="0"/>
          <c:order val="0"/>
          <c:tx>
            <c:strRef>
              <c:f>Hoja1!$C$1</c:f>
              <c:strCache>
                <c:ptCount val="1"/>
                <c:pt idx="0">
                  <c:v>Conocimiento espontaneo</c:v>
                </c:pt>
              </c:strCache>
            </c:strRef>
          </c:tx>
          <c:spPr>
            <a:ln w="25400" cap="rnd">
              <a:noFill/>
              <a:round/>
            </a:ln>
            <a:effectLst/>
          </c:spPr>
          <c:marker>
            <c:symbol val="circle"/>
            <c:size val="5"/>
            <c:spPr>
              <a:solidFill>
                <a:srgbClr val="FF6600"/>
              </a:solidFill>
              <a:ln w="9525">
                <a:noFill/>
              </a:ln>
              <a:effectLst/>
            </c:spPr>
          </c:marker>
          <c:dPt>
            <c:idx val="0"/>
            <c:marker>
              <c:symbol val="circle"/>
              <c:size val="5"/>
              <c:spPr>
                <a:solidFill>
                  <a:schemeClr val="tx1"/>
                </a:solidFill>
                <a:ln w="9525">
                  <a:noFill/>
                </a:ln>
                <a:effectLst/>
              </c:spPr>
            </c:marker>
            <c:bubble3D val="0"/>
            <c:extLst>
              <c:ext xmlns:c16="http://schemas.microsoft.com/office/drawing/2014/chart" uri="{C3380CC4-5D6E-409C-BE32-E72D297353CC}">
                <c16:uniqueId val="{00000003-2BD8-4C06-91A2-DE21BA9026FC}"/>
              </c:ext>
            </c:extLst>
          </c:dPt>
          <c:dPt>
            <c:idx val="1"/>
            <c:marker>
              <c:symbol val="circle"/>
              <c:size val="5"/>
              <c:spPr>
                <a:solidFill>
                  <a:schemeClr val="tx1"/>
                </a:solidFill>
                <a:ln w="9525">
                  <a:noFill/>
                </a:ln>
                <a:effectLst/>
              </c:spPr>
            </c:marker>
            <c:bubble3D val="0"/>
            <c:extLst>
              <c:ext xmlns:c16="http://schemas.microsoft.com/office/drawing/2014/chart" uri="{C3380CC4-5D6E-409C-BE32-E72D297353CC}">
                <c16:uniqueId val="{00000004-2BD8-4C06-91A2-DE21BA9026FC}"/>
              </c:ext>
            </c:extLst>
          </c:dPt>
          <c:dPt>
            <c:idx val="2"/>
            <c:marker>
              <c:symbol val="circle"/>
              <c:size val="5"/>
              <c:spPr>
                <a:solidFill>
                  <a:schemeClr val="tx1"/>
                </a:solidFill>
                <a:ln w="9525">
                  <a:noFill/>
                </a:ln>
                <a:effectLst/>
              </c:spPr>
            </c:marker>
            <c:bubble3D val="0"/>
            <c:extLst>
              <c:ext xmlns:c16="http://schemas.microsoft.com/office/drawing/2014/chart" uri="{C3380CC4-5D6E-409C-BE32-E72D297353CC}">
                <c16:uniqueId val="{00000000-2BD8-4C06-91A2-DE21BA9026FC}"/>
              </c:ext>
            </c:extLst>
          </c:dPt>
          <c:dPt>
            <c:idx val="3"/>
            <c:marker>
              <c:symbol val="circle"/>
              <c:size val="5"/>
              <c:spPr>
                <a:solidFill>
                  <a:schemeClr val="tx1"/>
                </a:solidFill>
                <a:ln w="9525">
                  <a:noFill/>
                </a:ln>
                <a:effectLst/>
              </c:spPr>
            </c:marker>
            <c:bubble3D val="0"/>
            <c:extLst>
              <c:ext xmlns:c16="http://schemas.microsoft.com/office/drawing/2014/chart" uri="{C3380CC4-5D6E-409C-BE32-E72D297353CC}">
                <c16:uniqueId val="{00000005-2BD8-4C06-91A2-DE21BA9026FC}"/>
              </c:ext>
            </c:extLst>
          </c:dPt>
          <c:dPt>
            <c:idx val="4"/>
            <c:marker>
              <c:symbol val="circle"/>
              <c:size val="5"/>
              <c:spPr>
                <a:solidFill>
                  <a:schemeClr val="tx1"/>
                </a:solidFill>
                <a:ln w="9525">
                  <a:noFill/>
                </a:ln>
                <a:effectLst/>
              </c:spPr>
            </c:marker>
            <c:bubble3D val="0"/>
            <c:extLst>
              <c:ext xmlns:c16="http://schemas.microsoft.com/office/drawing/2014/chart" uri="{C3380CC4-5D6E-409C-BE32-E72D297353CC}">
                <c16:uniqueId val="{00000002-2BD8-4C06-91A2-DE21BA9026FC}"/>
              </c:ext>
            </c:extLst>
          </c:dPt>
          <c:dPt>
            <c:idx val="5"/>
            <c:marker>
              <c:symbol val="circle"/>
              <c:size val="5"/>
              <c:spPr>
                <a:solidFill>
                  <a:schemeClr val="tx1"/>
                </a:solidFill>
                <a:ln w="9525">
                  <a:noFill/>
                </a:ln>
                <a:effectLst/>
              </c:spPr>
            </c:marker>
            <c:bubble3D val="0"/>
            <c:extLst>
              <c:ext xmlns:c16="http://schemas.microsoft.com/office/drawing/2014/chart" uri="{C3380CC4-5D6E-409C-BE32-E72D297353CC}">
                <c16:uniqueId val="{00000006-2BD8-4C06-91A2-DE21BA9026FC}"/>
              </c:ext>
            </c:extLst>
          </c:dPt>
          <c:dPt>
            <c:idx val="6"/>
            <c:marker>
              <c:symbol val="circle"/>
              <c:size val="5"/>
              <c:spPr>
                <a:solidFill>
                  <a:srgbClr val="FF6600"/>
                </a:solidFill>
                <a:ln w="9525">
                  <a:noFill/>
                </a:ln>
                <a:effectLst/>
              </c:spPr>
            </c:marker>
            <c:bubble3D val="0"/>
            <c:extLst>
              <c:ext xmlns:c16="http://schemas.microsoft.com/office/drawing/2014/chart" uri="{C3380CC4-5D6E-409C-BE32-E72D297353CC}">
                <c16:uniqueId val="{0000000B-4E7F-470E-A658-7CC93C4CD0FF}"/>
              </c:ext>
            </c:extLst>
          </c:dPt>
          <c:dPt>
            <c:idx val="7"/>
            <c:marker>
              <c:symbol val="circle"/>
              <c:size val="5"/>
              <c:spPr>
                <a:solidFill>
                  <a:srgbClr val="FF6600"/>
                </a:solidFill>
                <a:ln w="9525">
                  <a:noFill/>
                </a:ln>
                <a:effectLst/>
              </c:spPr>
            </c:marker>
            <c:bubble3D val="0"/>
            <c:extLst>
              <c:ext xmlns:c16="http://schemas.microsoft.com/office/drawing/2014/chart" uri="{C3380CC4-5D6E-409C-BE32-E72D297353CC}">
                <c16:uniqueId val="{00000008-2BD8-4C06-91A2-DE21BA9026FC}"/>
              </c:ext>
            </c:extLst>
          </c:dPt>
          <c:dPt>
            <c:idx val="8"/>
            <c:marker>
              <c:symbol val="circle"/>
              <c:size val="5"/>
              <c:spPr>
                <a:solidFill>
                  <a:srgbClr val="FF6600"/>
                </a:solidFill>
                <a:ln w="9525">
                  <a:noFill/>
                </a:ln>
                <a:effectLst/>
              </c:spPr>
            </c:marker>
            <c:bubble3D val="0"/>
            <c:extLst>
              <c:ext xmlns:c16="http://schemas.microsoft.com/office/drawing/2014/chart" uri="{C3380CC4-5D6E-409C-BE32-E72D297353CC}">
                <c16:uniqueId val="{00000009-2BD8-4C06-91A2-DE21BA9026FC}"/>
              </c:ext>
            </c:extLst>
          </c:dPt>
          <c:dLbls>
            <c:delete val="1"/>
          </c:dLbls>
          <c:trendline>
            <c:spPr>
              <a:ln w="19050" cap="rnd">
                <a:solidFill>
                  <a:srgbClr val="ECAF2B"/>
                </a:solidFill>
                <a:prstDash val="sysDot"/>
              </a:ln>
              <a:effectLst/>
            </c:spPr>
            <c:trendlineType val="log"/>
            <c:dispRSqr val="0"/>
            <c:dispEq val="0"/>
          </c:trendline>
          <c:xVal>
            <c:numRef>
              <c:f>Hoja1!$B$2:$B$13</c:f>
              <c:numCache>
                <c:formatCode>0%</c:formatCode>
                <c:ptCount val="12"/>
                <c:pt idx="0">
                  <c:v>0.92</c:v>
                </c:pt>
                <c:pt idx="1">
                  <c:v>0.85</c:v>
                </c:pt>
                <c:pt idx="2">
                  <c:v>0.89</c:v>
                </c:pt>
                <c:pt idx="3">
                  <c:v>0.33</c:v>
                </c:pt>
                <c:pt idx="4">
                  <c:v>0.35</c:v>
                </c:pt>
                <c:pt idx="5">
                  <c:v>0.18</c:v>
                </c:pt>
                <c:pt idx="6">
                  <c:v>0.9</c:v>
                </c:pt>
                <c:pt idx="7">
                  <c:v>0.97</c:v>
                </c:pt>
                <c:pt idx="8">
                  <c:v>0.91</c:v>
                </c:pt>
                <c:pt idx="9">
                  <c:v>0.59</c:v>
                </c:pt>
                <c:pt idx="10">
                  <c:v>0.56999999999999995</c:v>
                </c:pt>
                <c:pt idx="11" formatCode="0.0%">
                  <c:v>0.2</c:v>
                </c:pt>
              </c:numCache>
            </c:numRef>
          </c:xVal>
          <c:yVal>
            <c:numRef>
              <c:f>Hoja1!$C$2:$C$13</c:f>
              <c:numCache>
                <c:formatCode>0%</c:formatCode>
                <c:ptCount val="12"/>
                <c:pt idx="0">
                  <c:v>0.3</c:v>
                </c:pt>
                <c:pt idx="1">
                  <c:v>0.19</c:v>
                </c:pt>
                <c:pt idx="2">
                  <c:v>0.12</c:v>
                </c:pt>
                <c:pt idx="3">
                  <c:v>0.02</c:v>
                </c:pt>
                <c:pt idx="4">
                  <c:v>0.08</c:v>
                </c:pt>
                <c:pt idx="5">
                  <c:v>3.0000000000000001E-3</c:v>
                </c:pt>
                <c:pt idx="6">
                  <c:v>0.46</c:v>
                </c:pt>
                <c:pt idx="7" formatCode="0.0%">
                  <c:v>0.28999999999999998</c:v>
                </c:pt>
                <c:pt idx="8">
                  <c:v>0.27900000000000003</c:v>
                </c:pt>
                <c:pt idx="9">
                  <c:v>4.1000000000000002E-2</c:v>
                </c:pt>
                <c:pt idx="10">
                  <c:v>0.05</c:v>
                </c:pt>
                <c:pt idx="11" formatCode="0.0%">
                  <c:v>1.0999999999999999E-2</c:v>
                </c:pt>
              </c:numCache>
            </c:numRef>
          </c:yVal>
          <c:smooth val="0"/>
          <c:extLst>
            <c:ext xmlns:c16="http://schemas.microsoft.com/office/drawing/2014/chart" uri="{C3380CC4-5D6E-409C-BE32-E72D297353CC}">
              <c16:uniqueId val="{0000000C-2BD8-4C06-91A2-DE21BA9026FC}"/>
            </c:ext>
          </c:extLst>
        </c:ser>
        <c:dLbls>
          <c:dLblPos val="t"/>
          <c:showLegendKey val="0"/>
          <c:showVal val="1"/>
          <c:showCatName val="0"/>
          <c:showSerName val="0"/>
          <c:showPercent val="0"/>
          <c:showBubbleSize val="0"/>
        </c:dLbls>
        <c:axId val="-66096768"/>
        <c:axId val="-66095136"/>
      </c:scatterChart>
      <c:valAx>
        <c:axId val="-66096768"/>
        <c:scaling>
          <c:orientation val="minMax"/>
          <c:max val="1.1000000000000001"/>
          <c:min val="-0.2"/>
        </c:scaling>
        <c:delete val="0"/>
        <c:axPos val="b"/>
        <c:numFmt formatCode="0%"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s-CO"/>
          </a:p>
        </c:txPr>
        <c:crossAx val="-66095136"/>
        <c:crossesAt val="0.18900000000000003"/>
        <c:crossBetween val="midCat"/>
      </c:valAx>
      <c:valAx>
        <c:axId val="-66095136"/>
        <c:scaling>
          <c:orientation val="minMax"/>
          <c:max val="1.1000000000000001"/>
          <c:min val="-0.2"/>
        </c:scaling>
        <c:delete val="0"/>
        <c:axPos val="l"/>
        <c:numFmt formatCode="0%"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s-CO"/>
          </a:p>
        </c:txPr>
        <c:crossAx val="-66096768"/>
        <c:crossesAt val="0.69000000000000017"/>
        <c:crossBetween val="midCat"/>
      </c:valAx>
      <c:spPr>
        <a:noFill/>
        <a:ln>
          <a:solidFill>
            <a:schemeClr val="bg1">
              <a:lumMod val="50000"/>
            </a:schemeClr>
          </a:solid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474563933326474E-2"/>
          <c:y val="3.7449661389507859E-2"/>
          <c:w val="0.88468917651810874"/>
          <c:h val="0.89260096644419096"/>
        </c:manualLayout>
      </c:layout>
      <c:scatterChart>
        <c:scatterStyle val="lineMarker"/>
        <c:varyColors val="0"/>
        <c:ser>
          <c:idx val="0"/>
          <c:order val="0"/>
          <c:tx>
            <c:strRef>
              <c:f>Hoja1!$C$1</c:f>
              <c:strCache>
                <c:ptCount val="1"/>
                <c:pt idx="0">
                  <c:v>Conocimiento espontaneo</c:v>
                </c:pt>
              </c:strCache>
            </c:strRef>
          </c:tx>
          <c:spPr>
            <a:ln w="25400" cap="rnd">
              <a:noFill/>
              <a:round/>
            </a:ln>
            <a:effectLst/>
          </c:spPr>
          <c:marker>
            <c:symbol val="circle"/>
            <c:size val="5"/>
            <c:spPr>
              <a:solidFill>
                <a:schemeClr val="tx1"/>
              </a:solidFill>
              <a:ln w="9525">
                <a:noFill/>
              </a:ln>
              <a:effectLst/>
            </c:spPr>
          </c:marker>
          <c:dPt>
            <c:idx val="0"/>
            <c:marker>
              <c:symbol val="circle"/>
              <c:size val="5"/>
              <c:spPr>
                <a:solidFill>
                  <a:schemeClr val="tx1"/>
                </a:solidFill>
                <a:ln w="9525">
                  <a:noFill/>
                </a:ln>
                <a:effectLst/>
              </c:spPr>
            </c:marker>
            <c:bubble3D val="0"/>
            <c:extLst>
              <c:ext xmlns:c16="http://schemas.microsoft.com/office/drawing/2014/chart" uri="{C3380CC4-5D6E-409C-BE32-E72D297353CC}">
                <c16:uniqueId val="{00000003-93CC-42BB-98FA-EEF2EF5554FC}"/>
              </c:ext>
            </c:extLst>
          </c:dPt>
          <c:dPt>
            <c:idx val="1"/>
            <c:marker>
              <c:symbol val="circle"/>
              <c:size val="5"/>
              <c:spPr>
                <a:solidFill>
                  <a:schemeClr val="tx1"/>
                </a:solidFill>
                <a:ln w="9525">
                  <a:noFill/>
                </a:ln>
                <a:effectLst/>
              </c:spPr>
            </c:marker>
            <c:bubble3D val="0"/>
            <c:extLst>
              <c:ext xmlns:c16="http://schemas.microsoft.com/office/drawing/2014/chart" uri="{C3380CC4-5D6E-409C-BE32-E72D297353CC}">
                <c16:uniqueId val="{00000004-93CC-42BB-98FA-EEF2EF5554FC}"/>
              </c:ext>
            </c:extLst>
          </c:dPt>
          <c:dPt>
            <c:idx val="2"/>
            <c:marker>
              <c:symbol val="circle"/>
              <c:size val="5"/>
              <c:spPr>
                <a:solidFill>
                  <a:schemeClr val="tx1"/>
                </a:solidFill>
                <a:ln w="9525">
                  <a:noFill/>
                </a:ln>
                <a:effectLst/>
              </c:spPr>
            </c:marker>
            <c:bubble3D val="0"/>
            <c:extLst>
              <c:ext xmlns:c16="http://schemas.microsoft.com/office/drawing/2014/chart" uri="{C3380CC4-5D6E-409C-BE32-E72D297353CC}">
                <c16:uniqueId val="{00000000-93CC-42BB-98FA-EEF2EF5554FC}"/>
              </c:ext>
            </c:extLst>
          </c:dPt>
          <c:dPt>
            <c:idx val="3"/>
            <c:marker>
              <c:symbol val="circle"/>
              <c:size val="5"/>
              <c:spPr>
                <a:solidFill>
                  <a:schemeClr val="tx1"/>
                </a:solidFill>
                <a:ln w="9525">
                  <a:noFill/>
                </a:ln>
                <a:effectLst/>
              </c:spPr>
            </c:marker>
            <c:bubble3D val="0"/>
            <c:extLst>
              <c:ext xmlns:c16="http://schemas.microsoft.com/office/drawing/2014/chart" uri="{C3380CC4-5D6E-409C-BE32-E72D297353CC}">
                <c16:uniqueId val="{00000005-93CC-42BB-98FA-EEF2EF5554FC}"/>
              </c:ext>
            </c:extLst>
          </c:dPt>
          <c:dPt>
            <c:idx val="4"/>
            <c:marker>
              <c:symbol val="circle"/>
              <c:size val="5"/>
              <c:spPr>
                <a:solidFill>
                  <a:schemeClr val="tx1"/>
                </a:solidFill>
                <a:ln w="9525">
                  <a:noFill/>
                </a:ln>
                <a:effectLst/>
              </c:spPr>
            </c:marker>
            <c:bubble3D val="0"/>
            <c:extLst>
              <c:ext xmlns:c16="http://schemas.microsoft.com/office/drawing/2014/chart" uri="{C3380CC4-5D6E-409C-BE32-E72D297353CC}">
                <c16:uniqueId val="{00000002-93CC-42BB-98FA-EEF2EF5554FC}"/>
              </c:ext>
            </c:extLst>
          </c:dPt>
          <c:dPt>
            <c:idx val="5"/>
            <c:marker>
              <c:symbol val="circle"/>
              <c:size val="5"/>
              <c:spPr>
                <a:solidFill>
                  <a:schemeClr val="tx1"/>
                </a:solidFill>
                <a:ln w="9525">
                  <a:noFill/>
                </a:ln>
                <a:effectLst/>
              </c:spPr>
            </c:marker>
            <c:bubble3D val="0"/>
            <c:extLst>
              <c:ext xmlns:c16="http://schemas.microsoft.com/office/drawing/2014/chart" uri="{C3380CC4-5D6E-409C-BE32-E72D297353CC}">
                <c16:uniqueId val="{00000006-93CC-42BB-98FA-EEF2EF5554FC}"/>
              </c:ext>
            </c:extLst>
          </c:dPt>
          <c:dPt>
            <c:idx val="6"/>
            <c:marker>
              <c:symbol val="circle"/>
              <c:size val="5"/>
              <c:spPr>
                <a:solidFill>
                  <a:srgbClr val="FF6600"/>
                </a:solidFill>
                <a:ln w="9525">
                  <a:noFill/>
                </a:ln>
                <a:effectLst/>
              </c:spPr>
            </c:marker>
            <c:bubble3D val="0"/>
            <c:extLst>
              <c:ext xmlns:c16="http://schemas.microsoft.com/office/drawing/2014/chart" uri="{C3380CC4-5D6E-409C-BE32-E72D297353CC}">
                <c16:uniqueId val="{00000008-93CC-42BB-98FA-EEF2EF5554FC}"/>
              </c:ext>
            </c:extLst>
          </c:dPt>
          <c:dPt>
            <c:idx val="7"/>
            <c:marker>
              <c:symbol val="circle"/>
              <c:size val="5"/>
              <c:spPr>
                <a:solidFill>
                  <a:srgbClr val="FF6600"/>
                </a:solidFill>
                <a:ln w="9525">
                  <a:noFill/>
                </a:ln>
                <a:effectLst/>
              </c:spPr>
            </c:marker>
            <c:bubble3D val="0"/>
            <c:extLst>
              <c:ext xmlns:c16="http://schemas.microsoft.com/office/drawing/2014/chart" uri="{C3380CC4-5D6E-409C-BE32-E72D297353CC}">
                <c16:uniqueId val="{00000009-93CC-42BB-98FA-EEF2EF5554FC}"/>
              </c:ext>
            </c:extLst>
          </c:dPt>
          <c:dPt>
            <c:idx val="8"/>
            <c:marker>
              <c:symbol val="circle"/>
              <c:size val="5"/>
              <c:spPr>
                <a:solidFill>
                  <a:srgbClr val="FF6600"/>
                </a:solidFill>
                <a:ln w="9525">
                  <a:noFill/>
                </a:ln>
                <a:effectLst/>
              </c:spPr>
            </c:marker>
            <c:bubble3D val="0"/>
            <c:extLst>
              <c:ext xmlns:c16="http://schemas.microsoft.com/office/drawing/2014/chart" uri="{C3380CC4-5D6E-409C-BE32-E72D297353CC}">
                <c16:uniqueId val="{0000000A-93CC-42BB-98FA-EEF2EF5554FC}"/>
              </c:ext>
            </c:extLst>
          </c:dPt>
          <c:dPt>
            <c:idx val="9"/>
            <c:marker>
              <c:symbol val="circle"/>
              <c:size val="5"/>
              <c:spPr>
                <a:solidFill>
                  <a:srgbClr val="FF6600"/>
                </a:solidFill>
                <a:ln w="9525">
                  <a:noFill/>
                </a:ln>
                <a:effectLst/>
              </c:spPr>
            </c:marker>
            <c:bubble3D val="0"/>
            <c:extLst>
              <c:ext xmlns:c16="http://schemas.microsoft.com/office/drawing/2014/chart" uri="{C3380CC4-5D6E-409C-BE32-E72D297353CC}">
                <c16:uniqueId val="{00000005-43E2-4A29-88E5-079A2B70F636}"/>
              </c:ext>
            </c:extLst>
          </c:dPt>
          <c:dPt>
            <c:idx val="10"/>
            <c:marker>
              <c:symbol val="circle"/>
              <c:size val="5"/>
              <c:spPr>
                <a:solidFill>
                  <a:srgbClr val="FF6600"/>
                </a:solidFill>
                <a:ln w="9525">
                  <a:noFill/>
                </a:ln>
                <a:effectLst/>
              </c:spPr>
            </c:marker>
            <c:bubble3D val="0"/>
            <c:extLst>
              <c:ext xmlns:c16="http://schemas.microsoft.com/office/drawing/2014/chart" uri="{C3380CC4-5D6E-409C-BE32-E72D297353CC}">
                <c16:uniqueId val="{00000004-43E2-4A29-88E5-079A2B70F636}"/>
              </c:ext>
            </c:extLst>
          </c:dPt>
          <c:dPt>
            <c:idx val="11"/>
            <c:marker>
              <c:symbol val="circle"/>
              <c:size val="5"/>
              <c:spPr>
                <a:solidFill>
                  <a:srgbClr val="FF6600"/>
                </a:solidFill>
                <a:ln w="9525">
                  <a:noFill/>
                </a:ln>
                <a:effectLst/>
              </c:spPr>
            </c:marker>
            <c:bubble3D val="0"/>
            <c:extLst>
              <c:ext xmlns:c16="http://schemas.microsoft.com/office/drawing/2014/chart" uri="{C3380CC4-5D6E-409C-BE32-E72D297353CC}">
                <c16:uniqueId val="{00000007-43E2-4A29-88E5-079A2B70F636}"/>
              </c:ext>
            </c:extLst>
          </c:dPt>
          <c:trendline>
            <c:spPr>
              <a:ln w="19050" cap="rnd">
                <a:solidFill>
                  <a:schemeClr val="accent1"/>
                </a:solidFill>
                <a:prstDash val="sysDot"/>
              </a:ln>
              <a:effectLst/>
            </c:spPr>
            <c:trendlineType val="log"/>
            <c:dispRSqr val="0"/>
            <c:dispEq val="0"/>
          </c:trendline>
          <c:xVal>
            <c:numRef>
              <c:f>Hoja1!$B$2:$B$13</c:f>
              <c:numCache>
                <c:formatCode>0%</c:formatCode>
                <c:ptCount val="12"/>
                <c:pt idx="0">
                  <c:v>0.79</c:v>
                </c:pt>
                <c:pt idx="1">
                  <c:v>0.84</c:v>
                </c:pt>
                <c:pt idx="2">
                  <c:v>1</c:v>
                </c:pt>
                <c:pt idx="3">
                  <c:v>0.28999999999999998</c:v>
                </c:pt>
                <c:pt idx="4">
                  <c:v>0.27</c:v>
                </c:pt>
                <c:pt idx="5">
                  <c:v>0.12</c:v>
                </c:pt>
                <c:pt idx="6">
                  <c:v>0.95</c:v>
                </c:pt>
                <c:pt idx="7">
                  <c:v>0.97</c:v>
                </c:pt>
                <c:pt idx="8">
                  <c:v>1</c:v>
                </c:pt>
                <c:pt idx="9">
                  <c:v>0.65</c:v>
                </c:pt>
                <c:pt idx="10">
                  <c:v>0.51</c:v>
                </c:pt>
                <c:pt idx="11">
                  <c:v>0.22900000000000001</c:v>
                </c:pt>
              </c:numCache>
            </c:numRef>
          </c:xVal>
          <c:yVal>
            <c:numRef>
              <c:f>Hoja1!$C$2:$C$13</c:f>
              <c:numCache>
                <c:formatCode>0%</c:formatCode>
                <c:ptCount val="12"/>
                <c:pt idx="0">
                  <c:v>0.33</c:v>
                </c:pt>
                <c:pt idx="1">
                  <c:v>0.18</c:v>
                </c:pt>
                <c:pt idx="2">
                  <c:v>0.33</c:v>
                </c:pt>
                <c:pt idx="3">
                  <c:v>0.05</c:v>
                </c:pt>
                <c:pt idx="4">
                  <c:v>0.03</c:v>
                </c:pt>
                <c:pt idx="5">
                  <c:v>0.01</c:v>
                </c:pt>
                <c:pt idx="6">
                  <c:v>0.48</c:v>
                </c:pt>
                <c:pt idx="7">
                  <c:v>0.28000000000000003</c:v>
                </c:pt>
                <c:pt idx="8">
                  <c:v>0.41</c:v>
                </c:pt>
                <c:pt idx="9">
                  <c:v>0.04</c:v>
                </c:pt>
                <c:pt idx="10">
                  <c:v>0.04</c:v>
                </c:pt>
                <c:pt idx="11">
                  <c:v>0.04</c:v>
                </c:pt>
              </c:numCache>
            </c:numRef>
          </c:yVal>
          <c:smooth val="0"/>
          <c:extLst>
            <c:ext xmlns:c16="http://schemas.microsoft.com/office/drawing/2014/chart" uri="{C3380CC4-5D6E-409C-BE32-E72D297353CC}">
              <c16:uniqueId val="{0000000C-93CC-42BB-98FA-EEF2EF5554FC}"/>
            </c:ext>
          </c:extLst>
        </c:ser>
        <c:dLbls>
          <c:showLegendKey val="0"/>
          <c:showVal val="0"/>
          <c:showCatName val="0"/>
          <c:showSerName val="0"/>
          <c:showPercent val="0"/>
          <c:showBubbleSize val="0"/>
        </c:dLbls>
        <c:axId val="-1957891712"/>
        <c:axId val="-1957894432"/>
      </c:scatterChart>
      <c:valAx>
        <c:axId val="-1957891712"/>
        <c:scaling>
          <c:orientation val="minMax"/>
          <c:max val="1.1000000000000001"/>
          <c:min val="-0.2"/>
        </c:scaling>
        <c:delete val="0"/>
        <c:axPos val="b"/>
        <c:numFmt formatCode="0%"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s-CO"/>
          </a:p>
        </c:txPr>
        <c:crossAx val="-1957894432"/>
        <c:crossesAt val="0.21500000000000002"/>
        <c:crossBetween val="midCat"/>
      </c:valAx>
      <c:valAx>
        <c:axId val="-1957894432"/>
        <c:scaling>
          <c:orientation val="minMax"/>
          <c:max val="1.1000000000000001"/>
          <c:min val="-0.2"/>
        </c:scaling>
        <c:delete val="0"/>
        <c:axPos val="l"/>
        <c:numFmt formatCode="0%"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s-CO"/>
          </a:p>
        </c:txPr>
        <c:crossAx val="-1957891712"/>
        <c:crossesAt val="0.71820000000000006"/>
        <c:crossBetween val="midCat"/>
      </c:valAx>
      <c:spPr>
        <a:noFill/>
        <a:ln>
          <a:solidFill>
            <a:schemeClr val="bg1">
              <a:lumMod val="50000"/>
            </a:schemeClr>
          </a:solid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474563933326474E-2"/>
          <c:y val="3.7449661389507859E-2"/>
          <c:w val="0.88468917651810874"/>
          <c:h val="0.89260096644419096"/>
        </c:manualLayout>
      </c:layout>
      <c:scatterChart>
        <c:scatterStyle val="lineMarker"/>
        <c:varyColors val="0"/>
        <c:ser>
          <c:idx val="0"/>
          <c:order val="0"/>
          <c:tx>
            <c:strRef>
              <c:f>Hoja1!$C$1</c:f>
              <c:strCache>
                <c:ptCount val="1"/>
                <c:pt idx="0">
                  <c:v>Conocimiento espontaneo</c:v>
                </c:pt>
              </c:strCache>
            </c:strRef>
          </c:tx>
          <c:spPr>
            <a:ln w="25400" cap="rnd">
              <a:noFill/>
              <a:round/>
            </a:ln>
            <a:effectLst/>
          </c:spPr>
          <c:marker>
            <c:symbol val="circle"/>
            <c:size val="5"/>
            <c:spPr>
              <a:solidFill>
                <a:schemeClr val="tx1"/>
              </a:solidFill>
              <a:ln w="9525">
                <a:noFill/>
              </a:ln>
              <a:effectLst/>
            </c:spPr>
          </c:marker>
          <c:dPt>
            <c:idx val="0"/>
            <c:marker>
              <c:symbol val="circle"/>
              <c:size val="5"/>
              <c:spPr>
                <a:solidFill>
                  <a:schemeClr val="tx1"/>
                </a:solidFill>
                <a:ln w="9525">
                  <a:noFill/>
                </a:ln>
                <a:effectLst/>
              </c:spPr>
            </c:marker>
            <c:bubble3D val="0"/>
            <c:extLst>
              <c:ext xmlns:c16="http://schemas.microsoft.com/office/drawing/2014/chart" uri="{C3380CC4-5D6E-409C-BE32-E72D297353CC}">
                <c16:uniqueId val="{00000003-93CC-42BB-98FA-EEF2EF5554FC}"/>
              </c:ext>
            </c:extLst>
          </c:dPt>
          <c:dPt>
            <c:idx val="1"/>
            <c:marker>
              <c:symbol val="circle"/>
              <c:size val="5"/>
              <c:spPr>
                <a:solidFill>
                  <a:schemeClr val="tx1"/>
                </a:solidFill>
                <a:ln w="9525">
                  <a:noFill/>
                </a:ln>
                <a:effectLst/>
              </c:spPr>
            </c:marker>
            <c:bubble3D val="0"/>
            <c:extLst>
              <c:ext xmlns:c16="http://schemas.microsoft.com/office/drawing/2014/chart" uri="{C3380CC4-5D6E-409C-BE32-E72D297353CC}">
                <c16:uniqueId val="{00000004-93CC-42BB-98FA-EEF2EF5554FC}"/>
              </c:ext>
            </c:extLst>
          </c:dPt>
          <c:dPt>
            <c:idx val="2"/>
            <c:marker>
              <c:symbol val="circle"/>
              <c:size val="5"/>
              <c:spPr>
                <a:solidFill>
                  <a:schemeClr val="tx1"/>
                </a:solidFill>
                <a:ln w="9525">
                  <a:noFill/>
                </a:ln>
                <a:effectLst/>
              </c:spPr>
            </c:marker>
            <c:bubble3D val="0"/>
            <c:extLst>
              <c:ext xmlns:c16="http://schemas.microsoft.com/office/drawing/2014/chart" uri="{C3380CC4-5D6E-409C-BE32-E72D297353CC}">
                <c16:uniqueId val="{00000000-93CC-42BB-98FA-EEF2EF5554FC}"/>
              </c:ext>
            </c:extLst>
          </c:dPt>
          <c:dPt>
            <c:idx val="3"/>
            <c:marker>
              <c:symbol val="circle"/>
              <c:size val="5"/>
              <c:spPr>
                <a:solidFill>
                  <a:schemeClr val="tx1"/>
                </a:solidFill>
                <a:ln w="9525">
                  <a:noFill/>
                </a:ln>
                <a:effectLst/>
              </c:spPr>
            </c:marker>
            <c:bubble3D val="0"/>
            <c:extLst>
              <c:ext xmlns:c16="http://schemas.microsoft.com/office/drawing/2014/chart" uri="{C3380CC4-5D6E-409C-BE32-E72D297353CC}">
                <c16:uniqueId val="{00000005-93CC-42BB-98FA-EEF2EF5554FC}"/>
              </c:ext>
            </c:extLst>
          </c:dPt>
          <c:dPt>
            <c:idx val="4"/>
            <c:marker>
              <c:symbol val="circle"/>
              <c:size val="5"/>
              <c:spPr>
                <a:solidFill>
                  <a:schemeClr val="tx1"/>
                </a:solidFill>
                <a:ln w="9525">
                  <a:noFill/>
                </a:ln>
                <a:effectLst/>
              </c:spPr>
            </c:marker>
            <c:bubble3D val="0"/>
            <c:extLst>
              <c:ext xmlns:c16="http://schemas.microsoft.com/office/drawing/2014/chart" uri="{C3380CC4-5D6E-409C-BE32-E72D297353CC}">
                <c16:uniqueId val="{00000002-93CC-42BB-98FA-EEF2EF5554FC}"/>
              </c:ext>
            </c:extLst>
          </c:dPt>
          <c:dPt>
            <c:idx val="5"/>
            <c:marker>
              <c:symbol val="circle"/>
              <c:size val="5"/>
              <c:spPr>
                <a:solidFill>
                  <a:schemeClr val="tx1"/>
                </a:solidFill>
                <a:ln w="9525">
                  <a:noFill/>
                </a:ln>
                <a:effectLst/>
              </c:spPr>
            </c:marker>
            <c:bubble3D val="0"/>
            <c:extLst>
              <c:ext xmlns:c16="http://schemas.microsoft.com/office/drawing/2014/chart" uri="{C3380CC4-5D6E-409C-BE32-E72D297353CC}">
                <c16:uniqueId val="{00000006-93CC-42BB-98FA-EEF2EF5554FC}"/>
              </c:ext>
            </c:extLst>
          </c:dPt>
          <c:dPt>
            <c:idx val="6"/>
            <c:marker>
              <c:symbol val="circle"/>
              <c:size val="5"/>
              <c:spPr>
                <a:solidFill>
                  <a:srgbClr val="FF6600"/>
                </a:solidFill>
                <a:ln w="9525">
                  <a:noFill/>
                </a:ln>
                <a:effectLst/>
              </c:spPr>
            </c:marker>
            <c:bubble3D val="0"/>
            <c:extLst>
              <c:ext xmlns:c16="http://schemas.microsoft.com/office/drawing/2014/chart" uri="{C3380CC4-5D6E-409C-BE32-E72D297353CC}">
                <c16:uniqueId val="{00000008-93CC-42BB-98FA-EEF2EF5554FC}"/>
              </c:ext>
            </c:extLst>
          </c:dPt>
          <c:dPt>
            <c:idx val="7"/>
            <c:marker>
              <c:symbol val="circle"/>
              <c:size val="5"/>
              <c:spPr>
                <a:solidFill>
                  <a:srgbClr val="FF6600"/>
                </a:solidFill>
                <a:ln w="9525">
                  <a:noFill/>
                </a:ln>
                <a:effectLst/>
              </c:spPr>
            </c:marker>
            <c:bubble3D val="0"/>
            <c:extLst>
              <c:ext xmlns:c16="http://schemas.microsoft.com/office/drawing/2014/chart" uri="{C3380CC4-5D6E-409C-BE32-E72D297353CC}">
                <c16:uniqueId val="{00000008-93CC-42BB-98FA-EEF2EF5554FC}"/>
              </c:ext>
            </c:extLst>
          </c:dPt>
          <c:dPt>
            <c:idx val="8"/>
            <c:marker>
              <c:symbol val="circle"/>
              <c:size val="5"/>
              <c:spPr>
                <a:solidFill>
                  <a:srgbClr val="FF6600"/>
                </a:solidFill>
                <a:ln w="9525">
                  <a:noFill/>
                </a:ln>
                <a:effectLst/>
              </c:spPr>
            </c:marker>
            <c:bubble3D val="0"/>
            <c:extLst>
              <c:ext xmlns:c16="http://schemas.microsoft.com/office/drawing/2014/chart" uri="{C3380CC4-5D6E-409C-BE32-E72D297353CC}">
                <c16:uniqueId val="{0000000A-93CC-42BB-98FA-EEF2EF5554FC}"/>
              </c:ext>
            </c:extLst>
          </c:dPt>
          <c:dPt>
            <c:idx val="9"/>
            <c:marker>
              <c:symbol val="circle"/>
              <c:size val="5"/>
              <c:spPr>
                <a:solidFill>
                  <a:srgbClr val="FF6600"/>
                </a:solidFill>
                <a:ln w="9525">
                  <a:noFill/>
                </a:ln>
                <a:effectLst/>
              </c:spPr>
            </c:marker>
            <c:bubble3D val="0"/>
            <c:extLst>
              <c:ext xmlns:c16="http://schemas.microsoft.com/office/drawing/2014/chart" uri="{C3380CC4-5D6E-409C-BE32-E72D297353CC}">
                <c16:uniqueId val="{00000005-43E2-4A29-88E5-079A2B70F636}"/>
              </c:ext>
            </c:extLst>
          </c:dPt>
          <c:dPt>
            <c:idx val="10"/>
            <c:marker>
              <c:symbol val="circle"/>
              <c:size val="5"/>
              <c:spPr>
                <a:solidFill>
                  <a:srgbClr val="FF6600"/>
                </a:solidFill>
                <a:ln w="9525">
                  <a:noFill/>
                </a:ln>
                <a:effectLst/>
              </c:spPr>
            </c:marker>
            <c:bubble3D val="0"/>
            <c:extLst>
              <c:ext xmlns:c16="http://schemas.microsoft.com/office/drawing/2014/chart" uri="{C3380CC4-5D6E-409C-BE32-E72D297353CC}">
                <c16:uniqueId val="{00000004-43E2-4A29-88E5-079A2B70F636}"/>
              </c:ext>
            </c:extLst>
          </c:dPt>
          <c:dPt>
            <c:idx val="11"/>
            <c:marker>
              <c:symbol val="circle"/>
              <c:size val="5"/>
              <c:spPr>
                <a:solidFill>
                  <a:srgbClr val="FF6600"/>
                </a:solidFill>
                <a:ln w="9525">
                  <a:noFill/>
                </a:ln>
                <a:effectLst/>
              </c:spPr>
            </c:marker>
            <c:bubble3D val="0"/>
            <c:extLst>
              <c:ext xmlns:c16="http://schemas.microsoft.com/office/drawing/2014/chart" uri="{C3380CC4-5D6E-409C-BE32-E72D297353CC}">
                <c16:uniqueId val="{00000007-43E2-4A29-88E5-079A2B70F636}"/>
              </c:ext>
            </c:extLst>
          </c:dPt>
          <c:trendline>
            <c:spPr>
              <a:ln w="19050" cap="rnd">
                <a:solidFill>
                  <a:schemeClr val="accent1"/>
                </a:solidFill>
                <a:prstDash val="sysDot"/>
              </a:ln>
              <a:effectLst/>
            </c:spPr>
            <c:trendlineType val="log"/>
            <c:dispRSqr val="0"/>
            <c:dispEq val="0"/>
          </c:trendline>
          <c:xVal>
            <c:numRef>
              <c:f>Hoja1!$B$2:$B$13</c:f>
              <c:numCache>
                <c:formatCode>0%</c:formatCode>
                <c:ptCount val="12"/>
                <c:pt idx="0">
                  <c:v>0.94</c:v>
                </c:pt>
                <c:pt idx="1">
                  <c:v>0.92</c:v>
                </c:pt>
                <c:pt idx="2">
                  <c:v>0.87</c:v>
                </c:pt>
                <c:pt idx="3">
                  <c:v>0.34</c:v>
                </c:pt>
                <c:pt idx="4">
                  <c:v>0.19</c:v>
                </c:pt>
                <c:pt idx="5">
                  <c:v>0.36</c:v>
                </c:pt>
                <c:pt idx="6">
                  <c:v>0.89</c:v>
                </c:pt>
                <c:pt idx="7">
                  <c:v>0.97</c:v>
                </c:pt>
                <c:pt idx="8">
                  <c:v>0.89</c:v>
                </c:pt>
                <c:pt idx="9">
                  <c:v>0.57999999999999996</c:v>
                </c:pt>
                <c:pt idx="10">
                  <c:v>0.2</c:v>
                </c:pt>
                <c:pt idx="11">
                  <c:v>0.59</c:v>
                </c:pt>
              </c:numCache>
            </c:numRef>
          </c:xVal>
          <c:yVal>
            <c:numRef>
              <c:f>Hoja1!$C$2:$C$13</c:f>
              <c:numCache>
                <c:formatCode>0%</c:formatCode>
                <c:ptCount val="12"/>
                <c:pt idx="0">
                  <c:v>0.28999999999999998</c:v>
                </c:pt>
                <c:pt idx="1">
                  <c:v>0.24</c:v>
                </c:pt>
                <c:pt idx="2">
                  <c:v>0.09</c:v>
                </c:pt>
                <c:pt idx="3">
                  <c:v>0.02</c:v>
                </c:pt>
                <c:pt idx="4">
                  <c:v>2E-3</c:v>
                </c:pt>
                <c:pt idx="5">
                  <c:v>0.09</c:v>
                </c:pt>
                <c:pt idx="6">
                  <c:v>0.46</c:v>
                </c:pt>
                <c:pt idx="7">
                  <c:v>0.28999999999999998</c:v>
                </c:pt>
                <c:pt idx="8">
                  <c:v>0.25</c:v>
                </c:pt>
                <c:pt idx="9">
                  <c:v>0.05</c:v>
                </c:pt>
                <c:pt idx="10" formatCode="0.00%">
                  <c:v>3.0000000000000001E-3</c:v>
                </c:pt>
                <c:pt idx="11">
                  <c:v>0.05</c:v>
                </c:pt>
              </c:numCache>
            </c:numRef>
          </c:yVal>
          <c:smooth val="0"/>
          <c:extLst>
            <c:ext xmlns:c16="http://schemas.microsoft.com/office/drawing/2014/chart" uri="{C3380CC4-5D6E-409C-BE32-E72D297353CC}">
              <c16:uniqueId val="{0000000C-93CC-42BB-98FA-EEF2EF5554FC}"/>
            </c:ext>
          </c:extLst>
        </c:ser>
        <c:dLbls>
          <c:showLegendKey val="0"/>
          <c:showVal val="0"/>
          <c:showCatName val="0"/>
          <c:showSerName val="0"/>
          <c:showPercent val="0"/>
          <c:showBubbleSize val="0"/>
        </c:dLbls>
        <c:axId val="-65337200"/>
        <c:axId val="-65336656"/>
      </c:scatterChart>
      <c:valAx>
        <c:axId val="-65337200"/>
        <c:scaling>
          <c:orientation val="minMax"/>
          <c:max val="1.1000000000000001"/>
          <c:min val="-0.2"/>
        </c:scaling>
        <c:delete val="0"/>
        <c:axPos val="b"/>
        <c:numFmt formatCode="0%"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s-CO"/>
          </a:p>
        </c:txPr>
        <c:crossAx val="-65336656"/>
        <c:crossesAt val="0.18400000000000002"/>
        <c:crossBetween val="midCat"/>
      </c:valAx>
      <c:valAx>
        <c:axId val="-65336656"/>
        <c:scaling>
          <c:orientation val="minMax"/>
          <c:max val="1.1000000000000001"/>
          <c:min val="-0.2"/>
        </c:scaling>
        <c:delete val="0"/>
        <c:axPos val="l"/>
        <c:numFmt formatCode="0%" sourceLinked="1"/>
        <c:majorTickMark val="out"/>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s-CO"/>
          </a:p>
        </c:txPr>
        <c:crossAx val="-65337200"/>
        <c:crossesAt val="0.68700000000000017"/>
        <c:crossBetween val="midCat"/>
      </c:valAx>
      <c:spPr>
        <a:noFill/>
        <a:ln>
          <a:solidFill>
            <a:schemeClr val="bg1">
              <a:lumMod val="50000"/>
            </a:schemeClr>
          </a:solid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19063771964581"/>
          <c:y val="3.4891247556523813E-2"/>
          <c:w val="0.32208342700664805"/>
          <c:h val="0.9151456359149468"/>
        </c:manualLayout>
      </c:layout>
      <c:barChart>
        <c:barDir val="bar"/>
        <c:grouping val="clustered"/>
        <c:varyColors val="0"/>
        <c:ser>
          <c:idx val="2"/>
          <c:order val="0"/>
          <c:tx>
            <c:strRef>
              <c:f>Hoja1!$D$1</c:f>
              <c:strCache>
                <c:ptCount val="1"/>
                <c:pt idx="0">
                  <c:v>2025 ( B:153)</c:v>
                </c:pt>
              </c:strCache>
            </c:strRef>
          </c:tx>
          <c:spPr>
            <a:solidFill>
              <a:srgbClr val="162B60"/>
            </a:solidFill>
            <a:ln>
              <a:noFill/>
            </a:ln>
            <a:effectLst/>
          </c:spPr>
          <c:invertIfNegative val="0"/>
          <c:dLbls>
            <c:spPr>
              <a:noFill/>
              <a:ln>
                <a:noFill/>
              </a:ln>
              <a:effectLst/>
            </c:spPr>
            <c:txPr>
              <a:bodyPr rot="0" spcFirstLastPara="1" vertOverflow="ellipsis" vert="horz" wrap="square" anchor="ctr" anchorCtr="1"/>
              <a:lstStyle/>
              <a:p>
                <a:pPr>
                  <a:defRPr sz="1050" b="1"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La Santé</c:v>
                </c:pt>
                <c:pt idx="1">
                  <c:v>Genfar</c:v>
                </c:pt>
                <c:pt idx="2">
                  <c:v>Mk</c:v>
                </c:pt>
                <c:pt idx="3">
                  <c:v>Laproff</c:v>
                </c:pt>
                <c:pt idx="4">
                  <c:v>Otras marcas</c:v>
                </c:pt>
                <c:pt idx="5">
                  <c:v>No recuerda</c:v>
                </c:pt>
                <c:pt idx="6">
                  <c:v>Ninguno</c:v>
                </c:pt>
              </c:strCache>
            </c:strRef>
          </c:cat>
          <c:val>
            <c:numRef>
              <c:f>Hoja1!$D$2:$D$8</c:f>
              <c:numCache>
                <c:formatCode>0%</c:formatCode>
                <c:ptCount val="7"/>
                <c:pt idx="0">
                  <c:v>0.28699999999999998</c:v>
                </c:pt>
                <c:pt idx="1">
                  <c:v>0.24</c:v>
                </c:pt>
                <c:pt idx="2">
                  <c:v>8.5000000000000006E-2</c:v>
                </c:pt>
                <c:pt idx="3">
                  <c:v>2.1000000000000001E-2</c:v>
                </c:pt>
                <c:pt idx="4">
                  <c:v>0.28999999999999998</c:v>
                </c:pt>
                <c:pt idx="5">
                  <c:v>7.0000000000000007E-2</c:v>
                </c:pt>
              </c:numCache>
            </c:numRef>
          </c:val>
          <c:extLst>
            <c:ext xmlns:c16="http://schemas.microsoft.com/office/drawing/2014/chart" uri="{C3380CC4-5D6E-409C-BE32-E72D297353CC}">
              <c16:uniqueId val="{00000000-CB3D-4930-A3FA-862033207F6D}"/>
            </c:ext>
          </c:extLst>
        </c:ser>
        <c:ser>
          <c:idx val="1"/>
          <c:order val="1"/>
          <c:tx>
            <c:strRef>
              <c:f>Hoja1!$C$1</c:f>
              <c:strCache>
                <c:ptCount val="1"/>
                <c:pt idx="0">
                  <c:v>2022 ( B:164)</c:v>
                </c:pt>
              </c:strCache>
            </c:strRef>
          </c:tx>
          <c:spPr>
            <a:solidFill>
              <a:srgbClr val="FFA100"/>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La Santé</c:v>
                </c:pt>
                <c:pt idx="1">
                  <c:v>Genfar</c:v>
                </c:pt>
                <c:pt idx="2">
                  <c:v>Mk</c:v>
                </c:pt>
                <c:pt idx="3">
                  <c:v>Laproff</c:v>
                </c:pt>
                <c:pt idx="4">
                  <c:v>Otras marcas</c:v>
                </c:pt>
                <c:pt idx="5">
                  <c:v>No recuerda</c:v>
                </c:pt>
                <c:pt idx="6">
                  <c:v>Ninguno</c:v>
                </c:pt>
              </c:strCache>
            </c:strRef>
          </c:cat>
          <c:val>
            <c:numRef>
              <c:f>Hoja1!$C$2:$C$8</c:f>
              <c:numCache>
                <c:formatCode>0%</c:formatCode>
                <c:ptCount val="7"/>
                <c:pt idx="0">
                  <c:v>0.19600000000000001</c:v>
                </c:pt>
                <c:pt idx="1">
                  <c:v>0.155</c:v>
                </c:pt>
                <c:pt idx="2">
                  <c:v>4.4999999999999998E-2</c:v>
                </c:pt>
                <c:pt idx="3">
                  <c:v>1.6E-2</c:v>
                </c:pt>
                <c:pt idx="4">
                  <c:v>0.52</c:v>
                </c:pt>
                <c:pt idx="5">
                  <c:v>0.01</c:v>
                </c:pt>
                <c:pt idx="6">
                  <c:v>0.04</c:v>
                </c:pt>
              </c:numCache>
            </c:numRef>
          </c:val>
          <c:extLst>
            <c:ext xmlns:c16="http://schemas.microsoft.com/office/drawing/2014/chart" uri="{C3380CC4-5D6E-409C-BE32-E72D297353CC}">
              <c16:uniqueId val="{00000001-CB3D-4930-A3FA-862033207F6D}"/>
            </c:ext>
          </c:extLst>
        </c:ser>
        <c:ser>
          <c:idx val="0"/>
          <c:order val="2"/>
          <c:tx>
            <c:strRef>
              <c:f>Hoja1!$B$1</c:f>
              <c:strCache>
                <c:ptCount val="1"/>
                <c:pt idx="0">
                  <c:v>2020 (B:162)</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La Santé</c:v>
                </c:pt>
                <c:pt idx="1">
                  <c:v>Genfar</c:v>
                </c:pt>
                <c:pt idx="2">
                  <c:v>Mk</c:v>
                </c:pt>
                <c:pt idx="3">
                  <c:v>Laproff</c:v>
                </c:pt>
                <c:pt idx="4">
                  <c:v>Otras marcas</c:v>
                </c:pt>
                <c:pt idx="5">
                  <c:v>No recuerda</c:v>
                </c:pt>
                <c:pt idx="6">
                  <c:v>Ninguno</c:v>
                </c:pt>
              </c:strCache>
            </c:strRef>
          </c:cat>
          <c:val>
            <c:numRef>
              <c:f>Hoja1!$B$2:$B$8</c:f>
              <c:numCache>
                <c:formatCode>0%</c:formatCode>
                <c:ptCount val="7"/>
                <c:pt idx="0">
                  <c:v>0.13</c:v>
                </c:pt>
                <c:pt idx="1">
                  <c:v>0.23</c:v>
                </c:pt>
                <c:pt idx="2">
                  <c:v>0.17</c:v>
                </c:pt>
                <c:pt idx="3">
                  <c:v>0.02</c:v>
                </c:pt>
                <c:pt idx="4">
                  <c:v>0.42</c:v>
                </c:pt>
                <c:pt idx="5">
                  <c:v>0.03</c:v>
                </c:pt>
              </c:numCache>
            </c:numRef>
          </c:val>
          <c:extLst>
            <c:ext xmlns:c16="http://schemas.microsoft.com/office/drawing/2014/chart" uri="{C3380CC4-5D6E-409C-BE32-E72D297353CC}">
              <c16:uniqueId val="{00000002-CB3D-4930-A3FA-862033207F6D}"/>
            </c:ext>
          </c:extLst>
        </c:ser>
        <c:dLbls>
          <c:dLblPos val="outEnd"/>
          <c:showLegendKey val="0"/>
          <c:showVal val="1"/>
          <c:showCatName val="0"/>
          <c:showSerName val="0"/>
          <c:showPercent val="0"/>
          <c:showBubbleSize val="0"/>
        </c:dLbls>
        <c:gapWidth val="182"/>
        <c:axId val="-1955495552"/>
        <c:axId val="-1955497728"/>
      </c:barChart>
      <c:catAx>
        <c:axId val="-1955495552"/>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85000"/>
                    <a:lumOff val="15000"/>
                  </a:schemeClr>
                </a:solidFill>
                <a:latin typeface="Century Gothic" panose="020B0502020202020204" pitchFamily="34" charset="0"/>
                <a:ea typeface="+mn-ea"/>
                <a:cs typeface="+mn-cs"/>
              </a:defRPr>
            </a:pPr>
            <a:endParaRPr lang="es-CO"/>
          </a:p>
        </c:txPr>
        <c:crossAx val="-1955497728"/>
        <c:crosses val="autoZero"/>
        <c:auto val="1"/>
        <c:lblAlgn val="ctr"/>
        <c:lblOffset val="100"/>
        <c:noMultiLvlLbl val="0"/>
      </c:catAx>
      <c:valAx>
        <c:axId val="-1955497728"/>
        <c:scaling>
          <c:orientation val="minMax"/>
          <c:max val="1"/>
          <c:min val="0"/>
        </c:scaling>
        <c:delete val="1"/>
        <c:axPos val="t"/>
        <c:numFmt formatCode="0%" sourceLinked="1"/>
        <c:majorTickMark val="out"/>
        <c:minorTickMark val="none"/>
        <c:tickLblPos val="nextTo"/>
        <c:crossAx val="-1955495552"/>
        <c:crosses val="autoZero"/>
        <c:crossBetween val="between"/>
      </c:valAx>
      <c:spPr>
        <a:noFill/>
        <a:ln>
          <a:noFill/>
        </a:ln>
        <a:effectLst/>
      </c:spPr>
    </c:plotArea>
    <c:legend>
      <c:legendPos val="r"/>
      <c:layout>
        <c:manualLayout>
          <c:xMode val="edge"/>
          <c:yMode val="edge"/>
          <c:x val="0.62165643757422528"/>
          <c:y val="0.81968798783311825"/>
          <c:w val="0.23108869178251151"/>
          <c:h val="0.1265436615087190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66216098811977"/>
          <c:y val="1.6976188763145841E-2"/>
          <c:w val="0.80268281355414695"/>
          <c:h val="0.94597433174531331"/>
        </c:manualLayout>
      </c:layout>
      <c:barChart>
        <c:barDir val="bar"/>
        <c:grouping val="clustered"/>
        <c:varyColors val="0"/>
        <c:ser>
          <c:idx val="0"/>
          <c:order val="0"/>
          <c:tx>
            <c:strRef>
              <c:f>Hoja1!$B$1</c:f>
              <c:strCache>
                <c:ptCount val="1"/>
                <c:pt idx="0">
                  <c:v>2025</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Estrato 2</c:v>
                </c:pt>
                <c:pt idx="1">
                  <c:v>Estrato 3</c:v>
                </c:pt>
                <c:pt idx="2">
                  <c:v>Estrato 4</c:v>
                </c:pt>
                <c:pt idx="3">
                  <c:v>Estrato 5 + Estrato 6</c:v>
                </c:pt>
              </c:strCache>
            </c:strRef>
          </c:cat>
          <c:val>
            <c:numRef>
              <c:f>Hoja1!$B$2:$B$5</c:f>
              <c:numCache>
                <c:formatCode>0%</c:formatCode>
                <c:ptCount val="4"/>
                <c:pt idx="0">
                  <c:v>0.39300000000000002</c:v>
                </c:pt>
                <c:pt idx="1">
                  <c:v>0.40200000000000002</c:v>
                </c:pt>
                <c:pt idx="2">
                  <c:v>0.125</c:v>
                </c:pt>
                <c:pt idx="3">
                  <c:v>8.1000000000000003E-2</c:v>
                </c:pt>
              </c:numCache>
            </c:numRef>
          </c:val>
          <c:extLst>
            <c:ext xmlns:c16="http://schemas.microsoft.com/office/drawing/2014/chart" uri="{C3380CC4-5D6E-409C-BE32-E72D297353CC}">
              <c16:uniqueId val="{00000000-C842-442E-9697-7DD4A4448724}"/>
            </c:ext>
          </c:extLst>
        </c:ser>
        <c:ser>
          <c:idx val="1"/>
          <c:order val="1"/>
          <c:tx>
            <c:strRef>
              <c:f>Hoja1!$C$1</c:f>
              <c:strCache>
                <c:ptCount val="1"/>
                <c:pt idx="0">
                  <c:v>2022</c:v>
                </c:pt>
              </c:strCache>
            </c:strRef>
          </c:tx>
          <c:spPr>
            <a:solidFill>
              <a:srgbClr val="FFA100"/>
            </a:solidFill>
            <a:ln>
              <a:noFill/>
            </a:ln>
            <a:effectLst>
              <a:outerShdw blurRad="50800" dist="38100" dir="5400000" algn="t"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Estrato 2</c:v>
                </c:pt>
                <c:pt idx="1">
                  <c:v>Estrato 3</c:v>
                </c:pt>
                <c:pt idx="2">
                  <c:v>Estrato 4</c:v>
                </c:pt>
                <c:pt idx="3">
                  <c:v>Estrato 5 + Estrato 6</c:v>
                </c:pt>
              </c:strCache>
            </c:strRef>
          </c:cat>
          <c:val>
            <c:numRef>
              <c:f>Hoja1!$C$2:$C$5</c:f>
              <c:numCache>
                <c:formatCode>0%</c:formatCode>
                <c:ptCount val="4"/>
                <c:pt idx="0">
                  <c:v>0.39200000000000002</c:v>
                </c:pt>
                <c:pt idx="1">
                  <c:v>0.39100000000000001</c:v>
                </c:pt>
                <c:pt idx="2">
                  <c:v>0.129</c:v>
                </c:pt>
                <c:pt idx="3">
                  <c:v>8.8999999999999996E-2</c:v>
                </c:pt>
              </c:numCache>
            </c:numRef>
          </c:val>
          <c:extLst>
            <c:ext xmlns:c16="http://schemas.microsoft.com/office/drawing/2014/chart" uri="{C3380CC4-5D6E-409C-BE32-E72D297353CC}">
              <c16:uniqueId val="{00000001-C842-442E-9697-7DD4A4448724}"/>
            </c:ext>
          </c:extLst>
        </c:ser>
        <c:ser>
          <c:idx val="2"/>
          <c:order val="2"/>
          <c:tx>
            <c:strRef>
              <c:f>Hoja1!$D$1</c:f>
              <c:strCache>
                <c:ptCount val="1"/>
                <c:pt idx="0">
                  <c:v>2020</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Estrato 2</c:v>
                </c:pt>
                <c:pt idx="1">
                  <c:v>Estrato 3</c:v>
                </c:pt>
                <c:pt idx="2">
                  <c:v>Estrato 4</c:v>
                </c:pt>
                <c:pt idx="3">
                  <c:v>Estrato 5 + Estrato 6</c:v>
                </c:pt>
              </c:strCache>
            </c:strRef>
          </c:cat>
          <c:val>
            <c:numRef>
              <c:f>Hoja1!$D$2:$D$5</c:f>
              <c:numCache>
                <c:formatCode>0%</c:formatCode>
                <c:ptCount val="4"/>
                <c:pt idx="0">
                  <c:v>0.42299999999999999</c:v>
                </c:pt>
                <c:pt idx="1">
                  <c:v>0.36799999999999999</c:v>
                </c:pt>
                <c:pt idx="2">
                  <c:v>0.11600000000000001</c:v>
                </c:pt>
                <c:pt idx="3">
                  <c:v>9.1999999999999998E-2</c:v>
                </c:pt>
              </c:numCache>
            </c:numRef>
          </c:val>
          <c:extLst>
            <c:ext xmlns:c16="http://schemas.microsoft.com/office/drawing/2014/chart" uri="{C3380CC4-5D6E-409C-BE32-E72D297353CC}">
              <c16:uniqueId val="{00000002-C842-442E-9697-7DD4A4448724}"/>
            </c:ext>
          </c:extLst>
        </c:ser>
        <c:dLbls>
          <c:dLblPos val="outEnd"/>
          <c:showLegendKey val="0"/>
          <c:showVal val="1"/>
          <c:showCatName val="0"/>
          <c:showSerName val="0"/>
          <c:showPercent val="0"/>
          <c:showBubbleSize val="0"/>
        </c:dLbls>
        <c:gapWidth val="50"/>
        <c:axId val="-533367696"/>
        <c:axId val="-533390000"/>
      </c:barChart>
      <c:catAx>
        <c:axId val="-533367696"/>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533390000"/>
        <c:crosses val="autoZero"/>
        <c:auto val="1"/>
        <c:lblAlgn val="ctr"/>
        <c:lblOffset val="100"/>
        <c:noMultiLvlLbl val="0"/>
      </c:catAx>
      <c:valAx>
        <c:axId val="-533390000"/>
        <c:scaling>
          <c:orientation val="minMax"/>
          <c:max val="0.70000000000000007"/>
        </c:scaling>
        <c:delete val="1"/>
        <c:axPos val="t"/>
        <c:numFmt formatCode="0%" sourceLinked="1"/>
        <c:majorTickMark val="out"/>
        <c:minorTickMark val="none"/>
        <c:tickLblPos val="nextTo"/>
        <c:crossAx val="-533367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19063771964581"/>
          <c:y val="3.4891247556523813E-2"/>
          <c:w val="0.32208342700664805"/>
          <c:h val="0.9151456359149468"/>
        </c:manualLayout>
      </c:layout>
      <c:barChart>
        <c:barDir val="bar"/>
        <c:grouping val="clustered"/>
        <c:varyColors val="0"/>
        <c:ser>
          <c:idx val="2"/>
          <c:order val="0"/>
          <c:tx>
            <c:strRef>
              <c:f>Hoja1!$D$1</c:f>
              <c:strCache>
                <c:ptCount val="1"/>
                <c:pt idx="0">
                  <c:v>2025 ( B:197)</c:v>
                </c:pt>
              </c:strCache>
            </c:strRef>
          </c:tx>
          <c:spPr>
            <a:solidFill>
              <a:schemeClr val="tx1">
                <a:lumMod val="75000"/>
                <a:lumOff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Genfar</c:v>
                </c:pt>
                <c:pt idx="1">
                  <c:v>La Santé</c:v>
                </c:pt>
                <c:pt idx="2">
                  <c:v>Mk</c:v>
                </c:pt>
                <c:pt idx="3">
                  <c:v>Memphis</c:v>
                </c:pt>
                <c:pt idx="4">
                  <c:v>Otras marcas</c:v>
                </c:pt>
                <c:pt idx="5">
                  <c:v>No recuerda</c:v>
                </c:pt>
              </c:strCache>
            </c:strRef>
          </c:cat>
          <c:val>
            <c:numRef>
              <c:f>Hoja1!$D$2:$D$7</c:f>
              <c:numCache>
                <c:formatCode>0%</c:formatCode>
                <c:ptCount val="6"/>
                <c:pt idx="0">
                  <c:v>0.29499999999999998</c:v>
                </c:pt>
                <c:pt idx="1">
                  <c:v>0.106</c:v>
                </c:pt>
                <c:pt idx="2">
                  <c:v>6.3E-2</c:v>
                </c:pt>
                <c:pt idx="3">
                  <c:v>3.9E-2</c:v>
                </c:pt>
                <c:pt idx="4">
                  <c:v>0.43</c:v>
                </c:pt>
                <c:pt idx="5">
                  <c:v>0.06</c:v>
                </c:pt>
              </c:numCache>
            </c:numRef>
          </c:val>
          <c:extLst>
            <c:ext xmlns:c16="http://schemas.microsoft.com/office/drawing/2014/chart" uri="{C3380CC4-5D6E-409C-BE32-E72D297353CC}">
              <c16:uniqueId val="{00000000-CB3D-4930-A3FA-862033207F6D}"/>
            </c:ext>
          </c:extLst>
        </c:ser>
        <c:ser>
          <c:idx val="1"/>
          <c:order val="1"/>
          <c:tx>
            <c:strRef>
              <c:f>Hoja1!$C$1</c:f>
              <c:strCache>
                <c:ptCount val="1"/>
                <c:pt idx="0">
                  <c:v>2022 ( B:186)</c:v>
                </c:pt>
              </c:strCache>
            </c:strRef>
          </c:tx>
          <c:spPr>
            <a:solidFill>
              <a:schemeClr val="bg1">
                <a:lumMod val="50000"/>
              </a:schemeClr>
            </a:solidFill>
            <a:ln>
              <a:noFill/>
            </a:ln>
            <a:effectLst/>
          </c:spPr>
          <c:invertIfNegative val="0"/>
          <c:dLbls>
            <c:dLbl>
              <c:idx val="4"/>
              <c:layout>
                <c:manualLayout>
                  <c:x val="-1.778102563017403E-2"/>
                  <c:y val="-3.273161288759577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239-46E7-AB2A-EBACC6A3890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Genfar</c:v>
                </c:pt>
                <c:pt idx="1">
                  <c:v>La Santé</c:v>
                </c:pt>
                <c:pt idx="2">
                  <c:v>Mk</c:v>
                </c:pt>
                <c:pt idx="3">
                  <c:v>Memphis</c:v>
                </c:pt>
                <c:pt idx="4">
                  <c:v>Otras marcas</c:v>
                </c:pt>
                <c:pt idx="5">
                  <c:v>No recuerda</c:v>
                </c:pt>
              </c:strCache>
            </c:strRef>
          </c:cat>
          <c:val>
            <c:numRef>
              <c:f>Hoja1!$C$2:$C$7</c:f>
              <c:numCache>
                <c:formatCode>0%</c:formatCode>
                <c:ptCount val="6"/>
                <c:pt idx="0">
                  <c:v>0.221</c:v>
                </c:pt>
                <c:pt idx="1">
                  <c:v>2.7E-2</c:v>
                </c:pt>
                <c:pt idx="2">
                  <c:v>0.114</c:v>
                </c:pt>
                <c:pt idx="3" formatCode="0.0%">
                  <c:v>2E-3</c:v>
                </c:pt>
                <c:pt idx="4">
                  <c:v>0.60699999999999998</c:v>
                </c:pt>
                <c:pt idx="5">
                  <c:v>2.7E-2</c:v>
                </c:pt>
              </c:numCache>
            </c:numRef>
          </c:val>
          <c:extLst>
            <c:ext xmlns:c16="http://schemas.microsoft.com/office/drawing/2014/chart" uri="{C3380CC4-5D6E-409C-BE32-E72D297353CC}">
              <c16:uniqueId val="{00000001-CB3D-4930-A3FA-862033207F6D}"/>
            </c:ext>
          </c:extLst>
        </c:ser>
        <c:ser>
          <c:idx val="0"/>
          <c:order val="2"/>
          <c:tx>
            <c:strRef>
              <c:f>Hoja1!$B$1</c:f>
              <c:strCache>
                <c:ptCount val="1"/>
                <c:pt idx="0">
                  <c:v>2020 (B:188)</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Genfar</c:v>
                </c:pt>
                <c:pt idx="1">
                  <c:v>La Santé</c:v>
                </c:pt>
                <c:pt idx="2">
                  <c:v>Mk</c:v>
                </c:pt>
                <c:pt idx="3">
                  <c:v>Memphis</c:v>
                </c:pt>
                <c:pt idx="4">
                  <c:v>Otras marcas</c:v>
                </c:pt>
                <c:pt idx="5">
                  <c:v>No recuerda</c:v>
                </c:pt>
              </c:strCache>
            </c:strRef>
          </c:cat>
          <c:val>
            <c:numRef>
              <c:f>Hoja1!$B$2:$B$7</c:f>
              <c:numCache>
                <c:formatCode>0%</c:formatCode>
                <c:ptCount val="6"/>
                <c:pt idx="0">
                  <c:v>0.44500000000000001</c:v>
                </c:pt>
                <c:pt idx="1">
                  <c:v>0.03</c:v>
                </c:pt>
                <c:pt idx="2">
                  <c:v>0.14599999999999999</c:v>
                </c:pt>
                <c:pt idx="3">
                  <c:v>1.0999999999999999E-2</c:v>
                </c:pt>
                <c:pt idx="4">
                  <c:v>0.35800000000000004</c:v>
                </c:pt>
                <c:pt idx="5" formatCode="0.0%">
                  <c:v>1E-3</c:v>
                </c:pt>
              </c:numCache>
            </c:numRef>
          </c:val>
          <c:extLst>
            <c:ext xmlns:c16="http://schemas.microsoft.com/office/drawing/2014/chart" uri="{C3380CC4-5D6E-409C-BE32-E72D297353CC}">
              <c16:uniqueId val="{00000002-CB3D-4930-A3FA-862033207F6D}"/>
            </c:ext>
          </c:extLst>
        </c:ser>
        <c:dLbls>
          <c:dLblPos val="outEnd"/>
          <c:showLegendKey val="0"/>
          <c:showVal val="1"/>
          <c:showCatName val="0"/>
          <c:showSerName val="0"/>
          <c:showPercent val="0"/>
          <c:showBubbleSize val="0"/>
        </c:dLbls>
        <c:gapWidth val="182"/>
        <c:axId val="-1955493376"/>
        <c:axId val="-1955498816"/>
      </c:barChart>
      <c:catAx>
        <c:axId val="-1955493376"/>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85000"/>
                    <a:lumOff val="15000"/>
                  </a:schemeClr>
                </a:solidFill>
                <a:latin typeface="Century Gothic" panose="020B0502020202020204" pitchFamily="34" charset="0"/>
                <a:ea typeface="+mn-ea"/>
                <a:cs typeface="+mn-cs"/>
              </a:defRPr>
            </a:pPr>
            <a:endParaRPr lang="es-CO"/>
          </a:p>
        </c:txPr>
        <c:crossAx val="-1955498816"/>
        <c:crosses val="autoZero"/>
        <c:auto val="1"/>
        <c:lblAlgn val="ctr"/>
        <c:lblOffset val="100"/>
        <c:noMultiLvlLbl val="0"/>
      </c:catAx>
      <c:valAx>
        <c:axId val="-1955498816"/>
        <c:scaling>
          <c:orientation val="minMax"/>
          <c:max val="1"/>
          <c:min val="0"/>
        </c:scaling>
        <c:delete val="1"/>
        <c:axPos val="t"/>
        <c:numFmt formatCode="0%" sourceLinked="1"/>
        <c:majorTickMark val="out"/>
        <c:minorTickMark val="none"/>
        <c:tickLblPos val="nextTo"/>
        <c:crossAx val="-1955493376"/>
        <c:crosses val="autoZero"/>
        <c:crossBetween val="between"/>
      </c:valAx>
      <c:spPr>
        <a:noFill/>
        <a:ln>
          <a:noFill/>
        </a:ln>
        <a:effectLst/>
      </c:spPr>
    </c:plotArea>
    <c:legend>
      <c:legendPos val="r"/>
      <c:layout>
        <c:manualLayout>
          <c:xMode val="edge"/>
          <c:yMode val="edge"/>
          <c:x val="0.76154856468532528"/>
          <c:y val="0.85896592329823329"/>
          <c:w val="0.23108869178251151"/>
          <c:h val="0.1265436615087190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19063771964581"/>
          <c:y val="3.4891247556523813E-2"/>
          <c:w val="0.32208342700664805"/>
          <c:h val="0.9151456359149468"/>
        </c:manualLayout>
      </c:layout>
      <c:barChart>
        <c:barDir val="bar"/>
        <c:grouping val="clustered"/>
        <c:varyColors val="0"/>
        <c:ser>
          <c:idx val="2"/>
          <c:order val="0"/>
          <c:tx>
            <c:strRef>
              <c:f>Hoja1!$D$1</c:f>
              <c:strCache>
                <c:ptCount val="1"/>
                <c:pt idx="0">
                  <c:v>2025 ( B:153)</c:v>
                </c:pt>
              </c:strCache>
            </c:strRef>
          </c:tx>
          <c:spPr>
            <a:solidFill>
              <a:srgbClr val="162B60"/>
            </a:solidFill>
            <a:ln>
              <a:noFill/>
            </a:ln>
            <a:effectLst/>
          </c:spPr>
          <c:invertIfNegative val="0"/>
          <c:dLbls>
            <c:spPr>
              <a:noFill/>
              <a:ln>
                <a:noFill/>
              </a:ln>
              <a:effectLst/>
            </c:spPr>
            <c:txPr>
              <a:bodyPr rot="0" spcFirstLastPara="1" vertOverflow="ellipsis" vert="horz" wrap="square" anchor="ctr" anchorCtr="1"/>
              <a:lstStyle/>
              <a:p>
                <a:pPr>
                  <a:defRPr sz="1050" b="1"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Genfar</c:v>
                </c:pt>
                <c:pt idx="1">
                  <c:v>La Santé</c:v>
                </c:pt>
                <c:pt idx="2">
                  <c:v>Mk</c:v>
                </c:pt>
                <c:pt idx="3">
                  <c:v>Laproff</c:v>
                </c:pt>
                <c:pt idx="4">
                  <c:v>Otras marcas</c:v>
                </c:pt>
                <c:pt idx="5">
                  <c:v>No recuerda</c:v>
                </c:pt>
                <c:pt idx="6">
                  <c:v>Ninguno</c:v>
                </c:pt>
              </c:strCache>
            </c:strRef>
          </c:cat>
          <c:val>
            <c:numRef>
              <c:f>Hoja1!$D$2:$D$8</c:f>
              <c:numCache>
                <c:formatCode>0%</c:formatCode>
                <c:ptCount val="7"/>
                <c:pt idx="0">
                  <c:v>0.47799999999999998</c:v>
                </c:pt>
                <c:pt idx="1">
                  <c:v>0.41199999999999998</c:v>
                </c:pt>
                <c:pt idx="2">
                  <c:v>0.28000000000000003</c:v>
                </c:pt>
                <c:pt idx="3">
                  <c:v>3.5999999999999997E-2</c:v>
                </c:pt>
                <c:pt idx="4">
                  <c:v>0.62</c:v>
                </c:pt>
                <c:pt idx="6">
                  <c:v>3.5000000000000003E-2</c:v>
                </c:pt>
              </c:numCache>
            </c:numRef>
          </c:val>
          <c:extLst>
            <c:ext xmlns:c16="http://schemas.microsoft.com/office/drawing/2014/chart" uri="{C3380CC4-5D6E-409C-BE32-E72D297353CC}">
              <c16:uniqueId val="{00000000-CB3D-4930-A3FA-862033207F6D}"/>
            </c:ext>
          </c:extLst>
        </c:ser>
        <c:ser>
          <c:idx val="1"/>
          <c:order val="1"/>
          <c:tx>
            <c:strRef>
              <c:f>Hoja1!$C$1</c:f>
              <c:strCache>
                <c:ptCount val="1"/>
                <c:pt idx="0">
                  <c:v>2022 ( B:164)</c:v>
                </c:pt>
              </c:strCache>
            </c:strRef>
          </c:tx>
          <c:spPr>
            <a:solidFill>
              <a:srgbClr val="FFA100"/>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Genfar</c:v>
                </c:pt>
                <c:pt idx="1">
                  <c:v>La Santé</c:v>
                </c:pt>
                <c:pt idx="2">
                  <c:v>Mk</c:v>
                </c:pt>
                <c:pt idx="3">
                  <c:v>Laproff</c:v>
                </c:pt>
                <c:pt idx="4">
                  <c:v>Otras marcas</c:v>
                </c:pt>
                <c:pt idx="5">
                  <c:v>No recuerda</c:v>
                </c:pt>
                <c:pt idx="6">
                  <c:v>Ninguno</c:v>
                </c:pt>
              </c:strCache>
            </c:strRef>
          </c:cat>
          <c:val>
            <c:numRef>
              <c:f>Hoja1!$C$2:$C$8</c:f>
              <c:numCache>
                <c:formatCode>0%</c:formatCode>
                <c:ptCount val="7"/>
                <c:pt idx="0">
                  <c:v>0.33</c:v>
                </c:pt>
                <c:pt idx="1">
                  <c:v>0.33</c:v>
                </c:pt>
                <c:pt idx="2">
                  <c:v>0.18</c:v>
                </c:pt>
                <c:pt idx="3">
                  <c:v>0.03</c:v>
                </c:pt>
                <c:pt idx="4">
                  <c:v>1</c:v>
                </c:pt>
                <c:pt idx="5">
                  <c:v>3.6999999999999998E-2</c:v>
                </c:pt>
                <c:pt idx="6">
                  <c:v>2.5000000000000001E-2</c:v>
                </c:pt>
              </c:numCache>
            </c:numRef>
          </c:val>
          <c:extLst>
            <c:ext xmlns:c16="http://schemas.microsoft.com/office/drawing/2014/chart" uri="{C3380CC4-5D6E-409C-BE32-E72D297353CC}">
              <c16:uniqueId val="{00000001-CB3D-4930-A3FA-862033207F6D}"/>
            </c:ext>
          </c:extLst>
        </c:ser>
        <c:ser>
          <c:idx val="0"/>
          <c:order val="2"/>
          <c:tx>
            <c:strRef>
              <c:f>Hoja1!$B$1</c:f>
              <c:strCache>
                <c:ptCount val="1"/>
                <c:pt idx="0">
                  <c:v>2020 (B:162)</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Genfar</c:v>
                </c:pt>
                <c:pt idx="1">
                  <c:v>La Santé</c:v>
                </c:pt>
                <c:pt idx="2">
                  <c:v>Mk</c:v>
                </c:pt>
                <c:pt idx="3">
                  <c:v>Laproff</c:v>
                </c:pt>
                <c:pt idx="4">
                  <c:v>Otras marcas</c:v>
                </c:pt>
                <c:pt idx="5">
                  <c:v>No recuerda</c:v>
                </c:pt>
                <c:pt idx="6">
                  <c:v>Ninguno</c:v>
                </c:pt>
              </c:strCache>
            </c:strRef>
          </c:cat>
          <c:val>
            <c:numRef>
              <c:f>Hoja1!$B$2:$B$8</c:f>
              <c:numCache>
                <c:formatCode>0%</c:formatCode>
                <c:ptCount val="7"/>
                <c:pt idx="0">
                  <c:v>0.4</c:v>
                </c:pt>
                <c:pt idx="1">
                  <c:v>0.308</c:v>
                </c:pt>
                <c:pt idx="2">
                  <c:v>0.34499999999999997</c:v>
                </c:pt>
                <c:pt idx="3">
                  <c:v>2.8000000000000001E-2</c:v>
                </c:pt>
                <c:pt idx="4">
                  <c:v>1</c:v>
                </c:pt>
                <c:pt idx="5">
                  <c:v>2.8000000000000001E-2</c:v>
                </c:pt>
              </c:numCache>
            </c:numRef>
          </c:val>
          <c:extLst>
            <c:ext xmlns:c16="http://schemas.microsoft.com/office/drawing/2014/chart" uri="{C3380CC4-5D6E-409C-BE32-E72D297353CC}">
              <c16:uniqueId val="{00000002-CB3D-4930-A3FA-862033207F6D}"/>
            </c:ext>
          </c:extLst>
        </c:ser>
        <c:dLbls>
          <c:dLblPos val="outEnd"/>
          <c:showLegendKey val="0"/>
          <c:showVal val="1"/>
          <c:showCatName val="0"/>
          <c:showSerName val="0"/>
          <c:showPercent val="0"/>
          <c:showBubbleSize val="0"/>
        </c:dLbls>
        <c:gapWidth val="182"/>
        <c:axId val="-1955496096"/>
        <c:axId val="-1955495008"/>
      </c:barChart>
      <c:catAx>
        <c:axId val="-195549609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85000"/>
                    <a:lumOff val="15000"/>
                  </a:schemeClr>
                </a:solidFill>
                <a:latin typeface="Century Gothic" panose="020B0502020202020204" pitchFamily="34" charset="0"/>
                <a:ea typeface="+mn-ea"/>
                <a:cs typeface="+mn-cs"/>
              </a:defRPr>
            </a:pPr>
            <a:endParaRPr lang="es-CO"/>
          </a:p>
        </c:txPr>
        <c:crossAx val="-1955495008"/>
        <c:crosses val="autoZero"/>
        <c:auto val="1"/>
        <c:lblAlgn val="ctr"/>
        <c:lblOffset val="100"/>
        <c:noMultiLvlLbl val="0"/>
      </c:catAx>
      <c:valAx>
        <c:axId val="-1955495008"/>
        <c:scaling>
          <c:orientation val="minMax"/>
          <c:max val="1"/>
          <c:min val="0"/>
        </c:scaling>
        <c:delete val="1"/>
        <c:axPos val="t"/>
        <c:numFmt formatCode="0%" sourceLinked="1"/>
        <c:majorTickMark val="out"/>
        <c:minorTickMark val="none"/>
        <c:tickLblPos val="nextTo"/>
        <c:crossAx val="-1955496096"/>
        <c:crosses val="autoZero"/>
        <c:crossBetween val="between"/>
      </c:valAx>
      <c:spPr>
        <a:noFill/>
        <a:ln>
          <a:noFill/>
        </a:ln>
        <a:effectLst/>
      </c:spPr>
    </c:plotArea>
    <c:legend>
      <c:legendPos val="r"/>
      <c:layout>
        <c:manualLayout>
          <c:xMode val="edge"/>
          <c:yMode val="edge"/>
          <c:x val="0.66951427053328583"/>
          <c:y val="0.82950747169939698"/>
          <c:w val="0.23108869178251151"/>
          <c:h val="0.1265436615087190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19063771964581"/>
          <c:y val="3.4891247556523813E-2"/>
          <c:w val="0.32208342700664805"/>
          <c:h val="0.9151456359149468"/>
        </c:manualLayout>
      </c:layout>
      <c:barChart>
        <c:barDir val="bar"/>
        <c:grouping val="clustered"/>
        <c:varyColors val="0"/>
        <c:ser>
          <c:idx val="2"/>
          <c:order val="0"/>
          <c:tx>
            <c:strRef>
              <c:f>Hoja1!$D$1</c:f>
              <c:strCache>
                <c:ptCount val="1"/>
                <c:pt idx="0">
                  <c:v>2025 ( B:197)</c:v>
                </c:pt>
              </c:strCache>
            </c:strRef>
          </c:tx>
          <c:spPr>
            <a:solidFill>
              <a:schemeClr val="tx1">
                <a:lumMod val="75000"/>
                <a:lumOff val="25000"/>
              </a:schemeClr>
            </a:solidFill>
            <a:ln>
              <a:noFill/>
            </a:ln>
            <a:effectLst/>
          </c:spPr>
          <c:invertIfNegative val="0"/>
          <c:dLbls>
            <c:spPr>
              <a:noFill/>
              <a:ln>
                <a:noFill/>
              </a:ln>
              <a:effectLst/>
            </c:spPr>
            <c:txPr>
              <a:bodyPr rot="0" spcFirstLastPara="1" vertOverflow="ellipsis" vert="horz" wrap="square" anchor="ctr" anchorCtr="1"/>
              <a:lstStyle/>
              <a:p>
                <a:pPr>
                  <a:defRPr sz="1050" b="1"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Genfar</c:v>
                </c:pt>
                <c:pt idx="1">
                  <c:v>Mk</c:v>
                </c:pt>
                <c:pt idx="2">
                  <c:v>La Santé</c:v>
                </c:pt>
                <c:pt idx="3">
                  <c:v>Memphis</c:v>
                </c:pt>
                <c:pt idx="4">
                  <c:v>Laproff</c:v>
                </c:pt>
                <c:pt idx="5">
                  <c:v>American Generics</c:v>
                </c:pt>
                <c:pt idx="6">
                  <c:v>Otras marcas</c:v>
                </c:pt>
                <c:pt idx="7">
                  <c:v>Ninguno</c:v>
                </c:pt>
                <c:pt idx="8">
                  <c:v>No recuerda</c:v>
                </c:pt>
              </c:strCache>
            </c:strRef>
          </c:cat>
          <c:val>
            <c:numRef>
              <c:f>Hoja1!$D$2:$D$10</c:f>
              <c:numCache>
                <c:formatCode>0%</c:formatCode>
                <c:ptCount val="9"/>
                <c:pt idx="0">
                  <c:v>0.45500000000000002</c:v>
                </c:pt>
                <c:pt idx="1">
                  <c:v>0.29299999999999998</c:v>
                </c:pt>
                <c:pt idx="2">
                  <c:v>0.249</c:v>
                </c:pt>
                <c:pt idx="3">
                  <c:v>6.7000000000000004E-2</c:v>
                </c:pt>
                <c:pt idx="4">
                  <c:v>5.0999999999999997E-2</c:v>
                </c:pt>
                <c:pt idx="5">
                  <c:v>4.9000000000000002E-2</c:v>
                </c:pt>
                <c:pt idx="6">
                  <c:v>0.92</c:v>
                </c:pt>
                <c:pt idx="7">
                  <c:v>0.03</c:v>
                </c:pt>
              </c:numCache>
            </c:numRef>
          </c:val>
          <c:extLst>
            <c:ext xmlns:c16="http://schemas.microsoft.com/office/drawing/2014/chart" uri="{C3380CC4-5D6E-409C-BE32-E72D297353CC}">
              <c16:uniqueId val="{00000000-CB3D-4930-A3FA-862033207F6D}"/>
            </c:ext>
          </c:extLst>
        </c:ser>
        <c:ser>
          <c:idx val="1"/>
          <c:order val="1"/>
          <c:tx>
            <c:strRef>
              <c:f>Hoja1!$C$1</c:f>
              <c:strCache>
                <c:ptCount val="1"/>
                <c:pt idx="0">
                  <c:v>2022 ( B:186)</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Genfar</c:v>
                </c:pt>
                <c:pt idx="1">
                  <c:v>Mk</c:v>
                </c:pt>
                <c:pt idx="2">
                  <c:v>La Santé</c:v>
                </c:pt>
                <c:pt idx="3">
                  <c:v>Memphis</c:v>
                </c:pt>
                <c:pt idx="4">
                  <c:v>Laproff</c:v>
                </c:pt>
                <c:pt idx="5">
                  <c:v>American Generics</c:v>
                </c:pt>
                <c:pt idx="6">
                  <c:v>Otras marcas</c:v>
                </c:pt>
                <c:pt idx="7">
                  <c:v>Ninguno</c:v>
                </c:pt>
                <c:pt idx="8">
                  <c:v>No recuerda</c:v>
                </c:pt>
              </c:strCache>
            </c:strRef>
          </c:cat>
          <c:val>
            <c:numRef>
              <c:f>Hoja1!$C$2:$C$10</c:f>
              <c:numCache>
                <c:formatCode>0%</c:formatCode>
                <c:ptCount val="9"/>
                <c:pt idx="0">
                  <c:v>0.29199999999999998</c:v>
                </c:pt>
                <c:pt idx="1">
                  <c:v>0.23899999999999999</c:v>
                </c:pt>
                <c:pt idx="2">
                  <c:v>0.09</c:v>
                </c:pt>
                <c:pt idx="3">
                  <c:v>6.0000000000000001E-3</c:v>
                </c:pt>
                <c:pt idx="4">
                  <c:v>8.5999999999999993E-2</c:v>
                </c:pt>
                <c:pt idx="5">
                  <c:v>1.7000000000000001E-2</c:v>
                </c:pt>
                <c:pt idx="6">
                  <c:v>1</c:v>
                </c:pt>
                <c:pt idx="8">
                  <c:v>2.7E-2</c:v>
                </c:pt>
              </c:numCache>
            </c:numRef>
          </c:val>
          <c:extLst>
            <c:ext xmlns:c16="http://schemas.microsoft.com/office/drawing/2014/chart" uri="{C3380CC4-5D6E-409C-BE32-E72D297353CC}">
              <c16:uniqueId val="{00000001-CB3D-4930-A3FA-862033207F6D}"/>
            </c:ext>
          </c:extLst>
        </c:ser>
        <c:ser>
          <c:idx val="0"/>
          <c:order val="2"/>
          <c:tx>
            <c:strRef>
              <c:f>Hoja1!$B$1</c:f>
              <c:strCache>
                <c:ptCount val="1"/>
                <c:pt idx="0">
                  <c:v>2020 (B:188)</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Genfar</c:v>
                </c:pt>
                <c:pt idx="1">
                  <c:v>Mk</c:v>
                </c:pt>
                <c:pt idx="2">
                  <c:v>La Santé</c:v>
                </c:pt>
                <c:pt idx="3">
                  <c:v>Memphis</c:v>
                </c:pt>
                <c:pt idx="4">
                  <c:v>Laproff</c:v>
                </c:pt>
                <c:pt idx="5">
                  <c:v>American Generics</c:v>
                </c:pt>
                <c:pt idx="6">
                  <c:v>Otras marcas</c:v>
                </c:pt>
                <c:pt idx="7">
                  <c:v>Ninguno</c:v>
                </c:pt>
                <c:pt idx="8">
                  <c:v>No recuerda</c:v>
                </c:pt>
              </c:strCache>
            </c:strRef>
          </c:cat>
          <c:val>
            <c:numRef>
              <c:f>Hoja1!$B$2:$B$10</c:f>
              <c:numCache>
                <c:formatCode>0%</c:formatCode>
                <c:ptCount val="9"/>
                <c:pt idx="0">
                  <c:v>0.58299999999999996</c:v>
                </c:pt>
                <c:pt idx="1">
                  <c:v>0.38400000000000001</c:v>
                </c:pt>
                <c:pt idx="2">
                  <c:v>0.157</c:v>
                </c:pt>
                <c:pt idx="3">
                  <c:v>2.9000000000000001E-2</c:v>
                </c:pt>
                <c:pt idx="4">
                  <c:v>3.1E-2</c:v>
                </c:pt>
                <c:pt idx="5">
                  <c:v>7.4999999999999997E-2</c:v>
                </c:pt>
                <c:pt idx="6">
                  <c:v>1</c:v>
                </c:pt>
                <c:pt idx="8" formatCode="0.0%">
                  <c:v>1E-3</c:v>
                </c:pt>
              </c:numCache>
            </c:numRef>
          </c:val>
          <c:extLst>
            <c:ext xmlns:c16="http://schemas.microsoft.com/office/drawing/2014/chart" uri="{C3380CC4-5D6E-409C-BE32-E72D297353CC}">
              <c16:uniqueId val="{00000002-CB3D-4930-A3FA-862033207F6D}"/>
            </c:ext>
          </c:extLst>
        </c:ser>
        <c:dLbls>
          <c:dLblPos val="outEnd"/>
          <c:showLegendKey val="0"/>
          <c:showVal val="1"/>
          <c:showCatName val="0"/>
          <c:showSerName val="0"/>
          <c:showPercent val="0"/>
          <c:showBubbleSize val="0"/>
        </c:dLbls>
        <c:gapWidth val="182"/>
        <c:axId val="-1955494464"/>
        <c:axId val="-1955493920"/>
      </c:barChart>
      <c:catAx>
        <c:axId val="-195549446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85000"/>
                    <a:lumOff val="15000"/>
                  </a:schemeClr>
                </a:solidFill>
                <a:latin typeface="Century Gothic" panose="020B0502020202020204" pitchFamily="34" charset="0"/>
                <a:ea typeface="+mn-ea"/>
                <a:cs typeface="+mn-cs"/>
              </a:defRPr>
            </a:pPr>
            <a:endParaRPr lang="es-CO"/>
          </a:p>
        </c:txPr>
        <c:crossAx val="-1955493920"/>
        <c:crosses val="autoZero"/>
        <c:auto val="1"/>
        <c:lblAlgn val="ctr"/>
        <c:lblOffset val="100"/>
        <c:noMultiLvlLbl val="0"/>
      </c:catAx>
      <c:valAx>
        <c:axId val="-1955493920"/>
        <c:scaling>
          <c:orientation val="minMax"/>
          <c:max val="1"/>
          <c:min val="0"/>
        </c:scaling>
        <c:delete val="1"/>
        <c:axPos val="t"/>
        <c:numFmt formatCode="0%" sourceLinked="1"/>
        <c:majorTickMark val="out"/>
        <c:minorTickMark val="none"/>
        <c:tickLblPos val="nextTo"/>
        <c:crossAx val="-1955494464"/>
        <c:crosses val="autoZero"/>
        <c:crossBetween val="between"/>
      </c:valAx>
      <c:spPr>
        <a:noFill/>
        <a:ln>
          <a:noFill/>
        </a:ln>
        <a:effectLst/>
      </c:spPr>
    </c:plotArea>
    <c:legend>
      <c:legendPos val="r"/>
      <c:layout>
        <c:manualLayout>
          <c:xMode val="edge"/>
          <c:yMode val="edge"/>
          <c:x val="0.56643586108300159"/>
          <c:y val="0.79022953623428205"/>
          <c:w val="0.23108869178251151"/>
          <c:h val="0.1265436615087190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19063771964581"/>
          <c:y val="3.4891247556523813E-2"/>
          <c:w val="0.32208342700664805"/>
          <c:h val="0.9151456359149468"/>
        </c:manualLayout>
      </c:layout>
      <c:barChart>
        <c:barDir val="bar"/>
        <c:grouping val="clustered"/>
        <c:varyColors val="0"/>
        <c:ser>
          <c:idx val="2"/>
          <c:order val="0"/>
          <c:tx>
            <c:strRef>
              <c:f>Hoja1!$D$1</c:f>
              <c:strCache>
                <c:ptCount val="1"/>
                <c:pt idx="0">
                  <c:v>2025 ( B:153)</c:v>
                </c:pt>
              </c:strCache>
            </c:strRef>
          </c:tx>
          <c:spPr>
            <a:solidFill>
              <a:srgbClr val="162B60"/>
            </a:solidFill>
            <a:ln>
              <a:noFill/>
            </a:ln>
            <a:effectLst/>
          </c:spPr>
          <c:invertIfNegative val="0"/>
          <c:dLbls>
            <c:spPr>
              <a:noFill/>
              <a:ln>
                <a:noFill/>
              </a:ln>
              <a:effectLst/>
            </c:spPr>
            <c:txPr>
              <a:bodyPr rot="0" spcFirstLastPara="1" vertOverflow="ellipsis" vert="horz" wrap="square" anchor="ctr" anchorCtr="1"/>
              <a:lstStyle/>
              <a:p>
                <a:pPr>
                  <a:defRPr sz="1050" b="1"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La Santé</c:v>
                </c:pt>
                <c:pt idx="1">
                  <c:v>Mk</c:v>
                </c:pt>
                <c:pt idx="2">
                  <c:v>Genfar</c:v>
                </c:pt>
                <c:pt idx="3">
                  <c:v>American Generics</c:v>
                </c:pt>
                <c:pt idx="4">
                  <c:v>Laproff</c:v>
                </c:pt>
                <c:pt idx="5">
                  <c:v>Colmed</c:v>
                </c:pt>
                <c:pt idx="6">
                  <c:v>Memphis</c:v>
                </c:pt>
                <c:pt idx="7">
                  <c:v>Ecar</c:v>
                </c:pt>
                <c:pt idx="8">
                  <c:v>Coaspharma</c:v>
                </c:pt>
                <c:pt idx="9">
                  <c:v>Otras menciones</c:v>
                </c:pt>
              </c:strCache>
            </c:strRef>
          </c:cat>
          <c:val>
            <c:numRef>
              <c:f>Hoja1!$D$2:$D$11</c:f>
              <c:numCache>
                <c:formatCode>0%</c:formatCode>
                <c:ptCount val="10"/>
                <c:pt idx="0">
                  <c:v>1</c:v>
                </c:pt>
                <c:pt idx="1">
                  <c:v>0.96799999999999997</c:v>
                </c:pt>
                <c:pt idx="2">
                  <c:v>0.94499999999999995</c:v>
                </c:pt>
                <c:pt idx="3">
                  <c:v>0.65</c:v>
                </c:pt>
                <c:pt idx="4">
                  <c:v>0.51200000000000001</c:v>
                </c:pt>
                <c:pt idx="5">
                  <c:v>0.48899999999999999</c:v>
                </c:pt>
                <c:pt idx="6">
                  <c:v>0.48199999999999998</c:v>
                </c:pt>
                <c:pt idx="7">
                  <c:v>0.41199999999999998</c:v>
                </c:pt>
                <c:pt idx="8">
                  <c:v>0.22900000000000001</c:v>
                </c:pt>
                <c:pt idx="9">
                  <c:v>1</c:v>
                </c:pt>
              </c:numCache>
            </c:numRef>
          </c:val>
          <c:extLst>
            <c:ext xmlns:c16="http://schemas.microsoft.com/office/drawing/2014/chart" uri="{C3380CC4-5D6E-409C-BE32-E72D297353CC}">
              <c16:uniqueId val="{00000000-CB3D-4930-A3FA-862033207F6D}"/>
            </c:ext>
          </c:extLst>
        </c:ser>
        <c:ser>
          <c:idx val="1"/>
          <c:order val="1"/>
          <c:tx>
            <c:strRef>
              <c:f>Hoja1!$C$1</c:f>
              <c:strCache>
                <c:ptCount val="1"/>
                <c:pt idx="0">
                  <c:v>2022 ( B:164)</c:v>
                </c:pt>
              </c:strCache>
            </c:strRef>
          </c:tx>
          <c:spPr>
            <a:solidFill>
              <a:srgbClr val="FFA100"/>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La Santé</c:v>
                </c:pt>
                <c:pt idx="1">
                  <c:v>Mk</c:v>
                </c:pt>
                <c:pt idx="2">
                  <c:v>Genfar</c:v>
                </c:pt>
                <c:pt idx="3">
                  <c:v>American Generics</c:v>
                </c:pt>
                <c:pt idx="4">
                  <c:v>Laproff</c:v>
                </c:pt>
                <c:pt idx="5">
                  <c:v>Colmed</c:v>
                </c:pt>
                <c:pt idx="6">
                  <c:v>Memphis</c:v>
                </c:pt>
                <c:pt idx="7">
                  <c:v>Ecar</c:v>
                </c:pt>
                <c:pt idx="8">
                  <c:v>Coaspharma</c:v>
                </c:pt>
                <c:pt idx="9">
                  <c:v>Otras menciones</c:v>
                </c:pt>
              </c:strCache>
            </c:strRef>
          </c:cat>
          <c:val>
            <c:numRef>
              <c:f>Hoja1!$C$2:$C$11</c:f>
              <c:numCache>
                <c:formatCode>0%</c:formatCode>
                <c:ptCount val="10"/>
                <c:pt idx="0">
                  <c:v>1</c:v>
                </c:pt>
                <c:pt idx="1">
                  <c:v>0.84</c:v>
                </c:pt>
                <c:pt idx="2">
                  <c:v>0.79</c:v>
                </c:pt>
                <c:pt idx="3">
                  <c:v>0.28999999999999998</c:v>
                </c:pt>
                <c:pt idx="4">
                  <c:v>0.27</c:v>
                </c:pt>
                <c:pt idx="5">
                  <c:v>8.7999999999999995E-2</c:v>
                </c:pt>
                <c:pt idx="6">
                  <c:v>0.37</c:v>
                </c:pt>
                <c:pt idx="7">
                  <c:v>0.12</c:v>
                </c:pt>
                <c:pt idx="8">
                  <c:v>0.12</c:v>
                </c:pt>
                <c:pt idx="9">
                  <c:v>1</c:v>
                </c:pt>
              </c:numCache>
            </c:numRef>
          </c:val>
          <c:extLst>
            <c:ext xmlns:c16="http://schemas.microsoft.com/office/drawing/2014/chart" uri="{C3380CC4-5D6E-409C-BE32-E72D297353CC}">
              <c16:uniqueId val="{00000001-CB3D-4930-A3FA-862033207F6D}"/>
            </c:ext>
          </c:extLst>
        </c:ser>
        <c:ser>
          <c:idx val="0"/>
          <c:order val="2"/>
          <c:tx>
            <c:strRef>
              <c:f>Hoja1!$B$1</c:f>
              <c:strCache>
                <c:ptCount val="1"/>
                <c:pt idx="0">
                  <c:v>2020 (B:162)</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La Santé</c:v>
                </c:pt>
                <c:pt idx="1">
                  <c:v>Mk</c:v>
                </c:pt>
                <c:pt idx="2">
                  <c:v>Genfar</c:v>
                </c:pt>
                <c:pt idx="3">
                  <c:v>American Generics</c:v>
                </c:pt>
                <c:pt idx="4">
                  <c:v>Laproff</c:v>
                </c:pt>
                <c:pt idx="5">
                  <c:v>Colmed</c:v>
                </c:pt>
                <c:pt idx="6">
                  <c:v>Memphis</c:v>
                </c:pt>
                <c:pt idx="7">
                  <c:v>Ecar</c:v>
                </c:pt>
                <c:pt idx="8">
                  <c:v>Coaspharma</c:v>
                </c:pt>
                <c:pt idx="9">
                  <c:v>Otras menciones</c:v>
                </c:pt>
              </c:strCache>
            </c:strRef>
          </c:cat>
          <c:val>
            <c:numRef>
              <c:f>Hoja1!$B$2:$B$11</c:f>
              <c:numCache>
                <c:formatCode>0%</c:formatCode>
                <c:ptCount val="10"/>
                <c:pt idx="0">
                  <c:v>1</c:v>
                </c:pt>
                <c:pt idx="1">
                  <c:v>0.98</c:v>
                </c:pt>
                <c:pt idx="2">
                  <c:v>0.97199999999999998</c:v>
                </c:pt>
                <c:pt idx="3">
                  <c:v>0.80800000000000005</c:v>
                </c:pt>
                <c:pt idx="4">
                  <c:v>0.45100000000000001</c:v>
                </c:pt>
                <c:pt idx="5">
                  <c:v>0.371</c:v>
                </c:pt>
                <c:pt idx="6">
                  <c:v>0.58399999999999996</c:v>
                </c:pt>
                <c:pt idx="7">
                  <c:v>0.23499999999999999</c:v>
                </c:pt>
                <c:pt idx="8">
                  <c:v>0.27300000000000002</c:v>
                </c:pt>
                <c:pt idx="9">
                  <c:v>1</c:v>
                </c:pt>
              </c:numCache>
            </c:numRef>
          </c:val>
          <c:extLst>
            <c:ext xmlns:c16="http://schemas.microsoft.com/office/drawing/2014/chart" uri="{C3380CC4-5D6E-409C-BE32-E72D297353CC}">
              <c16:uniqueId val="{00000002-CB3D-4930-A3FA-862033207F6D}"/>
            </c:ext>
          </c:extLst>
        </c:ser>
        <c:dLbls>
          <c:dLblPos val="outEnd"/>
          <c:showLegendKey val="0"/>
          <c:showVal val="1"/>
          <c:showCatName val="0"/>
          <c:showSerName val="0"/>
          <c:showPercent val="0"/>
          <c:showBubbleSize val="0"/>
        </c:dLbls>
        <c:gapWidth val="182"/>
        <c:axId val="-1955498272"/>
        <c:axId val="-1955499904"/>
      </c:barChart>
      <c:catAx>
        <c:axId val="-1955498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85000"/>
                    <a:lumOff val="15000"/>
                  </a:schemeClr>
                </a:solidFill>
                <a:latin typeface="Century Gothic" panose="020B0502020202020204" pitchFamily="34" charset="0"/>
                <a:ea typeface="+mn-ea"/>
                <a:cs typeface="+mn-cs"/>
              </a:defRPr>
            </a:pPr>
            <a:endParaRPr lang="es-CO"/>
          </a:p>
        </c:txPr>
        <c:crossAx val="-1955499904"/>
        <c:crosses val="autoZero"/>
        <c:auto val="1"/>
        <c:lblAlgn val="ctr"/>
        <c:lblOffset val="100"/>
        <c:noMultiLvlLbl val="0"/>
      </c:catAx>
      <c:valAx>
        <c:axId val="-1955499904"/>
        <c:scaling>
          <c:orientation val="minMax"/>
          <c:max val="1"/>
          <c:min val="0"/>
        </c:scaling>
        <c:delete val="1"/>
        <c:axPos val="t"/>
        <c:numFmt formatCode="0%" sourceLinked="1"/>
        <c:majorTickMark val="out"/>
        <c:minorTickMark val="none"/>
        <c:tickLblPos val="nextTo"/>
        <c:crossAx val="-1955498272"/>
        <c:crosses val="autoZero"/>
        <c:crossBetween val="between"/>
      </c:valAx>
      <c:spPr>
        <a:noFill/>
        <a:ln>
          <a:noFill/>
        </a:ln>
        <a:effectLst/>
      </c:spPr>
    </c:plotArea>
    <c:legend>
      <c:legendPos val="r"/>
      <c:layout>
        <c:manualLayout>
          <c:xMode val="edge"/>
          <c:yMode val="edge"/>
          <c:x val="0.72841621879059115"/>
          <c:y val="0.46291340735832426"/>
          <c:w val="0.23108869178251151"/>
          <c:h val="0.1265436615087190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19063771964581"/>
          <c:y val="3.4891247556523813E-2"/>
          <c:w val="0.32208342700664805"/>
          <c:h val="0.9151456359149468"/>
        </c:manualLayout>
      </c:layout>
      <c:barChart>
        <c:barDir val="bar"/>
        <c:grouping val="clustered"/>
        <c:varyColors val="0"/>
        <c:ser>
          <c:idx val="2"/>
          <c:order val="0"/>
          <c:tx>
            <c:strRef>
              <c:f>Hoja1!$D$1</c:f>
              <c:strCache>
                <c:ptCount val="1"/>
                <c:pt idx="0">
                  <c:v>2025 ( B:197)</c:v>
                </c:pt>
              </c:strCache>
            </c:strRef>
          </c:tx>
          <c:spPr>
            <a:solidFill>
              <a:schemeClr val="tx1">
                <a:lumMod val="75000"/>
                <a:lumOff val="25000"/>
              </a:schemeClr>
            </a:solidFill>
            <a:ln>
              <a:noFill/>
            </a:ln>
            <a:effectLst/>
          </c:spPr>
          <c:invertIfNegative val="0"/>
          <c:dLbls>
            <c:spPr>
              <a:noFill/>
              <a:ln>
                <a:noFill/>
              </a:ln>
              <a:effectLst/>
            </c:spPr>
            <c:txPr>
              <a:bodyPr rot="0" spcFirstLastPara="1" vertOverflow="ellipsis" vert="horz" wrap="square" anchor="ctr" anchorCtr="1"/>
              <a:lstStyle/>
              <a:p>
                <a:pPr>
                  <a:defRPr sz="700" b="1"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Mk</c:v>
                </c:pt>
                <c:pt idx="1">
                  <c:v>La Santé</c:v>
                </c:pt>
                <c:pt idx="2">
                  <c:v>Genfar</c:v>
                </c:pt>
                <c:pt idx="3">
                  <c:v>Laproff</c:v>
                </c:pt>
                <c:pt idx="4">
                  <c:v>American Generics</c:v>
                </c:pt>
                <c:pt idx="5">
                  <c:v>Memphis</c:v>
                </c:pt>
                <c:pt idx="6">
                  <c:v>Colmed</c:v>
                </c:pt>
                <c:pt idx="7">
                  <c:v>Ecar</c:v>
                </c:pt>
                <c:pt idx="8">
                  <c:v>Otras menciones</c:v>
                </c:pt>
              </c:strCache>
            </c:strRef>
          </c:cat>
          <c:val>
            <c:numRef>
              <c:f>Hoja1!$D$2:$D$10</c:f>
              <c:numCache>
                <c:formatCode>0%</c:formatCode>
                <c:ptCount val="9"/>
                <c:pt idx="0">
                  <c:v>0.97199999999999998</c:v>
                </c:pt>
                <c:pt idx="1">
                  <c:v>0.89400000000000002</c:v>
                </c:pt>
                <c:pt idx="2">
                  <c:v>0.88700000000000001</c:v>
                </c:pt>
                <c:pt idx="3">
                  <c:v>0.58499999999999996</c:v>
                </c:pt>
                <c:pt idx="4">
                  <c:v>0.58099999999999996</c:v>
                </c:pt>
                <c:pt idx="5">
                  <c:v>0.46200000000000002</c:v>
                </c:pt>
                <c:pt idx="6">
                  <c:v>0.44</c:v>
                </c:pt>
                <c:pt idx="7">
                  <c:v>0.42199999999999999</c:v>
                </c:pt>
                <c:pt idx="8">
                  <c:v>1</c:v>
                </c:pt>
              </c:numCache>
            </c:numRef>
          </c:val>
          <c:extLst>
            <c:ext xmlns:c16="http://schemas.microsoft.com/office/drawing/2014/chart" uri="{C3380CC4-5D6E-409C-BE32-E72D297353CC}">
              <c16:uniqueId val="{00000000-CB3D-4930-A3FA-862033207F6D}"/>
            </c:ext>
          </c:extLst>
        </c:ser>
        <c:ser>
          <c:idx val="1"/>
          <c:order val="1"/>
          <c:tx>
            <c:strRef>
              <c:f>Hoja1!$C$1</c:f>
              <c:strCache>
                <c:ptCount val="1"/>
                <c:pt idx="0">
                  <c:v>2022 ( B:186)</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Mk</c:v>
                </c:pt>
                <c:pt idx="1">
                  <c:v>La Santé</c:v>
                </c:pt>
                <c:pt idx="2">
                  <c:v>Genfar</c:v>
                </c:pt>
                <c:pt idx="3">
                  <c:v>Laproff</c:v>
                </c:pt>
                <c:pt idx="4">
                  <c:v>American Generics</c:v>
                </c:pt>
                <c:pt idx="5">
                  <c:v>Memphis</c:v>
                </c:pt>
                <c:pt idx="6">
                  <c:v>Colmed</c:v>
                </c:pt>
                <c:pt idx="7">
                  <c:v>Ecar</c:v>
                </c:pt>
                <c:pt idx="8">
                  <c:v>Otras menciones</c:v>
                </c:pt>
              </c:strCache>
            </c:strRef>
          </c:cat>
          <c:val>
            <c:numRef>
              <c:f>Hoja1!$C$2:$C$10</c:f>
              <c:numCache>
                <c:formatCode>0%</c:formatCode>
                <c:ptCount val="9"/>
                <c:pt idx="0">
                  <c:v>0.92300000000000004</c:v>
                </c:pt>
                <c:pt idx="1">
                  <c:v>0.87</c:v>
                </c:pt>
                <c:pt idx="2">
                  <c:v>0.94399999999999995</c:v>
                </c:pt>
                <c:pt idx="3">
                  <c:v>0.36099999999999999</c:v>
                </c:pt>
                <c:pt idx="4">
                  <c:v>0.34</c:v>
                </c:pt>
                <c:pt idx="5">
                  <c:v>0.49099999999999999</c:v>
                </c:pt>
                <c:pt idx="6">
                  <c:v>0.14299999999999999</c:v>
                </c:pt>
                <c:pt idx="7">
                  <c:v>0.115</c:v>
                </c:pt>
                <c:pt idx="8">
                  <c:v>1</c:v>
                </c:pt>
              </c:numCache>
            </c:numRef>
          </c:val>
          <c:extLst>
            <c:ext xmlns:c16="http://schemas.microsoft.com/office/drawing/2014/chart" uri="{C3380CC4-5D6E-409C-BE32-E72D297353CC}">
              <c16:uniqueId val="{00000001-CB3D-4930-A3FA-862033207F6D}"/>
            </c:ext>
          </c:extLst>
        </c:ser>
        <c:ser>
          <c:idx val="0"/>
          <c:order val="2"/>
          <c:tx>
            <c:strRef>
              <c:f>Hoja1!$B$1</c:f>
              <c:strCache>
                <c:ptCount val="1"/>
                <c:pt idx="0">
                  <c:v>2020 (B:188)</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Mk</c:v>
                </c:pt>
                <c:pt idx="1">
                  <c:v>La Santé</c:v>
                </c:pt>
                <c:pt idx="2">
                  <c:v>Genfar</c:v>
                </c:pt>
                <c:pt idx="3">
                  <c:v>Laproff</c:v>
                </c:pt>
                <c:pt idx="4">
                  <c:v>American Generics</c:v>
                </c:pt>
                <c:pt idx="5">
                  <c:v>Memphis</c:v>
                </c:pt>
                <c:pt idx="6">
                  <c:v>Colmed</c:v>
                </c:pt>
                <c:pt idx="7">
                  <c:v>Ecar</c:v>
                </c:pt>
                <c:pt idx="8">
                  <c:v>Otras menciones</c:v>
                </c:pt>
              </c:strCache>
            </c:strRef>
          </c:cat>
          <c:val>
            <c:numRef>
              <c:f>Hoja1!$B$2:$B$10</c:f>
              <c:numCache>
                <c:formatCode>0%</c:formatCode>
                <c:ptCount val="9"/>
                <c:pt idx="0">
                  <c:v>0.98599999999999999</c:v>
                </c:pt>
                <c:pt idx="1">
                  <c:v>0.92600000000000005</c:v>
                </c:pt>
                <c:pt idx="2">
                  <c:v>0.999</c:v>
                </c:pt>
                <c:pt idx="3">
                  <c:v>0.39</c:v>
                </c:pt>
                <c:pt idx="4">
                  <c:v>0.79400000000000004</c:v>
                </c:pt>
                <c:pt idx="5">
                  <c:v>0.48699999999999999</c:v>
                </c:pt>
                <c:pt idx="6">
                  <c:v>0.48099999999999998</c:v>
                </c:pt>
                <c:pt idx="7">
                  <c:v>0.251</c:v>
                </c:pt>
                <c:pt idx="8">
                  <c:v>1</c:v>
                </c:pt>
              </c:numCache>
            </c:numRef>
          </c:val>
          <c:extLst>
            <c:ext xmlns:c16="http://schemas.microsoft.com/office/drawing/2014/chart" uri="{C3380CC4-5D6E-409C-BE32-E72D297353CC}">
              <c16:uniqueId val="{00000002-CB3D-4930-A3FA-862033207F6D}"/>
            </c:ext>
          </c:extLst>
        </c:ser>
        <c:dLbls>
          <c:dLblPos val="outEnd"/>
          <c:showLegendKey val="0"/>
          <c:showVal val="1"/>
          <c:showCatName val="0"/>
          <c:showSerName val="0"/>
          <c:showPercent val="0"/>
          <c:showBubbleSize val="0"/>
        </c:dLbls>
        <c:gapWidth val="182"/>
        <c:axId val="-1955492832"/>
        <c:axId val="-1955499360"/>
      </c:barChart>
      <c:catAx>
        <c:axId val="-195549283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85000"/>
                    <a:lumOff val="15000"/>
                  </a:schemeClr>
                </a:solidFill>
                <a:latin typeface="Century Gothic" panose="020B0502020202020204" pitchFamily="34" charset="0"/>
                <a:ea typeface="+mn-ea"/>
                <a:cs typeface="+mn-cs"/>
              </a:defRPr>
            </a:pPr>
            <a:endParaRPr lang="es-CO"/>
          </a:p>
        </c:txPr>
        <c:crossAx val="-1955499360"/>
        <c:crosses val="autoZero"/>
        <c:auto val="1"/>
        <c:lblAlgn val="ctr"/>
        <c:lblOffset val="100"/>
        <c:noMultiLvlLbl val="0"/>
      </c:catAx>
      <c:valAx>
        <c:axId val="-1955499360"/>
        <c:scaling>
          <c:orientation val="minMax"/>
          <c:max val="1"/>
          <c:min val="0"/>
        </c:scaling>
        <c:delete val="1"/>
        <c:axPos val="t"/>
        <c:numFmt formatCode="0%" sourceLinked="1"/>
        <c:majorTickMark val="out"/>
        <c:minorTickMark val="none"/>
        <c:tickLblPos val="nextTo"/>
        <c:crossAx val="-1955492832"/>
        <c:crosses val="autoZero"/>
        <c:crossBetween val="between"/>
      </c:valAx>
      <c:spPr>
        <a:noFill/>
        <a:ln>
          <a:noFill/>
        </a:ln>
        <a:effectLst/>
      </c:spPr>
    </c:plotArea>
    <c:legend>
      <c:legendPos val="r"/>
      <c:layout>
        <c:manualLayout>
          <c:xMode val="edge"/>
          <c:yMode val="edge"/>
          <c:x val="0.73209759055667267"/>
          <c:y val="0.43672811704824771"/>
          <c:w val="0.23108869178251151"/>
          <c:h val="0.1265436615087190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067873122919995E-2"/>
          <c:y val="0.18156533492760782"/>
          <c:w val="0.95634494470828113"/>
          <c:h val="0.63686933014478442"/>
        </c:manualLayout>
      </c:layout>
      <c:barChart>
        <c:barDir val="col"/>
        <c:grouping val="clustered"/>
        <c:varyColors val="0"/>
        <c:ser>
          <c:idx val="1"/>
          <c:order val="0"/>
          <c:tx>
            <c:strRef>
              <c:f>Hoja1!$B$1</c:f>
              <c:strCache>
                <c:ptCount val="1"/>
                <c:pt idx="0">
                  <c:v>2020</c:v>
                </c:pt>
              </c:strCache>
            </c:strRef>
          </c:tx>
          <c:spPr>
            <a:solidFill>
              <a:srgbClr val="D9D9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La Santé</c:v>
                </c:pt>
                <c:pt idx="1">
                  <c:v>Genfar</c:v>
                </c:pt>
                <c:pt idx="2">
                  <c:v>Mk</c:v>
                </c:pt>
                <c:pt idx="3">
                  <c:v>American Generics</c:v>
                </c:pt>
                <c:pt idx="4">
                  <c:v>LaProff</c:v>
                </c:pt>
              </c:strCache>
            </c:strRef>
          </c:cat>
          <c:val>
            <c:numRef>
              <c:f>Hoja1!$B$2:$B$6</c:f>
              <c:numCache>
                <c:formatCode>General</c:formatCode>
                <c:ptCount val="5"/>
                <c:pt idx="0">
                  <c:v>0.84</c:v>
                </c:pt>
                <c:pt idx="1">
                  <c:v>0.78</c:v>
                </c:pt>
                <c:pt idx="2">
                  <c:v>0.73</c:v>
                </c:pt>
                <c:pt idx="3" formatCode="0.00">
                  <c:v>0.46</c:v>
                </c:pt>
                <c:pt idx="4">
                  <c:v>0.46</c:v>
                </c:pt>
              </c:numCache>
            </c:numRef>
          </c:val>
          <c:extLst>
            <c:ext xmlns:c16="http://schemas.microsoft.com/office/drawing/2014/chart" uri="{C3380CC4-5D6E-409C-BE32-E72D297353CC}">
              <c16:uniqueId val="{00000000-8DFB-4705-99B0-280BF546D2A2}"/>
            </c:ext>
          </c:extLst>
        </c:ser>
        <c:ser>
          <c:idx val="2"/>
          <c:order val="1"/>
          <c:tx>
            <c:strRef>
              <c:f>Hoja1!$C$1</c:f>
              <c:strCache>
                <c:ptCount val="1"/>
                <c:pt idx="0">
                  <c:v>2022</c:v>
                </c:pt>
              </c:strCache>
            </c:strRef>
          </c:tx>
          <c:spPr>
            <a:solidFill>
              <a:srgbClr val="D9D9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La Santé</c:v>
                </c:pt>
                <c:pt idx="1">
                  <c:v>Genfar</c:v>
                </c:pt>
                <c:pt idx="2">
                  <c:v>Mk</c:v>
                </c:pt>
                <c:pt idx="3">
                  <c:v>American Generics</c:v>
                </c:pt>
                <c:pt idx="4">
                  <c:v>LaProff</c:v>
                </c:pt>
              </c:strCache>
            </c:strRef>
          </c:cat>
          <c:val>
            <c:numRef>
              <c:f>Hoja1!$C$2:$C$6</c:f>
              <c:numCache>
                <c:formatCode>0.00</c:formatCode>
                <c:ptCount val="5"/>
                <c:pt idx="0">
                  <c:v>0.75</c:v>
                </c:pt>
                <c:pt idx="1">
                  <c:v>0.86</c:v>
                </c:pt>
                <c:pt idx="2">
                  <c:v>0.85</c:v>
                </c:pt>
                <c:pt idx="3">
                  <c:v>0.79</c:v>
                </c:pt>
                <c:pt idx="4">
                  <c:v>0.63</c:v>
                </c:pt>
              </c:numCache>
            </c:numRef>
          </c:val>
          <c:extLst>
            <c:ext xmlns:c16="http://schemas.microsoft.com/office/drawing/2014/chart" uri="{C3380CC4-5D6E-409C-BE32-E72D297353CC}">
              <c16:uniqueId val="{00000002-8DFB-4705-99B0-280BF546D2A2}"/>
            </c:ext>
          </c:extLst>
        </c:ser>
        <c:ser>
          <c:idx val="0"/>
          <c:order val="2"/>
          <c:tx>
            <c:strRef>
              <c:f>Hoja1!$D$1</c:f>
              <c:strCache>
                <c:ptCount val="1"/>
                <c:pt idx="0">
                  <c:v>2025</c:v>
                </c:pt>
              </c:strCache>
            </c:strRef>
          </c:tx>
          <c:spPr>
            <a:solidFill>
              <a:srgbClr val="FF66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Century Gothic" panose="020B0502020202020204" pitchFamily="34"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La Santé</c:v>
                </c:pt>
                <c:pt idx="1">
                  <c:v>Genfar</c:v>
                </c:pt>
                <c:pt idx="2">
                  <c:v>Mk</c:v>
                </c:pt>
                <c:pt idx="3">
                  <c:v>American Generics</c:v>
                </c:pt>
                <c:pt idx="4">
                  <c:v>LaProff</c:v>
                </c:pt>
              </c:strCache>
            </c:strRef>
          </c:cat>
          <c:val>
            <c:numRef>
              <c:f>Hoja1!$D$2:$D$6</c:f>
              <c:numCache>
                <c:formatCode>General</c:formatCode>
                <c:ptCount val="5"/>
                <c:pt idx="0">
                  <c:v>0.81</c:v>
                </c:pt>
                <c:pt idx="1">
                  <c:v>0.86</c:v>
                </c:pt>
                <c:pt idx="2">
                  <c:v>0.73</c:v>
                </c:pt>
                <c:pt idx="3">
                  <c:v>0.61</c:v>
                </c:pt>
                <c:pt idx="4">
                  <c:v>0.61</c:v>
                </c:pt>
              </c:numCache>
            </c:numRef>
          </c:val>
          <c:extLst>
            <c:ext xmlns:c16="http://schemas.microsoft.com/office/drawing/2014/chart" uri="{C3380CC4-5D6E-409C-BE32-E72D297353CC}">
              <c16:uniqueId val="{00000000-78AA-47A8-9AF6-C041A27463A8}"/>
            </c:ext>
          </c:extLst>
        </c:ser>
        <c:dLbls>
          <c:dLblPos val="outEnd"/>
          <c:showLegendKey val="0"/>
          <c:showVal val="1"/>
          <c:showCatName val="0"/>
          <c:showSerName val="0"/>
          <c:showPercent val="0"/>
          <c:showBubbleSize val="0"/>
        </c:dLbls>
        <c:gapWidth val="97"/>
        <c:overlap val="-50"/>
        <c:axId val="-1400868432"/>
        <c:axId val="-1400862992"/>
      </c:barChart>
      <c:catAx>
        <c:axId val="-1400868432"/>
        <c:scaling>
          <c:orientation val="minMax"/>
        </c:scaling>
        <c:delete val="1"/>
        <c:axPos val="b"/>
        <c:numFmt formatCode="General" sourceLinked="1"/>
        <c:majorTickMark val="none"/>
        <c:minorTickMark val="none"/>
        <c:tickLblPos val="nextTo"/>
        <c:crossAx val="-1400862992"/>
        <c:crosses val="autoZero"/>
        <c:auto val="1"/>
        <c:lblAlgn val="ctr"/>
        <c:lblOffset val="100"/>
        <c:noMultiLvlLbl val="0"/>
      </c:catAx>
      <c:valAx>
        <c:axId val="-1400862992"/>
        <c:scaling>
          <c:orientation val="minMax"/>
        </c:scaling>
        <c:delete val="1"/>
        <c:axPos val="l"/>
        <c:numFmt formatCode="General" sourceLinked="1"/>
        <c:majorTickMark val="none"/>
        <c:minorTickMark val="none"/>
        <c:tickLblPos val="nextTo"/>
        <c:crossAx val="-140086843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067873122919995E-2"/>
          <c:y val="0.18156533492760782"/>
          <c:w val="0.95634494470828113"/>
          <c:h val="0.63686933014478442"/>
        </c:manualLayout>
      </c:layout>
      <c:barChart>
        <c:barDir val="col"/>
        <c:grouping val="clustered"/>
        <c:varyColors val="0"/>
        <c:ser>
          <c:idx val="1"/>
          <c:order val="0"/>
          <c:tx>
            <c:strRef>
              <c:f>Hoja1!$B$1</c:f>
              <c:strCache>
                <c:ptCount val="1"/>
                <c:pt idx="0">
                  <c:v>2020</c:v>
                </c:pt>
              </c:strCache>
            </c:strRef>
          </c:tx>
          <c:spPr>
            <a:solidFill>
              <a:srgbClr val="D9D9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La Santé</c:v>
                </c:pt>
                <c:pt idx="1">
                  <c:v>Genfar</c:v>
                </c:pt>
                <c:pt idx="2">
                  <c:v>Mk</c:v>
                </c:pt>
                <c:pt idx="3">
                  <c:v>American Generics</c:v>
                </c:pt>
                <c:pt idx="4">
                  <c:v>LaProff</c:v>
                </c:pt>
              </c:strCache>
            </c:strRef>
          </c:cat>
          <c:val>
            <c:numRef>
              <c:f>Hoja1!$B$2:$B$6</c:f>
              <c:numCache>
                <c:formatCode>0.00</c:formatCode>
                <c:ptCount val="5"/>
                <c:pt idx="0">
                  <c:v>1</c:v>
                </c:pt>
                <c:pt idx="1">
                  <c:v>0.79</c:v>
                </c:pt>
                <c:pt idx="2">
                  <c:v>0.67</c:v>
                </c:pt>
                <c:pt idx="3">
                  <c:v>0.49</c:v>
                </c:pt>
                <c:pt idx="4">
                  <c:v>0.44</c:v>
                </c:pt>
              </c:numCache>
            </c:numRef>
          </c:val>
          <c:extLst>
            <c:ext xmlns:c16="http://schemas.microsoft.com/office/drawing/2014/chart" uri="{C3380CC4-5D6E-409C-BE32-E72D297353CC}">
              <c16:uniqueId val="{00000000-8DFB-4705-99B0-280BF546D2A2}"/>
            </c:ext>
          </c:extLst>
        </c:ser>
        <c:ser>
          <c:idx val="2"/>
          <c:order val="1"/>
          <c:tx>
            <c:strRef>
              <c:f>Hoja1!$C$1</c:f>
              <c:strCache>
                <c:ptCount val="1"/>
                <c:pt idx="0">
                  <c:v>2022</c:v>
                </c:pt>
              </c:strCache>
            </c:strRef>
          </c:tx>
          <c:spPr>
            <a:solidFill>
              <a:srgbClr val="D9D9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La Santé</c:v>
                </c:pt>
                <c:pt idx="1">
                  <c:v>Genfar</c:v>
                </c:pt>
                <c:pt idx="2">
                  <c:v>Mk</c:v>
                </c:pt>
                <c:pt idx="3">
                  <c:v>American Generics</c:v>
                </c:pt>
                <c:pt idx="4">
                  <c:v>LaProff</c:v>
                </c:pt>
              </c:strCache>
            </c:strRef>
          </c:cat>
          <c:val>
            <c:numRef>
              <c:f>Hoja1!$C$2:$C$6</c:f>
              <c:numCache>
                <c:formatCode>0.00</c:formatCode>
                <c:ptCount val="5"/>
                <c:pt idx="0">
                  <c:v>1</c:v>
                </c:pt>
                <c:pt idx="1">
                  <c:v>0.76</c:v>
                </c:pt>
                <c:pt idx="2">
                  <c:v>0.64</c:v>
                </c:pt>
                <c:pt idx="3">
                  <c:v>0.66</c:v>
                </c:pt>
                <c:pt idx="4">
                  <c:v>0.48</c:v>
                </c:pt>
              </c:numCache>
            </c:numRef>
          </c:val>
          <c:extLst>
            <c:ext xmlns:c16="http://schemas.microsoft.com/office/drawing/2014/chart" uri="{C3380CC4-5D6E-409C-BE32-E72D297353CC}">
              <c16:uniqueId val="{00000002-8DFB-4705-99B0-280BF546D2A2}"/>
            </c:ext>
          </c:extLst>
        </c:ser>
        <c:ser>
          <c:idx val="0"/>
          <c:order val="2"/>
          <c:tx>
            <c:strRef>
              <c:f>Hoja1!$D$1</c:f>
              <c:strCache>
                <c:ptCount val="1"/>
                <c:pt idx="0">
                  <c:v>2025</c:v>
                </c:pt>
              </c:strCache>
            </c:strRef>
          </c:tx>
          <c:spPr>
            <a:solidFill>
              <a:srgbClr val="FF66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Century Gothic" panose="020B0502020202020204" pitchFamily="34"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La Santé</c:v>
                </c:pt>
                <c:pt idx="1">
                  <c:v>Genfar</c:v>
                </c:pt>
                <c:pt idx="2">
                  <c:v>Mk</c:v>
                </c:pt>
                <c:pt idx="3">
                  <c:v>American Generics</c:v>
                </c:pt>
                <c:pt idx="4">
                  <c:v>LaProff</c:v>
                </c:pt>
              </c:strCache>
            </c:strRef>
          </c:cat>
          <c:val>
            <c:numRef>
              <c:f>Hoja1!$D$2:$D$6</c:f>
              <c:numCache>
                <c:formatCode>0.00</c:formatCode>
                <c:ptCount val="5"/>
                <c:pt idx="0">
                  <c:v>1</c:v>
                </c:pt>
                <c:pt idx="1">
                  <c:v>0.84</c:v>
                </c:pt>
                <c:pt idx="2">
                  <c:v>0.74</c:v>
                </c:pt>
                <c:pt idx="3">
                  <c:v>0.55000000000000004</c:v>
                </c:pt>
                <c:pt idx="4">
                  <c:v>0.67</c:v>
                </c:pt>
              </c:numCache>
            </c:numRef>
          </c:val>
          <c:extLst>
            <c:ext xmlns:c16="http://schemas.microsoft.com/office/drawing/2014/chart" uri="{C3380CC4-5D6E-409C-BE32-E72D297353CC}">
              <c16:uniqueId val="{00000000-78AA-47A8-9AF6-C041A27463A8}"/>
            </c:ext>
          </c:extLst>
        </c:ser>
        <c:dLbls>
          <c:dLblPos val="outEnd"/>
          <c:showLegendKey val="0"/>
          <c:showVal val="1"/>
          <c:showCatName val="0"/>
          <c:showSerName val="0"/>
          <c:showPercent val="0"/>
          <c:showBubbleSize val="0"/>
        </c:dLbls>
        <c:gapWidth val="97"/>
        <c:overlap val="-50"/>
        <c:axId val="-1400868432"/>
        <c:axId val="-1400862992"/>
      </c:barChart>
      <c:catAx>
        <c:axId val="-1400868432"/>
        <c:scaling>
          <c:orientation val="minMax"/>
        </c:scaling>
        <c:delete val="1"/>
        <c:axPos val="b"/>
        <c:numFmt formatCode="General" sourceLinked="1"/>
        <c:majorTickMark val="none"/>
        <c:minorTickMark val="none"/>
        <c:tickLblPos val="nextTo"/>
        <c:crossAx val="-1400862992"/>
        <c:crosses val="autoZero"/>
        <c:auto val="1"/>
        <c:lblAlgn val="ctr"/>
        <c:lblOffset val="100"/>
        <c:noMultiLvlLbl val="0"/>
      </c:catAx>
      <c:valAx>
        <c:axId val="-1400862992"/>
        <c:scaling>
          <c:orientation val="minMax"/>
        </c:scaling>
        <c:delete val="1"/>
        <c:axPos val="l"/>
        <c:numFmt formatCode="0.00" sourceLinked="1"/>
        <c:majorTickMark val="none"/>
        <c:minorTickMark val="none"/>
        <c:tickLblPos val="nextTo"/>
        <c:crossAx val="-140086843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067873122919995E-2"/>
          <c:y val="0.18156533492760782"/>
          <c:w val="0.95634494470828113"/>
          <c:h val="0.63686933014478442"/>
        </c:manualLayout>
      </c:layout>
      <c:barChart>
        <c:barDir val="col"/>
        <c:grouping val="clustered"/>
        <c:varyColors val="0"/>
        <c:ser>
          <c:idx val="1"/>
          <c:order val="0"/>
          <c:tx>
            <c:strRef>
              <c:f>Hoja1!$B$1</c:f>
              <c:strCache>
                <c:ptCount val="1"/>
                <c:pt idx="0">
                  <c:v>2020</c:v>
                </c:pt>
              </c:strCache>
            </c:strRef>
          </c:tx>
          <c:spPr>
            <a:solidFill>
              <a:srgbClr val="D9D9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La Santé</c:v>
                </c:pt>
                <c:pt idx="1">
                  <c:v>Genfar</c:v>
                </c:pt>
                <c:pt idx="2">
                  <c:v>Mk</c:v>
                </c:pt>
                <c:pt idx="3">
                  <c:v>American Generics</c:v>
                </c:pt>
                <c:pt idx="4">
                  <c:v>LaProff</c:v>
                </c:pt>
              </c:strCache>
            </c:strRef>
          </c:cat>
          <c:val>
            <c:numRef>
              <c:f>Hoja1!$B$2:$B$6</c:f>
              <c:numCache>
                <c:formatCode>0.00</c:formatCode>
                <c:ptCount val="5"/>
                <c:pt idx="0">
                  <c:v>0.84</c:v>
                </c:pt>
                <c:pt idx="1">
                  <c:v>0.87</c:v>
                </c:pt>
                <c:pt idx="2">
                  <c:v>0.81</c:v>
                </c:pt>
                <c:pt idx="3">
                  <c:v>0.48</c:v>
                </c:pt>
                <c:pt idx="4">
                  <c:v>0.46</c:v>
                </c:pt>
              </c:numCache>
            </c:numRef>
          </c:val>
          <c:extLst>
            <c:ext xmlns:c16="http://schemas.microsoft.com/office/drawing/2014/chart" uri="{C3380CC4-5D6E-409C-BE32-E72D297353CC}">
              <c16:uniqueId val="{00000000-8DFB-4705-99B0-280BF546D2A2}"/>
            </c:ext>
          </c:extLst>
        </c:ser>
        <c:ser>
          <c:idx val="2"/>
          <c:order val="1"/>
          <c:tx>
            <c:strRef>
              <c:f>Hoja1!$C$1</c:f>
              <c:strCache>
                <c:ptCount val="1"/>
                <c:pt idx="0">
                  <c:v>2022</c:v>
                </c:pt>
              </c:strCache>
            </c:strRef>
          </c:tx>
          <c:spPr>
            <a:solidFill>
              <a:srgbClr val="D9D9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La Santé</c:v>
                </c:pt>
                <c:pt idx="1">
                  <c:v>Genfar</c:v>
                </c:pt>
                <c:pt idx="2">
                  <c:v>Mk</c:v>
                </c:pt>
                <c:pt idx="3">
                  <c:v>American Generics</c:v>
                </c:pt>
                <c:pt idx="4">
                  <c:v>LaProff</c:v>
                </c:pt>
              </c:strCache>
            </c:strRef>
          </c:cat>
          <c:val>
            <c:numRef>
              <c:f>Hoja1!$C$2:$C$6</c:f>
              <c:numCache>
                <c:formatCode>0.00</c:formatCode>
                <c:ptCount val="5"/>
                <c:pt idx="0">
                  <c:v>0.71</c:v>
                </c:pt>
                <c:pt idx="1">
                  <c:v>0.87</c:v>
                </c:pt>
                <c:pt idx="2">
                  <c:v>0.88</c:v>
                </c:pt>
                <c:pt idx="3">
                  <c:v>0.79</c:v>
                </c:pt>
                <c:pt idx="4">
                  <c:v>0.64</c:v>
                </c:pt>
              </c:numCache>
            </c:numRef>
          </c:val>
          <c:extLst>
            <c:ext xmlns:c16="http://schemas.microsoft.com/office/drawing/2014/chart" uri="{C3380CC4-5D6E-409C-BE32-E72D297353CC}">
              <c16:uniqueId val="{00000002-8DFB-4705-99B0-280BF546D2A2}"/>
            </c:ext>
          </c:extLst>
        </c:ser>
        <c:ser>
          <c:idx val="0"/>
          <c:order val="2"/>
          <c:tx>
            <c:strRef>
              <c:f>Hoja1!$D$1</c:f>
              <c:strCache>
                <c:ptCount val="1"/>
                <c:pt idx="0">
                  <c:v>2025</c:v>
                </c:pt>
              </c:strCache>
            </c:strRef>
          </c:tx>
          <c:spPr>
            <a:solidFill>
              <a:srgbClr val="FF66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Century Gothic" panose="020B0502020202020204" pitchFamily="34" charset="0"/>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La Santé</c:v>
                </c:pt>
                <c:pt idx="1">
                  <c:v>Genfar</c:v>
                </c:pt>
                <c:pt idx="2">
                  <c:v>Mk</c:v>
                </c:pt>
                <c:pt idx="3">
                  <c:v>American Generics</c:v>
                </c:pt>
                <c:pt idx="4">
                  <c:v>LaProff</c:v>
                </c:pt>
              </c:strCache>
            </c:strRef>
          </c:cat>
          <c:val>
            <c:numRef>
              <c:f>Hoja1!$D$2:$D$6</c:f>
              <c:numCache>
                <c:formatCode>0.00</c:formatCode>
                <c:ptCount val="5"/>
                <c:pt idx="0">
                  <c:v>0.76</c:v>
                </c:pt>
                <c:pt idx="1">
                  <c:v>0.87</c:v>
                </c:pt>
                <c:pt idx="2">
                  <c:v>0.73</c:v>
                </c:pt>
                <c:pt idx="3">
                  <c:v>0.64</c:v>
                </c:pt>
                <c:pt idx="4">
                  <c:v>0.59</c:v>
                </c:pt>
              </c:numCache>
            </c:numRef>
          </c:val>
          <c:extLst>
            <c:ext xmlns:c16="http://schemas.microsoft.com/office/drawing/2014/chart" uri="{C3380CC4-5D6E-409C-BE32-E72D297353CC}">
              <c16:uniqueId val="{00000000-78AA-47A8-9AF6-C041A27463A8}"/>
            </c:ext>
          </c:extLst>
        </c:ser>
        <c:dLbls>
          <c:dLblPos val="outEnd"/>
          <c:showLegendKey val="0"/>
          <c:showVal val="1"/>
          <c:showCatName val="0"/>
          <c:showSerName val="0"/>
          <c:showPercent val="0"/>
          <c:showBubbleSize val="0"/>
        </c:dLbls>
        <c:gapWidth val="97"/>
        <c:overlap val="-50"/>
        <c:axId val="-1400868432"/>
        <c:axId val="-1400862992"/>
      </c:barChart>
      <c:catAx>
        <c:axId val="-1400868432"/>
        <c:scaling>
          <c:orientation val="minMax"/>
        </c:scaling>
        <c:delete val="1"/>
        <c:axPos val="b"/>
        <c:numFmt formatCode="General" sourceLinked="1"/>
        <c:majorTickMark val="none"/>
        <c:minorTickMark val="none"/>
        <c:tickLblPos val="nextTo"/>
        <c:crossAx val="-1400862992"/>
        <c:crosses val="autoZero"/>
        <c:auto val="1"/>
        <c:lblAlgn val="ctr"/>
        <c:lblOffset val="100"/>
        <c:noMultiLvlLbl val="0"/>
      </c:catAx>
      <c:valAx>
        <c:axId val="-1400862992"/>
        <c:scaling>
          <c:orientation val="minMax"/>
        </c:scaling>
        <c:delete val="1"/>
        <c:axPos val="l"/>
        <c:numFmt formatCode="0.00" sourceLinked="1"/>
        <c:majorTickMark val="none"/>
        <c:minorTickMark val="none"/>
        <c:tickLblPos val="nextTo"/>
        <c:crossAx val="-140086843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156954276889444"/>
          <c:y val="1.5729163261382087E-2"/>
          <c:w val="0.46120364718419826"/>
          <c:h val="0.96854167347723585"/>
        </c:manualLayout>
      </c:layout>
      <c:barChart>
        <c:barDir val="bar"/>
        <c:grouping val="clustered"/>
        <c:varyColors val="0"/>
        <c:ser>
          <c:idx val="0"/>
          <c:order val="0"/>
          <c:tx>
            <c:strRef>
              <c:f>Hoja1!$B$1</c:f>
              <c:strCache>
                <c:ptCount val="1"/>
                <c:pt idx="0">
                  <c:v>Potencia</c:v>
                </c:pt>
              </c:strCache>
            </c:strRef>
          </c:tx>
          <c:spPr>
            <a:solidFill>
              <a:srgbClr val="29ABE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Tienen un portafolio amplio y variado de productos</c:v>
                </c:pt>
                <c:pt idx="1">
                  <c:v>Tiene los empaques más atractivos, legibles y diferenciales</c:v>
                </c:pt>
                <c:pt idx="2">
                  <c:v>Tienen varias presentaciones (comprimidos, jarabes, cápsulas, etc.)</c:v>
                </c:pt>
                <c:pt idx="3">
                  <c:v>Son medicamentos que se reconocen fácilmente en góndola y en casa</c:v>
                </c:pt>
                <c:pt idx="4">
                  <c:v>Son los que me ofrece el dependiente de la farmacia/droguista/EPS</c:v>
                </c:pt>
                <c:pt idx="5">
                  <c:v>Cuentan con medicamentos especializados</c:v>
                </c:pt>
                <c:pt idx="6">
                  <c:v>Cuentan con una larga trayectoria/buena reputación</c:v>
                </c:pt>
                <c:pt idx="7">
                  <c:v>Respaldado por profesionales de la salud</c:v>
                </c:pt>
                <c:pt idx="8">
                  <c:v>Respaldo de una marca/laboratorio reconocido</c:v>
                </c:pt>
                <c:pt idx="9">
                  <c:v>Tienen estudios que certifican su calidad</c:v>
                </c:pt>
              </c:strCache>
            </c:strRef>
          </c:cat>
          <c:val>
            <c:numRef>
              <c:f>Hoja1!$B$2:$B$11</c:f>
              <c:numCache>
                <c:formatCode>0%</c:formatCode>
                <c:ptCount val="10"/>
                <c:pt idx="0">
                  <c:v>3.1428571428571424E-2</c:v>
                </c:pt>
                <c:pt idx="1">
                  <c:v>3.1428571428571431E-2</c:v>
                </c:pt>
                <c:pt idx="2">
                  <c:v>5.7142857142857148E-2</c:v>
                </c:pt>
                <c:pt idx="3">
                  <c:v>7.1428571428571425E-2</c:v>
                </c:pt>
                <c:pt idx="4">
                  <c:v>8.5714285714285715E-2</c:v>
                </c:pt>
                <c:pt idx="5">
                  <c:v>8.8571428571428565E-2</c:v>
                </c:pt>
                <c:pt idx="6">
                  <c:v>0.1</c:v>
                </c:pt>
                <c:pt idx="7">
                  <c:v>0.15142857142857144</c:v>
                </c:pt>
                <c:pt idx="8">
                  <c:v>0.17714285714285716</c:v>
                </c:pt>
                <c:pt idx="9">
                  <c:v>0.20285714285714285</c:v>
                </c:pt>
              </c:numCache>
            </c:numRef>
          </c:val>
          <c:extLst>
            <c:ext xmlns:c16="http://schemas.microsoft.com/office/drawing/2014/chart" uri="{C3380CC4-5D6E-409C-BE32-E72D297353CC}">
              <c16:uniqueId val="{00000000-5CDE-467A-A2B3-563000DB7AB8}"/>
            </c:ext>
          </c:extLst>
        </c:ser>
        <c:dLbls>
          <c:dLblPos val="outEnd"/>
          <c:showLegendKey val="0"/>
          <c:showVal val="1"/>
          <c:showCatName val="0"/>
          <c:showSerName val="0"/>
          <c:showPercent val="0"/>
          <c:showBubbleSize val="0"/>
        </c:dLbls>
        <c:gapWidth val="60"/>
        <c:axId val="-1350298688"/>
        <c:axId val="-1350298144"/>
      </c:barChart>
      <c:catAx>
        <c:axId val="-135029868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Century Gothic" panose="020B0502020202020204" pitchFamily="34" charset="0"/>
                <a:ea typeface="+mn-ea"/>
                <a:cs typeface="+mn-cs"/>
              </a:defRPr>
            </a:pPr>
            <a:endParaRPr lang="es-CO"/>
          </a:p>
        </c:txPr>
        <c:crossAx val="-1350298144"/>
        <c:crosses val="autoZero"/>
        <c:auto val="1"/>
        <c:lblAlgn val="ctr"/>
        <c:lblOffset val="100"/>
        <c:noMultiLvlLbl val="0"/>
      </c:catAx>
      <c:valAx>
        <c:axId val="-1350298144"/>
        <c:scaling>
          <c:orientation val="minMax"/>
          <c:max val="1"/>
        </c:scaling>
        <c:delete val="1"/>
        <c:axPos val="b"/>
        <c:numFmt formatCode="0%" sourceLinked="1"/>
        <c:majorTickMark val="out"/>
        <c:minorTickMark val="none"/>
        <c:tickLblPos val="nextTo"/>
        <c:crossAx val="-13502986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latin typeface="Century Gothic" panose="020B0502020202020204" pitchFamily="34" charset="0"/>
        </a:defRPr>
      </a:pPr>
      <a:endParaRPr lang="es-CO"/>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156954276889444"/>
          <c:y val="1.5729163261382087E-2"/>
          <c:w val="0.46120364718419826"/>
          <c:h val="0.96854167347723585"/>
        </c:manualLayout>
      </c:layout>
      <c:barChart>
        <c:barDir val="bar"/>
        <c:grouping val="clustered"/>
        <c:varyColors val="0"/>
        <c:ser>
          <c:idx val="0"/>
          <c:order val="0"/>
          <c:tx>
            <c:strRef>
              <c:f>Hoja1!$B$1</c:f>
              <c:strCache>
                <c:ptCount val="1"/>
                <c:pt idx="0">
                  <c:v>relevancia</c:v>
                </c:pt>
              </c:strCache>
            </c:strRef>
          </c:tx>
          <c:spPr>
            <a:solidFill>
              <a:srgbClr val="77777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Tienen un portafolio amplio y variado de productos</c:v>
                </c:pt>
                <c:pt idx="1">
                  <c:v>Tiene los empaques más atractivos, legibles y diferenciales</c:v>
                </c:pt>
                <c:pt idx="2">
                  <c:v>Tienen varias presentaciones (comprimidos, jarabes, cápsulas, etc.)</c:v>
                </c:pt>
                <c:pt idx="3">
                  <c:v>Son medicamentos que se reconocen fácilmente en góndola y en casa</c:v>
                </c:pt>
                <c:pt idx="4">
                  <c:v>Son los que me ofrece el dependiente de la farmacia/droguista/EPS</c:v>
                </c:pt>
                <c:pt idx="5">
                  <c:v>Cuentan con medicamentos especializados</c:v>
                </c:pt>
                <c:pt idx="6">
                  <c:v>Cuentan con una larga trayectoria/buena reputación</c:v>
                </c:pt>
                <c:pt idx="7">
                  <c:v>Respaldado por profesionales de la salud</c:v>
                </c:pt>
                <c:pt idx="8">
                  <c:v>Respaldo de una marca/laboratorio reconocido</c:v>
                </c:pt>
                <c:pt idx="9">
                  <c:v>Tienen estudios que certifican su calidad</c:v>
                </c:pt>
              </c:strCache>
            </c:strRef>
          </c:cat>
          <c:val>
            <c:numRef>
              <c:f>Hoja1!$B$2:$B$11</c:f>
              <c:numCache>
                <c:formatCode>0%</c:formatCode>
                <c:ptCount val="10"/>
                <c:pt idx="0">
                  <c:v>8.7301587301587297E-2</c:v>
                </c:pt>
                <c:pt idx="1">
                  <c:v>0.13253012048192772</c:v>
                </c:pt>
                <c:pt idx="2">
                  <c:v>0.14492753623188406</c:v>
                </c:pt>
                <c:pt idx="3">
                  <c:v>0.22123893805309736</c:v>
                </c:pt>
                <c:pt idx="4">
                  <c:v>0.18292682926829268</c:v>
                </c:pt>
                <c:pt idx="5">
                  <c:v>0.14761904761904762</c:v>
                </c:pt>
                <c:pt idx="6">
                  <c:v>0.16055045871559634</c:v>
                </c:pt>
                <c:pt idx="7">
                  <c:v>0.23555555555555555</c:v>
                </c:pt>
                <c:pt idx="8">
                  <c:v>0.24701195219123506</c:v>
                </c:pt>
                <c:pt idx="9">
                  <c:v>0.31415929203539822</c:v>
                </c:pt>
              </c:numCache>
            </c:numRef>
          </c:val>
          <c:extLst>
            <c:ext xmlns:c16="http://schemas.microsoft.com/office/drawing/2014/chart" uri="{C3380CC4-5D6E-409C-BE32-E72D297353CC}">
              <c16:uniqueId val="{00000000-F565-49E9-8625-5A6B1DE401F1}"/>
            </c:ext>
          </c:extLst>
        </c:ser>
        <c:dLbls>
          <c:dLblPos val="outEnd"/>
          <c:showLegendKey val="0"/>
          <c:showVal val="1"/>
          <c:showCatName val="0"/>
          <c:showSerName val="0"/>
          <c:showPercent val="0"/>
          <c:showBubbleSize val="0"/>
        </c:dLbls>
        <c:gapWidth val="60"/>
        <c:axId val="-1350297600"/>
        <c:axId val="-1350306304"/>
      </c:barChart>
      <c:catAx>
        <c:axId val="-135029760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Century Gothic" panose="020B0502020202020204" pitchFamily="34" charset="0"/>
                <a:ea typeface="+mn-ea"/>
                <a:cs typeface="+mn-cs"/>
              </a:defRPr>
            </a:pPr>
            <a:endParaRPr lang="es-CO"/>
          </a:p>
        </c:txPr>
        <c:crossAx val="-1350306304"/>
        <c:crosses val="autoZero"/>
        <c:auto val="1"/>
        <c:lblAlgn val="ctr"/>
        <c:lblOffset val="100"/>
        <c:noMultiLvlLbl val="0"/>
      </c:catAx>
      <c:valAx>
        <c:axId val="-1350306304"/>
        <c:scaling>
          <c:orientation val="minMax"/>
          <c:max val="1"/>
        </c:scaling>
        <c:delete val="1"/>
        <c:axPos val="b"/>
        <c:numFmt formatCode="0%" sourceLinked="1"/>
        <c:majorTickMark val="out"/>
        <c:minorTickMark val="none"/>
        <c:tickLblPos val="nextTo"/>
        <c:crossAx val="-13502976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latin typeface="Century Gothic" panose="020B0502020202020204" pitchFamily="34" charset="0"/>
        </a:defRPr>
      </a:pPr>
      <a:endParaRPr lang="es-C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66216098811977"/>
          <c:y val="1.6976188763145841E-2"/>
          <c:w val="0.80268281355414695"/>
          <c:h val="0.94597433174531331"/>
        </c:manualLayout>
      </c:layout>
      <c:barChart>
        <c:barDir val="bar"/>
        <c:grouping val="clustered"/>
        <c:varyColors val="0"/>
        <c:ser>
          <c:idx val="0"/>
          <c:order val="0"/>
          <c:tx>
            <c:strRef>
              <c:f>Hoja1!$B$1</c:f>
              <c:strCache>
                <c:ptCount val="1"/>
                <c:pt idx="0">
                  <c:v>2025</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De 18 a 24 años</c:v>
                </c:pt>
                <c:pt idx="1">
                  <c:v>De 25  a  35 años</c:v>
                </c:pt>
                <c:pt idx="2">
                  <c:v>De 36  a  45 años</c:v>
                </c:pt>
                <c:pt idx="3">
                  <c:v>De 46  a  55 años</c:v>
                </c:pt>
              </c:strCache>
            </c:strRef>
          </c:cat>
          <c:val>
            <c:numRef>
              <c:f>Hoja1!$B$2:$B$5</c:f>
              <c:numCache>
                <c:formatCode>0%</c:formatCode>
                <c:ptCount val="4"/>
                <c:pt idx="0">
                  <c:v>0.16600000000000001</c:v>
                </c:pt>
                <c:pt idx="1">
                  <c:v>0.3</c:v>
                </c:pt>
                <c:pt idx="2">
                  <c:v>0.30599999999999999</c:v>
                </c:pt>
                <c:pt idx="3">
                  <c:v>0.222</c:v>
                </c:pt>
              </c:numCache>
            </c:numRef>
          </c:val>
          <c:extLst>
            <c:ext xmlns:c16="http://schemas.microsoft.com/office/drawing/2014/chart" uri="{C3380CC4-5D6E-409C-BE32-E72D297353CC}">
              <c16:uniqueId val="{00000000-E953-45EB-AF01-128F25E6EEEA}"/>
            </c:ext>
          </c:extLst>
        </c:ser>
        <c:ser>
          <c:idx val="1"/>
          <c:order val="1"/>
          <c:tx>
            <c:strRef>
              <c:f>Hoja1!$C$1</c:f>
              <c:strCache>
                <c:ptCount val="1"/>
                <c:pt idx="0">
                  <c:v>2022</c:v>
                </c:pt>
              </c:strCache>
            </c:strRef>
          </c:tx>
          <c:spPr>
            <a:solidFill>
              <a:srgbClr val="FFA100"/>
            </a:solidFill>
            <a:ln>
              <a:noFill/>
            </a:ln>
            <a:effectLst>
              <a:outerShdw blurRad="50800" dist="38100" dir="5400000" algn="t"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De 18 a 24 años</c:v>
                </c:pt>
                <c:pt idx="1">
                  <c:v>De 25  a  35 años</c:v>
                </c:pt>
                <c:pt idx="2">
                  <c:v>De 36  a  45 años</c:v>
                </c:pt>
                <c:pt idx="3">
                  <c:v>De 46  a  55 años</c:v>
                </c:pt>
              </c:strCache>
            </c:strRef>
          </c:cat>
          <c:val>
            <c:numRef>
              <c:f>Hoja1!$C$2:$C$5</c:f>
              <c:numCache>
                <c:formatCode>0%</c:formatCode>
                <c:ptCount val="4"/>
                <c:pt idx="0">
                  <c:v>0.27</c:v>
                </c:pt>
                <c:pt idx="1">
                  <c:v>0.3</c:v>
                </c:pt>
                <c:pt idx="2">
                  <c:v>0.21</c:v>
                </c:pt>
                <c:pt idx="3">
                  <c:v>0.22</c:v>
                </c:pt>
              </c:numCache>
            </c:numRef>
          </c:val>
          <c:extLst>
            <c:ext xmlns:c16="http://schemas.microsoft.com/office/drawing/2014/chart" uri="{C3380CC4-5D6E-409C-BE32-E72D297353CC}">
              <c16:uniqueId val="{00000001-E953-45EB-AF01-128F25E6EEEA}"/>
            </c:ext>
          </c:extLst>
        </c:ser>
        <c:ser>
          <c:idx val="2"/>
          <c:order val="2"/>
          <c:tx>
            <c:strRef>
              <c:f>Hoja1!$D$1</c:f>
              <c:strCache>
                <c:ptCount val="1"/>
                <c:pt idx="0">
                  <c:v>2020</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De 18 a 24 años</c:v>
                </c:pt>
                <c:pt idx="1">
                  <c:v>De 25  a  35 años</c:v>
                </c:pt>
                <c:pt idx="2">
                  <c:v>De 36  a  45 años</c:v>
                </c:pt>
                <c:pt idx="3">
                  <c:v>De 46  a  55 años</c:v>
                </c:pt>
              </c:strCache>
            </c:strRef>
          </c:cat>
          <c:val>
            <c:numRef>
              <c:f>Hoja1!$D$2:$D$5</c:f>
              <c:numCache>
                <c:formatCode>0%</c:formatCode>
                <c:ptCount val="4"/>
                <c:pt idx="0">
                  <c:v>0.24099999999999999</c:v>
                </c:pt>
                <c:pt idx="1">
                  <c:v>0.315</c:v>
                </c:pt>
                <c:pt idx="2">
                  <c:v>0.23300000000000001</c:v>
                </c:pt>
                <c:pt idx="3">
                  <c:v>0.21099999999999999</c:v>
                </c:pt>
              </c:numCache>
            </c:numRef>
          </c:val>
          <c:extLst>
            <c:ext xmlns:c16="http://schemas.microsoft.com/office/drawing/2014/chart" uri="{C3380CC4-5D6E-409C-BE32-E72D297353CC}">
              <c16:uniqueId val="{00000002-E953-45EB-AF01-128F25E6EEEA}"/>
            </c:ext>
          </c:extLst>
        </c:ser>
        <c:dLbls>
          <c:dLblPos val="outEnd"/>
          <c:showLegendKey val="0"/>
          <c:showVal val="1"/>
          <c:showCatName val="0"/>
          <c:showSerName val="0"/>
          <c:showPercent val="0"/>
          <c:showBubbleSize val="0"/>
        </c:dLbls>
        <c:gapWidth val="50"/>
        <c:axId val="-533362800"/>
        <c:axId val="-533389456"/>
      </c:barChart>
      <c:catAx>
        <c:axId val="-53336280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crossAx val="-533389456"/>
        <c:crosses val="autoZero"/>
        <c:auto val="1"/>
        <c:lblAlgn val="ctr"/>
        <c:lblOffset val="100"/>
        <c:noMultiLvlLbl val="0"/>
      </c:catAx>
      <c:valAx>
        <c:axId val="-533389456"/>
        <c:scaling>
          <c:orientation val="minMax"/>
          <c:max val="0.70000000000000007"/>
        </c:scaling>
        <c:delete val="1"/>
        <c:axPos val="t"/>
        <c:numFmt formatCode="0%" sourceLinked="1"/>
        <c:majorTickMark val="out"/>
        <c:minorTickMark val="none"/>
        <c:tickLblPos val="nextTo"/>
        <c:crossAx val="-533362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156954276889444"/>
          <c:y val="1.5729163261382087E-2"/>
          <c:w val="0.46120364718419826"/>
          <c:h val="0.96854167347723585"/>
        </c:manualLayout>
      </c:layout>
      <c:barChart>
        <c:barDir val="bar"/>
        <c:grouping val="clustered"/>
        <c:varyColors val="0"/>
        <c:ser>
          <c:idx val="0"/>
          <c:order val="0"/>
          <c:tx>
            <c:strRef>
              <c:f>Hoja1!$B$1</c:f>
              <c:strCache>
                <c:ptCount val="1"/>
                <c:pt idx="0">
                  <c:v>Masividad</c:v>
                </c:pt>
              </c:strCache>
            </c:strRef>
          </c:tx>
          <c:spPr>
            <a:solidFill>
              <a:srgbClr val="FFB34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Tienen un portafolio amplio y variado de productos</c:v>
                </c:pt>
                <c:pt idx="1">
                  <c:v>Tiene los empaques más atractivos, legibles y diferenciales</c:v>
                </c:pt>
                <c:pt idx="2">
                  <c:v>Tienen varias presentaciones (comprimidos, jarabes, cápsulas, etc.)</c:v>
                </c:pt>
                <c:pt idx="3">
                  <c:v>Son medicamentos que se reconocen fácilmente en góndola y en casa</c:v>
                </c:pt>
                <c:pt idx="4">
                  <c:v>Son los que me ofrece el dependiente de la farmacia/droguista/EPS</c:v>
                </c:pt>
                <c:pt idx="5">
                  <c:v>Cuentan con medicamentos especializados **</c:v>
                </c:pt>
                <c:pt idx="6">
                  <c:v>Cuentan con una larga trayectoria/buena reputación **</c:v>
                </c:pt>
                <c:pt idx="7">
                  <c:v>Respaldado por profesionales de la salud</c:v>
                </c:pt>
                <c:pt idx="8">
                  <c:v>Respaldo de una marca/laboratorio reconocido</c:v>
                </c:pt>
                <c:pt idx="9">
                  <c:v>Tienen estudios que certifican su calidad</c:v>
                </c:pt>
              </c:strCache>
            </c:strRef>
          </c:cat>
          <c:val>
            <c:numRef>
              <c:f>Hoja1!$B$2:$B$11</c:f>
              <c:numCache>
                <c:formatCode>0%</c:formatCode>
                <c:ptCount val="10"/>
                <c:pt idx="0">
                  <c:v>0.36</c:v>
                </c:pt>
                <c:pt idx="1">
                  <c:v>0.23714285714285716</c:v>
                </c:pt>
                <c:pt idx="2">
                  <c:v>0.39428571428571429</c:v>
                </c:pt>
                <c:pt idx="3">
                  <c:v>0.32285714285714284</c:v>
                </c:pt>
                <c:pt idx="4">
                  <c:v>0.46857142857142858</c:v>
                </c:pt>
                <c:pt idx="5">
                  <c:v>0.6</c:v>
                </c:pt>
                <c:pt idx="6">
                  <c:v>0.62285714285714289</c:v>
                </c:pt>
                <c:pt idx="7">
                  <c:v>0.6428571428571429</c:v>
                </c:pt>
                <c:pt idx="8">
                  <c:v>0.71714285714285719</c:v>
                </c:pt>
                <c:pt idx="9">
                  <c:v>0.64571428571428569</c:v>
                </c:pt>
              </c:numCache>
            </c:numRef>
          </c:val>
          <c:extLst>
            <c:ext xmlns:c16="http://schemas.microsoft.com/office/drawing/2014/chart" uri="{C3380CC4-5D6E-409C-BE32-E72D297353CC}">
              <c16:uniqueId val="{00000000-2BD3-45DE-989A-29192EFE91C5}"/>
            </c:ext>
          </c:extLst>
        </c:ser>
        <c:dLbls>
          <c:dLblPos val="outEnd"/>
          <c:showLegendKey val="0"/>
          <c:showVal val="1"/>
          <c:showCatName val="0"/>
          <c:showSerName val="0"/>
          <c:showPercent val="0"/>
          <c:showBubbleSize val="0"/>
        </c:dLbls>
        <c:gapWidth val="60"/>
        <c:axId val="-1350306848"/>
        <c:axId val="-1350297056"/>
      </c:barChart>
      <c:catAx>
        <c:axId val="-13503068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Century Gothic" panose="020B0502020202020204" pitchFamily="34" charset="0"/>
                <a:ea typeface="+mn-ea"/>
                <a:cs typeface="+mn-cs"/>
              </a:defRPr>
            </a:pPr>
            <a:endParaRPr lang="es-CO"/>
          </a:p>
        </c:txPr>
        <c:crossAx val="-1350297056"/>
        <c:crosses val="autoZero"/>
        <c:auto val="1"/>
        <c:lblAlgn val="ctr"/>
        <c:lblOffset val="100"/>
        <c:noMultiLvlLbl val="0"/>
      </c:catAx>
      <c:valAx>
        <c:axId val="-1350297056"/>
        <c:scaling>
          <c:orientation val="minMax"/>
          <c:max val="1"/>
        </c:scaling>
        <c:delete val="1"/>
        <c:axPos val="b"/>
        <c:numFmt formatCode="0%" sourceLinked="1"/>
        <c:majorTickMark val="out"/>
        <c:minorTickMark val="none"/>
        <c:tickLblPos val="nextTo"/>
        <c:crossAx val="-13503068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latin typeface="Century Gothic" panose="020B0502020202020204" pitchFamily="34" charset="0"/>
        </a:defRPr>
      </a:pPr>
      <a:endParaRPr lang="es-CO"/>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330038748271713E-2"/>
          <c:y val="3.9838830094508032E-2"/>
          <c:w val="0.87449500767168509"/>
          <c:h val="0.88906948944041764"/>
        </c:manualLayout>
      </c:layout>
      <c:scatterChart>
        <c:scatterStyle val="lineMarker"/>
        <c:varyColors val="0"/>
        <c:ser>
          <c:idx val="0"/>
          <c:order val="0"/>
          <c:spPr>
            <a:ln w="25400" cap="rnd">
              <a:noFill/>
              <a:round/>
            </a:ln>
            <a:effectLst/>
          </c:spPr>
          <c:marker>
            <c:symbol val="circle"/>
            <c:size val="5"/>
            <c:spPr>
              <a:solidFill>
                <a:schemeClr val="tx1">
                  <a:lumMod val="75000"/>
                  <a:lumOff val="25000"/>
                </a:schemeClr>
              </a:solidFill>
              <a:ln w="9525">
                <a:noFill/>
              </a:ln>
              <a:effectLst/>
            </c:spPr>
          </c:marker>
          <c:dPt>
            <c:idx val="5"/>
            <c:marker>
              <c:symbol val="circle"/>
              <c:size val="5"/>
              <c:spPr>
                <a:solidFill>
                  <a:srgbClr val="ED7D31"/>
                </a:solidFill>
                <a:ln w="9525">
                  <a:noFill/>
                </a:ln>
                <a:effectLst/>
              </c:spPr>
            </c:marker>
            <c:bubble3D val="0"/>
            <c:extLst>
              <c:ext xmlns:c16="http://schemas.microsoft.com/office/drawing/2014/chart" uri="{C3380CC4-5D6E-409C-BE32-E72D297353CC}">
                <c16:uniqueId val="{00000005-36CE-4E7F-AF29-429F0C19F950}"/>
              </c:ext>
            </c:extLst>
          </c:dPt>
          <c:dPt>
            <c:idx val="7"/>
            <c:marker>
              <c:symbol val="circle"/>
              <c:size val="5"/>
              <c:spPr>
                <a:solidFill>
                  <a:srgbClr val="ED7D31"/>
                </a:solidFill>
                <a:ln w="9525">
                  <a:noFill/>
                </a:ln>
                <a:effectLst/>
              </c:spPr>
            </c:marker>
            <c:bubble3D val="0"/>
            <c:extLst>
              <c:ext xmlns:c16="http://schemas.microsoft.com/office/drawing/2014/chart" uri="{C3380CC4-5D6E-409C-BE32-E72D297353CC}">
                <c16:uniqueId val="{00000007-36CE-4E7F-AF29-429F0C19F950}"/>
              </c:ext>
            </c:extLst>
          </c:dPt>
          <c:dPt>
            <c:idx val="8"/>
            <c:marker>
              <c:symbol val="circle"/>
              <c:size val="5"/>
              <c:spPr>
                <a:solidFill>
                  <a:srgbClr val="ED7D31"/>
                </a:solidFill>
                <a:ln w="9525">
                  <a:noFill/>
                </a:ln>
                <a:effectLst/>
              </c:spPr>
            </c:marker>
            <c:bubble3D val="0"/>
            <c:extLst>
              <c:ext xmlns:c16="http://schemas.microsoft.com/office/drawing/2014/chart" uri="{C3380CC4-5D6E-409C-BE32-E72D297353CC}">
                <c16:uniqueId val="{00000008-36CE-4E7F-AF29-429F0C19F950}"/>
              </c:ext>
            </c:extLst>
          </c:dPt>
          <c:dLbls>
            <c:dLbl>
              <c:idx val="0"/>
              <c:tx>
                <c:rich>
                  <a:bodyPr/>
                  <a:lstStyle/>
                  <a:p>
                    <a:fld id="{C5F83138-632C-4B7C-950A-D12E17C80668}" type="CELLRANGE">
                      <a:rPr lang="en-US"/>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36CE-4E7F-AF29-429F0C19F950}"/>
                </c:ext>
              </c:extLst>
            </c:dLbl>
            <c:dLbl>
              <c:idx val="1"/>
              <c:tx>
                <c:rich>
                  <a:bodyPr/>
                  <a:lstStyle/>
                  <a:p>
                    <a:fld id="{AFC71557-E936-44CC-ACF5-A64A33D490C8}"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600-445E-A11E-ED19AC6A15A2}"/>
                </c:ext>
              </c:extLst>
            </c:dLbl>
            <c:dLbl>
              <c:idx val="2"/>
              <c:tx>
                <c:rich>
                  <a:bodyPr/>
                  <a:lstStyle/>
                  <a:p>
                    <a:fld id="{0CF68D0F-8ECD-4168-9666-A424D2B9795E}"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8600-445E-A11E-ED19AC6A15A2}"/>
                </c:ext>
              </c:extLst>
            </c:dLbl>
            <c:dLbl>
              <c:idx val="3"/>
              <c:tx>
                <c:rich>
                  <a:bodyPr/>
                  <a:lstStyle/>
                  <a:p>
                    <a:fld id="{D05C749C-9794-4B7F-8CE7-BB42360A88FB}"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8600-445E-A11E-ED19AC6A15A2}"/>
                </c:ext>
              </c:extLst>
            </c:dLbl>
            <c:dLbl>
              <c:idx val="4"/>
              <c:layout>
                <c:manualLayout>
                  <c:x val="-4.9452703076414452E-2"/>
                  <c:y val="4.1855914648477001E-3"/>
                </c:manualLayout>
              </c:layout>
              <c:tx>
                <c:rich>
                  <a:bodyPr/>
                  <a:lstStyle/>
                  <a:p>
                    <a:fld id="{1D0035DF-C0E2-486D-8E2C-91627AA98FC3}" type="CELLRANGE">
                      <a:rPr lang="en-US"/>
                      <a:pPr/>
                      <a:t>[CELLRANGE]</a:t>
                    </a:fld>
                    <a:endParaRPr lang="es-CO"/>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36CE-4E7F-AF29-429F0C19F950}"/>
                </c:ext>
              </c:extLst>
            </c:dLbl>
            <c:dLbl>
              <c:idx val="5"/>
              <c:tx>
                <c:rich>
                  <a:bodyPr/>
                  <a:lstStyle/>
                  <a:p>
                    <a:fld id="{11C310FA-6FF3-4E2B-BE0D-F7DF0BCAE2D2}"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6CE-4E7F-AF29-429F0C19F950}"/>
                </c:ext>
              </c:extLst>
            </c:dLbl>
            <c:dLbl>
              <c:idx val="6"/>
              <c:tx>
                <c:rich>
                  <a:bodyPr/>
                  <a:lstStyle/>
                  <a:p>
                    <a:fld id="{F966575E-5B4F-4C8C-AA76-0091D9914EE2}"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8600-445E-A11E-ED19AC6A15A2}"/>
                </c:ext>
              </c:extLst>
            </c:dLbl>
            <c:dLbl>
              <c:idx val="7"/>
              <c:tx>
                <c:rich>
                  <a:bodyPr/>
                  <a:lstStyle/>
                  <a:p>
                    <a:fld id="{58D8A38E-CA5E-4B66-96A8-256B8D40E99A}"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6CE-4E7F-AF29-429F0C19F950}"/>
                </c:ext>
              </c:extLst>
            </c:dLbl>
            <c:dLbl>
              <c:idx val="8"/>
              <c:tx>
                <c:rich>
                  <a:bodyPr/>
                  <a:lstStyle/>
                  <a:p>
                    <a:fld id="{64B7FA8B-71E6-4882-919C-789FDE777BBD}"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6CE-4E7F-AF29-429F0C19F950}"/>
                </c:ext>
              </c:extLst>
            </c:dLbl>
            <c:dLbl>
              <c:idx val="9"/>
              <c:layout>
                <c:manualLayout>
                  <c:x val="-5.6052492832477062E-3"/>
                  <c:y val="6.9621394723465655E-3"/>
                </c:manualLayout>
              </c:layout>
              <c:tx>
                <c:rich>
                  <a:bodyPr/>
                  <a:lstStyle/>
                  <a:p>
                    <a:fld id="{785EC605-D6F4-4F80-B72B-5B43233383D3}" type="CELLRANGE">
                      <a:rPr lang="en-US"/>
                      <a:pPr/>
                      <a:t>[CELLRANGE]</a:t>
                    </a:fld>
                    <a:endParaRPr lang="es-CO"/>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6CE-4E7F-AF29-429F0C19F95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ATRIBUTOS!$D$5:$D$14</c:f>
              <c:numCache>
                <c:formatCode>0%</c:formatCode>
                <c:ptCount val="10"/>
                <c:pt idx="0">
                  <c:v>0.39428571428571429</c:v>
                </c:pt>
                <c:pt idx="1">
                  <c:v>0.36</c:v>
                </c:pt>
                <c:pt idx="2">
                  <c:v>0.32285714285714284</c:v>
                </c:pt>
                <c:pt idx="3">
                  <c:v>0.23714285714285716</c:v>
                </c:pt>
                <c:pt idx="4">
                  <c:v>0.6</c:v>
                </c:pt>
                <c:pt idx="5">
                  <c:v>0.64571428571428569</c:v>
                </c:pt>
                <c:pt idx="6">
                  <c:v>0.46857142857142858</c:v>
                </c:pt>
                <c:pt idx="7">
                  <c:v>0.6428571428571429</c:v>
                </c:pt>
                <c:pt idx="8">
                  <c:v>0.71714285714285719</c:v>
                </c:pt>
                <c:pt idx="9">
                  <c:v>0.62285714285714289</c:v>
                </c:pt>
              </c:numCache>
            </c:numRef>
          </c:xVal>
          <c:yVal>
            <c:numRef>
              <c:f>ATRIBUTOS!$F$5:$F$14</c:f>
              <c:numCache>
                <c:formatCode>0%</c:formatCode>
                <c:ptCount val="10"/>
                <c:pt idx="0">
                  <c:v>0.14492753623188406</c:v>
                </c:pt>
                <c:pt idx="1">
                  <c:v>8.7301587301587297E-2</c:v>
                </c:pt>
                <c:pt idx="2">
                  <c:v>0.22123893805309736</c:v>
                </c:pt>
                <c:pt idx="3">
                  <c:v>0.13253012048192772</c:v>
                </c:pt>
                <c:pt idx="4">
                  <c:v>0.14761904761904762</c:v>
                </c:pt>
                <c:pt idx="5">
                  <c:v>0.31415929203539822</c:v>
                </c:pt>
                <c:pt idx="6">
                  <c:v>0.18292682926829268</c:v>
                </c:pt>
                <c:pt idx="7">
                  <c:v>0.23555555555555555</c:v>
                </c:pt>
                <c:pt idx="8">
                  <c:v>0.24701195219123506</c:v>
                </c:pt>
                <c:pt idx="9">
                  <c:v>0.16055045871559634</c:v>
                </c:pt>
              </c:numCache>
            </c:numRef>
          </c:yVal>
          <c:smooth val="0"/>
          <c:extLst>
            <c:ext xmlns:c15="http://schemas.microsoft.com/office/drawing/2012/chart" uri="{02D57815-91ED-43cb-92C2-25804820EDAC}">
              <c15:datalabelsRange>
                <c15:f>ATRIBUTOS!$A$5:$A$14</c15:f>
                <c15:dlblRangeCache>
                  <c:ptCount val="10"/>
                  <c:pt idx="0">
                    <c:v>a</c:v>
                  </c:pt>
                  <c:pt idx="1">
                    <c:v>b</c:v>
                  </c:pt>
                  <c:pt idx="2">
                    <c:v>c</c:v>
                  </c:pt>
                  <c:pt idx="3">
                    <c:v>d</c:v>
                  </c:pt>
                  <c:pt idx="4">
                    <c:v>e</c:v>
                  </c:pt>
                  <c:pt idx="5">
                    <c:v>f</c:v>
                  </c:pt>
                  <c:pt idx="6">
                    <c:v>g</c:v>
                  </c:pt>
                  <c:pt idx="7">
                    <c:v>h</c:v>
                  </c:pt>
                  <c:pt idx="8">
                    <c:v>i</c:v>
                  </c:pt>
                  <c:pt idx="9">
                    <c:v>j</c:v>
                  </c:pt>
                </c15:dlblRangeCache>
              </c15:datalabelsRange>
            </c:ext>
            <c:ext xmlns:c16="http://schemas.microsoft.com/office/drawing/2014/chart" uri="{C3380CC4-5D6E-409C-BE32-E72D297353CC}">
              <c16:uniqueId val="{0000000A-36CE-4E7F-AF29-429F0C19F950}"/>
            </c:ext>
          </c:extLst>
        </c:ser>
        <c:dLbls>
          <c:dLblPos val="t"/>
          <c:showLegendKey val="0"/>
          <c:showVal val="1"/>
          <c:showCatName val="0"/>
          <c:showSerName val="0"/>
          <c:showPercent val="0"/>
          <c:showBubbleSize val="0"/>
        </c:dLbls>
        <c:axId val="-1350296512"/>
        <c:axId val="-1350311744"/>
      </c:scatterChart>
      <c:valAx>
        <c:axId val="-1350296512"/>
        <c:scaling>
          <c:orientation val="minMax"/>
          <c:max val="1"/>
          <c:min val="0"/>
        </c:scaling>
        <c:delete val="0"/>
        <c:axPos val="b"/>
        <c:numFmt formatCode="0%" sourceLinked="1"/>
        <c:majorTickMark val="none"/>
        <c:minorTickMark val="none"/>
        <c:tickLblPos val="low"/>
        <c:spPr>
          <a:noFill/>
          <a:ln w="9525" cap="flat" cmpd="sng" algn="ctr">
            <a:solidFill>
              <a:schemeClr val="bg1">
                <a:lumMod val="50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350311744"/>
        <c:crossesAt val="0.19000000000000003"/>
        <c:crossBetween val="midCat"/>
        <c:majorUnit val="0.1"/>
      </c:valAx>
      <c:valAx>
        <c:axId val="-1350311744"/>
        <c:scaling>
          <c:orientation val="minMax"/>
          <c:max val="1"/>
          <c:min val="0"/>
        </c:scaling>
        <c:delete val="0"/>
        <c:axPos val="l"/>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350296512"/>
        <c:crossesAt val="0.5"/>
        <c:crossBetween val="midCat"/>
        <c:majorUnit val="0.1"/>
      </c:valAx>
      <c:spPr>
        <a:noFill/>
        <a:ln>
          <a:solidFill>
            <a:sysClr val="window" lastClr="FFFFFF">
              <a:lumMod val="50000"/>
            </a:sysClr>
          </a:solidFill>
        </a:ln>
        <a:effectLst/>
      </c:spPr>
    </c:plotArea>
    <c:plotVisOnly val="1"/>
    <c:dispBlanksAs val="gap"/>
    <c:showDLblsOverMax val="0"/>
  </c:chart>
  <c:spPr>
    <a:noFill/>
    <a:ln w="9525" cap="flat" cmpd="sng" algn="ctr">
      <a:noFill/>
      <a:round/>
    </a:ln>
    <a:effectLst/>
  </c:spPr>
  <c:txPr>
    <a:bodyPr/>
    <a:lstStyle/>
    <a:p>
      <a:pPr>
        <a:defRPr/>
      </a:pPr>
      <a:endParaRPr lang="es-CO"/>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156954276889444"/>
          <c:y val="1.5729163261382087E-2"/>
          <c:w val="0.46120364718419826"/>
          <c:h val="0.96854167347723585"/>
        </c:manualLayout>
      </c:layout>
      <c:barChart>
        <c:barDir val="bar"/>
        <c:grouping val="clustered"/>
        <c:varyColors val="0"/>
        <c:ser>
          <c:idx val="0"/>
          <c:order val="0"/>
          <c:tx>
            <c:strRef>
              <c:f>Hoja1!$B$1</c:f>
              <c:strCache>
                <c:ptCount val="1"/>
                <c:pt idx="0">
                  <c:v>Potencia</c:v>
                </c:pt>
              </c:strCache>
            </c:strRef>
          </c:tx>
          <c:spPr>
            <a:solidFill>
              <a:srgbClr val="29ABE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Tardan menos tiempo en obtener resultados/ efectividad del medicamento</c:v>
                </c:pt>
                <c:pt idx="1">
                  <c:v>Son los que ofrecen más ofertas/promociones</c:v>
                </c:pt>
                <c:pt idx="2">
                  <c:v>Tiene los productos más adecuados para toda la familia  </c:v>
                </c:pt>
                <c:pt idx="3">
                  <c:v>Tienen un precio competitivo</c:v>
                </c:pt>
                <c:pt idx="4">
                  <c:v>No generan demasiados efectos secundarios </c:v>
                </c:pt>
                <c:pt idx="5">
                  <c:v>Fácil de conseguir/ siempre están disponibles</c:v>
                </c:pt>
              </c:strCache>
            </c:strRef>
          </c:cat>
          <c:val>
            <c:numRef>
              <c:f>Hoja1!$B$2:$B$7</c:f>
              <c:numCache>
                <c:formatCode>0%</c:formatCode>
                <c:ptCount val="6"/>
                <c:pt idx="0">
                  <c:v>7.7142857142857138E-2</c:v>
                </c:pt>
                <c:pt idx="1">
                  <c:v>9.4285714285714278E-2</c:v>
                </c:pt>
                <c:pt idx="2">
                  <c:v>0.13999999999999999</c:v>
                </c:pt>
                <c:pt idx="3">
                  <c:v>0.19428571428571431</c:v>
                </c:pt>
                <c:pt idx="4">
                  <c:v>0.21142857142857141</c:v>
                </c:pt>
                <c:pt idx="5">
                  <c:v>0.2857142857142857</c:v>
                </c:pt>
              </c:numCache>
            </c:numRef>
          </c:val>
          <c:extLst>
            <c:ext xmlns:c16="http://schemas.microsoft.com/office/drawing/2014/chart" uri="{C3380CC4-5D6E-409C-BE32-E72D297353CC}">
              <c16:uniqueId val="{00000000-5CDE-467A-A2B3-563000DB7AB8}"/>
            </c:ext>
          </c:extLst>
        </c:ser>
        <c:dLbls>
          <c:dLblPos val="outEnd"/>
          <c:showLegendKey val="0"/>
          <c:showVal val="1"/>
          <c:showCatName val="0"/>
          <c:showSerName val="0"/>
          <c:showPercent val="0"/>
          <c:showBubbleSize val="0"/>
        </c:dLbls>
        <c:gapWidth val="60"/>
        <c:axId val="-1350305760"/>
        <c:axId val="-1350311200"/>
      </c:barChart>
      <c:catAx>
        <c:axId val="-135030576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Century Gothic" panose="020B0502020202020204" pitchFamily="34" charset="0"/>
                <a:ea typeface="+mn-ea"/>
                <a:cs typeface="+mn-cs"/>
              </a:defRPr>
            </a:pPr>
            <a:endParaRPr lang="es-CO"/>
          </a:p>
        </c:txPr>
        <c:crossAx val="-1350311200"/>
        <c:crosses val="autoZero"/>
        <c:auto val="1"/>
        <c:lblAlgn val="ctr"/>
        <c:lblOffset val="100"/>
        <c:noMultiLvlLbl val="0"/>
      </c:catAx>
      <c:valAx>
        <c:axId val="-1350311200"/>
        <c:scaling>
          <c:orientation val="minMax"/>
          <c:max val="1"/>
        </c:scaling>
        <c:delete val="1"/>
        <c:axPos val="b"/>
        <c:numFmt formatCode="0%" sourceLinked="1"/>
        <c:majorTickMark val="out"/>
        <c:minorTickMark val="none"/>
        <c:tickLblPos val="nextTo"/>
        <c:crossAx val="-135030576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latin typeface="Century Gothic" panose="020B0502020202020204" pitchFamily="34" charset="0"/>
        </a:defRPr>
      </a:pPr>
      <a:endParaRPr lang="es-CO"/>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156954276889444"/>
          <c:y val="1.5729163261382087E-2"/>
          <c:w val="0.46120364718419826"/>
          <c:h val="0.96854167347723585"/>
        </c:manualLayout>
      </c:layout>
      <c:barChart>
        <c:barDir val="bar"/>
        <c:grouping val="clustered"/>
        <c:varyColors val="0"/>
        <c:ser>
          <c:idx val="0"/>
          <c:order val="0"/>
          <c:tx>
            <c:strRef>
              <c:f>Hoja1!$B$1</c:f>
              <c:strCache>
                <c:ptCount val="1"/>
                <c:pt idx="0">
                  <c:v>relevancia</c:v>
                </c:pt>
              </c:strCache>
            </c:strRef>
          </c:tx>
          <c:spPr>
            <a:solidFill>
              <a:srgbClr val="77777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Tardan menos tiempo en obtener resultados/ efectividad del medicamento</c:v>
                </c:pt>
                <c:pt idx="1">
                  <c:v>Son los que ofrecen más ofertas/promociones</c:v>
                </c:pt>
                <c:pt idx="2">
                  <c:v>Tiene los productos más adecuados para toda la familia  </c:v>
                </c:pt>
                <c:pt idx="3">
                  <c:v>Tienen un precio competitivo</c:v>
                </c:pt>
                <c:pt idx="4">
                  <c:v>No generan demasiados efectos secundarios </c:v>
                </c:pt>
                <c:pt idx="5">
                  <c:v>Fácil de conseguir/ siempre están disponibles</c:v>
                </c:pt>
              </c:strCache>
            </c:strRef>
          </c:cat>
          <c:val>
            <c:numRef>
              <c:f>Hoja1!$B$2:$B$7</c:f>
              <c:numCache>
                <c:formatCode>0%</c:formatCode>
                <c:ptCount val="6"/>
                <c:pt idx="0">
                  <c:v>0.216</c:v>
                </c:pt>
                <c:pt idx="1">
                  <c:v>0.2558139534883721</c:v>
                </c:pt>
                <c:pt idx="2">
                  <c:v>0.27840909090909088</c:v>
                </c:pt>
                <c:pt idx="3">
                  <c:v>0.36756756756756759</c:v>
                </c:pt>
                <c:pt idx="4">
                  <c:v>0.38144329896907214</c:v>
                </c:pt>
                <c:pt idx="5">
                  <c:v>0.41322314049586778</c:v>
                </c:pt>
              </c:numCache>
            </c:numRef>
          </c:val>
          <c:extLst>
            <c:ext xmlns:c16="http://schemas.microsoft.com/office/drawing/2014/chart" uri="{C3380CC4-5D6E-409C-BE32-E72D297353CC}">
              <c16:uniqueId val="{00000000-F565-49E9-8625-5A6B1DE401F1}"/>
            </c:ext>
          </c:extLst>
        </c:ser>
        <c:dLbls>
          <c:dLblPos val="outEnd"/>
          <c:showLegendKey val="0"/>
          <c:showVal val="1"/>
          <c:showCatName val="0"/>
          <c:showSerName val="0"/>
          <c:showPercent val="0"/>
          <c:showBubbleSize val="0"/>
        </c:dLbls>
        <c:gapWidth val="60"/>
        <c:axId val="-1350310656"/>
        <c:axId val="-1350310112"/>
      </c:barChart>
      <c:catAx>
        <c:axId val="-135031065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Century Gothic" panose="020B0502020202020204" pitchFamily="34" charset="0"/>
                <a:ea typeface="+mn-ea"/>
                <a:cs typeface="+mn-cs"/>
              </a:defRPr>
            </a:pPr>
            <a:endParaRPr lang="es-CO"/>
          </a:p>
        </c:txPr>
        <c:crossAx val="-1350310112"/>
        <c:crosses val="autoZero"/>
        <c:auto val="1"/>
        <c:lblAlgn val="ctr"/>
        <c:lblOffset val="100"/>
        <c:noMultiLvlLbl val="0"/>
      </c:catAx>
      <c:valAx>
        <c:axId val="-1350310112"/>
        <c:scaling>
          <c:orientation val="minMax"/>
          <c:max val="1"/>
        </c:scaling>
        <c:delete val="1"/>
        <c:axPos val="b"/>
        <c:numFmt formatCode="0%" sourceLinked="1"/>
        <c:majorTickMark val="out"/>
        <c:minorTickMark val="none"/>
        <c:tickLblPos val="nextTo"/>
        <c:crossAx val="-13503106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latin typeface="Century Gothic" panose="020B0502020202020204" pitchFamily="34" charset="0"/>
        </a:defRPr>
      </a:pPr>
      <a:endParaRPr lang="es-CO"/>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156954276889444"/>
          <c:y val="1.5729163261382087E-2"/>
          <c:w val="0.46120364718419826"/>
          <c:h val="0.96854167347723585"/>
        </c:manualLayout>
      </c:layout>
      <c:barChart>
        <c:barDir val="bar"/>
        <c:grouping val="clustered"/>
        <c:varyColors val="0"/>
        <c:ser>
          <c:idx val="0"/>
          <c:order val="0"/>
          <c:tx>
            <c:strRef>
              <c:f>Hoja1!$B$1</c:f>
              <c:strCache>
                <c:ptCount val="1"/>
                <c:pt idx="0">
                  <c:v>Masividad</c:v>
                </c:pt>
              </c:strCache>
            </c:strRef>
          </c:tx>
          <c:spPr>
            <a:solidFill>
              <a:srgbClr val="FFB34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Tardan menos tiempo en obtener resultados/ efectividad del medicamento</c:v>
                </c:pt>
                <c:pt idx="1">
                  <c:v>Son los que ofrecen más ofertas/promociones</c:v>
                </c:pt>
                <c:pt idx="2">
                  <c:v>Tiene los productos más adecuados para toda la familia  </c:v>
                </c:pt>
                <c:pt idx="3">
                  <c:v>Tienen un precio competitivo</c:v>
                </c:pt>
                <c:pt idx="4">
                  <c:v>No generan demasiados efectos secundarios </c:v>
                </c:pt>
                <c:pt idx="5">
                  <c:v>Fácil de conseguir/ siempre están disponibles</c:v>
                </c:pt>
              </c:strCache>
            </c:strRef>
          </c:cat>
          <c:val>
            <c:numRef>
              <c:f>Hoja1!$B$2:$B$7</c:f>
              <c:numCache>
                <c:formatCode>0%</c:formatCode>
                <c:ptCount val="6"/>
                <c:pt idx="0">
                  <c:v>0.35714285714285715</c:v>
                </c:pt>
                <c:pt idx="1">
                  <c:v>0.36857142857142855</c:v>
                </c:pt>
                <c:pt idx="2">
                  <c:v>0.50285714285714289</c:v>
                </c:pt>
                <c:pt idx="3">
                  <c:v>0.52857142857142858</c:v>
                </c:pt>
                <c:pt idx="4">
                  <c:v>0.55428571428571427</c:v>
                </c:pt>
                <c:pt idx="5">
                  <c:v>0.69142857142857139</c:v>
                </c:pt>
              </c:numCache>
            </c:numRef>
          </c:val>
          <c:extLst>
            <c:ext xmlns:c16="http://schemas.microsoft.com/office/drawing/2014/chart" uri="{C3380CC4-5D6E-409C-BE32-E72D297353CC}">
              <c16:uniqueId val="{00000000-2BD3-45DE-989A-29192EFE91C5}"/>
            </c:ext>
          </c:extLst>
        </c:ser>
        <c:dLbls>
          <c:dLblPos val="outEnd"/>
          <c:showLegendKey val="0"/>
          <c:showVal val="1"/>
          <c:showCatName val="0"/>
          <c:showSerName val="0"/>
          <c:showPercent val="0"/>
          <c:showBubbleSize val="0"/>
        </c:dLbls>
        <c:gapWidth val="60"/>
        <c:axId val="-1350304672"/>
        <c:axId val="-1447489024"/>
      </c:barChart>
      <c:catAx>
        <c:axId val="-135030467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Century Gothic" panose="020B0502020202020204" pitchFamily="34" charset="0"/>
                <a:ea typeface="+mn-ea"/>
                <a:cs typeface="+mn-cs"/>
              </a:defRPr>
            </a:pPr>
            <a:endParaRPr lang="es-CO"/>
          </a:p>
        </c:txPr>
        <c:crossAx val="-1447489024"/>
        <c:crosses val="autoZero"/>
        <c:auto val="1"/>
        <c:lblAlgn val="ctr"/>
        <c:lblOffset val="100"/>
        <c:noMultiLvlLbl val="0"/>
      </c:catAx>
      <c:valAx>
        <c:axId val="-1447489024"/>
        <c:scaling>
          <c:orientation val="minMax"/>
          <c:max val="1"/>
        </c:scaling>
        <c:delete val="1"/>
        <c:axPos val="b"/>
        <c:numFmt formatCode="0%" sourceLinked="1"/>
        <c:majorTickMark val="out"/>
        <c:minorTickMark val="none"/>
        <c:tickLblPos val="nextTo"/>
        <c:crossAx val="-135030467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latin typeface="Century Gothic" panose="020B0502020202020204" pitchFamily="34" charset="0"/>
        </a:defRPr>
      </a:pPr>
      <a:endParaRPr lang="es-CO"/>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80122598215523E-2"/>
          <c:y val="3.3852370707933767E-2"/>
          <c:w val="0.88339511111543001"/>
          <c:h val="0.89475523306278903"/>
        </c:manualLayout>
      </c:layout>
      <c:scatterChart>
        <c:scatterStyle val="lineMarker"/>
        <c:varyColors val="0"/>
        <c:ser>
          <c:idx val="0"/>
          <c:order val="0"/>
          <c:spPr>
            <a:ln w="25400" cap="rnd">
              <a:noFill/>
              <a:round/>
            </a:ln>
            <a:effectLst/>
          </c:spPr>
          <c:marker>
            <c:symbol val="circle"/>
            <c:size val="5"/>
            <c:spPr>
              <a:solidFill>
                <a:schemeClr val="tx1">
                  <a:lumMod val="75000"/>
                  <a:lumOff val="25000"/>
                </a:schemeClr>
              </a:solidFill>
              <a:ln w="9525">
                <a:noFill/>
              </a:ln>
              <a:effectLst/>
            </c:spPr>
          </c:marker>
          <c:dPt>
            <c:idx val="1"/>
            <c:marker>
              <c:symbol val="circle"/>
              <c:size val="5"/>
              <c:spPr>
                <a:solidFill>
                  <a:srgbClr val="FF6600"/>
                </a:solidFill>
                <a:ln w="9525">
                  <a:noFill/>
                </a:ln>
                <a:effectLst/>
              </c:spPr>
            </c:marker>
            <c:bubble3D val="0"/>
            <c:extLst>
              <c:ext xmlns:c16="http://schemas.microsoft.com/office/drawing/2014/chart" uri="{C3380CC4-5D6E-409C-BE32-E72D297353CC}">
                <c16:uniqueId val="{00000001-0144-44DA-A83B-0C0D42D40DF4}"/>
              </c:ext>
            </c:extLst>
          </c:dPt>
          <c:dPt>
            <c:idx val="2"/>
            <c:marker>
              <c:symbol val="circle"/>
              <c:size val="5"/>
              <c:spPr>
                <a:solidFill>
                  <a:srgbClr val="FF6600"/>
                </a:solidFill>
                <a:ln w="9525">
                  <a:noFill/>
                </a:ln>
                <a:effectLst/>
              </c:spPr>
            </c:marker>
            <c:bubble3D val="0"/>
            <c:extLst>
              <c:ext xmlns:c16="http://schemas.microsoft.com/office/drawing/2014/chart" uri="{C3380CC4-5D6E-409C-BE32-E72D297353CC}">
                <c16:uniqueId val="{00000002-0144-44DA-A83B-0C0D42D40DF4}"/>
              </c:ext>
            </c:extLst>
          </c:dPt>
          <c:dPt>
            <c:idx val="3"/>
            <c:marker>
              <c:symbol val="circle"/>
              <c:size val="5"/>
              <c:spPr>
                <a:solidFill>
                  <a:srgbClr val="FF6600"/>
                </a:solidFill>
                <a:ln w="9525">
                  <a:noFill/>
                </a:ln>
                <a:effectLst/>
              </c:spPr>
            </c:marker>
            <c:bubble3D val="0"/>
            <c:extLst>
              <c:ext xmlns:c16="http://schemas.microsoft.com/office/drawing/2014/chart" uri="{C3380CC4-5D6E-409C-BE32-E72D297353CC}">
                <c16:uniqueId val="{00000003-0144-44DA-A83B-0C0D42D40DF4}"/>
              </c:ext>
            </c:extLst>
          </c:dPt>
          <c:dLbls>
            <c:dLbl>
              <c:idx val="0"/>
              <c:layout>
                <c:manualLayout>
                  <c:x val="7.501862622932685E-4"/>
                  <c:y val="-4.5792272670131889E-2"/>
                </c:manualLayout>
              </c:layout>
              <c:tx>
                <c:rich>
                  <a:bodyPr/>
                  <a:lstStyle/>
                  <a:p>
                    <a:fld id="{0296258A-4290-4C47-8306-98C3B034957B}" type="CELLRANGE">
                      <a:rPr lang="en-US"/>
                      <a:pPr/>
                      <a:t>[CELLRANGE]</a:t>
                    </a:fld>
                    <a:endParaRPr lang="es-CO"/>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0144-44DA-A83B-0C0D42D40DF4}"/>
                </c:ext>
              </c:extLst>
            </c:dLbl>
            <c:dLbl>
              <c:idx val="1"/>
              <c:tx>
                <c:rich>
                  <a:bodyPr/>
                  <a:lstStyle/>
                  <a:p>
                    <a:fld id="{C11A0327-49CE-4ECD-8A84-CEA1D500D213}"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144-44DA-A83B-0C0D42D40DF4}"/>
                </c:ext>
              </c:extLst>
            </c:dLbl>
            <c:dLbl>
              <c:idx val="2"/>
              <c:tx>
                <c:rich>
                  <a:bodyPr/>
                  <a:lstStyle/>
                  <a:p>
                    <a:fld id="{066D57B0-8795-43B5-B6A4-CA27C19EB9AA}"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144-44DA-A83B-0C0D42D40DF4}"/>
                </c:ext>
              </c:extLst>
            </c:dLbl>
            <c:dLbl>
              <c:idx val="3"/>
              <c:tx>
                <c:rich>
                  <a:bodyPr/>
                  <a:lstStyle/>
                  <a:p>
                    <a:fld id="{D6F1019F-1AF2-4F67-8B08-A2784EAECFB7}"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144-44DA-A83B-0C0D42D40DF4}"/>
                </c:ext>
              </c:extLst>
            </c:dLbl>
            <c:dLbl>
              <c:idx val="4"/>
              <c:layout>
                <c:manualLayout>
                  <c:x val="-5.1627404179159071E-2"/>
                  <c:y val="3.1951071539836458E-2"/>
                </c:manualLayout>
              </c:layout>
              <c:tx>
                <c:rich>
                  <a:bodyPr/>
                  <a:lstStyle/>
                  <a:p>
                    <a:fld id="{05F54B7B-8F80-4699-A258-B85B004A9CC1}" type="CELLRANGE">
                      <a:rPr lang="en-US"/>
                      <a:pPr/>
                      <a:t>[CELLRANGE]</a:t>
                    </a:fld>
                    <a:endParaRPr lang="es-CO"/>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144-44DA-A83B-0C0D42D40DF4}"/>
                </c:ext>
              </c:extLst>
            </c:dLbl>
            <c:dLbl>
              <c:idx val="5"/>
              <c:layout>
                <c:manualLayout>
                  <c:x val="2.7723158152304322E-4"/>
                  <c:y val="-1.3675045501500319E-3"/>
                </c:manualLayout>
              </c:layout>
              <c:tx>
                <c:rich>
                  <a:bodyPr/>
                  <a:lstStyle/>
                  <a:p>
                    <a:fld id="{BCDF01AD-9046-4EF3-9CC3-F16082A4BB89}" type="CELLRANGE">
                      <a:rPr lang="en-US"/>
                      <a:pPr/>
                      <a:t>[CELLRANGE]</a:t>
                    </a:fld>
                    <a:endParaRPr lang="es-CO"/>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144-44DA-A83B-0C0D42D40DF4}"/>
                </c:ext>
              </c:extLst>
            </c:dLbl>
            <c:dLbl>
              <c:idx val="6"/>
              <c:tx>
                <c:rich>
                  <a:bodyPr/>
                  <a:lstStyle/>
                  <a:p>
                    <a:fld id="{29C5A374-D479-4E83-ADDF-F867FDD364C0}" type="CELLRANGE">
                      <a:rPr lang="en-US"/>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0144-44DA-A83B-0C0D42D40DF4}"/>
                </c:ext>
              </c:extLst>
            </c:dLbl>
            <c:dLbl>
              <c:idx val="7"/>
              <c:tx>
                <c:rich>
                  <a:bodyPr/>
                  <a:lstStyle/>
                  <a:p>
                    <a:fld id="{1F8BB0F3-4206-4CFD-86DE-76FE3460DBCE}" type="CELLRANGE">
                      <a:rPr lang="en-US"/>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0144-44DA-A83B-0C0D42D40DF4}"/>
                </c:ext>
              </c:extLst>
            </c:dLbl>
            <c:dLbl>
              <c:idx val="8"/>
              <c:tx>
                <c:rich>
                  <a:bodyPr/>
                  <a:lstStyle/>
                  <a:p>
                    <a:fld id="{D6282B98-5383-47F0-B47D-EF6518B63ADB}" type="CELLRANGE">
                      <a:rPr lang="en-US"/>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0144-44DA-A83B-0C0D42D40DF4}"/>
                </c:ext>
              </c:extLst>
            </c:dLbl>
            <c:dLbl>
              <c:idx val="9"/>
              <c:layout>
                <c:manualLayout>
                  <c:x val="-5.6052492832477062E-3"/>
                  <c:y val="6.9621394723465655E-3"/>
                </c:manualLayout>
              </c:layout>
              <c:tx>
                <c:rich>
                  <a:bodyPr/>
                  <a:lstStyle/>
                  <a:p>
                    <a:fld id="{87B682F9-86CE-4575-BC19-AB5C32E6E33A}" type="CELLRANGE">
                      <a:rPr lang="en-US"/>
                      <a:pPr/>
                      <a:t>[CELLRANGE]</a:t>
                    </a:fld>
                    <a:endParaRPr lang="es-CO"/>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0144-44DA-A83B-0C0D42D40DF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'BEN FUNCIONALES'!$D$5:$D$10</c:f>
              <c:numCache>
                <c:formatCode>0%</c:formatCode>
                <c:ptCount val="6"/>
                <c:pt idx="0">
                  <c:v>0.35714285714285715</c:v>
                </c:pt>
                <c:pt idx="1">
                  <c:v>0.55428571428571427</c:v>
                </c:pt>
                <c:pt idx="2">
                  <c:v>0.52857142857142858</c:v>
                </c:pt>
                <c:pt idx="3">
                  <c:v>0.69142857142857139</c:v>
                </c:pt>
                <c:pt idx="4">
                  <c:v>0.36857142857142855</c:v>
                </c:pt>
                <c:pt idx="5">
                  <c:v>0.50285714285714289</c:v>
                </c:pt>
              </c:numCache>
            </c:numRef>
          </c:xVal>
          <c:yVal>
            <c:numRef>
              <c:f>'BEN FUNCIONALES'!$F$5:$F$10</c:f>
              <c:numCache>
                <c:formatCode>0%</c:formatCode>
                <c:ptCount val="6"/>
                <c:pt idx="0">
                  <c:v>0.216</c:v>
                </c:pt>
                <c:pt idx="1">
                  <c:v>0.38144329896907214</c:v>
                </c:pt>
                <c:pt idx="2">
                  <c:v>0.36756756756756759</c:v>
                </c:pt>
                <c:pt idx="3">
                  <c:v>0.41322314049586778</c:v>
                </c:pt>
                <c:pt idx="4">
                  <c:v>0.2558139534883721</c:v>
                </c:pt>
                <c:pt idx="5">
                  <c:v>0.27840909090909088</c:v>
                </c:pt>
              </c:numCache>
            </c:numRef>
          </c:yVal>
          <c:smooth val="0"/>
          <c:extLst>
            <c:ext xmlns:c15="http://schemas.microsoft.com/office/drawing/2012/chart" uri="{02D57815-91ED-43cb-92C2-25804820EDAC}">
              <c15:datalabelsRange>
                <c15:f>'BEN FUNCIONALES'!$A$5:$A$14</c15:f>
                <c15:dlblRangeCache>
                  <c:ptCount val="10"/>
                  <c:pt idx="0">
                    <c:v>a</c:v>
                  </c:pt>
                  <c:pt idx="1">
                    <c:v>b</c:v>
                  </c:pt>
                  <c:pt idx="2">
                    <c:v>c</c:v>
                  </c:pt>
                  <c:pt idx="3">
                    <c:v>d</c:v>
                  </c:pt>
                  <c:pt idx="4">
                    <c:v>e</c:v>
                  </c:pt>
                  <c:pt idx="5">
                    <c:v>f</c:v>
                  </c:pt>
                  <c:pt idx="6">
                    <c:v>g</c:v>
                  </c:pt>
                  <c:pt idx="7">
                    <c:v>h</c:v>
                  </c:pt>
                  <c:pt idx="8">
                    <c:v>i</c:v>
                  </c:pt>
                  <c:pt idx="9">
                    <c:v>j</c:v>
                  </c:pt>
                </c15:dlblRangeCache>
              </c15:datalabelsRange>
            </c:ext>
            <c:ext xmlns:c16="http://schemas.microsoft.com/office/drawing/2014/chart" uri="{C3380CC4-5D6E-409C-BE32-E72D297353CC}">
              <c16:uniqueId val="{0000000A-0144-44DA-A83B-0C0D42D40DF4}"/>
            </c:ext>
          </c:extLst>
        </c:ser>
        <c:dLbls>
          <c:dLblPos val="t"/>
          <c:showLegendKey val="0"/>
          <c:showVal val="1"/>
          <c:showCatName val="0"/>
          <c:showSerName val="0"/>
          <c:showPercent val="0"/>
          <c:showBubbleSize val="0"/>
        </c:dLbls>
        <c:axId val="-1614490208"/>
        <c:axId val="-1447486848"/>
      </c:scatterChart>
      <c:valAx>
        <c:axId val="-1614490208"/>
        <c:scaling>
          <c:orientation val="minMax"/>
          <c:max val="1"/>
          <c:min val="0"/>
        </c:scaling>
        <c:delete val="0"/>
        <c:axPos val="b"/>
        <c:numFmt formatCode="0%" sourceLinked="1"/>
        <c:majorTickMark val="none"/>
        <c:minorTickMark val="none"/>
        <c:tickLblPos val="low"/>
        <c:spPr>
          <a:noFill/>
          <a:ln w="9525" cap="flat" cmpd="sng" algn="ctr">
            <a:solidFill>
              <a:schemeClr val="bg1">
                <a:lumMod val="50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447486848"/>
        <c:crossesAt val="0.32000000000000006"/>
        <c:crossBetween val="midCat"/>
        <c:majorUnit val="0.1"/>
      </c:valAx>
      <c:valAx>
        <c:axId val="-1447486848"/>
        <c:scaling>
          <c:orientation val="minMax"/>
          <c:max val="1"/>
          <c:min val="0"/>
        </c:scaling>
        <c:delete val="0"/>
        <c:axPos val="l"/>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614490208"/>
        <c:crossesAt val="0.5"/>
        <c:crossBetween val="midCat"/>
        <c:majorUnit val="0.1"/>
      </c:valAx>
      <c:spPr>
        <a:noFill/>
        <a:ln>
          <a:solidFill>
            <a:sysClr val="window" lastClr="FFFFFF">
              <a:lumMod val="50000"/>
            </a:sysClr>
          </a:solidFill>
        </a:ln>
        <a:effectLst/>
      </c:spPr>
    </c:plotArea>
    <c:plotVisOnly val="1"/>
    <c:dispBlanksAs val="gap"/>
    <c:showDLblsOverMax val="0"/>
  </c:chart>
  <c:spPr>
    <a:noFill/>
    <a:ln w="9525" cap="flat" cmpd="sng" algn="ctr">
      <a:noFill/>
      <a:round/>
    </a:ln>
    <a:effectLst/>
  </c:spPr>
  <c:txPr>
    <a:bodyPr/>
    <a:lstStyle/>
    <a:p>
      <a:pPr>
        <a:defRPr/>
      </a:pPr>
      <a:endParaRPr lang="es-CO"/>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156954276889444"/>
          <c:y val="1.5729163261382087E-2"/>
          <c:w val="0.46120364718419826"/>
          <c:h val="0.96854167347723585"/>
        </c:manualLayout>
      </c:layout>
      <c:barChart>
        <c:barDir val="bar"/>
        <c:grouping val="clustered"/>
        <c:varyColors val="0"/>
        <c:ser>
          <c:idx val="0"/>
          <c:order val="0"/>
          <c:tx>
            <c:strRef>
              <c:f>Hoja1!$B$1</c:f>
              <c:strCache>
                <c:ptCount val="1"/>
                <c:pt idx="0">
                  <c:v>Potencia</c:v>
                </c:pt>
              </c:strCache>
            </c:strRef>
          </c:tx>
          <c:spPr>
            <a:solidFill>
              <a:srgbClr val="29ABE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Es una marca nacional que se siente orgulloso de consumir</c:v>
                </c:pt>
                <c:pt idx="1">
                  <c:v>Lo cuidan y lo acompañan cuando se siente frágil</c:v>
                </c:pt>
                <c:pt idx="2">
                  <c:v>Es un aliado para el cuidado de su familia </c:v>
                </c:pt>
                <c:pt idx="3">
                  <c:v>Son los más tradicionales/ de toda la vida </c:v>
                </c:pt>
                <c:pt idx="4">
                  <c:v>Transmiten tranquilidad y credibilidad en cada uso o consumo</c:v>
                </c:pt>
                <c:pt idx="5">
                  <c:v>Genera tranquilidad comprar estos medicamentos porque se preocupan por su salud</c:v>
                </c:pt>
                <c:pt idx="6">
                  <c:v>Genera seguridad de consumir estos medicamentos porque solucionan sus dolencias/enfermedades</c:v>
                </c:pt>
              </c:strCache>
            </c:strRef>
          </c:cat>
          <c:val>
            <c:numRef>
              <c:f>Hoja1!$B$2:$B$8</c:f>
              <c:numCache>
                <c:formatCode>0%</c:formatCode>
                <c:ptCount val="7"/>
                <c:pt idx="0">
                  <c:v>5.1428571428571435E-2</c:v>
                </c:pt>
                <c:pt idx="1">
                  <c:v>7.1428571428571438E-2</c:v>
                </c:pt>
                <c:pt idx="2">
                  <c:v>0.11142857142857143</c:v>
                </c:pt>
                <c:pt idx="3">
                  <c:v>0.14000000000000001</c:v>
                </c:pt>
                <c:pt idx="4">
                  <c:v>0.14571428571428571</c:v>
                </c:pt>
                <c:pt idx="5">
                  <c:v>0.1714285714285714</c:v>
                </c:pt>
                <c:pt idx="6">
                  <c:v>0.30857142857142855</c:v>
                </c:pt>
              </c:numCache>
            </c:numRef>
          </c:val>
          <c:extLst>
            <c:ext xmlns:c16="http://schemas.microsoft.com/office/drawing/2014/chart" uri="{C3380CC4-5D6E-409C-BE32-E72D297353CC}">
              <c16:uniqueId val="{00000000-5CDE-467A-A2B3-563000DB7AB8}"/>
            </c:ext>
          </c:extLst>
        </c:ser>
        <c:dLbls>
          <c:dLblPos val="outEnd"/>
          <c:showLegendKey val="0"/>
          <c:showVal val="1"/>
          <c:showCatName val="0"/>
          <c:showSerName val="0"/>
          <c:showPercent val="0"/>
          <c:showBubbleSize val="0"/>
        </c:dLbls>
        <c:gapWidth val="60"/>
        <c:axId val="-1369449600"/>
        <c:axId val="-1369462656"/>
      </c:barChart>
      <c:catAx>
        <c:axId val="-136944960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Century Gothic" panose="020B0502020202020204" pitchFamily="34" charset="0"/>
                <a:ea typeface="+mn-ea"/>
                <a:cs typeface="+mn-cs"/>
              </a:defRPr>
            </a:pPr>
            <a:endParaRPr lang="es-CO"/>
          </a:p>
        </c:txPr>
        <c:crossAx val="-1369462656"/>
        <c:crosses val="autoZero"/>
        <c:auto val="1"/>
        <c:lblAlgn val="ctr"/>
        <c:lblOffset val="100"/>
        <c:noMultiLvlLbl val="0"/>
      </c:catAx>
      <c:valAx>
        <c:axId val="-1369462656"/>
        <c:scaling>
          <c:orientation val="minMax"/>
          <c:max val="1"/>
        </c:scaling>
        <c:delete val="1"/>
        <c:axPos val="b"/>
        <c:numFmt formatCode="0%" sourceLinked="1"/>
        <c:majorTickMark val="out"/>
        <c:minorTickMark val="none"/>
        <c:tickLblPos val="nextTo"/>
        <c:crossAx val="-13694496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latin typeface="Century Gothic" panose="020B0502020202020204" pitchFamily="34" charset="0"/>
        </a:defRPr>
      </a:pPr>
      <a:endParaRPr lang="es-CO"/>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156954276889444"/>
          <c:y val="1.5729163261382087E-2"/>
          <c:w val="0.46120364718419826"/>
          <c:h val="0.96854167347723585"/>
        </c:manualLayout>
      </c:layout>
      <c:barChart>
        <c:barDir val="bar"/>
        <c:grouping val="clustered"/>
        <c:varyColors val="0"/>
        <c:ser>
          <c:idx val="0"/>
          <c:order val="0"/>
          <c:tx>
            <c:strRef>
              <c:f>Hoja1!$B$1</c:f>
              <c:strCache>
                <c:ptCount val="1"/>
                <c:pt idx="0">
                  <c:v>relevancia</c:v>
                </c:pt>
              </c:strCache>
            </c:strRef>
          </c:tx>
          <c:spPr>
            <a:solidFill>
              <a:srgbClr val="77777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Es una marca nacional que se siente orgulloso de consumir</c:v>
                </c:pt>
                <c:pt idx="1">
                  <c:v>Lo cuidan y lo acompañan cuando se siente frágil</c:v>
                </c:pt>
                <c:pt idx="2">
                  <c:v>Es un aliado para el cuidado de su familia </c:v>
                </c:pt>
                <c:pt idx="3">
                  <c:v>Son los más tradicionales/ de toda la vida </c:v>
                </c:pt>
                <c:pt idx="4">
                  <c:v>Transmiten tranquilidad y credibilidad en cada uso o consumo</c:v>
                </c:pt>
                <c:pt idx="5">
                  <c:v>Genera tranquilidad comprar estos medicamentos porque se preocupan por su salud</c:v>
                </c:pt>
                <c:pt idx="6">
                  <c:v>Genera seguridad de consumir estos medicamentos porque solucionan sus dolencias/enfermedades</c:v>
                </c:pt>
              </c:strCache>
            </c:strRef>
          </c:cat>
          <c:val>
            <c:numRef>
              <c:f>Hoja1!$B$2:$B$8</c:f>
              <c:numCache>
                <c:formatCode>0%</c:formatCode>
                <c:ptCount val="7"/>
                <c:pt idx="0">
                  <c:v>0.21686746987951808</c:v>
                </c:pt>
                <c:pt idx="1">
                  <c:v>0.22935779816513763</c:v>
                </c:pt>
                <c:pt idx="2">
                  <c:v>0.27464788732394368</c:v>
                </c:pt>
                <c:pt idx="3">
                  <c:v>0.3475177304964539</c:v>
                </c:pt>
                <c:pt idx="4">
                  <c:v>0.28491620111731841</c:v>
                </c:pt>
                <c:pt idx="5">
                  <c:v>0.36809815950920244</c:v>
                </c:pt>
                <c:pt idx="6">
                  <c:v>0.46351931330472101</c:v>
                </c:pt>
              </c:numCache>
            </c:numRef>
          </c:val>
          <c:extLst>
            <c:ext xmlns:c16="http://schemas.microsoft.com/office/drawing/2014/chart" uri="{C3380CC4-5D6E-409C-BE32-E72D297353CC}">
              <c16:uniqueId val="{00000000-F565-49E9-8625-5A6B1DE401F1}"/>
            </c:ext>
          </c:extLst>
        </c:ser>
        <c:dLbls>
          <c:dLblPos val="outEnd"/>
          <c:showLegendKey val="0"/>
          <c:showVal val="1"/>
          <c:showCatName val="0"/>
          <c:showSerName val="0"/>
          <c:showPercent val="0"/>
          <c:showBubbleSize val="0"/>
        </c:dLbls>
        <c:gapWidth val="60"/>
        <c:axId val="-1369451232"/>
        <c:axId val="-1369451776"/>
      </c:barChart>
      <c:catAx>
        <c:axId val="-136945123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Century Gothic" panose="020B0502020202020204" pitchFamily="34" charset="0"/>
                <a:ea typeface="+mn-ea"/>
                <a:cs typeface="+mn-cs"/>
              </a:defRPr>
            </a:pPr>
            <a:endParaRPr lang="es-CO"/>
          </a:p>
        </c:txPr>
        <c:crossAx val="-1369451776"/>
        <c:crosses val="autoZero"/>
        <c:auto val="1"/>
        <c:lblAlgn val="ctr"/>
        <c:lblOffset val="100"/>
        <c:noMultiLvlLbl val="0"/>
      </c:catAx>
      <c:valAx>
        <c:axId val="-1369451776"/>
        <c:scaling>
          <c:orientation val="minMax"/>
          <c:max val="1"/>
        </c:scaling>
        <c:delete val="1"/>
        <c:axPos val="b"/>
        <c:numFmt formatCode="0%" sourceLinked="1"/>
        <c:majorTickMark val="out"/>
        <c:minorTickMark val="none"/>
        <c:tickLblPos val="nextTo"/>
        <c:crossAx val="-136945123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latin typeface="Century Gothic" panose="020B0502020202020204" pitchFamily="34" charset="0"/>
        </a:defRPr>
      </a:pPr>
      <a:endParaRPr lang="es-CO"/>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156954276889444"/>
          <c:y val="1.5729163261382087E-2"/>
          <c:w val="0.46120364718419826"/>
          <c:h val="0.96854167347723585"/>
        </c:manualLayout>
      </c:layout>
      <c:barChart>
        <c:barDir val="bar"/>
        <c:grouping val="clustered"/>
        <c:varyColors val="0"/>
        <c:ser>
          <c:idx val="0"/>
          <c:order val="0"/>
          <c:tx>
            <c:strRef>
              <c:f>Hoja1!$B$1</c:f>
              <c:strCache>
                <c:ptCount val="1"/>
                <c:pt idx="0">
                  <c:v>Masividad</c:v>
                </c:pt>
              </c:strCache>
            </c:strRef>
          </c:tx>
          <c:spPr>
            <a:solidFill>
              <a:srgbClr val="FFB34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Es una marca nacional que se siente orgulloso de consumir **</c:v>
                </c:pt>
                <c:pt idx="1">
                  <c:v>Lo cuidan y lo acompañan cuando se siente frágil **</c:v>
                </c:pt>
                <c:pt idx="2">
                  <c:v>Es un aliado para el cuidado de su familia **</c:v>
                </c:pt>
                <c:pt idx="3">
                  <c:v>Son los más tradicionales/ de toda la vida </c:v>
                </c:pt>
                <c:pt idx="4">
                  <c:v>Transmiten tranquilidad y credibilidad en cada uso o consumo **</c:v>
                </c:pt>
                <c:pt idx="5">
                  <c:v>Genera tranquilidad comprar estos medicamentos porque se preocupan por su salud</c:v>
                </c:pt>
                <c:pt idx="6">
                  <c:v>Genera seguridad de consumir estos medicamentos porque solucionan sus dolencias/enfermedades</c:v>
                </c:pt>
              </c:strCache>
            </c:strRef>
          </c:cat>
          <c:val>
            <c:numRef>
              <c:f>Hoja1!$B$2:$B$8</c:f>
              <c:numCache>
                <c:formatCode>0%</c:formatCode>
                <c:ptCount val="7"/>
                <c:pt idx="0">
                  <c:v>0.23714285714285716</c:v>
                </c:pt>
                <c:pt idx="1">
                  <c:v>0.31142857142857144</c:v>
                </c:pt>
                <c:pt idx="2">
                  <c:v>0.40571428571428569</c:v>
                </c:pt>
                <c:pt idx="3">
                  <c:v>0.40285714285714286</c:v>
                </c:pt>
                <c:pt idx="4">
                  <c:v>0.51142857142857145</c:v>
                </c:pt>
                <c:pt idx="5">
                  <c:v>0.46571428571428569</c:v>
                </c:pt>
                <c:pt idx="6">
                  <c:v>0.6657142857142857</c:v>
                </c:pt>
              </c:numCache>
            </c:numRef>
          </c:val>
          <c:extLst>
            <c:ext xmlns:c16="http://schemas.microsoft.com/office/drawing/2014/chart" uri="{C3380CC4-5D6E-409C-BE32-E72D297353CC}">
              <c16:uniqueId val="{00000000-2BD3-45DE-989A-29192EFE91C5}"/>
            </c:ext>
          </c:extLst>
        </c:ser>
        <c:dLbls>
          <c:dLblPos val="outEnd"/>
          <c:showLegendKey val="0"/>
          <c:showVal val="1"/>
          <c:showCatName val="0"/>
          <c:showSerName val="0"/>
          <c:showPercent val="0"/>
          <c:showBubbleSize val="0"/>
        </c:dLbls>
        <c:gapWidth val="60"/>
        <c:axId val="-1369457760"/>
        <c:axId val="-1369453952"/>
      </c:barChart>
      <c:catAx>
        <c:axId val="-136945776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Century Gothic" panose="020B0502020202020204" pitchFamily="34" charset="0"/>
                <a:ea typeface="+mn-ea"/>
                <a:cs typeface="+mn-cs"/>
              </a:defRPr>
            </a:pPr>
            <a:endParaRPr lang="es-CO"/>
          </a:p>
        </c:txPr>
        <c:crossAx val="-1369453952"/>
        <c:crosses val="autoZero"/>
        <c:auto val="1"/>
        <c:lblAlgn val="ctr"/>
        <c:lblOffset val="100"/>
        <c:noMultiLvlLbl val="0"/>
      </c:catAx>
      <c:valAx>
        <c:axId val="-1369453952"/>
        <c:scaling>
          <c:orientation val="minMax"/>
          <c:max val="1"/>
        </c:scaling>
        <c:delete val="1"/>
        <c:axPos val="b"/>
        <c:numFmt formatCode="0%" sourceLinked="1"/>
        <c:majorTickMark val="out"/>
        <c:minorTickMark val="none"/>
        <c:tickLblPos val="nextTo"/>
        <c:crossAx val="-136945776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latin typeface="Century Gothic" panose="020B0502020202020204" pitchFamily="34" charset="0"/>
        </a:defRPr>
      </a:pPr>
      <a:endParaRPr lang="es-CO"/>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25400" cap="rnd">
              <a:noFill/>
              <a:round/>
            </a:ln>
            <a:effectLst/>
          </c:spPr>
          <c:marker>
            <c:symbol val="circle"/>
            <c:size val="5"/>
            <c:spPr>
              <a:solidFill>
                <a:schemeClr val="tx1">
                  <a:lumMod val="75000"/>
                  <a:lumOff val="25000"/>
                </a:schemeClr>
              </a:solidFill>
              <a:ln w="9525">
                <a:noFill/>
              </a:ln>
              <a:effectLst/>
            </c:spPr>
          </c:marker>
          <c:dPt>
            <c:idx val="2"/>
            <c:marker>
              <c:symbol val="circle"/>
              <c:size val="5"/>
              <c:spPr>
                <a:solidFill>
                  <a:srgbClr val="FF6600"/>
                </a:solidFill>
                <a:ln w="9525">
                  <a:noFill/>
                </a:ln>
                <a:effectLst/>
              </c:spPr>
            </c:marker>
            <c:bubble3D val="0"/>
            <c:extLst>
              <c:ext xmlns:c16="http://schemas.microsoft.com/office/drawing/2014/chart" uri="{C3380CC4-5D6E-409C-BE32-E72D297353CC}">
                <c16:uniqueId val="{00000002-B59D-4DA6-BD99-5601F0D5BD79}"/>
              </c:ext>
            </c:extLst>
          </c:dPt>
          <c:dPt>
            <c:idx val="3"/>
            <c:marker>
              <c:symbol val="circle"/>
              <c:size val="5"/>
              <c:spPr>
                <a:solidFill>
                  <a:srgbClr val="FF6600"/>
                </a:solidFill>
                <a:ln w="9525">
                  <a:noFill/>
                </a:ln>
                <a:effectLst/>
              </c:spPr>
            </c:marker>
            <c:bubble3D val="0"/>
            <c:extLst>
              <c:ext xmlns:c16="http://schemas.microsoft.com/office/drawing/2014/chart" uri="{C3380CC4-5D6E-409C-BE32-E72D297353CC}">
                <c16:uniqueId val="{00000003-B59D-4DA6-BD99-5601F0D5BD79}"/>
              </c:ext>
            </c:extLst>
          </c:dPt>
          <c:dLbls>
            <c:dLbl>
              <c:idx val="0"/>
              <c:tx>
                <c:rich>
                  <a:bodyPr/>
                  <a:lstStyle/>
                  <a:p>
                    <a:fld id="{E650B919-60F5-41D9-9AE5-B2D2E761E353}" type="CELLRANGE">
                      <a:rPr lang="en-US"/>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59D-4DA6-BD99-5601F0D5BD79}"/>
                </c:ext>
              </c:extLst>
            </c:dLbl>
            <c:dLbl>
              <c:idx val="1"/>
              <c:layout>
                <c:manualLayout>
                  <c:x val="-4.0559031747725086E-3"/>
                  <c:y val="4.1855914648477001E-3"/>
                </c:manualLayout>
              </c:layout>
              <c:tx>
                <c:rich>
                  <a:bodyPr/>
                  <a:lstStyle/>
                  <a:p>
                    <a:fld id="{7E5D3AE4-8F8D-4FDB-B334-B1FCEEC89623}" type="CELLRANGE">
                      <a:rPr lang="en-US"/>
                      <a:pPr/>
                      <a:t>[CELLRANGE]</a:t>
                    </a:fld>
                    <a:endParaRPr lang="es-CO"/>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59D-4DA6-BD99-5601F0D5BD79}"/>
                </c:ext>
              </c:extLst>
            </c:dLbl>
            <c:dLbl>
              <c:idx val="2"/>
              <c:tx>
                <c:rich>
                  <a:bodyPr/>
                  <a:lstStyle/>
                  <a:p>
                    <a:fld id="{114AE075-4206-4476-960F-26CD80BCF05E}"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59D-4DA6-BD99-5601F0D5BD79}"/>
                </c:ext>
              </c:extLst>
            </c:dLbl>
            <c:dLbl>
              <c:idx val="3"/>
              <c:tx>
                <c:rich>
                  <a:bodyPr/>
                  <a:lstStyle/>
                  <a:p>
                    <a:fld id="{6DAEE7EC-3F03-4571-9888-F79A108323AB}" type="CELLRANGE">
                      <a:rPr lang="es-CO"/>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59D-4DA6-BD99-5601F0D5BD79}"/>
                </c:ext>
              </c:extLst>
            </c:dLbl>
            <c:dLbl>
              <c:idx val="4"/>
              <c:layout>
                <c:manualLayout>
                  <c:x val="-3.8579197562690938E-2"/>
                  <c:y val="-1.2473696580145495E-2"/>
                </c:manualLayout>
              </c:layout>
              <c:tx>
                <c:rich>
                  <a:bodyPr/>
                  <a:lstStyle/>
                  <a:p>
                    <a:fld id="{382C6A56-302D-4FB1-91E0-DC640976A1C2}" type="CELLRANGE">
                      <a:rPr lang="en-US"/>
                      <a:pPr/>
                      <a:t>[CELLRANGE]</a:t>
                    </a:fld>
                    <a:endParaRPr lang="es-CO"/>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59D-4DA6-BD99-5601F0D5BD79}"/>
                </c:ext>
              </c:extLst>
            </c:dLbl>
            <c:dLbl>
              <c:idx val="5"/>
              <c:layout>
                <c:manualLayout>
                  <c:x val="-2.1469779445923872E-2"/>
                  <c:y val="-2.3579888610140959E-2"/>
                </c:manualLayout>
              </c:layout>
              <c:tx>
                <c:rich>
                  <a:bodyPr/>
                  <a:lstStyle/>
                  <a:p>
                    <a:fld id="{9485206C-2A03-4BB3-835F-328F8E0B2FA8}" type="CELLRANGE">
                      <a:rPr lang="en-US"/>
                      <a:pPr/>
                      <a:t>[CELLRANGE]</a:t>
                    </a:fld>
                    <a:endParaRPr lang="es-CO"/>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59D-4DA6-BD99-5601F0D5BD79}"/>
                </c:ext>
              </c:extLst>
            </c:dLbl>
            <c:dLbl>
              <c:idx val="6"/>
              <c:layout>
                <c:manualLayout>
                  <c:x val="-3.8312753868527845E-2"/>
                  <c:y val="-4.1440525576489995E-3"/>
                </c:manualLayout>
              </c:layout>
              <c:tx>
                <c:rich>
                  <a:bodyPr/>
                  <a:lstStyle/>
                  <a:p>
                    <a:fld id="{C18ED10A-34E7-49CD-8D90-67140E1FE7F4}" type="CELLRANGE">
                      <a:rPr lang="en-US"/>
                      <a:pPr/>
                      <a:t>[CELLRANGE]</a:t>
                    </a:fld>
                    <a:endParaRPr lang="es-CO"/>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59D-4DA6-BD99-5601F0D5BD79}"/>
                </c:ext>
              </c:extLst>
            </c:dLbl>
            <c:dLbl>
              <c:idx val="7"/>
              <c:tx>
                <c:rich>
                  <a:bodyPr/>
                  <a:lstStyle/>
                  <a:p>
                    <a:fld id="{D051635E-126A-4AFC-A4EF-114779BBF076}" type="CELLRANGE">
                      <a:rPr lang="en-US"/>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59D-4DA6-BD99-5601F0D5BD79}"/>
                </c:ext>
              </c:extLst>
            </c:dLbl>
            <c:dLbl>
              <c:idx val="8"/>
              <c:tx>
                <c:rich>
                  <a:bodyPr/>
                  <a:lstStyle/>
                  <a:p>
                    <a:fld id="{040FA1FD-1915-4167-8000-8CD59ED6E2CC}" type="CELLRANGE">
                      <a:rPr lang="en-US"/>
                      <a:pPr/>
                      <a:t>[CELLRANGE]</a:t>
                    </a:fld>
                    <a:endParaRPr lang="es-CO"/>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59D-4DA6-BD99-5601F0D5BD79}"/>
                </c:ext>
              </c:extLst>
            </c:dLbl>
            <c:dLbl>
              <c:idx val="9"/>
              <c:layout>
                <c:manualLayout>
                  <c:x val="-5.6052492832477062E-3"/>
                  <c:y val="6.9621394723465655E-3"/>
                </c:manualLayout>
              </c:layout>
              <c:tx>
                <c:rich>
                  <a:bodyPr/>
                  <a:lstStyle/>
                  <a:p>
                    <a:fld id="{6CAEE501-7D6F-4558-B637-44389C0BFA7A}" type="CELLRANGE">
                      <a:rPr lang="en-US"/>
                      <a:pPr/>
                      <a:t>[CELLRANGE]</a:t>
                    </a:fld>
                    <a:endParaRPr lang="es-CO"/>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59D-4DA6-BD99-5601F0D5BD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'BEN EMOCIONALES'!$D$5:$D$11</c:f>
              <c:numCache>
                <c:formatCode>0%</c:formatCode>
                <c:ptCount val="7"/>
                <c:pt idx="0">
                  <c:v>0.40285714285714286</c:v>
                </c:pt>
                <c:pt idx="1">
                  <c:v>0.51142857142857145</c:v>
                </c:pt>
                <c:pt idx="2">
                  <c:v>0.6657142857142857</c:v>
                </c:pt>
                <c:pt idx="3">
                  <c:v>0.46571428571428569</c:v>
                </c:pt>
                <c:pt idx="4">
                  <c:v>0.23714285714285716</c:v>
                </c:pt>
                <c:pt idx="5">
                  <c:v>0.31142857142857144</c:v>
                </c:pt>
                <c:pt idx="6">
                  <c:v>0.40571428571428569</c:v>
                </c:pt>
              </c:numCache>
            </c:numRef>
          </c:xVal>
          <c:yVal>
            <c:numRef>
              <c:f>'BEN EMOCIONALES'!$F$5:$F$11</c:f>
              <c:numCache>
                <c:formatCode>0%</c:formatCode>
                <c:ptCount val="7"/>
                <c:pt idx="0">
                  <c:v>0.3475177304964539</c:v>
                </c:pt>
                <c:pt idx="1">
                  <c:v>0.28491620111731841</c:v>
                </c:pt>
                <c:pt idx="2">
                  <c:v>0.46351931330472101</c:v>
                </c:pt>
                <c:pt idx="3">
                  <c:v>0.36809815950920244</c:v>
                </c:pt>
                <c:pt idx="4">
                  <c:v>0.21686746987951808</c:v>
                </c:pt>
                <c:pt idx="5">
                  <c:v>0.22935779816513763</c:v>
                </c:pt>
                <c:pt idx="6">
                  <c:v>0.27464788732394368</c:v>
                </c:pt>
              </c:numCache>
            </c:numRef>
          </c:yVal>
          <c:smooth val="0"/>
          <c:extLst>
            <c:ext xmlns:c15="http://schemas.microsoft.com/office/drawing/2012/chart" uri="{02D57815-91ED-43cb-92C2-25804820EDAC}">
              <c15:datalabelsRange>
                <c15:f>'BEN EMOCIONALES'!$A$5:$A$14</c15:f>
                <c15:dlblRangeCache>
                  <c:ptCount val="10"/>
                  <c:pt idx="0">
                    <c:v>a</c:v>
                  </c:pt>
                  <c:pt idx="1">
                    <c:v>b</c:v>
                  </c:pt>
                  <c:pt idx="2">
                    <c:v>c</c:v>
                  </c:pt>
                  <c:pt idx="3">
                    <c:v>d</c:v>
                  </c:pt>
                  <c:pt idx="4">
                    <c:v>e</c:v>
                  </c:pt>
                  <c:pt idx="5">
                    <c:v>f</c:v>
                  </c:pt>
                  <c:pt idx="6">
                    <c:v>g</c:v>
                  </c:pt>
                  <c:pt idx="7">
                    <c:v>h</c:v>
                  </c:pt>
                  <c:pt idx="8">
                    <c:v>i</c:v>
                  </c:pt>
                  <c:pt idx="9">
                    <c:v>j</c:v>
                  </c:pt>
                </c15:dlblRangeCache>
              </c15:datalabelsRange>
            </c:ext>
            <c:ext xmlns:c16="http://schemas.microsoft.com/office/drawing/2014/chart" uri="{C3380CC4-5D6E-409C-BE32-E72D297353CC}">
              <c16:uniqueId val="{0000000A-B59D-4DA6-BD99-5601F0D5BD79}"/>
            </c:ext>
          </c:extLst>
        </c:ser>
        <c:dLbls>
          <c:dLblPos val="t"/>
          <c:showLegendKey val="0"/>
          <c:showVal val="1"/>
          <c:showCatName val="0"/>
          <c:showSerName val="0"/>
          <c:showPercent val="0"/>
          <c:showBubbleSize val="0"/>
        </c:dLbls>
        <c:axId val="-1369450144"/>
        <c:axId val="-1369464832"/>
      </c:scatterChart>
      <c:valAx>
        <c:axId val="-1369450144"/>
        <c:scaling>
          <c:orientation val="minMax"/>
          <c:max val="1"/>
          <c:min val="0"/>
        </c:scaling>
        <c:delete val="0"/>
        <c:axPos val="b"/>
        <c:numFmt formatCode="0%" sourceLinked="1"/>
        <c:majorTickMark val="none"/>
        <c:minorTickMark val="none"/>
        <c:tickLblPos val="low"/>
        <c:spPr>
          <a:noFill/>
          <a:ln w="9525" cap="flat" cmpd="sng" algn="ctr">
            <a:solidFill>
              <a:schemeClr val="bg1">
                <a:lumMod val="50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369464832"/>
        <c:crossesAt val="0.31000000000000005"/>
        <c:crossBetween val="midCat"/>
        <c:majorUnit val="0.1"/>
      </c:valAx>
      <c:valAx>
        <c:axId val="-1369464832"/>
        <c:scaling>
          <c:orientation val="minMax"/>
          <c:max val="1"/>
          <c:min val="0"/>
        </c:scaling>
        <c:delete val="0"/>
        <c:axPos val="l"/>
        <c:numFmt formatCode="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369450144"/>
        <c:crossesAt val="0.43000000000000005"/>
        <c:crossBetween val="midCat"/>
        <c:majorUnit val="0.1"/>
      </c:valAx>
      <c:spPr>
        <a:noFill/>
        <a:ln>
          <a:solidFill>
            <a:sysClr val="window" lastClr="FFFFFF">
              <a:lumMod val="50000"/>
            </a:sysClr>
          </a:solidFill>
        </a:ln>
        <a:effectLst/>
      </c:spPr>
    </c:plotArea>
    <c:plotVisOnly val="1"/>
    <c:dispBlanksAs val="gap"/>
    <c:showDLblsOverMax val="0"/>
  </c:chart>
  <c:spPr>
    <a:noFill/>
    <a:ln w="9525" cap="flat" cmpd="sng" algn="ctr">
      <a:noFill/>
      <a:round/>
    </a:ln>
    <a:effectLst/>
  </c:spPr>
  <c:txPr>
    <a:bodyPr/>
    <a:lstStyle/>
    <a:p>
      <a:pPr>
        <a:defRPr/>
      </a:pPr>
      <a:endParaRPr lang="es-CO"/>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66216098811977"/>
          <c:y val="1.6976188763145841E-2"/>
          <c:w val="0.80268281355414695"/>
          <c:h val="0.94597433174531331"/>
        </c:manualLayout>
      </c:layout>
      <c:barChart>
        <c:barDir val="bar"/>
        <c:grouping val="clustered"/>
        <c:varyColors val="0"/>
        <c:ser>
          <c:idx val="0"/>
          <c:order val="0"/>
          <c:tx>
            <c:strRef>
              <c:f>Hoja1!$B$1</c:f>
              <c:strCache>
                <c:ptCount val="1"/>
                <c:pt idx="0">
                  <c:v>2025</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Bachillerato</c:v>
                </c:pt>
                <c:pt idx="1">
                  <c:v>Técnico</c:v>
                </c:pt>
                <c:pt idx="2">
                  <c:v>Universitario</c:v>
                </c:pt>
                <c:pt idx="3">
                  <c:v>Postgrado/ Especialización / Maestría</c:v>
                </c:pt>
              </c:strCache>
            </c:strRef>
          </c:cat>
          <c:val>
            <c:numRef>
              <c:f>Hoja1!$B$2:$B$5</c:f>
              <c:numCache>
                <c:formatCode>0%</c:formatCode>
                <c:ptCount val="4"/>
                <c:pt idx="0">
                  <c:v>0.14000000000000001</c:v>
                </c:pt>
                <c:pt idx="1">
                  <c:v>0.31</c:v>
                </c:pt>
                <c:pt idx="2">
                  <c:v>0.45</c:v>
                </c:pt>
                <c:pt idx="3">
                  <c:v>0.1</c:v>
                </c:pt>
              </c:numCache>
            </c:numRef>
          </c:val>
          <c:extLst>
            <c:ext xmlns:c16="http://schemas.microsoft.com/office/drawing/2014/chart" uri="{C3380CC4-5D6E-409C-BE32-E72D297353CC}">
              <c16:uniqueId val="{00000000-4165-4E6D-A186-2555623A496C}"/>
            </c:ext>
          </c:extLst>
        </c:ser>
        <c:ser>
          <c:idx val="1"/>
          <c:order val="1"/>
          <c:tx>
            <c:strRef>
              <c:f>Hoja1!$C$1</c:f>
              <c:strCache>
                <c:ptCount val="1"/>
                <c:pt idx="0">
                  <c:v>2022</c:v>
                </c:pt>
              </c:strCache>
            </c:strRef>
          </c:tx>
          <c:spPr>
            <a:solidFill>
              <a:srgbClr val="FFA100"/>
            </a:solidFill>
            <a:ln>
              <a:noFill/>
            </a:ln>
            <a:effectLst>
              <a:outerShdw blurRad="50800" dist="38100" dir="5400000" algn="t"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Bachillerato</c:v>
                </c:pt>
                <c:pt idx="1">
                  <c:v>Técnico</c:v>
                </c:pt>
                <c:pt idx="2">
                  <c:v>Universitario</c:v>
                </c:pt>
                <c:pt idx="3">
                  <c:v>Postgrado/ Especialización / Maestría</c:v>
                </c:pt>
              </c:strCache>
            </c:strRef>
          </c:cat>
          <c:val>
            <c:numRef>
              <c:f>Hoja1!$C$2:$C$5</c:f>
              <c:numCache>
                <c:formatCode>0%</c:formatCode>
                <c:ptCount val="4"/>
                <c:pt idx="0">
                  <c:v>0.14499999999999999</c:v>
                </c:pt>
                <c:pt idx="1">
                  <c:v>0.31</c:v>
                </c:pt>
                <c:pt idx="2">
                  <c:v>0.44</c:v>
                </c:pt>
                <c:pt idx="3">
                  <c:v>0.11</c:v>
                </c:pt>
              </c:numCache>
            </c:numRef>
          </c:val>
          <c:extLst>
            <c:ext xmlns:c16="http://schemas.microsoft.com/office/drawing/2014/chart" uri="{C3380CC4-5D6E-409C-BE32-E72D297353CC}">
              <c16:uniqueId val="{00000001-4165-4E6D-A186-2555623A496C}"/>
            </c:ext>
          </c:extLst>
        </c:ser>
        <c:ser>
          <c:idx val="2"/>
          <c:order val="2"/>
          <c:tx>
            <c:strRef>
              <c:f>Hoja1!$D$1</c:f>
              <c:strCache>
                <c:ptCount val="1"/>
                <c:pt idx="0">
                  <c:v>2020</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Bachillerato</c:v>
                </c:pt>
                <c:pt idx="1">
                  <c:v>Técnico</c:v>
                </c:pt>
                <c:pt idx="2">
                  <c:v>Universitario</c:v>
                </c:pt>
                <c:pt idx="3">
                  <c:v>Postgrado/ Especialización / Maestría</c:v>
                </c:pt>
              </c:strCache>
            </c:strRef>
          </c:cat>
          <c:val>
            <c:numRef>
              <c:f>Hoja1!$D$2:$D$5</c:f>
              <c:numCache>
                <c:formatCode>0%</c:formatCode>
                <c:ptCount val="4"/>
                <c:pt idx="0">
                  <c:v>0.104</c:v>
                </c:pt>
                <c:pt idx="1">
                  <c:v>0.28799999999999998</c:v>
                </c:pt>
                <c:pt idx="2">
                  <c:v>0.50600000000000001</c:v>
                </c:pt>
                <c:pt idx="3">
                  <c:v>0.10100000000000001</c:v>
                </c:pt>
              </c:numCache>
            </c:numRef>
          </c:val>
          <c:extLst>
            <c:ext xmlns:c16="http://schemas.microsoft.com/office/drawing/2014/chart" uri="{C3380CC4-5D6E-409C-BE32-E72D297353CC}">
              <c16:uniqueId val="{00000002-4165-4E6D-A186-2555623A496C}"/>
            </c:ext>
          </c:extLst>
        </c:ser>
        <c:dLbls>
          <c:dLblPos val="outEnd"/>
          <c:showLegendKey val="0"/>
          <c:showVal val="1"/>
          <c:showCatName val="0"/>
          <c:showSerName val="0"/>
          <c:showPercent val="0"/>
          <c:showBubbleSize val="0"/>
        </c:dLbls>
        <c:gapWidth val="50"/>
        <c:axId val="-533377488"/>
        <c:axId val="-533373680"/>
      </c:barChart>
      <c:catAx>
        <c:axId val="-5333774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s-CO"/>
          </a:p>
        </c:txPr>
        <c:crossAx val="-533373680"/>
        <c:crosses val="autoZero"/>
        <c:auto val="1"/>
        <c:lblAlgn val="ctr"/>
        <c:lblOffset val="100"/>
        <c:noMultiLvlLbl val="0"/>
      </c:catAx>
      <c:valAx>
        <c:axId val="-533373680"/>
        <c:scaling>
          <c:orientation val="minMax"/>
          <c:max val="0.70000000000000007"/>
        </c:scaling>
        <c:delete val="1"/>
        <c:axPos val="t"/>
        <c:numFmt formatCode="0%" sourceLinked="1"/>
        <c:majorTickMark val="out"/>
        <c:minorTickMark val="none"/>
        <c:tickLblPos val="nextTo"/>
        <c:crossAx val="-533377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607594936708861E-2"/>
          <c:y val="0.16455696202531644"/>
          <c:w val="0.64556962025316456"/>
          <c:h val="0.79746835443037978"/>
        </c:manualLayout>
      </c:layout>
      <c:barChart>
        <c:barDir val="bar"/>
        <c:grouping val="clustered"/>
        <c:varyColors val="0"/>
        <c:ser>
          <c:idx val="6"/>
          <c:order val="0"/>
          <c:tx>
            <c:strRef>
              <c:f>Sheet1!$C$1</c:f>
              <c:strCache>
                <c:ptCount val="1"/>
                <c:pt idx="0">
                  <c:v>Marca</c:v>
                </c:pt>
              </c:strCache>
            </c:strRef>
          </c:tx>
          <c:spPr>
            <a:solidFill>
              <a:srgbClr val="00B050"/>
            </a:solidFill>
            <a:ln w="28555">
              <a:noFill/>
            </a:ln>
          </c:spPr>
          <c:invertIfNegative val="0"/>
          <c:dPt>
            <c:idx val="1"/>
            <c:invertIfNegative val="0"/>
            <c:bubble3D val="0"/>
            <c:spPr>
              <a:solidFill>
                <a:srgbClr val="FF5050"/>
              </a:solidFill>
              <a:ln w="28555">
                <a:noFill/>
              </a:ln>
            </c:spPr>
            <c:extLst>
              <c:ext xmlns:c16="http://schemas.microsoft.com/office/drawing/2014/chart" uri="{C3380CC4-5D6E-409C-BE32-E72D297353CC}">
                <c16:uniqueId val="{00000001-366F-4227-8564-5C116786ABFD}"/>
              </c:ext>
            </c:extLst>
          </c:dPt>
          <c:dLbls>
            <c:spPr>
              <a:noFill/>
              <a:ln w="28555">
                <a:noFill/>
              </a:ln>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2"/>
                <c:pt idx="0">
                  <c:v>B. Trayectoria/ lleva mucho tiempo en el mercado</c:v>
                </c:pt>
                <c:pt idx="1">
                  <c:v>E. Publicidad llamativa</c:v>
                </c:pt>
              </c:strCache>
            </c:strRef>
          </c:cat>
          <c:val>
            <c:numRef>
              <c:f>Sheet1!$C$2:$C$13</c:f>
              <c:numCache>
                <c:formatCode>0%</c:formatCode>
                <c:ptCount val="2"/>
                <c:pt idx="0">
                  <c:v>0.05</c:v>
                </c:pt>
                <c:pt idx="1">
                  <c:v>-0.05</c:v>
                </c:pt>
              </c:numCache>
            </c:numRef>
          </c:val>
          <c:extLst>
            <c:ext xmlns:c16="http://schemas.microsoft.com/office/drawing/2014/chart" uri="{C3380CC4-5D6E-409C-BE32-E72D297353CC}">
              <c16:uniqueId val="{00000002-366F-4227-8564-5C116786ABFD}"/>
            </c:ext>
          </c:extLst>
        </c:ser>
        <c:dLbls>
          <c:showLegendKey val="0"/>
          <c:showVal val="0"/>
          <c:showCatName val="0"/>
          <c:showSerName val="0"/>
          <c:showPercent val="0"/>
          <c:showBubbleSize val="0"/>
        </c:dLbls>
        <c:gapWidth val="150"/>
        <c:axId val="1153119760"/>
        <c:axId val="1153112688"/>
      </c:barChart>
      <c:catAx>
        <c:axId val="1153119760"/>
        <c:scaling>
          <c:orientation val="maxMin"/>
        </c:scaling>
        <c:delete val="1"/>
        <c:axPos val="l"/>
        <c:numFmt formatCode="General" sourceLinked="1"/>
        <c:majorTickMark val="out"/>
        <c:minorTickMark val="none"/>
        <c:tickLblPos val="nextTo"/>
        <c:crossAx val="1153112688"/>
        <c:crosses val="autoZero"/>
        <c:auto val="1"/>
        <c:lblAlgn val="ctr"/>
        <c:lblOffset val="100"/>
        <c:noMultiLvlLbl val="0"/>
      </c:catAx>
      <c:valAx>
        <c:axId val="1153112688"/>
        <c:scaling>
          <c:orientation val="minMax"/>
        </c:scaling>
        <c:delete val="1"/>
        <c:axPos val="t"/>
        <c:title>
          <c:tx>
            <c:rich>
              <a:bodyPr/>
              <a:lstStyle/>
              <a:p>
                <a:pPr>
                  <a:defRPr b="1"/>
                </a:pPr>
                <a:r>
                  <a:rPr lang="es-CO" b="1"/>
                  <a:t>Marca A</a:t>
                </a:r>
              </a:p>
            </c:rich>
          </c:tx>
          <c:layout>
            <c:manualLayout>
              <c:xMode val="edge"/>
              <c:yMode val="edge"/>
              <c:x val="0.2474889709107029"/>
              <c:y val="0"/>
            </c:manualLayout>
          </c:layout>
          <c:overlay val="0"/>
        </c:title>
        <c:numFmt formatCode="0%" sourceLinked="1"/>
        <c:majorTickMark val="out"/>
        <c:minorTickMark val="none"/>
        <c:tickLblPos val="nextTo"/>
        <c:crossAx val="1153119760"/>
        <c:crosses val="autoZero"/>
        <c:crossBetween val="between"/>
      </c:valAx>
      <c:spPr>
        <a:noFill/>
        <a:ln w="28555">
          <a:noFill/>
        </a:ln>
      </c:spPr>
    </c:plotArea>
    <c:plotVisOnly val="1"/>
    <c:dispBlanksAs val="gap"/>
    <c:showDLblsOverMax val="0"/>
  </c:chart>
  <c:spPr>
    <a:noFill/>
    <a:ln>
      <a:noFill/>
    </a:ln>
  </c:spPr>
  <c:txPr>
    <a:bodyPr/>
    <a:lstStyle/>
    <a:p>
      <a:pPr>
        <a:defRPr sz="1349" b="0" i="0" u="none" strike="noStrike" baseline="0">
          <a:solidFill>
            <a:schemeClr val="tx1"/>
          </a:solidFill>
          <a:latin typeface="Century Gothic" panose="020B0502020202020204" pitchFamily="34" charset="0"/>
          <a:ea typeface="Calibri"/>
          <a:cs typeface="Calibri"/>
        </a:defRPr>
      </a:pPr>
      <a:endParaRPr lang="es-E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1.8831210046863771E-2"/>
          <c:y val="0.19823892958934164"/>
          <c:w val="0.96467070926143317"/>
          <c:h val="0.55780029428301414"/>
        </c:manualLayout>
      </c:layout>
      <c:barChart>
        <c:barDir val="col"/>
        <c:grouping val="clustered"/>
        <c:varyColors val="0"/>
        <c:ser>
          <c:idx val="0"/>
          <c:order val="0"/>
          <c:tx>
            <c:strRef>
              <c:f>Hoja1!$A$2</c:f>
              <c:strCache>
                <c:ptCount val="1"/>
                <c:pt idx="0">
                  <c:v>TOTAL</c:v>
                </c:pt>
              </c:strCache>
            </c:strRef>
          </c:tx>
          <c:spPr>
            <a:solidFill>
              <a:schemeClr val="bg1">
                <a:lumMod val="65000"/>
              </a:schemeClr>
            </a:solidFill>
            <a:effectLst/>
            <a:scene3d>
              <a:camera prst="orthographicFront"/>
              <a:lightRig rig="threePt" dir="t">
                <a:rot lat="0" lon="0" rev="1200000"/>
              </a:lightRig>
            </a:scene3d>
            <a:sp3d/>
          </c:spPr>
          <c:invertIfNegative val="0"/>
          <c:dPt>
            <c:idx val="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1-CA2A-4DEA-AB71-10D759A5CED0}"/>
              </c:ext>
            </c:extLst>
          </c:dPt>
          <c:dPt>
            <c:idx val="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3-239B-43B3-A88A-7833FEBABB95}"/>
              </c:ext>
            </c:extLst>
          </c:dPt>
          <c:dPt>
            <c:idx val="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E-6C95-4417-85A2-8399A654B126}"/>
              </c:ext>
            </c:extLst>
          </c:dPt>
          <c:dPt>
            <c:idx val="4"/>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5-CA2A-4DEA-AB71-10D759A5CED0}"/>
              </c:ext>
            </c:extLst>
          </c:dPt>
          <c:dPt>
            <c:idx val="6"/>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7-CA2A-4DEA-AB71-10D759A5CED0}"/>
              </c:ext>
            </c:extLst>
          </c:dPt>
          <c:dPt>
            <c:idx val="7"/>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B-239B-43B3-A88A-7833FEBABB95}"/>
              </c:ext>
            </c:extLst>
          </c:dPt>
          <c:dPt>
            <c:idx val="9"/>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D-239B-43B3-A88A-7833FEBABB95}"/>
              </c:ext>
            </c:extLst>
          </c:dPt>
          <c:dPt>
            <c:idx val="10"/>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B-CA2A-4DEA-AB71-10D759A5CED0}"/>
              </c:ext>
            </c:extLst>
          </c:dPt>
          <c:dPt>
            <c:idx val="12"/>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D-CA2A-4DEA-AB71-10D759A5CED0}"/>
              </c:ext>
            </c:extLst>
          </c:dPt>
          <c:dPt>
            <c:idx val="13"/>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13-239B-43B3-A88A-7833FEBABB95}"/>
              </c:ext>
            </c:extLst>
          </c:dPt>
          <c:dPt>
            <c:idx val="15"/>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F-6C95-4417-85A2-8399A654B126}"/>
              </c:ext>
            </c:extLst>
          </c:dPt>
          <c:dPt>
            <c:idx val="16"/>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17-239B-43B3-A88A-7833FEBABB95}"/>
              </c:ext>
            </c:extLst>
          </c:dPt>
          <c:dLbls>
            <c:spPr>
              <a:noFill/>
              <a:ln>
                <a:noFill/>
              </a:ln>
              <a:effectLst/>
            </c:spPr>
            <c:txPr>
              <a:bodyPr wrap="square" lIns="38100" tIns="19050" rIns="38100" bIns="19050" anchor="ctr">
                <a:spAutoFit/>
              </a:bodyPr>
              <a:lstStyle/>
              <a:p>
                <a:pPr>
                  <a:defRPr sz="1100" b="1">
                    <a:latin typeface="Century Gothic" panose="020B0502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Hoja1!$B$2:$S$2</c:f>
              <c:numCache>
                <c:formatCode>0%</c:formatCode>
                <c:ptCount val="18"/>
                <c:pt idx="0">
                  <c:v>0.6</c:v>
                </c:pt>
                <c:pt idx="1">
                  <c:v>0.58199999999999996</c:v>
                </c:pt>
                <c:pt idx="2">
                  <c:v>0.56999999999999995</c:v>
                </c:pt>
                <c:pt idx="3">
                  <c:v>0.71899999999999997</c:v>
                </c:pt>
                <c:pt idx="4">
                  <c:v>0.66200000000000003</c:v>
                </c:pt>
                <c:pt idx="5">
                  <c:v>0.66</c:v>
                </c:pt>
                <c:pt idx="6">
                  <c:v>0.76300000000000001</c:v>
                </c:pt>
                <c:pt idx="7">
                  <c:v>0.61399999999999999</c:v>
                </c:pt>
                <c:pt idx="8">
                  <c:v>0.73</c:v>
                </c:pt>
                <c:pt idx="9">
                  <c:v>0.52200000000000002</c:v>
                </c:pt>
                <c:pt idx="10">
                  <c:v>0.307</c:v>
                </c:pt>
                <c:pt idx="11">
                  <c:v>0.51</c:v>
                </c:pt>
                <c:pt idx="12">
                  <c:v>0.51700000000000002</c:v>
                </c:pt>
                <c:pt idx="13">
                  <c:v>0.52700000000000002</c:v>
                </c:pt>
                <c:pt idx="14">
                  <c:v>0.4</c:v>
                </c:pt>
                <c:pt idx="15">
                  <c:v>0.67</c:v>
                </c:pt>
                <c:pt idx="16">
                  <c:v>0.308</c:v>
                </c:pt>
                <c:pt idx="17">
                  <c:v>0.68</c:v>
                </c:pt>
              </c:numCache>
            </c:numRef>
          </c:val>
          <c:extLst>
            <c:ext xmlns:c16="http://schemas.microsoft.com/office/drawing/2014/chart" uri="{C3380CC4-5D6E-409C-BE32-E72D297353CC}">
              <c16:uniqueId val="{0000000E-CA2A-4DEA-AB71-10D759A5CED0}"/>
            </c:ext>
          </c:extLst>
        </c:ser>
        <c:ser>
          <c:idx val="1"/>
          <c:order val="1"/>
          <c:tx>
            <c:strRef>
              <c:f>Hoja1!$A$3</c:f>
              <c:strCache>
                <c:ptCount val="1"/>
                <c:pt idx="0">
                  <c:v>Bogotá (B: 76)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Hoja1!$B$3:$S$3</c:f>
            </c:numRef>
          </c:val>
          <c:extLst>
            <c:ext xmlns:c16="http://schemas.microsoft.com/office/drawing/2014/chart" uri="{C3380CC4-5D6E-409C-BE32-E72D297353CC}">
              <c16:uniqueId val="{0000000F-CA2A-4DEA-AB71-10D759A5CED0}"/>
            </c:ext>
          </c:extLst>
        </c:ser>
        <c:ser>
          <c:idx val="2"/>
          <c:order val="2"/>
          <c:tx>
            <c:strRef>
              <c:f>Hoja1!$A$4</c:f>
              <c:strCache>
                <c:ptCount val="1"/>
                <c:pt idx="0">
                  <c:v>Cali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Hoja1!$B$4:$S$4</c:f>
            </c:numRef>
          </c:val>
          <c:extLst>
            <c:ext xmlns:c16="http://schemas.microsoft.com/office/drawing/2014/chart" uri="{C3380CC4-5D6E-409C-BE32-E72D297353CC}">
              <c16:uniqueId val="{00000010-CA2A-4DEA-AB71-10D759A5CED0}"/>
            </c:ext>
          </c:extLst>
        </c:ser>
        <c:ser>
          <c:idx val="3"/>
          <c:order val="3"/>
          <c:tx>
            <c:strRef>
              <c:f>Hoja1!$A$5</c:f>
              <c:strCache>
                <c:ptCount val="1"/>
                <c:pt idx="0">
                  <c:v>Medellín (B: 84)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Hoja1!$B$5:$S$5</c:f>
            </c:numRef>
          </c:val>
          <c:extLst>
            <c:ext xmlns:c16="http://schemas.microsoft.com/office/drawing/2014/chart" uri="{C3380CC4-5D6E-409C-BE32-E72D297353CC}">
              <c16:uniqueId val="{00000011-CA2A-4DEA-AB71-10D759A5CED0}"/>
            </c:ext>
          </c:extLst>
        </c:ser>
        <c:ser>
          <c:idx val="4"/>
          <c:order val="4"/>
          <c:tx>
            <c:strRef>
              <c:f>Hoja1!$A$6</c:f>
              <c:strCache>
                <c:ptCount val="1"/>
                <c:pt idx="0">
                  <c:v>Barranquilla (B: 70)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Hoja1!$B$6:$S$6</c:f>
            </c:numRef>
          </c:val>
          <c:extLst>
            <c:ext xmlns:c16="http://schemas.microsoft.com/office/drawing/2014/chart" uri="{C3380CC4-5D6E-409C-BE32-E72D297353CC}">
              <c16:uniqueId val="{00000012-CA2A-4DEA-AB71-10D759A5CED0}"/>
            </c:ext>
          </c:extLst>
        </c:ser>
        <c:ser>
          <c:idx val="5"/>
          <c:order val="5"/>
          <c:tx>
            <c:strRef>
              <c:f>Hoja1!$A$7</c:f>
              <c:strCache>
                <c:ptCount val="1"/>
                <c:pt idx="0">
                  <c:v>Pereira (B: 66)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Hoja1!$B$7:$S$7</c:f>
            </c:numRef>
          </c:val>
          <c:extLst>
            <c:ext xmlns:c16="http://schemas.microsoft.com/office/drawing/2014/chart" uri="{C3380CC4-5D6E-409C-BE32-E72D297353CC}">
              <c16:uniqueId val="{00000013-CA2A-4DEA-AB71-10D759A5CED0}"/>
            </c:ext>
          </c:extLst>
        </c:ser>
        <c:ser>
          <c:idx val="6"/>
          <c:order val="6"/>
          <c:tx>
            <c:strRef>
              <c:f>Hoja1!$A$8</c:f>
              <c:strCache>
                <c:ptCount val="1"/>
                <c:pt idx="0">
                  <c:v>Cúcuta (B: 39)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Hoja1!$B$8:$S$8</c:f>
            </c:numRef>
          </c:val>
          <c:extLst>
            <c:ext xmlns:c16="http://schemas.microsoft.com/office/drawing/2014/chart" uri="{C3380CC4-5D6E-409C-BE32-E72D297353CC}">
              <c16:uniqueId val="{00000014-CA2A-4DEA-AB71-10D759A5CED0}"/>
            </c:ext>
          </c:extLst>
        </c:ser>
        <c:ser>
          <c:idx val="7"/>
          <c:order val="7"/>
          <c:tx>
            <c:strRef>
              <c:f>Hoja1!$A$9</c:f>
              <c:strCache>
                <c:ptCount val="1"/>
                <c:pt idx="0">
                  <c:v>B/ Manga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Hoja1!$B$9:$S$9</c:f>
            </c:numRef>
          </c:val>
          <c:extLst>
            <c:ext xmlns:c16="http://schemas.microsoft.com/office/drawing/2014/chart" uri="{C3380CC4-5D6E-409C-BE32-E72D297353CC}">
              <c16:uniqueId val="{00000015-CA2A-4DEA-AB71-10D759A5CED0}"/>
            </c:ext>
          </c:extLst>
        </c:ser>
        <c:ser>
          <c:idx val="8"/>
          <c:order val="8"/>
          <c:tx>
            <c:strRef>
              <c:f>Hoja1!$A$10</c:f>
              <c:strCache>
                <c:ptCount val="1"/>
                <c:pt idx="0">
                  <c:v>Manizales (B: 64)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Hoja1!$B$10:$S$10</c:f>
            </c:numRef>
          </c:val>
          <c:extLst>
            <c:ext xmlns:c16="http://schemas.microsoft.com/office/drawing/2014/chart" uri="{C3380CC4-5D6E-409C-BE32-E72D297353CC}">
              <c16:uniqueId val="{00000016-CA2A-4DEA-AB71-10D759A5CED0}"/>
            </c:ext>
          </c:extLst>
        </c:ser>
        <c:ser>
          <c:idx val="9"/>
          <c:order val="9"/>
          <c:tx>
            <c:strRef>
              <c:f>Hoja1!$A$11</c:f>
              <c:strCache>
                <c:ptCount val="1"/>
                <c:pt idx="0">
                  <c:v>NSE 2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Hoja1!$B$11:$S$11</c:f>
            </c:numRef>
          </c:val>
          <c:extLst>
            <c:ext xmlns:c16="http://schemas.microsoft.com/office/drawing/2014/chart" uri="{C3380CC4-5D6E-409C-BE32-E72D297353CC}">
              <c16:uniqueId val="{00000017-CA2A-4DEA-AB71-10D759A5CED0}"/>
            </c:ext>
          </c:extLst>
        </c:ser>
        <c:ser>
          <c:idx val="10"/>
          <c:order val="10"/>
          <c:tx>
            <c:strRef>
              <c:f>Hoja1!$A$12</c:f>
              <c:strCache>
                <c:ptCount val="1"/>
                <c:pt idx="0">
                  <c:v>NSE 3 (B:141)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Hoja1!$B$12:$S$12</c:f>
            </c:numRef>
          </c:val>
          <c:extLst>
            <c:ext xmlns:c16="http://schemas.microsoft.com/office/drawing/2014/chart" uri="{C3380CC4-5D6E-409C-BE32-E72D297353CC}">
              <c16:uniqueId val="{00000018-CA2A-4DEA-AB71-10D759A5CED0}"/>
            </c:ext>
          </c:extLst>
        </c:ser>
        <c:ser>
          <c:idx val="11"/>
          <c:order val="11"/>
          <c:tx>
            <c:strRef>
              <c:f>Hoja1!$A$13</c:f>
              <c:strCache>
                <c:ptCount val="1"/>
                <c:pt idx="0">
                  <c:v>NSE 4 (B:142)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Hoja1!$B$13:$S$13</c:f>
            </c:numRef>
          </c:val>
          <c:extLst>
            <c:ext xmlns:c16="http://schemas.microsoft.com/office/drawing/2014/chart" uri="{C3380CC4-5D6E-409C-BE32-E72D297353CC}">
              <c16:uniqueId val="{00000019-CA2A-4DEA-AB71-10D759A5CED0}"/>
            </c:ext>
          </c:extLst>
        </c:ser>
        <c:ser>
          <c:idx val="12"/>
          <c:order val="12"/>
          <c:tx>
            <c:strRef>
              <c:f>Hoja1!$A$14</c:f>
              <c:strCache>
                <c:ptCount val="1"/>
                <c:pt idx="0">
                  <c:v>NSE 5 al 6 (B:154)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Hoja1!$B$14:$S$14</c:f>
            </c:numRef>
          </c:val>
          <c:extLst>
            <c:ext xmlns:c16="http://schemas.microsoft.com/office/drawing/2014/chart" uri="{C3380CC4-5D6E-409C-BE32-E72D297353CC}">
              <c16:uniqueId val="{0000001A-CA2A-4DEA-AB71-10D759A5CED0}"/>
            </c:ext>
          </c:extLst>
        </c:ser>
        <c:ser>
          <c:idx val="13"/>
          <c:order val="13"/>
          <c:tx>
            <c:strRef>
              <c:f>Hoja1!$A$15</c:f>
              <c:strCache>
                <c:ptCount val="1"/>
                <c:pt idx="0">
                  <c:v>NSE 5 (B: 83)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Hoja1!$B$15:$S$15</c:f>
            </c:numRef>
          </c:val>
          <c:extLst>
            <c:ext xmlns:c16="http://schemas.microsoft.com/office/drawing/2014/chart" uri="{C3380CC4-5D6E-409C-BE32-E72D297353CC}">
              <c16:uniqueId val="{0000001B-CA2A-4DEA-AB71-10D759A5CED0}"/>
            </c:ext>
          </c:extLst>
        </c:ser>
        <c:ser>
          <c:idx val="14"/>
          <c:order val="14"/>
          <c:tx>
            <c:strRef>
              <c:f>Hoja1!$A$16</c:f>
              <c:strCache>
                <c:ptCount val="1"/>
                <c:pt idx="0">
                  <c:v>NSE 6 (B: 71)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Hoja1!$B$16:$S$16</c:f>
            </c:numRef>
          </c:val>
          <c:extLst>
            <c:ext xmlns:c16="http://schemas.microsoft.com/office/drawing/2014/chart" uri="{C3380CC4-5D6E-409C-BE32-E72D297353CC}">
              <c16:uniqueId val="{0000001C-CA2A-4DEA-AB71-10D759A5CED0}"/>
            </c:ext>
          </c:extLst>
        </c:ser>
        <c:ser>
          <c:idx val="15"/>
          <c:order val="15"/>
          <c:tx>
            <c:strRef>
              <c:f>Hoja1!$A$17</c:f>
              <c:strCache>
                <c:ptCount val="1"/>
                <c:pt idx="0">
                  <c:v>De 9 a 11 años (B: 90)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Hoja1!$B$17:$S$17</c:f>
            </c:numRef>
          </c:val>
          <c:extLst>
            <c:ext xmlns:c16="http://schemas.microsoft.com/office/drawing/2014/chart" uri="{C3380CC4-5D6E-409C-BE32-E72D297353CC}">
              <c16:uniqueId val="{0000001D-CA2A-4DEA-AB71-10D759A5CED0}"/>
            </c:ext>
          </c:extLst>
        </c:ser>
        <c:ser>
          <c:idx val="16"/>
          <c:order val="16"/>
          <c:tx>
            <c:strRef>
              <c:f>Hoja1!$A$18</c:f>
              <c:strCache>
                <c:ptCount val="1"/>
                <c:pt idx="0">
                  <c:v>De 12  a 17 años (B:106)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Hoja1!$B$18:$S$18</c:f>
            </c:numRef>
          </c:val>
          <c:extLst>
            <c:ext xmlns:c16="http://schemas.microsoft.com/office/drawing/2014/chart" uri="{C3380CC4-5D6E-409C-BE32-E72D297353CC}">
              <c16:uniqueId val="{0000001E-CA2A-4DEA-AB71-10D759A5CED0}"/>
            </c:ext>
          </c:extLst>
        </c:ser>
        <c:ser>
          <c:idx val="17"/>
          <c:order val="17"/>
          <c:tx>
            <c:strRef>
              <c:f>Hoja1!$A$19</c:f>
              <c:strCache>
                <c:ptCount val="1"/>
                <c:pt idx="0">
                  <c:v>De 18 a 24 años (B:121)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Hoja1!$B$19:$S$19</c:f>
            </c:numRef>
          </c:val>
          <c:extLst>
            <c:ext xmlns:c16="http://schemas.microsoft.com/office/drawing/2014/chart" uri="{C3380CC4-5D6E-409C-BE32-E72D297353CC}">
              <c16:uniqueId val="{0000001F-CA2A-4DEA-AB71-10D759A5CED0}"/>
            </c:ext>
          </c:extLst>
        </c:ser>
        <c:ser>
          <c:idx val="18"/>
          <c:order val="18"/>
          <c:tx>
            <c:strRef>
              <c:f>Hoja1!$A$20</c:f>
              <c:strCache>
                <c:ptCount val="1"/>
                <c:pt idx="0">
                  <c:v>De 25 a 39 años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Hoja1!$B$20:$S$20</c:f>
            </c:numRef>
          </c:val>
          <c:extLst>
            <c:ext xmlns:c16="http://schemas.microsoft.com/office/drawing/2014/chart" uri="{C3380CC4-5D6E-409C-BE32-E72D297353CC}">
              <c16:uniqueId val="{00000020-CA2A-4DEA-AB71-10D759A5CED0}"/>
            </c:ext>
          </c:extLst>
        </c:ser>
        <c:ser>
          <c:idx val="19"/>
          <c:order val="19"/>
          <c:tx>
            <c:strRef>
              <c:f>Hoja1!$A$21</c:f>
              <c:strCache>
                <c:ptCount val="1"/>
                <c:pt idx="0">
                  <c:v>De 40  a 55 años (B:120)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Hoja1!$B$21:$S$21</c:f>
            </c:numRef>
          </c:val>
          <c:extLst>
            <c:ext xmlns:c16="http://schemas.microsoft.com/office/drawing/2014/chart" uri="{C3380CC4-5D6E-409C-BE32-E72D297353CC}">
              <c16:uniqueId val="{00000021-CA2A-4DEA-AB71-10D759A5CED0}"/>
            </c:ext>
          </c:extLst>
        </c:ser>
        <c:ser>
          <c:idx val="20"/>
          <c:order val="20"/>
          <c:tx>
            <c:strRef>
              <c:f>Hoja1!$A$22</c:f>
              <c:strCache>
                <c:ptCount val="1"/>
                <c:pt idx="0">
                  <c:v>De 25 a 30 años (B: 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Hoja1!$B$22:$S$22</c:f>
            </c:numRef>
          </c:val>
          <c:extLst>
            <c:ext xmlns:c16="http://schemas.microsoft.com/office/drawing/2014/chart" uri="{C3380CC4-5D6E-409C-BE32-E72D297353CC}">
              <c16:uniqueId val="{00000022-CA2A-4DEA-AB71-10D759A5CED0}"/>
            </c:ext>
          </c:extLst>
        </c:ser>
        <c:ser>
          <c:idx val="21"/>
          <c:order val="21"/>
          <c:tx>
            <c:strRef>
              <c:f>Hoja1!$A$23</c:f>
              <c:strCache>
                <c:ptCount val="1"/>
                <c:pt idx="0">
                  <c:v>De 31 a 35 años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Hoja1!$B$23:$S$23</c:f>
            </c:numRef>
          </c:val>
          <c:extLst>
            <c:ext xmlns:c16="http://schemas.microsoft.com/office/drawing/2014/chart" uri="{C3380CC4-5D6E-409C-BE32-E72D297353CC}">
              <c16:uniqueId val="{00000023-CA2A-4DEA-AB71-10D759A5CED0}"/>
            </c:ext>
          </c:extLst>
        </c:ser>
        <c:ser>
          <c:idx val="22"/>
          <c:order val="22"/>
          <c:tx>
            <c:strRef>
              <c:f>Hoja1!$A$24</c:f>
              <c:strCache>
                <c:ptCount val="1"/>
                <c:pt idx="0">
                  <c:v>De 36 a 39 años (B: 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Hoja1!$B$24:$S$24</c:f>
            </c:numRef>
          </c:val>
          <c:extLst>
            <c:ext xmlns:c16="http://schemas.microsoft.com/office/drawing/2014/chart" uri="{C3380CC4-5D6E-409C-BE32-E72D297353CC}">
              <c16:uniqueId val="{00000024-CA2A-4DEA-AB71-10D759A5CED0}"/>
            </c:ext>
          </c:extLst>
        </c:ser>
        <c:ser>
          <c:idx val="23"/>
          <c:order val="23"/>
          <c:tx>
            <c:strRef>
              <c:f>Hoja1!$A$25</c:f>
              <c:strCache>
                <c:ptCount val="1"/>
                <c:pt idx="0">
                  <c:v>Hombres (B:273)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Hoja1!$B$25:$S$25</c:f>
            </c:numRef>
          </c:val>
          <c:extLst>
            <c:ext xmlns:c16="http://schemas.microsoft.com/office/drawing/2014/chart" uri="{C3380CC4-5D6E-409C-BE32-E72D297353CC}">
              <c16:uniqueId val="{00000025-CA2A-4DEA-AB71-10D759A5CED0}"/>
            </c:ext>
          </c:extLst>
        </c:ser>
        <c:ser>
          <c:idx val="24"/>
          <c:order val="24"/>
          <c:tx>
            <c:strRef>
              <c:f>Hoja1!$A$26</c:f>
              <c:strCache>
                <c:ptCount val="1"/>
                <c:pt idx="0">
                  <c:v>Mujeres (B:286)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Hoja1!$B$26:$S$26</c:f>
            </c:numRef>
          </c:val>
          <c:extLst>
            <c:ext xmlns:c16="http://schemas.microsoft.com/office/drawing/2014/chart" uri="{C3380CC4-5D6E-409C-BE32-E72D297353CC}">
              <c16:uniqueId val="{00000026-CA2A-4DEA-AB71-10D759A5CED0}"/>
            </c:ext>
          </c:extLst>
        </c:ser>
        <c:ser>
          <c:idx val="25"/>
          <c:order val="25"/>
          <c:tx>
            <c:strRef>
              <c:f>Hoja1!$A$27</c:f>
              <c:strCache>
                <c:ptCount val="1"/>
                <c:pt idx="0">
                  <c:v>Primaria (B: 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Hoja1!$B$27:$S$27</c:f>
            </c:numRef>
          </c:val>
          <c:extLst>
            <c:ext xmlns:c16="http://schemas.microsoft.com/office/drawing/2014/chart" uri="{C3380CC4-5D6E-409C-BE32-E72D297353CC}">
              <c16:uniqueId val="{00000027-CA2A-4DEA-AB71-10D759A5CED0}"/>
            </c:ext>
          </c:extLst>
        </c:ser>
        <c:ser>
          <c:idx val="26"/>
          <c:order val="26"/>
          <c:tx>
            <c:strRef>
              <c:f>Hoja1!$A$28</c:f>
              <c:strCache>
                <c:ptCount val="1"/>
                <c:pt idx="0">
                  <c:v>Bachillerato (B:232)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Hoja1!$B$28:$S$28</c:f>
            </c:numRef>
          </c:val>
          <c:extLst>
            <c:ext xmlns:c16="http://schemas.microsoft.com/office/drawing/2014/chart" uri="{C3380CC4-5D6E-409C-BE32-E72D297353CC}">
              <c16:uniqueId val="{00000028-CA2A-4DEA-AB71-10D759A5CED0}"/>
            </c:ext>
          </c:extLst>
        </c:ser>
        <c:ser>
          <c:idx val="27"/>
          <c:order val="27"/>
          <c:tx>
            <c:strRef>
              <c:f>Hoja1!$A$29</c:f>
              <c:strCache>
                <c:ptCount val="1"/>
                <c:pt idx="0">
                  <c:v>Técnico/ Tecnológico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Hoja1!$B$29:$S$29</c:f>
            </c:numRef>
          </c:val>
          <c:extLst>
            <c:ext xmlns:c16="http://schemas.microsoft.com/office/drawing/2014/chart" uri="{C3380CC4-5D6E-409C-BE32-E72D297353CC}">
              <c16:uniqueId val="{00000029-CA2A-4DEA-AB71-10D759A5CED0}"/>
            </c:ext>
          </c:extLst>
        </c:ser>
        <c:ser>
          <c:idx val="28"/>
          <c:order val="28"/>
          <c:tx>
            <c:strRef>
              <c:f>Hoja1!$A$30</c:f>
              <c:strCache>
                <c:ptCount val="1"/>
                <c:pt idx="0">
                  <c:v>Universidad Incompleta / Estudiante (B: 78)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Hoja1!$B$30:$S$30</c:f>
            </c:numRef>
          </c:val>
          <c:extLst>
            <c:ext xmlns:c16="http://schemas.microsoft.com/office/drawing/2014/chart" uri="{C3380CC4-5D6E-409C-BE32-E72D297353CC}">
              <c16:uniqueId val="{0000002A-CA2A-4DEA-AB71-10D759A5CED0}"/>
            </c:ext>
          </c:extLst>
        </c:ser>
        <c:ser>
          <c:idx val="29"/>
          <c:order val="29"/>
          <c:tx>
            <c:strRef>
              <c:f>Hoja1!$A$31</c:f>
              <c:strCache>
                <c:ptCount val="1"/>
                <c:pt idx="0">
                  <c:v>Universidad completa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Hoja1!$B$31:$S$31</c:f>
            </c:numRef>
          </c:val>
          <c:extLst>
            <c:ext xmlns:c16="http://schemas.microsoft.com/office/drawing/2014/chart" uri="{C3380CC4-5D6E-409C-BE32-E72D297353CC}">
              <c16:uniqueId val="{0000002B-CA2A-4DEA-AB71-10D759A5CED0}"/>
            </c:ext>
          </c:extLst>
        </c:ser>
        <c:ser>
          <c:idx val="30"/>
          <c:order val="30"/>
          <c:tx>
            <c:strRef>
              <c:f>Hoja1!$A$32</c:f>
              <c:strCache>
                <c:ptCount val="1"/>
                <c:pt idx="0">
                  <c:v>Postgrado/ Especialización / Maestría (B:2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Hoja1!$B$32:$S$32</c:f>
            </c:numRef>
          </c:val>
          <c:extLst>
            <c:ext xmlns:c16="http://schemas.microsoft.com/office/drawing/2014/chart" uri="{C3380CC4-5D6E-409C-BE32-E72D297353CC}">
              <c16:uniqueId val="{0000002C-CA2A-4DEA-AB71-10D759A5CED0}"/>
            </c:ext>
          </c:extLst>
        </c:ser>
        <c:ser>
          <c:idx val="31"/>
          <c:order val="31"/>
          <c:tx>
            <c:strRef>
              <c:f>Hoja1!$A$33</c:f>
              <c:strCache>
                <c:ptCount val="1"/>
                <c:pt idx="0">
                  <c:v>Ama casa (B: 49)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Hoja1!$B$33:$S$33</c:f>
            </c:numRef>
          </c:val>
          <c:extLst>
            <c:ext xmlns:c16="http://schemas.microsoft.com/office/drawing/2014/chart" uri="{C3380CC4-5D6E-409C-BE32-E72D297353CC}">
              <c16:uniqueId val="{0000002D-CA2A-4DEA-AB71-10D759A5CED0}"/>
            </c:ext>
          </c:extLst>
        </c:ser>
        <c:ser>
          <c:idx val="32"/>
          <c:order val="32"/>
          <c:tx>
            <c:strRef>
              <c:f>Hoja1!$A$34</c:f>
              <c:strCache>
                <c:ptCount val="1"/>
                <c:pt idx="0">
                  <c:v>Trabajador (B: 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Hoja1!$B$34:$S$34</c:f>
            </c:numRef>
          </c:val>
          <c:extLst>
            <c:ext xmlns:c16="http://schemas.microsoft.com/office/drawing/2014/chart" uri="{C3380CC4-5D6E-409C-BE32-E72D297353CC}">
              <c16:uniqueId val="{0000002E-CA2A-4DEA-AB71-10D759A5CED0}"/>
            </c:ext>
          </c:extLst>
        </c:ser>
        <c:ser>
          <c:idx val="33"/>
          <c:order val="33"/>
          <c:tx>
            <c:strRef>
              <c:f>Hoja1!$A$35</c:f>
              <c:strCache>
                <c:ptCount val="1"/>
                <c:pt idx="0">
                  <c:v>Estudiante (B:172)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Hoja1!$B$35:$S$35</c:f>
            </c:numRef>
          </c:val>
          <c:extLst>
            <c:ext xmlns:c16="http://schemas.microsoft.com/office/drawing/2014/chart" uri="{C3380CC4-5D6E-409C-BE32-E72D297353CC}">
              <c16:uniqueId val="{0000002F-CA2A-4DEA-AB71-10D759A5CED0}"/>
            </c:ext>
          </c:extLst>
        </c:ser>
        <c:ser>
          <c:idx val="34"/>
          <c:order val="34"/>
          <c:tx>
            <c:strRef>
              <c:f>Hoja1!$A$36</c:f>
              <c:strCache>
                <c:ptCount val="1"/>
                <c:pt idx="0">
                  <c:v>Independiente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Hoja1!$B$36:$S$36</c:f>
            </c:numRef>
          </c:val>
          <c:extLst>
            <c:ext xmlns:c16="http://schemas.microsoft.com/office/drawing/2014/chart" uri="{C3380CC4-5D6E-409C-BE32-E72D297353CC}">
              <c16:uniqueId val="{00000030-CA2A-4DEA-AB71-10D759A5CED0}"/>
            </c:ext>
          </c:extLst>
        </c:ser>
        <c:ser>
          <c:idx val="35"/>
          <c:order val="35"/>
          <c:tx>
            <c:strRef>
              <c:f>Hoja1!$A$37</c:f>
              <c:strCache>
                <c:ptCount val="1"/>
                <c:pt idx="0">
                  <c:v>Estudia y Trabaja (B: 18)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Hoja1!$B$37:$S$37</c:f>
            </c:numRef>
          </c:val>
          <c:extLst>
            <c:ext xmlns:c16="http://schemas.microsoft.com/office/drawing/2014/chart" uri="{C3380CC4-5D6E-409C-BE32-E72D297353CC}">
              <c16:uniqueId val="{00000031-CA2A-4DEA-AB71-10D759A5CED0}"/>
            </c:ext>
          </c:extLst>
        </c:ser>
        <c:ser>
          <c:idx val="36"/>
          <c:order val="36"/>
          <c:tx>
            <c:strRef>
              <c:f>Hoja1!$A$38</c:f>
              <c:strCache>
                <c:ptCount val="1"/>
                <c:pt idx="0">
                  <c:v>Jubilado/pensionado (B:0 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Hoja1!$B$38:$S$38</c:f>
            </c:numRef>
          </c:val>
          <c:extLst>
            <c:ext xmlns:c16="http://schemas.microsoft.com/office/drawing/2014/chart" uri="{C3380CC4-5D6E-409C-BE32-E72D297353CC}">
              <c16:uniqueId val="{00000032-CA2A-4DEA-AB71-10D759A5CED0}"/>
            </c:ext>
          </c:extLst>
        </c:ser>
        <c:ser>
          <c:idx val="37"/>
          <c:order val="37"/>
          <c:tx>
            <c:strRef>
              <c:f>Hoja1!$A$39</c:f>
              <c:strCache>
                <c:ptCount val="1"/>
                <c:pt idx="0">
                  <c:v>Desempleado buscando trabajo (B:5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Hoja1!$B$39:$S$39</c:f>
            </c:numRef>
          </c:val>
          <c:extLst>
            <c:ext xmlns:c16="http://schemas.microsoft.com/office/drawing/2014/chart" uri="{C3380CC4-5D6E-409C-BE32-E72D297353CC}">
              <c16:uniqueId val="{00000033-CA2A-4DEA-AB71-10D759A5CED0}"/>
            </c:ext>
          </c:extLst>
        </c:ser>
        <c:ser>
          <c:idx val="38"/>
          <c:order val="38"/>
          <c:tx>
            <c:strRef>
              <c:f>Hoja1!$A$40</c:f>
              <c:strCache>
                <c:ptCount val="1"/>
                <c:pt idx="0">
                  <c:v>Comerciantes (B:4 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Genfar4</c:v>
                </c:pt>
                <c:pt idx="5">
                  <c:v>Genfar2</c:v>
                </c:pt>
                <c:pt idx="6">
                  <c:v>Mk 25</c:v>
                </c:pt>
                <c:pt idx="7">
                  <c:v>Mk4</c:v>
                </c:pt>
                <c:pt idx="8">
                  <c:v>Mk2</c:v>
                </c:pt>
                <c:pt idx="9">
                  <c:v>Memphis 25</c:v>
                </c:pt>
                <c:pt idx="10">
                  <c:v>Memphis4</c:v>
                </c:pt>
                <c:pt idx="11">
                  <c:v>Memphis2</c:v>
                </c:pt>
                <c:pt idx="12">
                  <c:v>American Generics 25</c:v>
                </c:pt>
                <c:pt idx="13">
                  <c:v>American Generics4</c:v>
                </c:pt>
                <c:pt idx="14">
                  <c:v>American Generics2</c:v>
                </c:pt>
                <c:pt idx="15">
                  <c:v>Laproff 25</c:v>
                </c:pt>
                <c:pt idx="16">
                  <c:v>Laproff3</c:v>
                </c:pt>
                <c:pt idx="17">
                  <c:v>Laproff2</c:v>
                </c:pt>
              </c:strCache>
            </c:strRef>
          </c:cat>
          <c:val>
            <c:numRef>
              <c:f>Hoja1!$B$40:$S$40</c:f>
            </c:numRef>
          </c:val>
          <c:extLst>
            <c:ext xmlns:c16="http://schemas.microsoft.com/office/drawing/2014/chart" uri="{C3380CC4-5D6E-409C-BE32-E72D297353CC}">
              <c16:uniqueId val="{00000034-CA2A-4DEA-AB71-10D759A5CED0}"/>
            </c:ext>
          </c:extLst>
        </c:ser>
        <c:dLbls>
          <c:dLblPos val="outEnd"/>
          <c:showLegendKey val="0"/>
          <c:showVal val="1"/>
          <c:showCatName val="0"/>
          <c:showSerName val="0"/>
          <c:showPercent val="0"/>
          <c:showBubbleSize val="0"/>
        </c:dLbls>
        <c:gapWidth val="100"/>
        <c:axId val="-533367152"/>
        <c:axId val="-533358992"/>
      </c:barChart>
      <c:catAx>
        <c:axId val="-533367152"/>
        <c:scaling>
          <c:orientation val="minMax"/>
        </c:scaling>
        <c:delete val="0"/>
        <c:axPos val="b"/>
        <c:numFmt formatCode="General" sourceLinked="0"/>
        <c:majorTickMark val="out"/>
        <c:minorTickMark val="none"/>
        <c:tickLblPos val="nextTo"/>
        <c:spPr>
          <a:ln>
            <a:noFill/>
          </a:ln>
        </c:spPr>
        <c:txPr>
          <a:bodyPr/>
          <a:lstStyle/>
          <a:p>
            <a:pPr>
              <a:defRPr sz="1000" b="1">
                <a:solidFill>
                  <a:schemeClr val="bg1"/>
                </a:solidFill>
                <a:latin typeface="Calibri" panose="020F0502020204030204" pitchFamily="34" charset="0"/>
              </a:defRPr>
            </a:pPr>
            <a:endParaRPr lang="es-CO"/>
          </a:p>
        </c:txPr>
        <c:crossAx val="-533358992"/>
        <c:crosses val="autoZero"/>
        <c:auto val="1"/>
        <c:lblAlgn val="ctr"/>
        <c:lblOffset val="100"/>
        <c:noMultiLvlLbl val="0"/>
      </c:catAx>
      <c:valAx>
        <c:axId val="-533358992"/>
        <c:scaling>
          <c:orientation val="minMax"/>
          <c:max val="1"/>
          <c:min val="0"/>
        </c:scaling>
        <c:delete val="1"/>
        <c:axPos val="l"/>
        <c:numFmt formatCode="0%" sourceLinked="1"/>
        <c:majorTickMark val="out"/>
        <c:minorTickMark val="none"/>
        <c:tickLblPos val="nextTo"/>
        <c:crossAx val="-533367152"/>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1.8831210046863771E-2"/>
          <c:y val="0.19823892958934164"/>
          <c:w val="0.96467070926143317"/>
          <c:h val="0.55780029428301414"/>
        </c:manualLayout>
      </c:layout>
      <c:barChart>
        <c:barDir val="col"/>
        <c:grouping val="clustered"/>
        <c:varyColors val="0"/>
        <c:ser>
          <c:idx val="0"/>
          <c:order val="0"/>
          <c:tx>
            <c:strRef>
              <c:f>Hoja1!$A$2</c:f>
              <c:strCache>
                <c:ptCount val="1"/>
                <c:pt idx="0">
                  <c:v>TOTAL</c:v>
                </c:pt>
              </c:strCache>
            </c:strRef>
          </c:tx>
          <c:spPr>
            <a:solidFill>
              <a:schemeClr val="bg1">
                <a:lumMod val="65000"/>
              </a:schemeClr>
            </a:solidFill>
            <a:effectLst/>
            <a:scene3d>
              <a:camera prst="orthographicFront"/>
              <a:lightRig rig="threePt" dir="t">
                <a:rot lat="0" lon="0" rev="1200000"/>
              </a:lightRig>
            </a:scene3d>
            <a:sp3d/>
          </c:spPr>
          <c:invertIfNegative val="0"/>
          <c:dPt>
            <c:idx val="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E-E4FD-4AFF-996A-C646A9A60E19}"/>
              </c:ext>
            </c:extLst>
          </c:dPt>
          <c:dPt>
            <c:idx val="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1-E4FD-4AFF-996A-C646A9A60E19}"/>
              </c:ext>
            </c:extLst>
          </c:dPt>
          <c:dPt>
            <c:idx val="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F-E4FD-4AFF-996A-C646A9A60E19}"/>
              </c:ext>
            </c:extLst>
          </c:dPt>
          <c:dPt>
            <c:idx val="4"/>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5-FA5E-4FC4-AD1F-4A175CCC5CEC}"/>
              </c:ext>
            </c:extLst>
          </c:dPt>
          <c:dPt>
            <c:idx val="6"/>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0-E4FD-4AFF-996A-C646A9A60E19}"/>
              </c:ext>
            </c:extLst>
          </c:dPt>
          <c:dPt>
            <c:idx val="7"/>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5-E4FD-4AFF-996A-C646A9A60E19}"/>
              </c:ext>
            </c:extLst>
          </c:dPt>
          <c:dPt>
            <c:idx val="9"/>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D-B0D8-4F71-83FD-2FC1E8448DBD}"/>
              </c:ext>
            </c:extLst>
          </c:dPt>
          <c:dPt>
            <c:idx val="10"/>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B-FA5E-4FC4-AD1F-4A175CCC5CEC}"/>
              </c:ext>
            </c:extLst>
          </c:dPt>
          <c:dPt>
            <c:idx val="12"/>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3-E4FD-4AFF-996A-C646A9A60E19}"/>
              </c:ext>
            </c:extLst>
          </c:dPt>
          <c:dPt>
            <c:idx val="13"/>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9-E4FD-4AFF-996A-C646A9A60E19}"/>
              </c:ext>
            </c:extLst>
          </c:dPt>
          <c:dPt>
            <c:idx val="15"/>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1-E4FD-4AFF-996A-C646A9A60E19}"/>
              </c:ext>
            </c:extLst>
          </c:dPt>
          <c:dPt>
            <c:idx val="16"/>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B-E4FD-4AFF-996A-C646A9A60E19}"/>
              </c:ext>
            </c:extLst>
          </c:dPt>
          <c:dLbls>
            <c:spPr>
              <a:noFill/>
              <a:ln>
                <a:noFill/>
              </a:ln>
              <a:effectLst/>
            </c:spPr>
            <c:txPr>
              <a:bodyPr wrap="square" lIns="38100" tIns="19050" rIns="38100" bIns="19050" anchor="ctr">
                <a:spAutoFit/>
              </a:bodyPr>
              <a:lstStyle/>
              <a:p>
                <a:pPr>
                  <a:defRPr sz="1100" b="1">
                    <a:latin typeface="Century Gothic" panose="020B0502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Hoja1!$B$2:$S$2</c:f>
              <c:numCache>
                <c:formatCode>0%</c:formatCode>
                <c:ptCount val="18"/>
                <c:pt idx="0">
                  <c:v>0.48299999999999998</c:v>
                </c:pt>
                <c:pt idx="1">
                  <c:v>0.50600000000000001</c:v>
                </c:pt>
                <c:pt idx="2">
                  <c:v>0.48</c:v>
                </c:pt>
                <c:pt idx="3">
                  <c:v>0.52900000000000003</c:v>
                </c:pt>
                <c:pt idx="4">
                  <c:v>0.52900000000000003</c:v>
                </c:pt>
                <c:pt idx="5">
                  <c:v>0.4</c:v>
                </c:pt>
                <c:pt idx="6">
                  <c:v>0.38700000000000001</c:v>
                </c:pt>
                <c:pt idx="7">
                  <c:v>0.52200000000000002</c:v>
                </c:pt>
                <c:pt idx="8">
                  <c:v>0.33</c:v>
                </c:pt>
                <c:pt idx="9">
                  <c:v>0.437</c:v>
                </c:pt>
                <c:pt idx="10">
                  <c:v>0.52700000000000002</c:v>
                </c:pt>
                <c:pt idx="11">
                  <c:v>0.44</c:v>
                </c:pt>
                <c:pt idx="12">
                  <c:v>0.441</c:v>
                </c:pt>
                <c:pt idx="13">
                  <c:v>0.52400000000000002</c:v>
                </c:pt>
                <c:pt idx="14">
                  <c:v>0.53</c:v>
                </c:pt>
                <c:pt idx="15">
                  <c:v>0.504</c:v>
                </c:pt>
                <c:pt idx="16">
                  <c:v>0.80100000000000005</c:v>
                </c:pt>
                <c:pt idx="17">
                  <c:v>0.39</c:v>
                </c:pt>
              </c:numCache>
            </c:numRef>
          </c:val>
          <c:extLst>
            <c:ext xmlns:c16="http://schemas.microsoft.com/office/drawing/2014/chart" uri="{C3380CC4-5D6E-409C-BE32-E72D297353CC}">
              <c16:uniqueId val="{0000000E-FA5E-4FC4-AD1F-4A175CCC5CEC}"/>
            </c:ext>
          </c:extLst>
        </c:ser>
        <c:ser>
          <c:idx val="1"/>
          <c:order val="1"/>
          <c:tx>
            <c:strRef>
              <c:f>Hoja1!$A$3</c:f>
              <c:strCache>
                <c:ptCount val="1"/>
                <c:pt idx="0">
                  <c:v>Bogotá (B: 76)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Hoja1!$B$3:$S$3</c:f>
            </c:numRef>
          </c:val>
          <c:extLst>
            <c:ext xmlns:c16="http://schemas.microsoft.com/office/drawing/2014/chart" uri="{C3380CC4-5D6E-409C-BE32-E72D297353CC}">
              <c16:uniqueId val="{0000000F-FA5E-4FC4-AD1F-4A175CCC5CEC}"/>
            </c:ext>
          </c:extLst>
        </c:ser>
        <c:ser>
          <c:idx val="2"/>
          <c:order val="2"/>
          <c:tx>
            <c:strRef>
              <c:f>Hoja1!$A$4</c:f>
              <c:strCache>
                <c:ptCount val="1"/>
                <c:pt idx="0">
                  <c:v>Cali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Hoja1!$B$4:$S$4</c:f>
            </c:numRef>
          </c:val>
          <c:extLst>
            <c:ext xmlns:c16="http://schemas.microsoft.com/office/drawing/2014/chart" uri="{C3380CC4-5D6E-409C-BE32-E72D297353CC}">
              <c16:uniqueId val="{00000010-FA5E-4FC4-AD1F-4A175CCC5CEC}"/>
            </c:ext>
          </c:extLst>
        </c:ser>
        <c:ser>
          <c:idx val="3"/>
          <c:order val="3"/>
          <c:tx>
            <c:strRef>
              <c:f>Hoja1!$A$5</c:f>
              <c:strCache>
                <c:ptCount val="1"/>
                <c:pt idx="0">
                  <c:v>Medellín (B: 84)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Hoja1!$B$5:$S$5</c:f>
            </c:numRef>
          </c:val>
          <c:extLst>
            <c:ext xmlns:c16="http://schemas.microsoft.com/office/drawing/2014/chart" uri="{C3380CC4-5D6E-409C-BE32-E72D297353CC}">
              <c16:uniqueId val="{00000011-FA5E-4FC4-AD1F-4A175CCC5CEC}"/>
            </c:ext>
          </c:extLst>
        </c:ser>
        <c:ser>
          <c:idx val="4"/>
          <c:order val="4"/>
          <c:tx>
            <c:strRef>
              <c:f>Hoja1!$A$6</c:f>
              <c:strCache>
                <c:ptCount val="1"/>
                <c:pt idx="0">
                  <c:v>Barranquilla (B: 70)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Hoja1!$B$6:$S$6</c:f>
            </c:numRef>
          </c:val>
          <c:extLst>
            <c:ext xmlns:c16="http://schemas.microsoft.com/office/drawing/2014/chart" uri="{C3380CC4-5D6E-409C-BE32-E72D297353CC}">
              <c16:uniqueId val="{00000012-FA5E-4FC4-AD1F-4A175CCC5CEC}"/>
            </c:ext>
          </c:extLst>
        </c:ser>
        <c:ser>
          <c:idx val="5"/>
          <c:order val="5"/>
          <c:tx>
            <c:strRef>
              <c:f>Hoja1!$A$7</c:f>
              <c:strCache>
                <c:ptCount val="1"/>
                <c:pt idx="0">
                  <c:v>Pereira (B: 66)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Hoja1!$B$7:$S$7</c:f>
            </c:numRef>
          </c:val>
          <c:extLst>
            <c:ext xmlns:c16="http://schemas.microsoft.com/office/drawing/2014/chart" uri="{C3380CC4-5D6E-409C-BE32-E72D297353CC}">
              <c16:uniqueId val="{00000013-FA5E-4FC4-AD1F-4A175CCC5CEC}"/>
            </c:ext>
          </c:extLst>
        </c:ser>
        <c:ser>
          <c:idx val="6"/>
          <c:order val="6"/>
          <c:tx>
            <c:strRef>
              <c:f>Hoja1!$A$8</c:f>
              <c:strCache>
                <c:ptCount val="1"/>
                <c:pt idx="0">
                  <c:v>Cúcuta (B: 39)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Hoja1!$B$8:$S$8</c:f>
            </c:numRef>
          </c:val>
          <c:extLst>
            <c:ext xmlns:c16="http://schemas.microsoft.com/office/drawing/2014/chart" uri="{C3380CC4-5D6E-409C-BE32-E72D297353CC}">
              <c16:uniqueId val="{00000014-FA5E-4FC4-AD1F-4A175CCC5CEC}"/>
            </c:ext>
          </c:extLst>
        </c:ser>
        <c:ser>
          <c:idx val="7"/>
          <c:order val="7"/>
          <c:tx>
            <c:strRef>
              <c:f>Hoja1!$A$9</c:f>
              <c:strCache>
                <c:ptCount val="1"/>
                <c:pt idx="0">
                  <c:v>B/ Manga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Hoja1!$B$9:$S$9</c:f>
            </c:numRef>
          </c:val>
          <c:extLst>
            <c:ext xmlns:c16="http://schemas.microsoft.com/office/drawing/2014/chart" uri="{C3380CC4-5D6E-409C-BE32-E72D297353CC}">
              <c16:uniqueId val="{00000015-FA5E-4FC4-AD1F-4A175CCC5CEC}"/>
            </c:ext>
          </c:extLst>
        </c:ser>
        <c:ser>
          <c:idx val="8"/>
          <c:order val="8"/>
          <c:tx>
            <c:strRef>
              <c:f>Hoja1!$A$10</c:f>
              <c:strCache>
                <c:ptCount val="1"/>
                <c:pt idx="0">
                  <c:v>Manizales (B: 64)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Hoja1!$B$10:$S$10</c:f>
            </c:numRef>
          </c:val>
          <c:extLst>
            <c:ext xmlns:c16="http://schemas.microsoft.com/office/drawing/2014/chart" uri="{C3380CC4-5D6E-409C-BE32-E72D297353CC}">
              <c16:uniqueId val="{00000016-FA5E-4FC4-AD1F-4A175CCC5CEC}"/>
            </c:ext>
          </c:extLst>
        </c:ser>
        <c:ser>
          <c:idx val="9"/>
          <c:order val="9"/>
          <c:tx>
            <c:strRef>
              <c:f>Hoja1!$A$11</c:f>
              <c:strCache>
                <c:ptCount val="1"/>
                <c:pt idx="0">
                  <c:v>NSE 2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Hoja1!$B$11:$S$11</c:f>
            </c:numRef>
          </c:val>
          <c:extLst>
            <c:ext xmlns:c16="http://schemas.microsoft.com/office/drawing/2014/chart" uri="{C3380CC4-5D6E-409C-BE32-E72D297353CC}">
              <c16:uniqueId val="{00000017-FA5E-4FC4-AD1F-4A175CCC5CEC}"/>
            </c:ext>
          </c:extLst>
        </c:ser>
        <c:ser>
          <c:idx val="10"/>
          <c:order val="10"/>
          <c:tx>
            <c:strRef>
              <c:f>Hoja1!$A$12</c:f>
              <c:strCache>
                <c:ptCount val="1"/>
                <c:pt idx="0">
                  <c:v>NSE 3 (B:141)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Hoja1!$B$12:$S$12</c:f>
            </c:numRef>
          </c:val>
          <c:extLst>
            <c:ext xmlns:c16="http://schemas.microsoft.com/office/drawing/2014/chart" uri="{C3380CC4-5D6E-409C-BE32-E72D297353CC}">
              <c16:uniqueId val="{00000018-FA5E-4FC4-AD1F-4A175CCC5CEC}"/>
            </c:ext>
          </c:extLst>
        </c:ser>
        <c:ser>
          <c:idx val="11"/>
          <c:order val="11"/>
          <c:tx>
            <c:strRef>
              <c:f>Hoja1!$A$13</c:f>
              <c:strCache>
                <c:ptCount val="1"/>
                <c:pt idx="0">
                  <c:v>NSE 4 (B:142)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Hoja1!$B$13:$S$13</c:f>
            </c:numRef>
          </c:val>
          <c:extLst>
            <c:ext xmlns:c16="http://schemas.microsoft.com/office/drawing/2014/chart" uri="{C3380CC4-5D6E-409C-BE32-E72D297353CC}">
              <c16:uniqueId val="{00000019-FA5E-4FC4-AD1F-4A175CCC5CEC}"/>
            </c:ext>
          </c:extLst>
        </c:ser>
        <c:ser>
          <c:idx val="12"/>
          <c:order val="12"/>
          <c:tx>
            <c:strRef>
              <c:f>Hoja1!$A$14</c:f>
              <c:strCache>
                <c:ptCount val="1"/>
                <c:pt idx="0">
                  <c:v>NSE 5 al 6 (B:154)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Hoja1!$B$14:$S$14</c:f>
            </c:numRef>
          </c:val>
          <c:extLst>
            <c:ext xmlns:c16="http://schemas.microsoft.com/office/drawing/2014/chart" uri="{C3380CC4-5D6E-409C-BE32-E72D297353CC}">
              <c16:uniqueId val="{0000001A-FA5E-4FC4-AD1F-4A175CCC5CEC}"/>
            </c:ext>
          </c:extLst>
        </c:ser>
        <c:ser>
          <c:idx val="13"/>
          <c:order val="13"/>
          <c:tx>
            <c:strRef>
              <c:f>Hoja1!$A$15</c:f>
              <c:strCache>
                <c:ptCount val="1"/>
                <c:pt idx="0">
                  <c:v>NSE 5 (B: 83)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Hoja1!$B$15:$S$15</c:f>
            </c:numRef>
          </c:val>
          <c:extLst>
            <c:ext xmlns:c16="http://schemas.microsoft.com/office/drawing/2014/chart" uri="{C3380CC4-5D6E-409C-BE32-E72D297353CC}">
              <c16:uniqueId val="{0000001B-FA5E-4FC4-AD1F-4A175CCC5CEC}"/>
            </c:ext>
          </c:extLst>
        </c:ser>
        <c:ser>
          <c:idx val="14"/>
          <c:order val="14"/>
          <c:tx>
            <c:strRef>
              <c:f>Hoja1!$A$16</c:f>
              <c:strCache>
                <c:ptCount val="1"/>
                <c:pt idx="0">
                  <c:v>NSE 6 (B: 71)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Hoja1!$B$16:$S$16</c:f>
            </c:numRef>
          </c:val>
          <c:extLst>
            <c:ext xmlns:c16="http://schemas.microsoft.com/office/drawing/2014/chart" uri="{C3380CC4-5D6E-409C-BE32-E72D297353CC}">
              <c16:uniqueId val="{0000001C-FA5E-4FC4-AD1F-4A175CCC5CEC}"/>
            </c:ext>
          </c:extLst>
        </c:ser>
        <c:ser>
          <c:idx val="15"/>
          <c:order val="15"/>
          <c:tx>
            <c:strRef>
              <c:f>Hoja1!$A$17</c:f>
              <c:strCache>
                <c:ptCount val="1"/>
                <c:pt idx="0">
                  <c:v>De 9 a 11 años (B: 90)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Hoja1!$B$17:$S$17</c:f>
            </c:numRef>
          </c:val>
          <c:extLst>
            <c:ext xmlns:c16="http://schemas.microsoft.com/office/drawing/2014/chart" uri="{C3380CC4-5D6E-409C-BE32-E72D297353CC}">
              <c16:uniqueId val="{0000001D-FA5E-4FC4-AD1F-4A175CCC5CEC}"/>
            </c:ext>
          </c:extLst>
        </c:ser>
        <c:ser>
          <c:idx val="16"/>
          <c:order val="16"/>
          <c:tx>
            <c:strRef>
              <c:f>Hoja1!$A$18</c:f>
              <c:strCache>
                <c:ptCount val="1"/>
                <c:pt idx="0">
                  <c:v>De 12  a 17 años (B:106)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Hoja1!$B$18:$S$18</c:f>
            </c:numRef>
          </c:val>
          <c:extLst>
            <c:ext xmlns:c16="http://schemas.microsoft.com/office/drawing/2014/chart" uri="{C3380CC4-5D6E-409C-BE32-E72D297353CC}">
              <c16:uniqueId val="{0000001E-FA5E-4FC4-AD1F-4A175CCC5CEC}"/>
            </c:ext>
          </c:extLst>
        </c:ser>
        <c:ser>
          <c:idx val="17"/>
          <c:order val="17"/>
          <c:tx>
            <c:strRef>
              <c:f>Hoja1!$A$19</c:f>
              <c:strCache>
                <c:ptCount val="1"/>
                <c:pt idx="0">
                  <c:v>De 18 a 24 años (B:121)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Hoja1!$B$19:$S$19</c:f>
            </c:numRef>
          </c:val>
          <c:extLst>
            <c:ext xmlns:c16="http://schemas.microsoft.com/office/drawing/2014/chart" uri="{C3380CC4-5D6E-409C-BE32-E72D297353CC}">
              <c16:uniqueId val="{0000001F-FA5E-4FC4-AD1F-4A175CCC5CEC}"/>
            </c:ext>
          </c:extLst>
        </c:ser>
        <c:ser>
          <c:idx val="18"/>
          <c:order val="18"/>
          <c:tx>
            <c:strRef>
              <c:f>Hoja1!$A$20</c:f>
              <c:strCache>
                <c:ptCount val="1"/>
                <c:pt idx="0">
                  <c:v>De 25 a 39 años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Hoja1!$B$20:$S$20</c:f>
            </c:numRef>
          </c:val>
          <c:extLst>
            <c:ext xmlns:c16="http://schemas.microsoft.com/office/drawing/2014/chart" uri="{C3380CC4-5D6E-409C-BE32-E72D297353CC}">
              <c16:uniqueId val="{00000020-FA5E-4FC4-AD1F-4A175CCC5CEC}"/>
            </c:ext>
          </c:extLst>
        </c:ser>
        <c:ser>
          <c:idx val="19"/>
          <c:order val="19"/>
          <c:tx>
            <c:strRef>
              <c:f>Hoja1!$A$21</c:f>
              <c:strCache>
                <c:ptCount val="1"/>
                <c:pt idx="0">
                  <c:v>De 40  a 55 años (B:120)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Hoja1!$B$21:$S$21</c:f>
            </c:numRef>
          </c:val>
          <c:extLst>
            <c:ext xmlns:c16="http://schemas.microsoft.com/office/drawing/2014/chart" uri="{C3380CC4-5D6E-409C-BE32-E72D297353CC}">
              <c16:uniqueId val="{00000021-FA5E-4FC4-AD1F-4A175CCC5CEC}"/>
            </c:ext>
          </c:extLst>
        </c:ser>
        <c:ser>
          <c:idx val="20"/>
          <c:order val="20"/>
          <c:tx>
            <c:strRef>
              <c:f>Hoja1!$A$22</c:f>
              <c:strCache>
                <c:ptCount val="1"/>
                <c:pt idx="0">
                  <c:v>De 25 a 30 años (B: 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Hoja1!$B$22:$S$22</c:f>
            </c:numRef>
          </c:val>
          <c:extLst>
            <c:ext xmlns:c16="http://schemas.microsoft.com/office/drawing/2014/chart" uri="{C3380CC4-5D6E-409C-BE32-E72D297353CC}">
              <c16:uniqueId val="{00000022-FA5E-4FC4-AD1F-4A175CCC5CEC}"/>
            </c:ext>
          </c:extLst>
        </c:ser>
        <c:ser>
          <c:idx val="21"/>
          <c:order val="21"/>
          <c:tx>
            <c:strRef>
              <c:f>Hoja1!$A$23</c:f>
              <c:strCache>
                <c:ptCount val="1"/>
                <c:pt idx="0">
                  <c:v>De 31 a 35 años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Hoja1!$B$23:$S$23</c:f>
            </c:numRef>
          </c:val>
          <c:extLst>
            <c:ext xmlns:c16="http://schemas.microsoft.com/office/drawing/2014/chart" uri="{C3380CC4-5D6E-409C-BE32-E72D297353CC}">
              <c16:uniqueId val="{00000023-FA5E-4FC4-AD1F-4A175CCC5CEC}"/>
            </c:ext>
          </c:extLst>
        </c:ser>
        <c:ser>
          <c:idx val="22"/>
          <c:order val="22"/>
          <c:tx>
            <c:strRef>
              <c:f>Hoja1!$A$24</c:f>
              <c:strCache>
                <c:ptCount val="1"/>
                <c:pt idx="0">
                  <c:v>De 36 a 39 años (B: 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Hoja1!$B$24:$S$24</c:f>
            </c:numRef>
          </c:val>
          <c:extLst>
            <c:ext xmlns:c16="http://schemas.microsoft.com/office/drawing/2014/chart" uri="{C3380CC4-5D6E-409C-BE32-E72D297353CC}">
              <c16:uniqueId val="{00000024-FA5E-4FC4-AD1F-4A175CCC5CEC}"/>
            </c:ext>
          </c:extLst>
        </c:ser>
        <c:ser>
          <c:idx val="23"/>
          <c:order val="23"/>
          <c:tx>
            <c:strRef>
              <c:f>Hoja1!$A$25</c:f>
              <c:strCache>
                <c:ptCount val="1"/>
                <c:pt idx="0">
                  <c:v>Hombres (B:273)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Hoja1!$B$25:$S$25</c:f>
            </c:numRef>
          </c:val>
          <c:extLst>
            <c:ext xmlns:c16="http://schemas.microsoft.com/office/drawing/2014/chart" uri="{C3380CC4-5D6E-409C-BE32-E72D297353CC}">
              <c16:uniqueId val="{00000025-FA5E-4FC4-AD1F-4A175CCC5CEC}"/>
            </c:ext>
          </c:extLst>
        </c:ser>
        <c:ser>
          <c:idx val="24"/>
          <c:order val="24"/>
          <c:tx>
            <c:strRef>
              <c:f>Hoja1!$A$26</c:f>
              <c:strCache>
                <c:ptCount val="1"/>
                <c:pt idx="0">
                  <c:v>Mujeres (B:286)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Hoja1!$B$26:$S$26</c:f>
            </c:numRef>
          </c:val>
          <c:extLst>
            <c:ext xmlns:c16="http://schemas.microsoft.com/office/drawing/2014/chart" uri="{C3380CC4-5D6E-409C-BE32-E72D297353CC}">
              <c16:uniqueId val="{00000026-FA5E-4FC4-AD1F-4A175CCC5CEC}"/>
            </c:ext>
          </c:extLst>
        </c:ser>
        <c:ser>
          <c:idx val="25"/>
          <c:order val="25"/>
          <c:tx>
            <c:strRef>
              <c:f>Hoja1!$A$27</c:f>
              <c:strCache>
                <c:ptCount val="1"/>
                <c:pt idx="0">
                  <c:v>Primaria (B: 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Hoja1!$B$27:$S$27</c:f>
            </c:numRef>
          </c:val>
          <c:extLst>
            <c:ext xmlns:c16="http://schemas.microsoft.com/office/drawing/2014/chart" uri="{C3380CC4-5D6E-409C-BE32-E72D297353CC}">
              <c16:uniqueId val="{00000027-FA5E-4FC4-AD1F-4A175CCC5CEC}"/>
            </c:ext>
          </c:extLst>
        </c:ser>
        <c:ser>
          <c:idx val="26"/>
          <c:order val="26"/>
          <c:tx>
            <c:strRef>
              <c:f>Hoja1!$A$28</c:f>
              <c:strCache>
                <c:ptCount val="1"/>
                <c:pt idx="0">
                  <c:v>Bachillerato (B:232)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Hoja1!$B$28:$S$28</c:f>
            </c:numRef>
          </c:val>
          <c:extLst>
            <c:ext xmlns:c16="http://schemas.microsoft.com/office/drawing/2014/chart" uri="{C3380CC4-5D6E-409C-BE32-E72D297353CC}">
              <c16:uniqueId val="{00000028-FA5E-4FC4-AD1F-4A175CCC5CEC}"/>
            </c:ext>
          </c:extLst>
        </c:ser>
        <c:ser>
          <c:idx val="27"/>
          <c:order val="27"/>
          <c:tx>
            <c:strRef>
              <c:f>Hoja1!$A$29</c:f>
              <c:strCache>
                <c:ptCount val="1"/>
                <c:pt idx="0">
                  <c:v>Técnico/ Tecnológico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Hoja1!$B$29:$S$29</c:f>
            </c:numRef>
          </c:val>
          <c:extLst>
            <c:ext xmlns:c16="http://schemas.microsoft.com/office/drawing/2014/chart" uri="{C3380CC4-5D6E-409C-BE32-E72D297353CC}">
              <c16:uniqueId val="{00000029-FA5E-4FC4-AD1F-4A175CCC5CEC}"/>
            </c:ext>
          </c:extLst>
        </c:ser>
        <c:ser>
          <c:idx val="28"/>
          <c:order val="28"/>
          <c:tx>
            <c:strRef>
              <c:f>Hoja1!$A$30</c:f>
              <c:strCache>
                <c:ptCount val="1"/>
                <c:pt idx="0">
                  <c:v>Universidad Incompleta / Estudiante (B: 78)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Hoja1!$B$30:$S$30</c:f>
            </c:numRef>
          </c:val>
          <c:extLst>
            <c:ext xmlns:c16="http://schemas.microsoft.com/office/drawing/2014/chart" uri="{C3380CC4-5D6E-409C-BE32-E72D297353CC}">
              <c16:uniqueId val="{0000002A-FA5E-4FC4-AD1F-4A175CCC5CEC}"/>
            </c:ext>
          </c:extLst>
        </c:ser>
        <c:ser>
          <c:idx val="29"/>
          <c:order val="29"/>
          <c:tx>
            <c:strRef>
              <c:f>Hoja1!$A$31</c:f>
              <c:strCache>
                <c:ptCount val="1"/>
                <c:pt idx="0">
                  <c:v>Universidad completa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Hoja1!$B$31:$S$31</c:f>
            </c:numRef>
          </c:val>
          <c:extLst>
            <c:ext xmlns:c16="http://schemas.microsoft.com/office/drawing/2014/chart" uri="{C3380CC4-5D6E-409C-BE32-E72D297353CC}">
              <c16:uniqueId val="{0000002B-FA5E-4FC4-AD1F-4A175CCC5CEC}"/>
            </c:ext>
          </c:extLst>
        </c:ser>
        <c:ser>
          <c:idx val="30"/>
          <c:order val="30"/>
          <c:tx>
            <c:strRef>
              <c:f>Hoja1!$A$32</c:f>
              <c:strCache>
                <c:ptCount val="1"/>
                <c:pt idx="0">
                  <c:v>Postgrado/ Especialización / Maestría (B:2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Hoja1!$B$32:$S$32</c:f>
            </c:numRef>
          </c:val>
          <c:extLst>
            <c:ext xmlns:c16="http://schemas.microsoft.com/office/drawing/2014/chart" uri="{C3380CC4-5D6E-409C-BE32-E72D297353CC}">
              <c16:uniqueId val="{0000002C-FA5E-4FC4-AD1F-4A175CCC5CEC}"/>
            </c:ext>
          </c:extLst>
        </c:ser>
        <c:ser>
          <c:idx val="31"/>
          <c:order val="31"/>
          <c:tx>
            <c:strRef>
              <c:f>Hoja1!$A$33</c:f>
              <c:strCache>
                <c:ptCount val="1"/>
                <c:pt idx="0">
                  <c:v>Ama casa (B: 49)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Hoja1!$B$33:$S$33</c:f>
            </c:numRef>
          </c:val>
          <c:extLst>
            <c:ext xmlns:c16="http://schemas.microsoft.com/office/drawing/2014/chart" uri="{C3380CC4-5D6E-409C-BE32-E72D297353CC}">
              <c16:uniqueId val="{0000002D-FA5E-4FC4-AD1F-4A175CCC5CEC}"/>
            </c:ext>
          </c:extLst>
        </c:ser>
        <c:ser>
          <c:idx val="32"/>
          <c:order val="32"/>
          <c:tx>
            <c:strRef>
              <c:f>Hoja1!$A$34</c:f>
              <c:strCache>
                <c:ptCount val="1"/>
                <c:pt idx="0">
                  <c:v>Trabajador (B: 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Hoja1!$B$34:$S$34</c:f>
            </c:numRef>
          </c:val>
          <c:extLst>
            <c:ext xmlns:c16="http://schemas.microsoft.com/office/drawing/2014/chart" uri="{C3380CC4-5D6E-409C-BE32-E72D297353CC}">
              <c16:uniqueId val="{0000002E-FA5E-4FC4-AD1F-4A175CCC5CEC}"/>
            </c:ext>
          </c:extLst>
        </c:ser>
        <c:ser>
          <c:idx val="33"/>
          <c:order val="33"/>
          <c:tx>
            <c:strRef>
              <c:f>Hoja1!$A$35</c:f>
              <c:strCache>
                <c:ptCount val="1"/>
                <c:pt idx="0">
                  <c:v>Estudiante (B:172)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Hoja1!$B$35:$S$35</c:f>
            </c:numRef>
          </c:val>
          <c:extLst>
            <c:ext xmlns:c16="http://schemas.microsoft.com/office/drawing/2014/chart" uri="{C3380CC4-5D6E-409C-BE32-E72D297353CC}">
              <c16:uniqueId val="{0000002F-FA5E-4FC4-AD1F-4A175CCC5CEC}"/>
            </c:ext>
          </c:extLst>
        </c:ser>
        <c:ser>
          <c:idx val="34"/>
          <c:order val="34"/>
          <c:tx>
            <c:strRef>
              <c:f>Hoja1!$A$36</c:f>
              <c:strCache>
                <c:ptCount val="1"/>
                <c:pt idx="0">
                  <c:v>Independiente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Hoja1!$B$36:$S$36</c:f>
            </c:numRef>
          </c:val>
          <c:extLst>
            <c:ext xmlns:c16="http://schemas.microsoft.com/office/drawing/2014/chart" uri="{C3380CC4-5D6E-409C-BE32-E72D297353CC}">
              <c16:uniqueId val="{00000030-FA5E-4FC4-AD1F-4A175CCC5CEC}"/>
            </c:ext>
          </c:extLst>
        </c:ser>
        <c:ser>
          <c:idx val="35"/>
          <c:order val="35"/>
          <c:tx>
            <c:strRef>
              <c:f>Hoja1!$A$37</c:f>
              <c:strCache>
                <c:ptCount val="1"/>
                <c:pt idx="0">
                  <c:v>Estudia y Trabaja (B: 18)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Hoja1!$B$37:$S$37</c:f>
            </c:numRef>
          </c:val>
          <c:extLst>
            <c:ext xmlns:c16="http://schemas.microsoft.com/office/drawing/2014/chart" uri="{C3380CC4-5D6E-409C-BE32-E72D297353CC}">
              <c16:uniqueId val="{00000031-FA5E-4FC4-AD1F-4A175CCC5CEC}"/>
            </c:ext>
          </c:extLst>
        </c:ser>
        <c:ser>
          <c:idx val="36"/>
          <c:order val="36"/>
          <c:tx>
            <c:strRef>
              <c:f>Hoja1!$A$38</c:f>
              <c:strCache>
                <c:ptCount val="1"/>
                <c:pt idx="0">
                  <c:v>Jubilado/pensionado (B:0 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Hoja1!$B$38:$S$38</c:f>
            </c:numRef>
          </c:val>
          <c:extLst>
            <c:ext xmlns:c16="http://schemas.microsoft.com/office/drawing/2014/chart" uri="{C3380CC4-5D6E-409C-BE32-E72D297353CC}">
              <c16:uniqueId val="{00000032-FA5E-4FC4-AD1F-4A175CCC5CEC}"/>
            </c:ext>
          </c:extLst>
        </c:ser>
        <c:ser>
          <c:idx val="37"/>
          <c:order val="37"/>
          <c:tx>
            <c:strRef>
              <c:f>Hoja1!$A$39</c:f>
              <c:strCache>
                <c:ptCount val="1"/>
                <c:pt idx="0">
                  <c:v>Desempleado buscando trabajo (B:5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Hoja1!$B$39:$S$39</c:f>
            </c:numRef>
          </c:val>
          <c:extLst>
            <c:ext xmlns:c16="http://schemas.microsoft.com/office/drawing/2014/chart" uri="{C3380CC4-5D6E-409C-BE32-E72D297353CC}">
              <c16:uniqueId val="{00000033-FA5E-4FC4-AD1F-4A175CCC5CEC}"/>
            </c:ext>
          </c:extLst>
        </c:ser>
        <c:ser>
          <c:idx val="38"/>
          <c:order val="38"/>
          <c:tx>
            <c:strRef>
              <c:f>Hoja1!$A$40</c:f>
              <c:strCache>
                <c:ptCount val="1"/>
                <c:pt idx="0">
                  <c:v>Comerciantes (B:4 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Santé3</c:v>
                </c:pt>
                <c:pt idx="2">
                  <c:v>La Santé2</c:v>
                </c:pt>
                <c:pt idx="3">
                  <c:v>Genfar 25</c:v>
                </c:pt>
                <c:pt idx="4">
                  <c:v>Genfar</c:v>
                </c:pt>
                <c:pt idx="5">
                  <c:v>Genfar2</c:v>
                </c:pt>
                <c:pt idx="6">
                  <c:v>MK 25</c:v>
                </c:pt>
                <c:pt idx="7">
                  <c:v>Mk</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Hoja1!$B$40:$S$40</c:f>
            </c:numRef>
          </c:val>
          <c:extLst>
            <c:ext xmlns:c16="http://schemas.microsoft.com/office/drawing/2014/chart" uri="{C3380CC4-5D6E-409C-BE32-E72D297353CC}">
              <c16:uniqueId val="{00000034-FA5E-4FC4-AD1F-4A175CCC5CEC}"/>
            </c:ext>
          </c:extLst>
        </c:ser>
        <c:dLbls>
          <c:dLblPos val="outEnd"/>
          <c:showLegendKey val="0"/>
          <c:showVal val="1"/>
          <c:showCatName val="0"/>
          <c:showSerName val="0"/>
          <c:showPercent val="0"/>
          <c:showBubbleSize val="0"/>
        </c:dLbls>
        <c:gapWidth val="100"/>
        <c:axId val="-533389456"/>
        <c:axId val="-533388912"/>
      </c:barChart>
      <c:catAx>
        <c:axId val="-533389456"/>
        <c:scaling>
          <c:orientation val="minMax"/>
        </c:scaling>
        <c:delete val="0"/>
        <c:axPos val="b"/>
        <c:numFmt formatCode="General" sourceLinked="0"/>
        <c:majorTickMark val="out"/>
        <c:minorTickMark val="none"/>
        <c:tickLblPos val="nextTo"/>
        <c:spPr>
          <a:ln>
            <a:noFill/>
          </a:ln>
        </c:spPr>
        <c:txPr>
          <a:bodyPr/>
          <a:lstStyle/>
          <a:p>
            <a:pPr>
              <a:defRPr sz="1000" b="1">
                <a:solidFill>
                  <a:schemeClr val="bg1"/>
                </a:solidFill>
                <a:latin typeface="Calibri" panose="020F0502020204030204" pitchFamily="34" charset="0"/>
              </a:defRPr>
            </a:pPr>
            <a:endParaRPr lang="es-CO"/>
          </a:p>
        </c:txPr>
        <c:crossAx val="-533388912"/>
        <c:crosses val="autoZero"/>
        <c:auto val="1"/>
        <c:lblAlgn val="ctr"/>
        <c:lblOffset val="100"/>
        <c:noMultiLvlLbl val="0"/>
      </c:catAx>
      <c:valAx>
        <c:axId val="-533388912"/>
        <c:scaling>
          <c:orientation val="minMax"/>
          <c:max val="1"/>
          <c:min val="0"/>
        </c:scaling>
        <c:delete val="1"/>
        <c:axPos val="l"/>
        <c:numFmt formatCode="0%" sourceLinked="1"/>
        <c:majorTickMark val="out"/>
        <c:minorTickMark val="none"/>
        <c:tickLblPos val="nextTo"/>
        <c:crossAx val="-533389456"/>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1.8831210046863771E-2"/>
          <c:y val="0.19823892958934164"/>
          <c:w val="0.96467070926143317"/>
          <c:h val="0.55780029428301414"/>
        </c:manualLayout>
      </c:layout>
      <c:barChart>
        <c:barDir val="col"/>
        <c:grouping val="clustered"/>
        <c:varyColors val="0"/>
        <c:ser>
          <c:idx val="0"/>
          <c:order val="0"/>
          <c:tx>
            <c:strRef>
              <c:f>Hoja1!$A$2</c:f>
              <c:strCache>
                <c:ptCount val="1"/>
                <c:pt idx="0">
                  <c:v>TOTAL</c:v>
                </c:pt>
              </c:strCache>
            </c:strRef>
          </c:tx>
          <c:spPr>
            <a:solidFill>
              <a:schemeClr val="bg1">
                <a:lumMod val="65000"/>
              </a:schemeClr>
            </a:solidFill>
            <a:effectLst/>
            <a:scene3d>
              <a:camera prst="orthographicFront"/>
              <a:lightRig rig="threePt" dir="t">
                <a:rot lat="0" lon="0" rev="1200000"/>
              </a:lightRig>
            </a:scene3d>
            <a:sp3d/>
          </c:spPr>
          <c:invertIfNegative val="0"/>
          <c:dPt>
            <c:idx val="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1-BBE9-468D-BBD0-090D570B6ACA}"/>
              </c:ext>
            </c:extLst>
          </c:dPt>
          <c:dPt>
            <c:idx val="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1-BBE9-468D-BBD0-090D570B6ACA}"/>
              </c:ext>
            </c:extLst>
          </c:dPt>
          <c:dPt>
            <c:idx val="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E-BBE9-468D-BBD0-090D570B6ACA}"/>
              </c:ext>
            </c:extLst>
          </c:dPt>
          <c:dPt>
            <c:idx val="4"/>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5-9249-4985-B966-46A432D3D0F0}"/>
              </c:ext>
            </c:extLst>
          </c:dPt>
          <c:dPt>
            <c:idx val="6"/>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F-BBE9-468D-BBD0-090D570B6ACA}"/>
              </c:ext>
            </c:extLst>
          </c:dPt>
          <c:dPt>
            <c:idx val="7"/>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5-BBE9-468D-BBD0-090D570B6ACA}"/>
              </c:ext>
            </c:extLst>
          </c:dPt>
          <c:dPt>
            <c:idx val="9"/>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D-6E05-43DD-99E0-16BC7F09CD0B}"/>
              </c:ext>
            </c:extLst>
          </c:dPt>
          <c:dPt>
            <c:idx val="10"/>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B-9249-4985-B966-46A432D3D0F0}"/>
              </c:ext>
            </c:extLst>
          </c:dPt>
          <c:dPt>
            <c:idx val="12"/>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2-BBE9-468D-BBD0-090D570B6ACA}"/>
              </c:ext>
            </c:extLst>
          </c:dPt>
          <c:dPt>
            <c:idx val="13"/>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9-BBE9-468D-BBD0-090D570B6ACA}"/>
              </c:ext>
            </c:extLst>
          </c:dPt>
          <c:dPt>
            <c:idx val="15"/>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0-BBE9-468D-BBD0-090D570B6ACA}"/>
              </c:ext>
            </c:extLst>
          </c:dPt>
          <c:dPt>
            <c:idx val="16"/>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B-BBE9-468D-BBD0-090D570B6ACA}"/>
              </c:ext>
            </c:extLst>
          </c:dPt>
          <c:dLbls>
            <c:spPr>
              <a:noFill/>
              <a:ln>
                <a:noFill/>
              </a:ln>
              <a:effectLst/>
            </c:spPr>
            <c:txPr>
              <a:bodyPr wrap="square" lIns="38100" tIns="19050" rIns="38100" bIns="19050" anchor="ctr">
                <a:spAutoFit/>
              </a:bodyPr>
              <a:lstStyle/>
              <a:p>
                <a:pPr>
                  <a:defRPr sz="1100" b="1">
                    <a:latin typeface="Century Gothic" panose="020B0502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Hoja1!$B$2:$S$2</c:f>
              <c:numCache>
                <c:formatCode>0%</c:formatCode>
                <c:ptCount val="18"/>
                <c:pt idx="0">
                  <c:v>0.622</c:v>
                </c:pt>
                <c:pt idx="1">
                  <c:v>0.6</c:v>
                </c:pt>
                <c:pt idx="2">
                  <c:v>0.66</c:v>
                </c:pt>
                <c:pt idx="3">
                  <c:v>0.67900000000000005</c:v>
                </c:pt>
                <c:pt idx="4">
                  <c:v>0.7</c:v>
                </c:pt>
                <c:pt idx="5">
                  <c:v>0.66</c:v>
                </c:pt>
                <c:pt idx="6">
                  <c:v>0.71699999999999997</c:v>
                </c:pt>
                <c:pt idx="7">
                  <c:v>0.69699999999999995</c:v>
                </c:pt>
                <c:pt idx="8">
                  <c:v>0.76</c:v>
                </c:pt>
                <c:pt idx="9">
                  <c:v>0.57199999999999995</c:v>
                </c:pt>
                <c:pt idx="10">
                  <c:v>0.41299999999999998</c:v>
                </c:pt>
                <c:pt idx="11">
                  <c:v>0.54</c:v>
                </c:pt>
                <c:pt idx="12">
                  <c:v>0.64</c:v>
                </c:pt>
                <c:pt idx="13">
                  <c:v>0.61</c:v>
                </c:pt>
                <c:pt idx="14">
                  <c:v>0.54</c:v>
                </c:pt>
                <c:pt idx="15">
                  <c:v>0.67900000000000005</c:v>
                </c:pt>
                <c:pt idx="16">
                  <c:v>0.434</c:v>
                </c:pt>
                <c:pt idx="17">
                  <c:v>0.71</c:v>
                </c:pt>
              </c:numCache>
            </c:numRef>
          </c:val>
          <c:extLst>
            <c:ext xmlns:c16="http://schemas.microsoft.com/office/drawing/2014/chart" uri="{C3380CC4-5D6E-409C-BE32-E72D297353CC}">
              <c16:uniqueId val="{0000000E-9249-4985-B966-46A432D3D0F0}"/>
            </c:ext>
          </c:extLst>
        </c:ser>
        <c:ser>
          <c:idx val="1"/>
          <c:order val="1"/>
          <c:tx>
            <c:strRef>
              <c:f>Hoja1!$A$3</c:f>
              <c:strCache>
                <c:ptCount val="1"/>
                <c:pt idx="0">
                  <c:v>Bogotá (B: 76)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Hoja1!$B$3:$S$3</c:f>
            </c:numRef>
          </c:val>
          <c:extLst>
            <c:ext xmlns:c16="http://schemas.microsoft.com/office/drawing/2014/chart" uri="{C3380CC4-5D6E-409C-BE32-E72D297353CC}">
              <c16:uniqueId val="{0000000F-9249-4985-B966-46A432D3D0F0}"/>
            </c:ext>
          </c:extLst>
        </c:ser>
        <c:ser>
          <c:idx val="2"/>
          <c:order val="2"/>
          <c:tx>
            <c:strRef>
              <c:f>Hoja1!$A$4</c:f>
              <c:strCache>
                <c:ptCount val="1"/>
                <c:pt idx="0">
                  <c:v>Cali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Hoja1!$B$4:$S$4</c:f>
            </c:numRef>
          </c:val>
          <c:extLst>
            <c:ext xmlns:c16="http://schemas.microsoft.com/office/drawing/2014/chart" uri="{C3380CC4-5D6E-409C-BE32-E72D297353CC}">
              <c16:uniqueId val="{00000010-9249-4985-B966-46A432D3D0F0}"/>
            </c:ext>
          </c:extLst>
        </c:ser>
        <c:ser>
          <c:idx val="3"/>
          <c:order val="3"/>
          <c:tx>
            <c:strRef>
              <c:f>Hoja1!$A$5</c:f>
              <c:strCache>
                <c:ptCount val="1"/>
                <c:pt idx="0">
                  <c:v>Medellín (B: 84)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Hoja1!$B$5:$S$5</c:f>
            </c:numRef>
          </c:val>
          <c:extLst>
            <c:ext xmlns:c16="http://schemas.microsoft.com/office/drawing/2014/chart" uri="{C3380CC4-5D6E-409C-BE32-E72D297353CC}">
              <c16:uniqueId val="{00000011-9249-4985-B966-46A432D3D0F0}"/>
            </c:ext>
          </c:extLst>
        </c:ser>
        <c:ser>
          <c:idx val="4"/>
          <c:order val="4"/>
          <c:tx>
            <c:strRef>
              <c:f>Hoja1!$A$6</c:f>
              <c:strCache>
                <c:ptCount val="1"/>
                <c:pt idx="0">
                  <c:v>Barranquilla (B: 70)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Hoja1!$B$6:$S$6</c:f>
            </c:numRef>
          </c:val>
          <c:extLst>
            <c:ext xmlns:c16="http://schemas.microsoft.com/office/drawing/2014/chart" uri="{C3380CC4-5D6E-409C-BE32-E72D297353CC}">
              <c16:uniqueId val="{00000012-9249-4985-B966-46A432D3D0F0}"/>
            </c:ext>
          </c:extLst>
        </c:ser>
        <c:ser>
          <c:idx val="5"/>
          <c:order val="5"/>
          <c:tx>
            <c:strRef>
              <c:f>Hoja1!$A$7</c:f>
              <c:strCache>
                <c:ptCount val="1"/>
                <c:pt idx="0">
                  <c:v>Pereira (B: 66)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Hoja1!$B$7:$S$7</c:f>
            </c:numRef>
          </c:val>
          <c:extLst>
            <c:ext xmlns:c16="http://schemas.microsoft.com/office/drawing/2014/chart" uri="{C3380CC4-5D6E-409C-BE32-E72D297353CC}">
              <c16:uniqueId val="{00000013-9249-4985-B966-46A432D3D0F0}"/>
            </c:ext>
          </c:extLst>
        </c:ser>
        <c:ser>
          <c:idx val="6"/>
          <c:order val="6"/>
          <c:tx>
            <c:strRef>
              <c:f>Hoja1!$A$8</c:f>
              <c:strCache>
                <c:ptCount val="1"/>
                <c:pt idx="0">
                  <c:v>Cúcuta (B: 39)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Hoja1!$B$8:$S$8</c:f>
            </c:numRef>
          </c:val>
          <c:extLst>
            <c:ext xmlns:c16="http://schemas.microsoft.com/office/drawing/2014/chart" uri="{C3380CC4-5D6E-409C-BE32-E72D297353CC}">
              <c16:uniqueId val="{00000014-9249-4985-B966-46A432D3D0F0}"/>
            </c:ext>
          </c:extLst>
        </c:ser>
        <c:ser>
          <c:idx val="7"/>
          <c:order val="7"/>
          <c:tx>
            <c:strRef>
              <c:f>Hoja1!$A$9</c:f>
              <c:strCache>
                <c:ptCount val="1"/>
                <c:pt idx="0">
                  <c:v>B/ Manga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Hoja1!$B$9:$S$9</c:f>
            </c:numRef>
          </c:val>
          <c:extLst>
            <c:ext xmlns:c16="http://schemas.microsoft.com/office/drawing/2014/chart" uri="{C3380CC4-5D6E-409C-BE32-E72D297353CC}">
              <c16:uniqueId val="{00000015-9249-4985-B966-46A432D3D0F0}"/>
            </c:ext>
          </c:extLst>
        </c:ser>
        <c:ser>
          <c:idx val="8"/>
          <c:order val="8"/>
          <c:tx>
            <c:strRef>
              <c:f>Hoja1!$A$10</c:f>
              <c:strCache>
                <c:ptCount val="1"/>
                <c:pt idx="0">
                  <c:v>Manizales (B: 64)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Hoja1!$B$10:$S$10</c:f>
            </c:numRef>
          </c:val>
          <c:extLst>
            <c:ext xmlns:c16="http://schemas.microsoft.com/office/drawing/2014/chart" uri="{C3380CC4-5D6E-409C-BE32-E72D297353CC}">
              <c16:uniqueId val="{00000016-9249-4985-B966-46A432D3D0F0}"/>
            </c:ext>
          </c:extLst>
        </c:ser>
        <c:ser>
          <c:idx val="9"/>
          <c:order val="9"/>
          <c:tx>
            <c:strRef>
              <c:f>Hoja1!$A$11</c:f>
              <c:strCache>
                <c:ptCount val="1"/>
                <c:pt idx="0">
                  <c:v>NSE 2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Hoja1!$B$11:$S$11</c:f>
            </c:numRef>
          </c:val>
          <c:extLst>
            <c:ext xmlns:c16="http://schemas.microsoft.com/office/drawing/2014/chart" uri="{C3380CC4-5D6E-409C-BE32-E72D297353CC}">
              <c16:uniqueId val="{00000017-9249-4985-B966-46A432D3D0F0}"/>
            </c:ext>
          </c:extLst>
        </c:ser>
        <c:ser>
          <c:idx val="10"/>
          <c:order val="10"/>
          <c:tx>
            <c:strRef>
              <c:f>Hoja1!$A$12</c:f>
              <c:strCache>
                <c:ptCount val="1"/>
                <c:pt idx="0">
                  <c:v>NSE 3 (B:141)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Hoja1!$B$12:$S$12</c:f>
            </c:numRef>
          </c:val>
          <c:extLst>
            <c:ext xmlns:c16="http://schemas.microsoft.com/office/drawing/2014/chart" uri="{C3380CC4-5D6E-409C-BE32-E72D297353CC}">
              <c16:uniqueId val="{00000018-9249-4985-B966-46A432D3D0F0}"/>
            </c:ext>
          </c:extLst>
        </c:ser>
        <c:ser>
          <c:idx val="11"/>
          <c:order val="11"/>
          <c:tx>
            <c:strRef>
              <c:f>Hoja1!$A$13</c:f>
              <c:strCache>
                <c:ptCount val="1"/>
                <c:pt idx="0">
                  <c:v>NSE 4 (B:142)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Hoja1!$B$13:$S$13</c:f>
            </c:numRef>
          </c:val>
          <c:extLst>
            <c:ext xmlns:c16="http://schemas.microsoft.com/office/drawing/2014/chart" uri="{C3380CC4-5D6E-409C-BE32-E72D297353CC}">
              <c16:uniqueId val="{00000019-9249-4985-B966-46A432D3D0F0}"/>
            </c:ext>
          </c:extLst>
        </c:ser>
        <c:ser>
          <c:idx val="12"/>
          <c:order val="12"/>
          <c:tx>
            <c:strRef>
              <c:f>Hoja1!$A$14</c:f>
              <c:strCache>
                <c:ptCount val="1"/>
                <c:pt idx="0">
                  <c:v>NSE 5 al 6 (B:154)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Hoja1!$B$14:$S$14</c:f>
            </c:numRef>
          </c:val>
          <c:extLst>
            <c:ext xmlns:c16="http://schemas.microsoft.com/office/drawing/2014/chart" uri="{C3380CC4-5D6E-409C-BE32-E72D297353CC}">
              <c16:uniqueId val="{0000001A-9249-4985-B966-46A432D3D0F0}"/>
            </c:ext>
          </c:extLst>
        </c:ser>
        <c:ser>
          <c:idx val="13"/>
          <c:order val="13"/>
          <c:tx>
            <c:strRef>
              <c:f>Hoja1!$A$15</c:f>
              <c:strCache>
                <c:ptCount val="1"/>
                <c:pt idx="0">
                  <c:v>NSE 5 (B: 83)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Hoja1!$B$15:$S$15</c:f>
            </c:numRef>
          </c:val>
          <c:extLst>
            <c:ext xmlns:c16="http://schemas.microsoft.com/office/drawing/2014/chart" uri="{C3380CC4-5D6E-409C-BE32-E72D297353CC}">
              <c16:uniqueId val="{0000001B-9249-4985-B966-46A432D3D0F0}"/>
            </c:ext>
          </c:extLst>
        </c:ser>
        <c:ser>
          <c:idx val="14"/>
          <c:order val="14"/>
          <c:tx>
            <c:strRef>
              <c:f>Hoja1!$A$16</c:f>
              <c:strCache>
                <c:ptCount val="1"/>
                <c:pt idx="0">
                  <c:v>NSE 6 (B: 71)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Hoja1!$B$16:$S$16</c:f>
            </c:numRef>
          </c:val>
          <c:extLst>
            <c:ext xmlns:c16="http://schemas.microsoft.com/office/drawing/2014/chart" uri="{C3380CC4-5D6E-409C-BE32-E72D297353CC}">
              <c16:uniqueId val="{0000001C-9249-4985-B966-46A432D3D0F0}"/>
            </c:ext>
          </c:extLst>
        </c:ser>
        <c:ser>
          <c:idx val="15"/>
          <c:order val="15"/>
          <c:tx>
            <c:strRef>
              <c:f>Hoja1!$A$17</c:f>
              <c:strCache>
                <c:ptCount val="1"/>
                <c:pt idx="0">
                  <c:v>De 9 a 11 años (B: 90)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Hoja1!$B$17:$S$17</c:f>
            </c:numRef>
          </c:val>
          <c:extLst>
            <c:ext xmlns:c16="http://schemas.microsoft.com/office/drawing/2014/chart" uri="{C3380CC4-5D6E-409C-BE32-E72D297353CC}">
              <c16:uniqueId val="{0000001D-9249-4985-B966-46A432D3D0F0}"/>
            </c:ext>
          </c:extLst>
        </c:ser>
        <c:ser>
          <c:idx val="16"/>
          <c:order val="16"/>
          <c:tx>
            <c:strRef>
              <c:f>Hoja1!$A$18</c:f>
              <c:strCache>
                <c:ptCount val="1"/>
                <c:pt idx="0">
                  <c:v>De 12  a 17 años (B:106)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Hoja1!$B$18:$S$18</c:f>
            </c:numRef>
          </c:val>
          <c:extLst>
            <c:ext xmlns:c16="http://schemas.microsoft.com/office/drawing/2014/chart" uri="{C3380CC4-5D6E-409C-BE32-E72D297353CC}">
              <c16:uniqueId val="{0000001E-9249-4985-B966-46A432D3D0F0}"/>
            </c:ext>
          </c:extLst>
        </c:ser>
        <c:ser>
          <c:idx val="17"/>
          <c:order val="17"/>
          <c:tx>
            <c:strRef>
              <c:f>Hoja1!$A$19</c:f>
              <c:strCache>
                <c:ptCount val="1"/>
                <c:pt idx="0">
                  <c:v>De 18 a 24 años (B:121)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Hoja1!$B$19:$S$19</c:f>
            </c:numRef>
          </c:val>
          <c:extLst>
            <c:ext xmlns:c16="http://schemas.microsoft.com/office/drawing/2014/chart" uri="{C3380CC4-5D6E-409C-BE32-E72D297353CC}">
              <c16:uniqueId val="{0000001F-9249-4985-B966-46A432D3D0F0}"/>
            </c:ext>
          </c:extLst>
        </c:ser>
        <c:ser>
          <c:idx val="18"/>
          <c:order val="18"/>
          <c:tx>
            <c:strRef>
              <c:f>Hoja1!$A$20</c:f>
              <c:strCache>
                <c:ptCount val="1"/>
                <c:pt idx="0">
                  <c:v>De 25 a 39 años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Hoja1!$B$20:$S$20</c:f>
            </c:numRef>
          </c:val>
          <c:extLst>
            <c:ext xmlns:c16="http://schemas.microsoft.com/office/drawing/2014/chart" uri="{C3380CC4-5D6E-409C-BE32-E72D297353CC}">
              <c16:uniqueId val="{00000020-9249-4985-B966-46A432D3D0F0}"/>
            </c:ext>
          </c:extLst>
        </c:ser>
        <c:ser>
          <c:idx val="19"/>
          <c:order val="19"/>
          <c:tx>
            <c:strRef>
              <c:f>Hoja1!$A$21</c:f>
              <c:strCache>
                <c:ptCount val="1"/>
                <c:pt idx="0">
                  <c:v>De 40  a 55 años (B:120)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Hoja1!$B$21:$S$21</c:f>
            </c:numRef>
          </c:val>
          <c:extLst>
            <c:ext xmlns:c16="http://schemas.microsoft.com/office/drawing/2014/chart" uri="{C3380CC4-5D6E-409C-BE32-E72D297353CC}">
              <c16:uniqueId val="{00000021-9249-4985-B966-46A432D3D0F0}"/>
            </c:ext>
          </c:extLst>
        </c:ser>
        <c:ser>
          <c:idx val="20"/>
          <c:order val="20"/>
          <c:tx>
            <c:strRef>
              <c:f>Hoja1!$A$22</c:f>
              <c:strCache>
                <c:ptCount val="1"/>
                <c:pt idx="0">
                  <c:v>De 25 a 30 años (B: 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Hoja1!$B$22:$S$22</c:f>
            </c:numRef>
          </c:val>
          <c:extLst>
            <c:ext xmlns:c16="http://schemas.microsoft.com/office/drawing/2014/chart" uri="{C3380CC4-5D6E-409C-BE32-E72D297353CC}">
              <c16:uniqueId val="{00000022-9249-4985-B966-46A432D3D0F0}"/>
            </c:ext>
          </c:extLst>
        </c:ser>
        <c:ser>
          <c:idx val="21"/>
          <c:order val="21"/>
          <c:tx>
            <c:strRef>
              <c:f>Hoja1!$A$23</c:f>
              <c:strCache>
                <c:ptCount val="1"/>
                <c:pt idx="0">
                  <c:v>De 31 a 35 años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Hoja1!$B$23:$S$23</c:f>
            </c:numRef>
          </c:val>
          <c:extLst>
            <c:ext xmlns:c16="http://schemas.microsoft.com/office/drawing/2014/chart" uri="{C3380CC4-5D6E-409C-BE32-E72D297353CC}">
              <c16:uniqueId val="{00000023-9249-4985-B966-46A432D3D0F0}"/>
            </c:ext>
          </c:extLst>
        </c:ser>
        <c:ser>
          <c:idx val="22"/>
          <c:order val="22"/>
          <c:tx>
            <c:strRef>
              <c:f>Hoja1!$A$24</c:f>
              <c:strCache>
                <c:ptCount val="1"/>
                <c:pt idx="0">
                  <c:v>De 36 a 39 años (B: 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Hoja1!$B$24:$S$24</c:f>
            </c:numRef>
          </c:val>
          <c:extLst>
            <c:ext xmlns:c16="http://schemas.microsoft.com/office/drawing/2014/chart" uri="{C3380CC4-5D6E-409C-BE32-E72D297353CC}">
              <c16:uniqueId val="{00000024-9249-4985-B966-46A432D3D0F0}"/>
            </c:ext>
          </c:extLst>
        </c:ser>
        <c:ser>
          <c:idx val="23"/>
          <c:order val="23"/>
          <c:tx>
            <c:strRef>
              <c:f>Hoja1!$A$25</c:f>
              <c:strCache>
                <c:ptCount val="1"/>
                <c:pt idx="0">
                  <c:v>Hombres (B:273)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Hoja1!$B$25:$S$25</c:f>
            </c:numRef>
          </c:val>
          <c:extLst>
            <c:ext xmlns:c16="http://schemas.microsoft.com/office/drawing/2014/chart" uri="{C3380CC4-5D6E-409C-BE32-E72D297353CC}">
              <c16:uniqueId val="{00000025-9249-4985-B966-46A432D3D0F0}"/>
            </c:ext>
          </c:extLst>
        </c:ser>
        <c:ser>
          <c:idx val="24"/>
          <c:order val="24"/>
          <c:tx>
            <c:strRef>
              <c:f>Hoja1!$A$26</c:f>
              <c:strCache>
                <c:ptCount val="1"/>
                <c:pt idx="0">
                  <c:v>Mujeres (B:286)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Hoja1!$B$26:$S$26</c:f>
            </c:numRef>
          </c:val>
          <c:extLst>
            <c:ext xmlns:c16="http://schemas.microsoft.com/office/drawing/2014/chart" uri="{C3380CC4-5D6E-409C-BE32-E72D297353CC}">
              <c16:uniqueId val="{00000026-9249-4985-B966-46A432D3D0F0}"/>
            </c:ext>
          </c:extLst>
        </c:ser>
        <c:ser>
          <c:idx val="25"/>
          <c:order val="25"/>
          <c:tx>
            <c:strRef>
              <c:f>Hoja1!$A$27</c:f>
              <c:strCache>
                <c:ptCount val="1"/>
                <c:pt idx="0">
                  <c:v>Primaria (B: 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Hoja1!$B$27:$S$27</c:f>
            </c:numRef>
          </c:val>
          <c:extLst>
            <c:ext xmlns:c16="http://schemas.microsoft.com/office/drawing/2014/chart" uri="{C3380CC4-5D6E-409C-BE32-E72D297353CC}">
              <c16:uniqueId val="{00000027-9249-4985-B966-46A432D3D0F0}"/>
            </c:ext>
          </c:extLst>
        </c:ser>
        <c:ser>
          <c:idx val="26"/>
          <c:order val="26"/>
          <c:tx>
            <c:strRef>
              <c:f>Hoja1!$A$28</c:f>
              <c:strCache>
                <c:ptCount val="1"/>
                <c:pt idx="0">
                  <c:v>Bachillerato (B:232)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Hoja1!$B$28:$S$28</c:f>
            </c:numRef>
          </c:val>
          <c:extLst>
            <c:ext xmlns:c16="http://schemas.microsoft.com/office/drawing/2014/chart" uri="{C3380CC4-5D6E-409C-BE32-E72D297353CC}">
              <c16:uniqueId val="{00000028-9249-4985-B966-46A432D3D0F0}"/>
            </c:ext>
          </c:extLst>
        </c:ser>
        <c:ser>
          <c:idx val="27"/>
          <c:order val="27"/>
          <c:tx>
            <c:strRef>
              <c:f>Hoja1!$A$29</c:f>
              <c:strCache>
                <c:ptCount val="1"/>
                <c:pt idx="0">
                  <c:v>Técnico/ Tecnológico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Hoja1!$B$29:$S$29</c:f>
            </c:numRef>
          </c:val>
          <c:extLst>
            <c:ext xmlns:c16="http://schemas.microsoft.com/office/drawing/2014/chart" uri="{C3380CC4-5D6E-409C-BE32-E72D297353CC}">
              <c16:uniqueId val="{00000029-9249-4985-B966-46A432D3D0F0}"/>
            </c:ext>
          </c:extLst>
        </c:ser>
        <c:ser>
          <c:idx val="28"/>
          <c:order val="28"/>
          <c:tx>
            <c:strRef>
              <c:f>Hoja1!$A$30</c:f>
              <c:strCache>
                <c:ptCount val="1"/>
                <c:pt idx="0">
                  <c:v>Universidad Incompleta / Estudiante (B: 78)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Hoja1!$B$30:$S$30</c:f>
            </c:numRef>
          </c:val>
          <c:extLst>
            <c:ext xmlns:c16="http://schemas.microsoft.com/office/drawing/2014/chart" uri="{C3380CC4-5D6E-409C-BE32-E72D297353CC}">
              <c16:uniqueId val="{0000002A-9249-4985-B966-46A432D3D0F0}"/>
            </c:ext>
          </c:extLst>
        </c:ser>
        <c:ser>
          <c:idx val="29"/>
          <c:order val="29"/>
          <c:tx>
            <c:strRef>
              <c:f>Hoja1!$A$31</c:f>
              <c:strCache>
                <c:ptCount val="1"/>
                <c:pt idx="0">
                  <c:v>Universidad completa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Hoja1!$B$31:$S$31</c:f>
            </c:numRef>
          </c:val>
          <c:extLst>
            <c:ext xmlns:c16="http://schemas.microsoft.com/office/drawing/2014/chart" uri="{C3380CC4-5D6E-409C-BE32-E72D297353CC}">
              <c16:uniqueId val="{0000002B-9249-4985-B966-46A432D3D0F0}"/>
            </c:ext>
          </c:extLst>
        </c:ser>
        <c:ser>
          <c:idx val="30"/>
          <c:order val="30"/>
          <c:tx>
            <c:strRef>
              <c:f>Hoja1!$A$32</c:f>
              <c:strCache>
                <c:ptCount val="1"/>
                <c:pt idx="0">
                  <c:v>Postgrado/ Especialización / Maestría (B:2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Hoja1!$B$32:$S$32</c:f>
            </c:numRef>
          </c:val>
          <c:extLst>
            <c:ext xmlns:c16="http://schemas.microsoft.com/office/drawing/2014/chart" uri="{C3380CC4-5D6E-409C-BE32-E72D297353CC}">
              <c16:uniqueId val="{0000002C-9249-4985-B966-46A432D3D0F0}"/>
            </c:ext>
          </c:extLst>
        </c:ser>
        <c:ser>
          <c:idx val="31"/>
          <c:order val="31"/>
          <c:tx>
            <c:strRef>
              <c:f>Hoja1!$A$33</c:f>
              <c:strCache>
                <c:ptCount val="1"/>
                <c:pt idx="0">
                  <c:v>Ama casa (B: 49)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Hoja1!$B$33:$S$33</c:f>
            </c:numRef>
          </c:val>
          <c:extLst>
            <c:ext xmlns:c16="http://schemas.microsoft.com/office/drawing/2014/chart" uri="{C3380CC4-5D6E-409C-BE32-E72D297353CC}">
              <c16:uniqueId val="{0000002D-9249-4985-B966-46A432D3D0F0}"/>
            </c:ext>
          </c:extLst>
        </c:ser>
        <c:ser>
          <c:idx val="32"/>
          <c:order val="32"/>
          <c:tx>
            <c:strRef>
              <c:f>Hoja1!$A$34</c:f>
              <c:strCache>
                <c:ptCount val="1"/>
                <c:pt idx="0">
                  <c:v>Trabajador (B: 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Hoja1!$B$34:$S$34</c:f>
            </c:numRef>
          </c:val>
          <c:extLst>
            <c:ext xmlns:c16="http://schemas.microsoft.com/office/drawing/2014/chart" uri="{C3380CC4-5D6E-409C-BE32-E72D297353CC}">
              <c16:uniqueId val="{0000002E-9249-4985-B966-46A432D3D0F0}"/>
            </c:ext>
          </c:extLst>
        </c:ser>
        <c:ser>
          <c:idx val="33"/>
          <c:order val="33"/>
          <c:tx>
            <c:strRef>
              <c:f>Hoja1!$A$35</c:f>
              <c:strCache>
                <c:ptCount val="1"/>
                <c:pt idx="0">
                  <c:v>Estudiante (B:172)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Hoja1!$B$35:$S$35</c:f>
            </c:numRef>
          </c:val>
          <c:extLst>
            <c:ext xmlns:c16="http://schemas.microsoft.com/office/drawing/2014/chart" uri="{C3380CC4-5D6E-409C-BE32-E72D297353CC}">
              <c16:uniqueId val="{0000002F-9249-4985-B966-46A432D3D0F0}"/>
            </c:ext>
          </c:extLst>
        </c:ser>
        <c:ser>
          <c:idx val="34"/>
          <c:order val="34"/>
          <c:tx>
            <c:strRef>
              <c:f>Hoja1!$A$36</c:f>
              <c:strCache>
                <c:ptCount val="1"/>
                <c:pt idx="0">
                  <c:v>Independiente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Hoja1!$B$36:$S$36</c:f>
            </c:numRef>
          </c:val>
          <c:extLst>
            <c:ext xmlns:c16="http://schemas.microsoft.com/office/drawing/2014/chart" uri="{C3380CC4-5D6E-409C-BE32-E72D297353CC}">
              <c16:uniqueId val="{00000030-9249-4985-B966-46A432D3D0F0}"/>
            </c:ext>
          </c:extLst>
        </c:ser>
        <c:ser>
          <c:idx val="35"/>
          <c:order val="35"/>
          <c:tx>
            <c:strRef>
              <c:f>Hoja1!$A$37</c:f>
              <c:strCache>
                <c:ptCount val="1"/>
                <c:pt idx="0">
                  <c:v>Estudia y Trabaja (B: 18)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Hoja1!$B$37:$S$37</c:f>
            </c:numRef>
          </c:val>
          <c:extLst>
            <c:ext xmlns:c16="http://schemas.microsoft.com/office/drawing/2014/chart" uri="{C3380CC4-5D6E-409C-BE32-E72D297353CC}">
              <c16:uniqueId val="{00000031-9249-4985-B966-46A432D3D0F0}"/>
            </c:ext>
          </c:extLst>
        </c:ser>
        <c:ser>
          <c:idx val="36"/>
          <c:order val="36"/>
          <c:tx>
            <c:strRef>
              <c:f>Hoja1!$A$38</c:f>
              <c:strCache>
                <c:ptCount val="1"/>
                <c:pt idx="0">
                  <c:v>Jubilado/pensionado (B:0 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Hoja1!$B$38:$S$38</c:f>
            </c:numRef>
          </c:val>
          <c:extLst>
            <c:ext xmlns:c16="http://schemas.microsoft.com/office/drawing/2014/chart" uri="{C3380CC4-5D6E-409C-BE32-E72D297353CC}">
              <c16:uniqueId val="{00000032-9249-4985-B966-46A432D3D0F0}"/>
            </c:ext>
          </c:extLst>
        </c:ser>
        <c:ser>
          <c:idx val="37"/>
          <c:order val="37"/>
          <c:tx>
            <c:strRef>
              <c:f>Hoja1!$A$39</c:f>
              <c:strCache>
                <c:ptCount val="1"/>
                <c:pt idx="0">
                  <c:v>Desempleado buscando trabajo (B:5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Hoja1!$B$39:$S$39</c:f>
            </c:numRef>
          </c:val>
          <c:extLst>
            <c:ext xmlns:c16="http://schemas.microsoft.com/office/drawing/2014/chart" uri="{C3380CC4-5D6E-409C-BE32-E72D297353CC}">
              <c16:uniqueId val="{00000033-9249-4985-B966-46A432D3D0F0}"/>
            </c:ext>
          </c:extLst>
        </c:ser>
        <c:ser>
          <c:idx val="38"/>
          <c:order val="38"/>
          <c:tx>
            <c:strRef>
              <c:f>Hoja1!$A$40</c:f>
              <c:strCache>
                <c:ptCount val="1"/>
                <c:pt idx="0">
                  <c:v>Comerciantes (B:4 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25</c:v>
                </c:pt>
                <c:pt idx="1">
                  <c:v>La Santé4</c:v>
                </c:pt>
                <c:pt idx="2">
                  <c:v>La Santé2</c:v>
                </c:pt>
                <c:pt idx="3">
                  <c:v>Genfar 25</c:v>
                </c:pt>
                <c:pt idx="4">
                  <c:v>Genfar3</c:v>
                </c:pt>
                <c:pt idx="5">
                  <c:v>Genfar2</c:v>
                </c:pt>
                <c:pt idx="6">
                  <c:v>Mk 25</c:v>
                </c:pt>
                <c:pt idx="7">
                  <c:v>Mk3</c:v>
                </c:pt>
                <c:pt idx="8">
                  <c:v>Mk2</c:v>
                </c:pt>
                <c:pt idx="9">
                  <c:v>Memphis 25</c:v>
                </c:pt>
                <c:pt idx="10">
                  <c:v>Memphis3</c:v>
                </c:pt>
                <c:pt idx="11">
                  <c:v>Memphis2</c:v>
                </c:pt>
                <c:pt idx="12">
                  <c:v>American Generics 25</c:v>
                </c:pt>
                <c:pt idx="13">
                  <c:v>American Generics3</c:v>
                </c:pt>
                <c:pt idx="14">
                  <c:v>American Generics2</c:v>
                </c:pt>
                <c:pt idx="15">
                  <c:v>Laproff 25</c:v>
                </c:pt>
                <c:pt idx="16">
                  <c:v>Laproff3</c:v>
                </c:pt>
                <c:pt idx="17">
                  <c:v>Laproff2</c:v>
                </c:pt>
              </c:strCache>
            </c:strRef>
          </c:cat>
          <c:val>
            <c:numRef>
              <c:f>Hoja1!$B$40:$S$40</c:f>
            </c:numRef>
          </c:val>
          <c:extLst>
            <c:ext xmlns:c16="http://schemas.microsoft.com/office/drawing/2014/chart" uri="{C3380CC4-5D6E-409C-BE32-E72D297353CC}">
              <c16:uniqueId val="{00000034-9249-4985-B966-46A432D3D0F0}"/>
            </c:ext>
          </c:extLst>
        </c:ser>
        <c:dLbls>
          <c:dLblPos val="outEnd"/>
          <c:showLegendKey val="0"/>
          <c:showVal val="1"/>
          <c:showCatName val="0"/>
          <c:showSerName val="0"/>
          <c:showPercent val="0"/>
          <c:showBubbleSize val="0"/>
        </c:dLbls>
        <c:gapWidth val="100"/>
        <c:axId val="-533380208"/>
        <c:axId val="-533351920"/>
      </c:barChart>
      <c:catAx>
        <c:axId val="-533380208"/>
        <c:scaling>
          <c:orientation val="minMax"/>
        </c:scaling>
        <c:delete val="0"/>
        <c:axPos val="b"/>
        <c:numFmt formatCode="General" sourceLinked="0"/>
        <c:majorTickMark val="out"/>
        <c:minorTickMark val="none"/>
        <c:tickLblPos val="nextTo"/>
        <c:spPr>
          <a:ln>
            <a:noFill/>
          </a:ln>
        </c:spPr>
        <c:txPr>
          <a:bodyPr/>
          <a:lstStyle/>
          <a:p>
            <a:pPr>
              <a:defRPr sz="1000" b="1">
                <a:solidFill>
                  <a:schemeClr val="bg1"/>
                </a:solidFill>
                <a:latin typeface="Calibri" panose="020F0502020204030204" pitchFamily="34" charset="0"/>
              </a:defRPr>
            </a:pPr>
            <a:endParaRPr lang="es-CO"/>
          </a:p>
        </c:txPr>
        <c:crossAx val="-533351920"/>
        <c:crosses val="autoZero"/>
        <c:auto val="1"/>
        <c:lblAlgn val="ctr"/>
        <c:lblOffset val="100"/>
        <c:noMultiLvlLbl val="0"/>
      </c:catAx>
      <c:valAx>
        <c:axId val="-533351920"/>
        <c:scaling>
          <c:orientation val="minMax"/>
          <c:max val="1"/>
          <c:min val="0"/>
        </c:scaling>
        <c:delete val="1"/>
        <c:axPos val="l"/>
        <c:numFmt formatCode="0%" sourceLinked="1"/>
        <c:majorTickMark val="out"/>
        <c:minorTickMark val="none"/>
        <c:tickLblPos val="nextTo"/>
        <c:crossAx val="-533380208"/>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1.8831210046863771E-2"/>
          <c:y val="0.19823892958934164"/>
          <c:w val="0.96467070926143317"/>
          <c:h val="0.55780029428301414"/>
        </c:manualLayout>
      </c:layout>
      <c:barChart>
        <c:barDir val="col"/>
        <c:grouping val="clustered"/>
        <c:varyColors val="0"/>
        <c:ser>
          <c:idx val="0"/>
          <c:order val="0"/>
          <c:tx>
            <c:strRef>
              <c:f>Hoja1!$A$2</c:f>
              <c:strCache>
                <c:ptCount val="1"/>
                <c:pt idx="0">
                  <c:v>TOTAL</c:v>
                </c:pt>
              </c:strCache>
            </c:strRef>
          </c:tx>
          <c:spPr>
            <a:solidFill>
              <a:schemeClr val="bg1">
                <a:lumMod val="65000"/>
              </a:schemeClr>
            </a:solidFill>
            <a:effectLst/>
            <a:scene3d>
              <a:camera prst="orthographicFront"/>
              <a:lightRig rig="threePt" dir="t">
                <a:rot lat="0" lon="0" rev="1200000"/>
              </a:lightRig>
            </a:scene3d>
            <a:sp3d/>
          </c:spPr>
          <c:invertIfNegative val="0"/>
          <c:dPt>
            <c:idx val="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E-E4FD-4AFF-996A-C646A9A60E19}"/>
              </c:ext>
            </c:extLst>
          </c:dPt>
          <c:dPt>
            <c:idx val="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1-E4FD-4AFF-996A-C646A9A60E19}"/>
              </c:ext>
            </c:extLst>
          </c:dPt>
          <c:dPt>
            <c:idx val="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F-E4FD-4AFF-996A-C646A9A60E19}"/>
              </c:ext>
            </c:extLst>
          </c:dPt>
          <c:dPt>
            <c:idx val="4"/>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5-FA5E-4FC4-AD1F-4A175CCC5CEC}"/>
              </c:ext>
            </c:extLst>
          </c:dPt>
          <c:dPt>
            <c:idx val="6"/>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0-E4FD-4AFF-996A-C646A9A60E19}"/>
              </c:ext>
            </c:extLst>
          </c:dPt>
          <c:dPt>
            <c:idx val="7"/>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5-E4FD-4AFF-996A-C646A9A60E19}"/>
              </c:ext>
            </c:extLst>
          </c:dPt>
          <c:dPt>
            <c:idx val="9"/>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D-0398-4DF7-8D97-B562D208D00D}"/>
              </c:ext>
            </c:extLst>
          </c:dPt>
          <c:dPt>
            <c:idx val="1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B-FA5E-4FC4-AD1F-4A175CCC5CEC}"/>
              </c:ext>
            </c:extLst>
          </c:dPt>
          <c:dPt>
            <c:idx val="1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18-0398-4DF7-8D97-B562D208D00D}"/>
              </c:ext>
            </c:extLst>
          </c:dPt>
          <c:dPt>
            <c:idx val="12"/>
            <c:invertIfNegative val="0"/>
            <c:bubble3D val="0"/>
            <c:extLst>
              <c:ext xmlns:c16="http://schemas.microsoft.com/office/drawing/2014/chart" uri="{C3380CC4-5D6E-409C-BE32-E72D297353CC}">
                <c16:uniqueId val="{00000013-E4FD-4AFF-996A-C646A9A60E19}"/>
              </c:ext>
            </c:extLst>
          </c:dPt>
          <c:dPt>
            <c:idx val="1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9-E4FD-4AFF-996A-C646A9A60E19}"/>
              </c:ext>
            </c:extLst>
          </c:dPt>
          <c:dLbls>
            <c:spPr>
              <a:noFill/>
              <a:ln>
                <a:noFill/>
              </a:ln>
              <a:effectLst/>
            </c:spPr>
            <c:txPr>
              <a:bodyPr wrap="square" lIns="38100" tIns="19050" rIns="38100" bIns="19050" anchor="ctr">
                <a:spAutoFit/>
              </a:bodyPr>
              <a:lstStyle/>
              <a:p>
                <a:pPr>
                  <a:defRPr sz="1100" b="1">
                    <a:latin typeface="Century Gothic" panose="020B0502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Hoja1!$B$2:$O$2</c:f>
              <c:numCache>
                <c:formatCode>0%</c:formatCode>
                <c:ptCount val="14"/>
                <c:pt idx="0">
                  <c:v>0.43</c:v>
                </c:pt>
                <c:pt idx="1">
                  <c:v>0.53</c:v>
                </c:pt>
                <c:pt idx="2">
                  <c:v>0.5</c:v>
                </c:pt>
                <c:pt idx="3">
                  <c:v>0.35699999999999998</c:v>
                </c:pt>
                <c:pt idx="4">
                  <c:v>0.61</c:v>
                </c:pt>
                <c:pt idx="5">
                  <c:v>0.53</c:v>
                </c:pt>
                <c:pt idx="6">
                  <c:v>0.28100000000000003</c:v>
                </c:pt>
                <c:pt idx="7">
                  <c:v>0.51</c:v>
                </c:pt>
                <c:pt idx="8">
                  <c:v>0.42</c:v>
                </c:pt>
                <c:pt idx="9">
                  <c:v>0.40600000000000003</c:v>
                </c:pt>
                <c:pt idx="10">
                  <c:v>0.39700000000000002</c:v>
                </c:pt>
                <c:pt idx="11">
                  <c:v>0.74</c:v>
                </c:pt>
                <c:pt idx="12">
                  <c:v>0.56000000000000005</c:v>
                </c:pt>
                <c:pt idx="13">
                  <c:v>0.27300000000000002</c:v>
                </c:pt>
              </c:numCache>
            </c:numRef>
          </c:val>
          <c:extLst>
            <c:ext xmlns:c16="http://schemas.microsoft.com/office/drawing/2014/chart" uri="{C3380CC4-5D6E-409C-BE32-E72D297353CC}">
              <c16:uniqueId val="{0000000E-FA5E-4FC4-AD1F-4A175CCC5CEC}"/>
            </c:ext>
          </c:extLst>
        </c:ser>
        <c:ser>
          <c:idx val="1"/>
          <c:order val="1"/>
          <c:tx>
            <c:strRef>
              <c:f>Hoja1!$A$3</c:f>
              <c:strCache>
                <c:ptCount val="1"/>
                <c:pt idx="0">
                  <c:v>Bogotá (B: 76)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Hoja1!$B$3:$O$3</c:f>
            </c:numRef>
          </c:val>
          <c:extLst>
            <c:ext xmlns:c16="http://schemas.microsoft.com/office/drawing/2014/chart" uri="{C3380CC4-5D6E-409C-BE32-E72D297353CC}">
              <c16:uniqueId val="{0000000F-FA5E-4FC4-AD1F-4A175CCC5CEC}"/>
            </c:ext>
          </c:extLst>
        </c:ser>
        <c:ser>
          <c:idx val="2"/>
          <c:order val="2"/>
          <c:tx>
            <c:strRef>
              <c:f>Hoja1!$A$4</c:f>
              <c:strCache>
                <c:ptCount val="1"/>
                <c:pt idx="0">
                  <c:v>Cali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Hoja1!$B$4:$O$4</c:f>
            </c:numRef>
          </c:val>
          <c:extLst>
            <c:ext xmlns:c16="http://schemas.microsoft.com/office/drawing/2014/chart" uri="{C3380CC4-5D6E-409C-BE32-E72D297353CC}">
              <c16:uniqueId val="{00000010-FA5E-4FC4-AD1F-4A175CCC5CEC}"/>
            </c:ext>
          </c:extLst>
        </c:ser>
        <c:ser>
          <c:idx val="3"/>
          <c:order val="3"/>
          <c:tx>
            <c:strRef>
              <c:f>Hoja1!$A$5</c:f>
              <c:strCache>
                <c:ptCount val="1"/>
                <c:pt idx="0">
                  <c:v>Medellín (B: 84)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Hoja1!$B$5:$O$5</c:f>
            </c:numRef>
          </c:val>
          <c:extLst>
            <c:ext xmlns:c16="http://schemas.microsoft.com/office/drawing/2014/chart" uri="{C3380CC4-5D6E-409C-BE32-E72D297353CC}">
              <c16:uniqueId val="{00000011-FA5E-4FC4-AD1F-4A175CCC5CEC}"/>
            </c:ext>
          </c:extLst>
        </c:ser>
        <c:ser>
          <c:idx val="4"/>
          <c:order val="4"/>
          <c:tx>
            <c:strRef>
              <c:f>Hoja1!$A$6</c:f>
              <c:strCache>
                <c:ptCount val="1"/>
                <c:pt idx="0">
                  <c:v>Barranquilla (B: 70)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Hoja1!$B$6:$O$6</c:f>
            </c:numRef>
          </c:val>
          <c:extLst>
            <c:ext xmlns:c16="http://schemas.microsoft.com/office/drawing/2014/chart" uri="{C3380CC4-5D6E-409C-BE32-E72D297353CC}">
              <c16:uniqueId val="{00000012-FA5E-4FC4-AD1F-4A175CCC5CEC}"/>
            </c:ext>
          </c:extLst>
        </c:ser>
        <c:ser>
          <c:idx val="5"/>
          <c:order val="5"/>
          <c:tx>
            <c:strRef>
              <c:f>Hoja1!$A$7</c:f>
              <c:strCache>
                <c:ptCount val="1"/>
                <c:pt idx="0">
                  <c:v>Pereira (B: 66)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Hoja1!$B$7:$O$7</c:f>
            </c:numRef>
          </c:val>
          <c:extLst>
            <c:ext xmlns:c16="http://schemas.microsoft.com/office/drawing/2014/chart" uri="{C3380CC4-5D6E-409C-BE32-E72D297353CC}">
              <c16:uniqueId val="{00000013-FA5E-4FC4-AD1F-4A175CCC5CEC}"/>
            </c:ext>
          </c:extLst>
        </c:ser>
        <c:ser>
          <c:idx val="6"/>
          <c:order val="6"/>
          <c:tx>
            <c:strRef>
              <c:f>Hoja1!$A$8</c:f>
              <c:strCache>
                <c:ptCount val="1"/>
                <c:pt idx="0">
                  <c:v>Cúcuta (B: 39)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Hoja1!$B$8:$O$8</c:f>
            </c:numRef>
          </c:val>
          <c:extLst>
            <c:ext xmlns:c16="http://schemas.microsoft.com/office/drawing/2014/chart" uri="{C3380CC4-5D6E-409C-BE32-E72D297353CC}">
              <c16:uniqueId val="{00000014-FA5E-4FC4-AD1F-4A175CCC5CEC}"/>
            </c:ext>
          </c:extLst>
        </c:ser>
        <c:ser>
          <c:idx val="7"/>
          <c:order val="7"/>
          <c:tx>
            <c:strRef>
              <c:f>Hoja1!$A$9</c:f>
              <c:strCache>
                <c:ptCount val="1"/>
                <c:pt idx="0">
                  <c:v>B/ Manga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Hoja1!$B$9:$O$9</c:f>
            </c:numRef>
          </c:val>
          <c:extLst>
            <c:ext xmlns:c16="http://schemas.microsoft.com/office/drawing/2014/chart" uri="{C3380CC4-5D6E-409C-BE32-E72D297353CC}">
              <c16:uniqueId val="{00000015-FA5E-4FC4-AD1F-4A175CCC5CEC}"/>
            </c:ext>
          </c:extLst>
        </c:ser>
        <c:ser>
          <c:idx val="8"/>
          <c:order val="8"/>
          <c:tx>
            <c:strRef>
              <c:f>Hoja1!$A$10</c:f>
              <c:strCache>
                <c:ptCount val="1"/>
                <c:pt idx="0">
                  <c:v>Manizales (B: 64)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Hoja1!$B$10:$O$10</c:f>
            </c:numRef>
          </c:val>
          <c:extLst>
            <c:ext xmlns:c16="http://schemas.microsoft.com/office/drawing/2014/chart" uri="{C3380CC4-5D6E-409C-BE32-E72D297353CC}">
              <c16:uniqueId val="{00000016-FA5E-4FC4-AD1F-4A175CCC5CEC}"/>
            </c:ext>
          </c:extLst>
        </c:ser>
        <c:ser>
          <c:idx val="9"/>
          <c:order val="9"/>
          <c:tx>
            <c:strRef>
              <c:f>Hoja1!$A$11</c:f>
              <c:strCache>
                <c:ptCount val="1"/>
                <c:pt idx="0">
                  <c:v>NSE 2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Hoja1!$B$11:$O$11</c:f>
            </c:numRef>
          </c:val>
          <c:extLst>
            <c:ext xmlns:c16="http://schemas.microsoft.com/office/drawing/2014/chart" uri="{C3380CC4-5D6E-409C-BE32-E72D297353CC}">
              <c16:uniqueId val="{00000017-FA5E-4FC4-AD1F-4A175CCC5CEC}"/>
            </c:ext>
          </c:extLst>
        </c:ser>
        <c:ser>
          <c:idx val="10"/>
          <c:order val="10"/>
          <c:tx>
            <c:strRef>
              <c:f>Hoja1!$A$12</c:f>
              <c:strCache>
                <c:ptCount val="1"/>
                <c:pt idx="0">
                  <c:v>NSE 3 (B:141)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Hoja1!$B$12:$O$12</c:f>
            </c:numRef>
          </c:val>
          <c:extLst>
            <c:ext xmlns:c16="http://schemas.microsoft.com/office/drawing/2014/chart" uri="{C3380CC4-5D6E-409C-BE32-E72D297353CC}">
              <c16:uniqueId val="{00000018-FA5E-4FC4-AD1F-4A175CCC5CEC}"/>
            </c:ext>
          </c:extLst>
        </c:ser>
        <c:ser>
          <c:idx val="11"/>
          <c:order val="11"/>
          <c:tx>
            <c:strRef>
              <c:f>Hoja1!$A$13</c:f>
              <c:strCache>
                <c:ptCount val="1"/>
                <c:pt idx="0">
                  <c:v>NSE 4 (B:142)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Hoja1!$B$13:$O$13</c:f>
            </c:numRef>
          </c:val>
          <c:extLst>
            <c:ext xmlns:c16="http://schemas.microsoft.com/office/drawing/2014/chart" uri="{C3380CC4-5D6E-409C-BE32-E72D297353CC}">
              <c16:uniqueId val="{00000019-FA5E-4FC4-AD1F-4A175CCC5CEC}"/>
            </c:ext>
          </c:extLst>
        </c:ser>
        <c:ser>
          <c:idx val="12"/>
          <c:order val="12"/>
          <c:tx>
            <c:strRef>
              <c:f>Hoja1!$A$14</c:f>
              <c:strCache>
                <c:ptCount val="1"/>
                <c:pt idx="0">
                  <c:v>NSE 5 al 6 (B:154)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Hoja1!$B$14:$O$14</c:f>
            </c:numRef>
          </c:val>
          <c:extLst>
            <c:ext xmlns:c16="http://schemas.microsoft.com/office/drawing/2014/chart" uri="{C3380CC4-5D6E-409C-BE32-E72D297353CC}">
              <c16:uniqueId val="{0000001A-FA5E-4FC4-AD1F-4A175CCC5CEC}"/>
            </c:ext>
          </c:extLst>
        </c:ser>
        <c:ser>
          <c:idx val="13"/>
          <c:order val="13"/>
          <c:tx>
            <c:strRef>
              <c:f>Hoja1!$A$15</c:f>
              <c:strCache>
                <c:ptCount val="1"/>
                <c:pt idx="0">
                  <c:v>NSE 5 (B: 83)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Hoja1!$B$15:$O$15</c:f>
            </c:numRef>
          </c:val>
          <c:extLst>
            <c:ext xmlns:c16="http://schemas.microsoft.com/office/drawing/2014/chart" uri="{C3380CC4-5D6E-409C-BE32-E72D297353CC}">
              <c16:uniqueId val="{0000001B-FA5E-4FC4-AD1F-4A175CCC5CEC}"/>
            </c:ext>
          </c:extLst>
        </c:ser>
        <c:ser>
          <c:idx val="14"/>
          <c:order val="14"/>
          <c:tx>
            <c:strRef>
              <c:f>Hoja1!$A$16</c:f>
              <c:strCache>
                <c:ptCount val="1"/>
                <c:pt idx="0">
                  <c:v>NSE 6 (B: 71)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Hoja1!$B$16:$O$16</c:f>
            </c:numRef>
          </c:val>
          <c:extLst>
            <c:ext xmlns:c16="http://schemas.microsoft.com/office/drawing/2014/chart" uri="{C3380CC4-5D6E-409C-BE32-E72D297353CC}">
              <c16:uniqueId val="{0000001C-FA5E-4FC4-AD1F-4A175CCC5CEC}"/>
            </c:ext>
          </c:extLst>
        </c:ser>
        <c:ser>
          <c:idx val="15"/>
          <c:order val="15"/>
          <c:tx>
            <c:strRef>
              <c:f>Hoja1!$A$17</c:f>
              <c:strCache>
                <c:ptCount val="1"/>
                <c:pt idx="0">
                  <c:v>De 9 a 11 años (B: 90)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Hoja1!$B$17:$O$17</c:f>
            </c:numRef>
          </c:val>
          <c:extLst>
            <c:ext xmlns:c16="http://schemas.microsoft.com/office/drawing/2014/chart" uri="{C3380CC4-5D6E-409C-BE32-E72D297353CC}">
              <c16:uniqueId val="{0000001D-FA5E-4FC4-AD1F-4A175CCC5CEC}"/>
            </c:ext>
          </c:extLst>
        </c:ser>
        <c:ser>
          <c:idx val="16"/>
          <c:order val="16"/>
          <c:tx>
            <c:strRef>
              <c:f>Hoja1!$A$18</c:f>
              <c:strCache>
                <c:ptCount val="1"/>
                <c:pt idx="0">
                  <c:v>De 12  a 17 años (B:106)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Hoja1!$B$18:$O$18</c:f>
            </c:numRef>
          </c:val>
          <c:extLst>
            <c:ext xmlns:c16="http://schemas.microsoft.com/office/drawing/2014/chart" uri="{C3380CC4-5D6E-409C-BE32-E72D297353CC}">
              <c16:uniqueId val="{0000001E-FA5E-4FC4-AD1F-4A175CCC5CEC}"/>
            </c:ext>
          </c:extLst>
        </c:ser>
        <c:ser>
          <c:idx val="17"/>
          <c:order val="17"/>
          <c:tx>
            <c:strRef>
              <c:f>Hoja1!$A$19</c:f>
              <c:strCache>
                <c:ptCount val="1"/>
                <c:pt idx="0">
                  <c:v>De 18 a 24 años (B:121)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Hoja1!$B$19:$O$19</c:f>
            </c:numRef>
          </c:val>
          <c:extLst>
            <c:ext xmlns:c16="http://schemas.microsoft.com/office/drawing/2014/chart" uri="{C3380CC4-5D6E-409C-BE32-E72D297353CC}">
              <c16:uniqueId val="{0000001F-FA5E-4FC4-AD1F-4A175CCC5CEC}"/>
            </c:ext>
          </c:extLst>
        </c:ser>
        <c:ser>
          <c:idx val="18"/>
          <c:order val="18"/>
          <c:tx>
            <c:strRef>
              <c:f>Hoja1!$A$20</c:f>
              <c:strCache>
                <c:ptCount val="1"/>
                <c:pt idx="0">
                  <c:v>De 25 a 39 años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Hoja1!$B$20:$O$20</c:f>
            </c:numRef>
          </c:val>
          <c:extLst>
            <c:ext xmlns:c16="http://schemas.microsoft.com/office/drawing/2014/chart" uri="{C3380CC4-5D6E-409C-BE32-E72D297353CC}">
              <c16:uniqueId val="{00000020-FA5E-4FC4-AD1F-4A175CCC5CEC}"/>
            </c:ext>
          </c:extLst>
        </c:ser>
        <c:ser>
          <c:idx val="19"/>
          <c:order val="19"/>
          <c:tx>
            <c:strRef>
              <c:f>Hoja1!$A$21</c:f>
              <c:strCache>
                <c:ptCount val="1"/>
                <c:pt idx="0">
                  <c:v>De 40  a 55 años (B:120)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Hoja1!$B$21:$O$21</c:f>
            </c:numRef>
          </c:val>
          <c:extLst>
            <c:ext xmlns:c16="http://schemas.microsoft.com/office/drawing/2014/chart" uri="{C3380CC4-5D6E-409C-BE32-E72D297353CC}">
              <c16:uniqueId val="{00000021-FA5E-4FC4-AD1F-4A175CCC5CEC}"/>
            </c:ext>
          </c:extLst>
        </c:ser>
        <c:ser>
          <c:idx val="20"/>
          <c:order val="20"/>
          <c:tx>
            <c:strRef>
              <c:f>Hoja1!$A$22</c:f>
              <c:strCache>
                <c:ptCount val="1"/>
                <c:pt idx="0">
                  <c:v>De 25 a 30 años (B: 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Hoja1!$B$22:$O$22</c:f>
            </c:numRef>
          </c:val>
          <c:extLst>
            <c:ext xmlns:c16="http://schemas.microsoft.com/office/drawing/2014/chart" uri="{C3380CC4-5D6E-409C-BE32-E72D297353CC}">
              <c16:uniqueId val="{00000022-FA5E-4FC4-AD1F-4A175CCC5CEC}"/>
            </c:ext>
          </c:extLst>
        </c:ser>
        <c:ser>
          <c:idx val="21"/>
          <c:order val="21"/>
          <c:tx>
            <c:strRef>
              <c:f>Hoja1!$A$23</c:f>
              <c:strCache>
                <c:ptCount val="1"/>
                <c:pt idx="0">
                  <c:v>De 31 a 35 años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Hoja1!$B$23:$O$23</c:f>
            </c:numRef>
          </c:val>
          <c:extLst>
            <c:ext xmlns:c16="http://schemas.microsoft.com/office/drawing/2014/chart" uri="{C3380CC4-5D6E-409C-BE32-E72D297353CC}">
              <c16:uniqueId val="{00000023-FA5E-4FC4-AD1F-4A175CCC5CEC}"/>
            </c:ext>
          </c:extLst>
        </c:ser>
        <c:ser>
          <c:idx val="22"/>
          <c:order val="22"/>
          <c:tx>
            <c:strRef>
              <c:f>Hoja1!$A$24</c:f>
              <c:strCache>
                <c:ptCount val="1"/>
                <c:pt idx="0">
                  <c:v>De 36 a 39 años (B: 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Hoja1!$B$24:$O$24</c:f>
            </c:numRef>
          </c:val>
          <c:extLst>
            <c:ext xmlns:c16="http://schemas.microsoft.com/office/drawing/2014/chart" uri="{C3380CC4-5D6E-409C-BE32-E72D297353CC}">
              <c16:uniqueId val="{00000024-FA5E-4FC4-AD1F-4A175CCC5CEC}"/>
            </c:ext>
          </c:extLst>
        </c:ser>
        <c:ser>
          <c:idx val="23"/>
          <c:order val="23"/>
          <c:tx>
            <c:strRef>
              <c:f>Hoja1!$A$25</c:f>
              <c:strCache>
                <c:ptCount val="1"/>
                <c:pt idx="0">
                  <c:v>Hombres (B:273)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Hoja1!$B$25:$O$25</c:f>
            </c:numRef>
          </c:val>
          <c:extLst>
            <c:ext xmlns:c16="http://schemas.microsoft.com/office/drawing/2014/chart" uri="{C3380CC4-5D6E-409C-BE32-E72D297353CC}">
              <c16:uniqueId val="{00000025-FA5E-4FC4-AD1F-4A175CCC5CEC}"/>
            </c:ext>
          </c:extLst>
        </c:ser>
        <c:ser>
          <c:idx val="24"/>
          <c:order val="24"/>
          <c:tx>
            <c:strRef>
              <c:f>Hoja1!$A$26</c:f>
              <c:strCache>
                <c:ptCount val="1"/>
                <c:pt idx="0">
                  <c:v>Mujeres (B:286)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Hoja1!$B$26:$O$26</c:f>
            </c:numRef>
          </c:val>
          <c:extLst>
            <c:ext xmlns:c16="http://schemas.microsoft.com/office/drawing/2014/chart" uri="{C3380CC4-5D6E-409C-BE32-E72D297353CC}">
              <c16:uniqueId val="{00000026-FA5E-4FC4-AD1F-4A175CCC5CEC}"/>
            </c:ext>
          </c:extLst>
        </c:ser>
        <c:ser>
          <c:idx val="25"/>
          <c:order val="25"/>
          <c:tx>
            <c:strRef>
              <c:f>Hoja1!$A$27</c:f>
              <c:strCache>
                <c:ptCount val="1"/>
                <c:pt idx="0">
                  <c:v>Primaria (B: 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Hoja1!$B$27:$O$27</c:f>
            </c:numRef>
          </c:val>
          <c:extLst>
            <c:ext xmlns:c16="http://schemas.microsoft.com/office/drawing/2014/chart" uri="{C3380CC4-5D6E-409C-BE32-E72D297353CC}">
              <c16:uniqueId val="{00000027-FA5E-4FC4-AD1F-4A175CCC5CEC}"/>
            </c:ext>
          </c:extLst>
        </c:ser>
        <c:ser>
          <c:idx val="26"/>
          <c:order val="26"/>
          <c:tx>
            <c:strRef>
              <c:f>Hoja1!$A$28</c:f>
              <c:strCache>
                <c:ptCount val="1"/>
                <c:pt idx="0">
                  <c:v>Bachillerato (B:232)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Hoja1!$B$28:$O$28</c:f>
            </c:numRef>
          </c:val>
          <c:extLst>
            <c:ext xmlns:c16="http://schemas.microsoft.com/office/drawing/2014/chart" uri="{C3380CC4-5D6E-409C-BE32-E72D297353CC}">
              <c16:uniqueId val="{00000028-FA5E-4FC4-AD1F-4A175CCC5CEC}"/>
            </c:ext>
          </c:extLst>
        </c:ser>
        <c:ser>
          <c:idx val="27"/>
          <c:order val="27"/>
          <c:tx>
            <c:strRef>
              <c:f>Hoja1!$A$29</c:f>
              <c:strCache>
                <c:ptCount val="1"/>
                <c:pt idx="0">
                  <c:v>Técnico/ Tecnológico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Hoja1!$B$29:$O$29</c:f>
            </c:numRef>
          </c:val>
          <c:extLst>
            <c:ext xmlns:c16="http://schemas.microsoft.com/office/drawing/2014/chart" uri="{C3380CC4-5D6E-409C-BE32-E72D297353CC}">
              <c16:uniqueId val="{00000029-FA5E-4FC4-AD1F-4A175CCC5CEC}"/>
            </c:ext>
          </c:extLst>
        </c:ser>
        <c:ser>
          <c:idx val="28"/>
          <c:order val="28"/>
          <c:tx>
            <c:strRef>
              <c:f>Hoja1!$A$30</c:f>
              <c:strCache>
                <c:ptCount val="1"/>
                <c:pt idx="0">
                  <c:v>Universidad Incompleta / Estudiante (B: 78)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Hoja1!$B$30:$O$30</c:f>
            </c:numRef>
          </c:val>
          <c:extLst>
            <c:ext xmlns:c16="http://schemas.microsoft.com/office/drawing/2014/chart" uri="{C3380CC4-5D6E-409C-BE32-E72D297353CC}">
              <c16:uniqueId val="{0000002A-FA5E-4FC4-AD1F-4A175CCC5CEC}"/>
            </c:ext>
          </c:extLst>
        </c:ser>
        <c:ser>
          <c:idx val="29"/>
          <c:order val="29"/>
          <c:tx>
            <c:strRef>
              <c:f>Hoja1!$A$31</c:f>
              <c:strCache>
                <c:ptCount val="1"/>
                <c:pt idx="0">
                  <c:v>Universidad completa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Hoja1!$B$31:$O$31</c:f>
            </c:numRef>
          </c:val>
          <c:extLst>
            <c:ext xmlns:c16="http://schemas.microsoft.com/office/drawing/2014/chart" uri="{C3380CC4-5D6E-409C-BE32-E72D297353CC}">
              <c16:uniqueId val="{0000002B-FA5E-4FC4-AD1F-4A175CCC5CEC}"/>
            </c:ext>
          </c:extLst>
        </c:ser>
        <c:ser>
          <c:idx val="30"/>
          <c:order val="30"/>
          <c:tx>
            <c:strRef>
              <c:f>Hoja1!$A$32</c:f>
              <c:strCache>
                <c:ptCount val="1"/>
                <c:pt idx="0">
                  <c:v>Postgrado/ Especialización / Maestría (B:2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Hoja1!$B$32:$O$32</c:f>
            </c:numRef>
          </c:val>
          <c:extLst>
            <c:ext xmlns:c16="http://schemas.microsoft.com/office/drawing/2014/chart" uri="{C3380CC4-5D6E-409C-BE32-E72D297353CC}">
              <c16:uniqueId val="{0000002C-FA5E-4FC4-AD1F-4A175CCC5CEC}"/>
            </c:ext>
          </c:extLst>
        </c:ser>
        <c:ser>
          <c:idx val="31"/>
          <c:order val="31"/>
          <c:tx>
            <c:strRef>
              <c:f>Hoja1!$A$33</c:f>
              <c:strCache>
                <c:ptCount val="1"/>
                <c:pt idx="0">
                  <c:v>Ama casa (B: 49)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Hoja1!$B$33:$O$33</c:f>
            </c:numRef>
          </c:val>
          <c:extLst>
            <c:ext xmlns:c16="http://schemas.microsoft.com/office/drawing/2014/chart" uri="{C3380CC4-5D6E-409C-BE32-E72D297353CC}">
              <c16:uniqueId val="{0000002D-FA5E-4FC4-AD1F-4A175CCC5CEC}"/>
            </c:ext>
          </c:extLst>
        </c:ser>
        <c:ser>
          <c:idx val="32"/>
          <c:order val="32"/>
          <c:tx>
            <c:strRef>
              <c:f>Hoja1!$A$34</c:f>
              <c:strCache>
                <c:ptCount val="1"/>
                <c:pt idx="0">
                  <c:v>Trabajador (B: 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Hoja1!$B$34:$O$34</c:f>
            </c:numRef>
          </c:val>
          <c:extLst>
            <c:ext xmlns:c16="http://schemas.microsoft.com/office/drawing/2014/chart" uri="{C3380CC4-5D6E-409C-BE32-E72D297353CC}">
              <c16:uniqueId val="{0000002E-FA5E-4FC4-AD1F-4A175CCC5CEC}"/>
            </c:ext>
          </c:extLst>
        </c:ser>
        <c:ser>
          <c:idx val="33"/>
          <c:order val="33"/>
          <c:tx>
            <c:strRef>
              <c:f>Hoja1!$A$35</c:f>
              <c:strCache>
                <c:ptCount val="1"/>
                <c:pt idx="0">
                  <c:v>Estudiante (B:172)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Hoja1!$B$35:$O$35</c:f>
            </c:numRef>
          </c:val>
          <c:extLst>
            <c:ext xmlns:c16="http://schemas.microsoft.com/office/drawing/2014/chart" uri="{C3380CC4-5D6E-409C-BE32-E72D297353CC}">
              <c16:uniqueId val="{0000002F-FA5E-4FC4-AD1F-4A175CCC5CEC}"/>
            </c:ext>
          </c:extLst>
        </c:ser>
        <c:ser>
          <c:idx val="34"/>
          <c:order val="34"/>
          <c:tx>
            <c:strRef>
              <c:f>Hoja1!$A$36</c:f>
              <c:strCache>
                <c:ptCount val="1"/>
                <c:pt idx="0">
                  <c:v>Independiente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Hoja1!$B$36:$O$36</c:f>
            </c:numRef>
          </c:val>
          <c:extLst>
            <c:ext xmlns:c16="http://schemas.microsoft.com/office/drawing/2014/chart" uri="{C3380CC4-5D6E-409C-BE32-E72D297353CC}">
              <c16:uniqueId val="{00000030-FA5E-4FC4-AD1F-4A175CCC5CEC}"/>
            </c:ext>
          </c:extLst>
        </c:ser>
        <c:ser>
          <c:idx val="35"/>
          <c:order val="35"/>
          <c:tx>
            <c:strRef>
              <c:f>Hoja1!$A$37</c:f>
              <c:strCache>
                <c:ptCount val="1"/>
                <c:pt idx="0">
                  <c:v>Estudia y Trabaja (B: 18)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Hoja1!$B$37:$O$37</c:f>
            </c:numRef>
          </c:val>
          <c:extLst>
            <c:ext xmlns:c16="http://schemas.microsoft.com/office/drawing/2014/chart" uri="{C3380CC4-5D6E-409C-BE32-E72D297353CC}">
              <c16:uniqueId val="{00000031-FA5E-4FC4-AD1F-4A175CCC5CEC}"/>
            </c:ext>
          </c:extLst>
        </c:ser>
        <c:ser>
          <c:idx val="36"/>
          <c:order val="36"/>
          <c:tx>
            <c:strRef>
              <c:f>Hoja1!$A$38</c:f>
              <c:strCache>
                <c:ptCount val="1"/>
                <c:pt idx="0">
                  <c:v>Jubilado/pensionado (B:0 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Hoja1!$B$38:$O$38</c:f>
            </c:numRef>
          </c:val>
          <c:extLst>
            <c:ext xmlns:c16="http://schemas.microsoft.com/office/drawing/2014/chart" uri="{C3380CC4-5D6E-409C-BE32-E72D297353CC}">
              <c16:uniqueId val="{00000032-FA5E-4FC4-AD1F-4A175CCC5CEC}"/>
            </c:ext>
          </c:extLst>
        </c:ser>
        <c:ser>
          <c:idx val="37"/>
          <c:order val="37"/>
          <c:tx>
            <c:strRef>
              <c:f>Hoja1!$A$39</c:f>
              <c:strCache>
                <c:ptCount val="1"/>
                <c:pt idx="0">
                  <c:v>Desempleado buscando trabajo (B:5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Hoja1!$B$39:$O$39</c:f>
            </c:numRef>
          </c:val>
          <c:extLst>
            <c:ext xmlns:c16="http://schemas.microsoft.com/office/drawing/2014/chart" uri="{C3380CC4-5D6E-409C-BE32-E72D297353CC}">
              <c16:uniqueId val="{00000033-FA5E-4FC4-AD1F-4A175CCC5CEC}"/>
            </c:ext>
          </c:extLst>
        </c:ser>
        <c:ser>
          <c:idx val="38"/>
          <c:order val="38"/>
          <c:tx>
            <c:strRef>
              <c:f>Hoja1!$A$40</c:f>
              <c:strCache>
                <c:ptCount val="1"/>
                <c:pt idx="0">
                  <c:v>Comerciantes (B:4 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Hoja1!$B$40:$O$40</c:f>
            </c:numRef>
          </c:val>
          <c:extLst>
            <c:ext xmlns:c16="http://schemas.microsoft.com/office/drawing/2014/chart" uri="{C3380CC4-5D6E-409C-BE32-E72D297353CC}">
              <c16:uniqueId val="{00000034-FA5E-4FC4-AD1F-4A175CCC5CEC}"/>
            </c:ext>
          </c:extLst>
        </c:ser>
        <c:dLbls>
          <c:dLblPos val="outEnd"/>
          <c:showLegendKey val="0"/>
          <c:showVal val="1"/>
          <c:showCatName val="0"/>
          <c:showSerName val="0"/>
          <c:showPercent val="0"/>
          <c:showBubbleSize val="0"/>
        </c:dLbls>
        <c:gapWidth val="100"/>
        <c:axId val="-1244246736"/>
        <c:axId val="-1244247280"/>
      </c:barChart>
      <c:catAx>
        <c:axId val="-1244246736"/>
        <c:scaling>
          <c:orientation val="minMax"/>
        </c:scaling>
        <c:delete val="0"/>
        <c:axPos val="b"/>
        <c:numFmt formatCode="General" sourceLinked="0"/>
        <c:majorTickMark val="out"/>
        <c:minorTickMark val="none"/>
        <c:tickLblPos val="nextTo"/>
        <c:spPr>
          <a:ln>
            <a:noFill/>
          </a:ln>
        </c:spPr>
        <c:txPr>
          <a:bodyPr/>
          <a:lstStyle/>
          <a:p>
            <a:pPr>
              <a:defRPr sz="1000" b="1">
                <a:solidFill>
                  <a:schemeClr val="bg1"/>
                </a:solidFill>
                <a:latin typeface="Calibri" panose="020F0502020204030204" pitchFamily="34" charset="0"/>
              </a:defRPr>
            </a:pPr>
            <a:endParaRPr lang="es-CO"/>
          </a:p>
        </c:txPr>
        <c:crossAx val="-1244247280"/>
        <c:crosses val="autoZero"/>
        <c:auto val="1"/>
        <c:lblAlgn val="ctr"/>
        <c:lblOffset val="100"/>
        <c:noMultiLvlLbl val="0"/>
      </c:catAx>
      <c:valAx>
        <c:axId val="-1244247280"/>
        <c:scaling>
          <c:orientation val="minMax"/>
          <c:max val="1"/>
          <c:min val="0"/>
        </c:scaling>
        <c:delete val="1"/>
        <c:axPos val="l"/>
        <c:numFmt formatCode="0%" sourceLinked="1"/>
        <c:majorTickMark val="out"/>
        <c:minorTickMark val="none"/>
        <c:tickLblPos val="nextTo"/>
        <c:crossAx val="-1244246736"/>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1.8831210046863771E-2"/>
          <c:y val="0.19823892958934164"/>
          <c:w val="0.96467070926143317"/>
          <c:h val="0.55780029428301414"/>
        </c:manualLayout>
      </c:layout>
      <c:barChart>
        <c:barDir val="col"/>
        <c:grouping val="clustered"/>
        <c:varyColors val="0"/>
        <c:ser>
          <c:idx val="0"/>
          <c:order val="0"/>
          <c:tx>
            <c:strRef>
              <c:f>Hoja1!$A$2</c:f>
              <c:strCache>
                <c:ptCount val="1"/>
                <c:pt idx="0">
                  <c:v>TOTAL</c:v>
                </c:pt>
              </c:strCache>
            </c:strRef>
          </c:tx>
          <c:spPr>
            <a:solidFill>
              <a:schemeClr val="bg1">
                <a:lumMod val="65000"/>
              </a:schemeClr>
            </a:solidFill>
            <a:effectLst/>
            <a:scene3d>
              <a:camera prst="orthographicFront"/>
              <a:lightRig rig="threePt" dir="t">
                <a:rot lat="0" lon="0" rev="1200000"/>
              </a:lightRig>
            </a:scene3d>
            <a:sp3d/>
          </c:spPr>
          <c:invertIfNegative val="0"/>
          <c:dPt>
            <c:idx val="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E-E4FD-4AFF-996A-C646A9A60E19}"/>
              </c:ext>
            </c:extLst>
          </c:dPt>
          <c:dPt>
            <c:idx val="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1-E4FD-4AFF-996A-C646A9A60E19}"/>
              </c:ext>
            </c:extLst>
          </c:dPt>
          <c:dPt>
            <c:idx val="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F-E4FD-4AFF-996A-C646A9A60E19}"/>
              </c:ext>
            </c:extLst>
          </c:dPt>
          <c:dPt>
            <c:idx val="4"/>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5-FA5E-4FC4-AD1F-4A175CCC5CEC}"/>
              </c:ext>
            </c:extLst>
          </c:dPt>
          <c:dPt>
            <c:idx val="6"/>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0-E4FD-4AFF-996A-C646A9A60E19}"/>
              </c:ext>
            </c:extLst>
          </c:dPt>
          <c:dPt>
            <c:idx val="7"/>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5-E4FD-4AFF-996A-C646A9A60E19}"/>
              </c:ext>
            </c:extLst>
          </c:dPt>
          <c:dPt>
            <c:idx val="9"/>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D-0398-4DF7-8D97-B562D208D00D}"/>
              </c:ext>
            </c:extLst>
          </c:dPt>
          <c:dPt>
            <c:idx val="1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B-FA5E-4FC4-AD1F-4A175CCC5CEC}"/>
              </c:ext>
            </c:extLst>
          </c:dPt>
          <c:dPt>
            <c:idx val="1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18-0398-4DF7-8D97-B562D208D00D}"/>
              </c:ext>
            </c:extLst>
          </c:dPt>
          <c:dPt>
            <c:idx val="12"/>
            <c:invertIfNegative val="0"/>
            <c:bubble3D val="0"/>
            <c:extLst>
              <c:ext xmlns:c16="http://schemas.microsoft.com/office/drawing/2014/chart" uri="{C3380CC4-5D6E-409C-BE32-E72D297353CC}">
                <c16:uniqueId val="{00000013-E4FD-4AFF-996A-C646A9A60E19}"/>
              </c:ext>
            </c:extLst>
          </c:dPt>
          <c:dPt>
            <c:idx val="1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9-E4FD-4AFF-996A-C646A9A60E19}"/>
              </c:ext>
            </c:extLst>
          </c:dPt>
          <c:dLbls>
            <c:spPr>
              <a:noFill/>
              <a:ln>
                <a:noFill/>
              </a:ln>
              <a:effectLst/>
            </c:spPr>
            <c:txPr>
              <a:bodyPr wrap="square" lIns="38100" tIns="19050" rIns="38100" bIns="19050" anchor="ctr">
                <a:spAutoFit/>
              </a:bodyPr>
              <a:lstStyle/>
              <a:p>
                <a:pPr>
                  <a:defRPr sz="1100" b="1">
                    <a:latin typeface="Century Gothic" panose="020B0502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Hoja1!$B$2:$O$2</c:f>
              <c:numCache>
                <c:formatCode>0%</c:formatCode>
                <c:ptCount val="14"/>
                <c:pt idx="0">
                  <c:v>0.69299999999999995</c:v>
                </c:pt>
                <c:pt idx="1">
                  <c:v>0.71</c:v>
                </c:pt>
                <c:pt idx="2">
                  <c:v>0.56999999999999995</c:v>
                </c:pt>
                <c:pt idx="3">
                  <c:v>0.68500000000000005</c:v>
                </c:pt>
                <c:pt idx="4">
                  <c:v>0.72</c:v>
                </c:pt>
                <c:pt idx="5">
                  <c:v>0.56000000000000005</c:v>
                </c:pt>
                <c:pt idx="6">
                  <c:v>0.70099999999999996</c:v>
                </c:pt>
                <c:pt idx="7">
                  <c:v>0.61</c:v>
                </c:pt>
                <c:pt idx="8">
                  <c:v>0.63</c:v>
                </c:pt>
                <c:pt idx="9">
                  <c:v>0.628</c:v>
                </c:pt>
                <c:pt idx="10">
                  <c:v>0.64300000000000002</c:v>
                </c:pt>
                <c:pt idx="11">
                  <c:v>0.46</c:v>
                </c:pt>
                <c:pt idx="12">
                  <c:v>0.41</c:v>
                </c:pt>
                <c:pt idx="13">
                  <c:v>0.47199999999999998</c:v>
                </c:pt>
              </c:numCache>
            </c:numRef>
          </c:val>
          <c:extLst>
            <c:ext xmlns:c16="http://schemas.microsoft.com/office/drawing/2014/chart" uri="{C3380CC4-5D6E-409C-BE32-E72D297353CC}">
              <c16:uniqueId val="{0000000E-FA5E-4FC4-AD1F-4A175CCC5CEC}"/>
            </c:ext>
          </c:extLst>
        </c:ser>
        <c:ser>
          <c:idx val="1"/>
          <c:order val="1"/>
          <c:tx>
            <c:strRef>
              <c:f>Hoja1!$A$3</c:f>
              <c:strCache>
                <c:ptCount val="1"/>
                <c:pt idx="0">
                  <c:v>Bogotá (B: 76)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Hoja1!$B$3:$O$3</c:f>
            </c:numRef>
          </c:val>
          <c:extLst>
            <c:ext xmlns:c16="http://schemas.microsoft.com/office/drawing/2014/chart" uri="{C3380CC4-5D6E-409C-BE32-E72D297353CC}">
              <c16:uniqueId val="{0000000F-FA5E-4FC4-AD1F-4A175CCC5CEC}"/>
            </c:ext>
          </c:extLst>
        </c:ser>
        <c:ser>
          <c:idx val="2"/>
          <c:order val="2"/>
          <c:tx>
            <c:strRef>
              <c:f>Hoja1!$A$4</c:f>
              <c:strCache>
                <c:ptCount val="1"/>
                <c:pt idx="0">
                  <c:v>Cali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Hoja1!$B$4:$O$4</c:f>
            </c:numRef>
          </c:val>
          <c:extLst>
            <c:ext xmlns:c16="http://schemas.microsoft.com/office/drawing/2014/chart" uri="{C3380CC4-5D6E-409C-BE32-E72D297353CC}">
              <c16:uniqueId val="{00000010-FA5E-4FC4-AD1F-4A175CCC5CEC}"/>
            </c:ext>
          </c:extLst>
        </c:ser>
        <c:ser>
          <c:idx val="3"/>
          <c:order val="3"/>
          <c:tx>
            <c:strRef>
              <c:f>Hoja1!$A$5</c:f>
              <c:strCache>
                <c:ptCount val="1"/>
                <c:pt idx="0">
                  <c:v>Medellín (B: 84)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Hoja1!$B$5:$O$5</c:f>
            </c:numRef>
          </c:val>
          <c:extLst>
            <c:ext xmlns:c16="http://schemas.microsoft.com/office/drawing/2014/chart" uri="{C3380CC4-5D6E-409C-BE32-E72D297353CC}">
              <c16:uniqueId val="{00000011-FA5E-4FC4-AD1F-4A175CCC5CEC}"/>
            </c:ext>
          </c:extLst>
        </c:ser>
        <c:ser>
          <c:idx val="4"/>
          <c:order val="4"/>
          <c:tx>
            <c:strRef>
              <c:f>Hoja1!$A$6</c:f>
              <c:strCache>
                <c:ptCount val="1"/>
                <c:pt idx="0">
                  <c:v>Barranquilla (B: 70)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Hoja1!$B$6:$O$6</c:f>
            </c:numRef>
          </c:val>
          <c:extLst>
            <c:ext xmlns:c16="http://schemas.microsoft.com/office/drawing/2014/chart" uri="{C3380CC4-5D6E-409C-BE32-E72D297353CC}">
              <c16:uniqueId val="{00000012-FA5E-4FC4-AD1F-4A175CCC5CEC}"/>
            </c:ext>
          </c:extLst>
        </c:ser>
        <c:ser>
          <c:idx val="5"/>
          <c:order val="5"/>
          <c:tx>
            <c:strRef>
              <c:f>Hoja1!$A$7</c:f>
              <c:strCache>
                <c:ptCount val="1"/>
                <c:pt idx="0">
                  <c:v>Pereira (B: 66)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Hoja1!$B$7:$O$7</c:f>
            </c:numRef>
          </c:val>
          <c:extLst>
            <c:ext xmlns:c16="http://schemas.microsoft.com/office/drawing/2014/chart" uri="{C3380CC4-5D6E-409C-BE32-E72D297353CC}">
              <c16:uniqueId val="{00000013-FA5E-4FC4-AD1F-4A175CCC5CEC}"/>
            </c:ext>
          </c:extLst>
        </c:ser>
        <c:ser>
          <c:idx val="6"/>
          <c:order val="6"/>
          <c:tx>
            <c:strRef>
              <c:f>Hoja1!$A$8</c:f>
              <c:strCache>
                <c:ptCount val="1"/>
                <c:pt idx="0">
                  <c:v>Cúcuta (B: 39)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Hoja1!$B$8:$O$8</c:f>
            </c:numRef>
          </c:val>
          <c:extLst>
            <c:ext xmlns:c16="http://schemas.microsoft.com/office/drawing/2014/chart" uri="{C3380CC4-5D6E-409C-BE32-E72D297353CC}">
              <c16:uniqueId val="{00000014-FA5E-4FC4-AD1F-4A175CCC5CEC}"/>
            </c:ext>
          </c:extLst>
        </c:ser>
        <c:ser>
          <c:idx val="7"/>
          <c:order val="7"/>
          <c:tx>
            <c:strRef>
              <c:f>Hoja1!$A$9</c:f>
              <c:strCache>
                <c:ptCount val="1"/>
                <c:pt idx="0">
                  <c:v>B/ Manga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Hoja1!$B$9:$O$9</c:f>
            </c:numRef>
          </c:val>
          <c:extLst>
            <c:ext xmlns:c16="http://schemas.microsoft.com/office/drawing/2014/chart" uri="{C3380CC4-5D6E-409C-BE32-E72D297353CC}">
              <c16:uniqueId val="{00000015-FA5E-4FC4-AD1F-4A175CCC5CEC}"/>
            </c:ext>
          </c:extLst>
        </c:ser>
        <c:ser>
          <c:idx val="8"/>
          <c:order val="8"/>
          <c:tx>
            <c:strRef>
              <c:f>Hoja1!$A$10</c:f>
              <c:strCache>
                <c:ptCount val="1"/>
                <c:pt idx="0">
                  <c:v>Manizales (B: 64)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Hoja1!$B$10:$O$10</c:f>
            </c:numRef>
          </c:val>
          <c:extLst>
            <c:ext xmlns:c16="http://schemas.microsoft.com/office/drawing/2014/chart" uri="{C3380CC4-5D6E-409C-BE32-E72D297353CC}">
              <c16:uniqueId val="{00000016-FA5E-4FC4-AD1F-4A175CCC5CEC}"/>
            </c:ext>
          </c:extLst>
        </c:ser>
        <c:ser>
          <c:idx val="9"/>
          <c:order val="9"/>
          <c:tx>
            <c:strRef>
              <c:f>Hoja1!$A$11</c:f>
              <c:strCache>
                <c:ptCount val="1"/>
                <c:pt idx="0">
                  <c:v>NSE 2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Hoja1!$B$11:$O$11</c:f>
            </c:numRef>
          </c:val>
          <c:extLst>
            <c:ext xmlns:c16="http://schemas.microsoft.com/office/drawing/2014/chart" uri="{C3380CC4-5D6E-409C-BE32-E72D297353CC}">
              <c16:uniqueId val="{00000017-FA5E-4FC4-AD1F-4A175CCC5CEC}"/>
            </c:ext>
          </c:extLst>
        </c:ser>
        <c:ser>
          <c:idx val="10"/>
          <c:order val="10"/>
          <c:tx>
            <c:strRef>
              <c:f>Hoja1!$A$12</c:f>
              <c:strCache>
                <c:ptCount val="1"/>
                <c:pt idx="0">
                  <c:v>NSE 3 (B:141)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Hoja1!$B$12:$O$12</c:f>
            </c:numRef>
          </c:val>
          <c:extLst>
            <c:ext xmlns:c16="http://schemas.microsoft.com/office/drawing/2014/chart" uri="{C3380CC4-5D6E-409C-BE32-E72D297353CC}">
              <c16:uniqueId val="{00000018-FA5E-4FC4-AD1F-4A175CCC5CEC}"/>
            </c:ext>
          </c:extLst>
        </c:ser>
        <c:ser>
          <c:idx val="11"/>
          <c:order val="11"/>
          <c:tx>
            <c:strRef>
              <c:f>Hoja1!$A$13</c:f>
              <c:strCache>
                <c:ptCount val="1"/>
                <c:pt idx="0">
                  <c:v>NSE 4 (B:142)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Hoja1!$B$13:$O$13</c:f>
            </c:numRef>
          </c:val>
          <c:extLst>
            <c:ext xmlns:c16="http://schemas.microsoft.com/office/drawing/2014/chart" uri="{C3380CC4-5D6E-409C-BE32-E72D297353CC}">
              <c16:uniqueId val="{00000019-FA5E-4FC4-AD1F-4A175CCC5CEC}"/>
            </c:ext>
          </c:extLst>
        </c:ser>
        <c:ser>
          <c:idx val="12"/>
          <c:order val="12"/>
          <c:tx>
            <c:strRef>
              <c:f>Hoja1!$A$14</c:f>
              <c:strCache>
                <c:ptCount val="1"/>
                <c:pt idx="0">
                  <c:v>NSE 5 al 6 (B:154)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Hoja1!$B$14:$O$14</c:f>
            </c:numRef>
          </c:val>
          <c:extLst>
            <c:ext xmlns:c16="http://schemas.microsoft.com/office/drawing/2014/chart" uri="{C3380CC4-5D6E-409C-BE32-E72D297353CC}">
              <c16:uniqueId val="{0000001A-FA5E-4FC4-AD1F-4A175CCC5CEC}"/>
            </c:ext>
          </c:extLst>
        </c:ser>
        <c:ser>
          <c:idx val="13"/>
          <c:order val="13"/>
          <c:tx>
            <c:strRef>
              <c:f>Hoja1!$A$15</c:f>
              <c:strCache>
                <c:ptCount val="1"/>
                <c:pt idx="0">
                  <c:v>NSE 5 (B: 83)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Hoja1!$B$15:$O$15</c:f>
            </c:numRef>
          </c:val>
          <c:extLst>
            <c:ext xmlns:c16="http://schemas.microsoft.com/office/drawing/2014/chart" uri="{C3380CC4-5D6E-409C-BE32-E72D297353CC}">
              <c16:uniqueId val="{0000001B-FA5E-4FC4-AD1F-4A175CCC5CEC}"/>
            </c:ext>
          </c:extLst>
        </c:ser>
        <c:ser>
          <c:idx val="14"/>
          <c:order val="14"/>
          <c:tx>
            <c:strRef>
              <c:f>Hoja1!$A$16</c:f>
              <c:strCache>
                <c:ptCount val="1"/>
                <c:pt idx="0">
                  <c:v>NSE 6 (B: 71)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Hoja1!$B$16:$O$16</c:f>
            </c:numRef>
          </c:val>
          <c:extLst>
            <c:ext xmlns:c16="http://schemas.microsoft.com/office/drawing/2014/chart" uri="{C3380CC4-5D6E-409C-BE32-E72D297353CC}">
              <c16:uniqueId val="{0000001C-FA5E-4FC4-AD1F-4A175CCC5CEC}"/>
            </c:ext>
          </c:extLst>
        </c:ser>
        <c:ser>
          <c:idx val="15"/>
          <c:order val="15"/>
          <c:tx>
            <c:strRef>
              <c:f>Hoja1!$A$17</c:f>
              <c:strCache>
                <c:ptCount val="1"/>
                <c:pt idx="0">
                  <c:v>De 9 a 11 años (B: 90)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Hoja1!$B$17:$O$17</c:f>
            </c:numRef>
          </c:val>
          <c:extLst>
            <c:ext xmlns:c16="http://schemas.microsoft.com/office/drawing/2014/chart" uri="{C3380CC4-5D6E-409C-BE32-E72D297353CC}">
              <c16:uniqueId val="{0000001D-FA5E-4FC4-AD1F-4A175CCC5CEC}"/>
            </c:ext>
          </c:extLst>
        </c:ser>
        <c:ser>
          <c:idx val="16"/>
          <c:order val="16"/>
          <c:tx>
            <c:strRef>
              <c:f>Hoja1!$A$18</c:f>
              <c:strCache>
                <c:ptCount val="1"/>
                <c:pt idx="0">
                  <c:v>De 12  a 17 años (B:106)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Hoja1!$B$18:$O$18</c:f>
            </c:numRef>
          </c:val>
          <c:extLst>
            <c:ext xmlns:c16="http://schemas.microsoft.com/office/drawing/2014/chart" uri="{C3380CC4-5D6E-409C-BE32-E72D297353CC}">
              <c16:uniqueId val="{0000001E-FA5E-4FC4-AD1F-4A175CCC5CEC}"/>
            </c:ext>
          </c:extLst>
        </c:ser>
        <c:ser>
          <c:idx val="17"/>
          <c:order val="17"/>
          <c:tx>
            <c:strRef>
              <c:f>Hoja1!$A$19</c:f>
              <c:strCache>
                <c:ptCount val="1"/>
                <c:pt idx="0">
                  <c:v>De 18 a 24 años (B:121)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Hoja1!$B$19:$O$19</c:f>
            </c:numRef>
          </c:val>
          <c:extLst>
            <c:ext xmlns:c16="http://schemas.microsoft.com/office/drawing/2014/chart" uri="{C3380CC4-5D6E-409C-BE32-E72D297353CC}">
              <c16:uniqueId val="{0000001F-FA5E-4FC4-AD1F-4A175CCC5CEC}"/>
            </c:ext>
          </c:extLst>
        </c:ser>
        <c:ser>
          <c:idx val="18"/>
          <c:order val="18"/>
          <c:tx>
            <c:strRef>
              <c:f>Hoja1!$A$20</c:f>
              <c:strCache>
                <c:ptCount val="1"/>
                <c:pt idx="0">
                  <c:v>De 25 a 39 años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Hoja1!$B$20:$O$20</c:f>
            </c:numRef>
          </c:val>
          <c:extLst>
            <c:ext xmlns:c16="http://schemas.microsoft.com/office/drawing/2014/chart" uri="{C3380CC4-5D6E-409C-BE32-E72D297353CC}">
              <c16:uniqueId val="{00000020-FA5E-4FC4-AD1F-4A175CCC5CEC}"/>
            </c:ext>
          </c:extLst>
        </c:ser>
        <c:ser>
          <c:idx val="19"/>
          <c:order val="19"/>
          <c:tx>
            <c:strRef>
              <c:f>Hoja1!$A$21</c:f>
              <c:strCache>
                <c:ptCount val="1"/>
                <c:pt idx="0">
                  <c:v>De 40  a 55 años (B:120)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Hoja1!$B$21:$O$21</c:f>
            </c:numRef>
          </c:val>
          <c:extLst>
            <c:ext xmlns:c16="http://schemas.microsoft.com/office/drawing/2014/chart" uri="{C3380CC4-5D6E-409C-BE32-E72D297353CC}">
              <c16:uniqueId val="{00000021-FA5E-4FC4-AD1F-4A175CCC5CEC}"/>
            </c:ext>
          </c:extLst>
        </c:ser>
        <c:ser>
          <c:idx val="20"/>
          <c:order val="20"/>
          <c:tx>
            <c:strRef>
              <c:f>Hoja1!$A$22</c:f>
              <c:strCache>
                <c:ptCount val="1"/>
                <c:pt idx="0">
                  <c:v>De 25 a 30 años (B: 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Hoja1!$B$22:$O$22</c:f>
            </c:numRef>
          </c:val>
          <c:extLst>
            <c:ext xmlns:c16="http://schemas.microsoft.com/office/drawing/2014/chart" uri="{C3380CC4-5D6E-409C-BE32-E72D297353CC}">
              <c16:uniqueId val="{00000022-FA5E-4FC4-AD1F-4A175CCC5CEC}"/>
            </c:ext>
          </c:extLst>
        </c:ser>
        <c:ser>
          <c:idx val="21"/>
          <c:order val="21"/>
          <c:tx>
            <c:strRef>
              <c:f>Hoja1!$A$23</c:f>
              <c:strCache>
                <c:ptCount val="1"/>
                <c:pt idx="0">
                  <c:v>De 31 a 35 años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Hoja1!$B$23:$O$23</c:f>
            </c:numRef>
          </c:val>
          <c:extLst>
            <c:ext xmlns:c16="http://schemas.microsoft.com/office/drawing/2014/chart" uri="{C3380CC4-5D6E-409C-BE32-E72D297353CC}">
              <c16:uniqueId val="{00000023-FA5E-4FC4-AD1F-4A175CCC5CEC}"/>
            </c:ext>
          </c:extLst>
        </c:ser>
        <c:ser>
          <c:idx val="22"/>
          <c:order val="22"/>
          <c:tx>
            <c:strRef>
              <c:f>Hoja1!$A$24</c:f>
              <c:strCache>
                <c:ptCount val="1"/>
                <c:pt idx="0">
                  <c:v>De 36 a 39 años (B: 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Hoja1!$B$24:$O$24</c:f>
            </c:numRef>
          </c:val>
          <c:extLst>
            <c:ext xmlns:c16="http://schemas.microsoft.com/office/drawing/2014/chart" uri="{C3380CC4-5D6E-409C-BE32-E72D297353CC}">
              <c16:uniqueId val="{00000024-FA5E-4FC4-AD1F-4A175CCC5CEC}"/>
            </c:ext>
          </c:extLst>
        </c:ser>
        <c:ser>
          <c:idx val="23"/>
          <c:order val="23"/>
          <c:tx>
            <c:strRef>
              <c:f>Hoja1!$A$25</c:f>
              <c:strCache>
                <c:ptCount val="1"/>
                <c:pt idx="0">
                  <c:v>Hombres (B:273)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Hoja1!$B$25:$O$25</c:f>
            </c:numRef>
          </c:val>
          <c:extLst>
            <c:ext xmlns:c16="http://schemas.microsoft.com/office/drawing/2014/chart" uri="{C3380CC4-5D6E-409C-BE32-E72D297353CC}">
              <c16:uniqueId val="{00000025-FA5E-4FC4-AD1F-4A175CCC5CEC}"/>
            </c:ext>
          </c:extLst>
        </c:ser>
        <c:ser>
          <c:idx val="24"/>
          <c:order val="24"/>
          <c:tx>
            <c:strRef>
              <c:f>Hoja1!$A$26</c:f>
              <c:strCache>
                <c:ptCount val="1"/>
                <c:pt idx="0">
                  <c:v>Mujeres (B:286)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Hoja1!$B$26:$O$26</c:f>
            </c:numRef>
          </c:val>
          <c:extLst>
            <c:ext xmlns:c16="http://schemas.microsoft.com/office/drawing/2014/chart" uri="{C3380CC4-5D6E-409C-BE32-E72D297353CC}">
              <c16:uniqueId val="{00000026-FA5E-4FC4-AD1F-4A175CCC5CEC}"/>
            </c:ext>
          </c:extLst>
        </c:ser>
        <c:ser>
          <c:idx val="25"/>
          <c:order val="25"/>
          <c:tx>
            <c:strRef>
              <c:f>Hoja1!$A$27</c:f>
              <c:strCache>
                <c:ptCount val="1"/>
                <c:pt idx="0">
                  <c:v>Primaria (B: 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Hoja1!$B$27:$O$27</c:f>
            </c:numRef>
          </c:val>
          <c:extLst>
            <c:ext xmlns:c16="http://schemas.microsoft.com/office/drawing/2014/chart" uri="{C3380CC4-5D6E-409C-BE32-E72D297353CC}">
              <c16:uniqueId val="{00000027-FA5E-4FC4-AD1F-4A175CCC5CEC}"/>
            </c:ext>
          </c:extLst>
        </c:ser>
        <c:ser>
          <c:idx val="26"/>
          <c:order val="26"/>
          <c:tx>
            <c:strRef>
              <c:f>Hoja1!$A$28</c:f>
              <c:strCache>
                <c:ptCount val="1"/>
                <c:pt idx="0">
                  <c:v>Bachillerato (B:232)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Hoja1!$B$28:$O$28</c:f>
            </c:numRef>
          </c:val>
          <c:extLst>
            <c:ext xmlns:c16="http://schemas.microsoft.com/office/drawing/2014/chart" uri="{C3380CC4-5D6E-409C-BE32-E72D297353CC}">
              <c16:uniqueId val="{00000028-FA5E-4FC4-AD1F-4A175CCC5CEC}"/>
            </c:ext>
          </c:extLst>
        </c:ser>
        <c:ser>
          <c:idx val="27"/>
          <c:order val="27"/>
          <c:tx>
            <c:strRef>
              <c:f>Hoja1!$A$29</c:f>
              <c:strCache>
                <c:ptCount val="1"/>
                <c:pt idx="0">
                  <c:v>Técnico/ Tecnológico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Hoja1!$B$29:$O$29</c:f>
            </c:numRef>
          </c:val>
          <c:extLst>
            <c:ext xmlns:c16="http://schemas.microsoft.com/office/drawing/2014/chart" uri="{C3380CC4-5D6E-409C-BE32-E72D297353CC}">
              <c16:uniqueId val="{00000029-FA5E-4FC4-AD1F-4A175CCC5CEC}"/>
            </c:ext>
          </c:extLst>
        </c:ser>
        <c:ser>
          <c:idx val="28"/>
          <c:order val="28"/>
          <c:tx>
            <c:strRef>
              <c:f>Hoja1!$A$30</c:f>
              <c:strCache>
                <c:ptCount val="1"/>
                <c:pt idx="0">
                  <c:v>Universidad Incompleta / Estudiante (B: 78)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Hoja1!$B$30:$O$30</c:f>
            </c:numRef>
          </c:val>
          <c:extLst>
            <c:ext xmlns:c16="http://schemas.microsoft.com/office/drawing/2014/chart" uri="{C3380CC4-5D6E-409C-BE32-E72D297353CC}">
              <c16:uniqueId val="{0000002A-FA5E-4FC4-AD1F-4A175CCC5CEC}"/>
            </c:ext>
          </c:extLst>
        </c:ser>
        <c:ser>
          <c:idx val="29"/>
          <c:order val="29"/>
          <c:tx>
            <c:strRef>
              <c:f>Hoja1!$A$31</c:f>
              <c:strCache>
                <c:ptCount val="1"/>
                <c:pt idx="0">
                  <c:v>Universidad completa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Hoja1!$B$31:$O$31</c:f>
            </c:numRef>
          </c:val>
          <c:extLst>
            <c:ext xmlns:c16="http://schemas.microsoft.com/office/drawing/2014/chart" uri="{C3380CC4-5D6E-409C-BE32-E72D297353CC}">
              <c16:uniqueId val="{0000002B-FA5E-4FC4-AD1F-4A175CCC5CEC}"/>
            </c:ext>
          </c:extLst>
        </c:ser>
        <c:ser>
          <c:idx val="30"/>
          <c:order val="30"/>
          <c:tx>
            <c:strRef>
              <c:f>Hoja1!$A$32</c:f>
              <c:strCache>
                <c:ptCount val="1"/>
                <c:pt idx="0">
                  <c:v>Postgrado/ Especialización / Maestría (B:2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Hoja1!$B$32:$O$32</c:f>
            </c:numRef>
          </c:val>
          <c:extLst>
            <c:ext xmlns:c16="http://schemas.microsoft.com/office/drawing/2014/chart" uri="{C3380CC4-5D6E-409C-BE32-E72D297353CC}">
              <c16:uniqueId val="{0000002C-FA5E-4FC4-AD1F-4A175CCC5CEC}"/>
            </c:ext>
          </c:extLst>
        </c:ser>
        <c:ser>
          <c:idx val="31"/>
          <c:order val="31"/>
          <c:tx>
            <c:strRef>
              <c:f>Hoja1!$A$33</c:f>
              <c:strCache>
                <c:ptCount val="1"/>
                <c:pt idx="0">
                  <c:v>Ama casa (B: 49)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Hoja1!$B$33:$O$33</c:f>
            </c:numRef>
          </c:val>
          <c:extLst>
            <c:ext xmlns:c16="http://schemas.microsoft.com/office/drawing/2014/chart" uri="{C3380CC4-5D6E-409C-BE32-E72D297353CC}">
              <c16:uniqueId val="{0000002D-FA5E-4FC4-AD1F-4A175CCC5CEC}"/>
            </c:ext>
          </c:extLst>
        </c:ser>
        <c:ser>
          <c:idx val="32"/>
          <c:order val="32"/>
          <c:tx>
            <c:strRef>
              <c:f>Hoja1!$A$34</c:f>
              <c:strCache>
                <c:ptCount val="1"/>
                <c:pt idx="0">
                  <c:v>Trabajador (B: 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Hoja1!$B$34:$O$34</c:f>
            </c:numRef>
          </c:val>
          <c:extLst>
            <c:ext xmlns:c16="http://schemas.microsoft.com/office/drawing/2014/chart" uri="{C3380CC4-5D6E-409C-BE32-E72D297353CC}">
              <c16:uniqueId val="{0000002E-FA5E-4FC4-AD1F-4A175CCC5CEC}"/>
            </c:ext>
          </c:extLst>
        </c:ser>
        <c:ser>
          <c:idx val="33"/>
          <c:order val="33"/>
          <c:tx>
            <c:strRef>
              <c:f>Hoja1!$A$35</c:f>
              <c:strCache>
                <c:ptCount val="1"/>
                <c:pt idx="0">
                  <c:v>Estudiante (B:172)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Hoja1!$B$35:$O$35</c:f>
            </c:numRef>
          </c:val>
          <c:extLst>
            <c:ext xmlns:c16="http://schemas.microsoft.com/office/drawing/2014/chart" uri="{C3380CC4-5D6E-409C-BE32-E72D297353CC}">
              <c16:uniqueId val="{0000002F-FA5E-4FC4-AD1F-4A175CCC5CEC}"/>
            </c:ext>
          </c:extLst>
        </c:ser>
        <c:ser>
          <c:idx val="34"/>
          <c:order val="34"/>
          <c:tx>
            <c:strRef>
              <c:f>Hoja1!$A$36</c:f>
              <c:strCache>
                <c:ptCount val="1"/>
                <c:pt idx="0">
                  <c:v>Independiente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Hoja1!$B$36:$O$36</c:f>
            </c:numRef>
          </c:val>
          <c:extLst>
            <c:ext xmlns:c16="http://schemas.microsoft.com/office/drawing/2014/chart" uri="{C3380CC4-5D6E-409C-BE32-E72D297353CC}">
              <c16:uniqueId val="{00000030-FA5E-4FC4-AD1F-4A175CCC5CEC}"/>
            </c:ext>
          </c:extLst>
        </c:ser>
        <c:ser>
          <c:idx val="35"/>
          <c:order val="35"/>
          <c:tx>
            <c:strRef>
              <c:f>Hoja1!$A$37</c:f>
              <c:strCache>
                <c:ptCount val="1"/>
                <c:pt idx="0">
                  <c:v>Estudia y Trabaja (B: 18)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Hoja1!$B$37:$O$37</c:f>
            </c:numRef>
          </c:val>
          <c:extLst>
            <c:ext xmlns:c16="http://schemas.microsoft.com/office/drawing/2014/chart" uri="{C3380CC4-5D6E-409C-BE32-E72D297353CC}">
              <c16:uniqueId val="{00000031-FA5E-4FC4-AD1F-4A175CCC5CEC}"/>
            </c:ext>
          </c:extLst>
        </c:ser>
        <c:ser>
          <c:idx val="36"/>
          <c:order val="36"/>
          <c:tx>
            <c:strRef>
              <c:f>Hoja1!$A$38</c:f>
              <c:strCache>
                <c:ptCount val="1"/>
                <c:pt idx="0">
                  <c:v>Jubilado/pensionado (B:0 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Hoja1!$B$38:$O$38</c:f>
            </c:numRef>
          </c:val>
          <c:extLst>
            <c:ext xmlns:c16="http://schemas.microsoft.com/office/drawing/2014/chart" uri="{C3380CC4-5D6E-409C-BE32-E72D297353CC}">
              <c16:uniqueId val="{00000032-FA5E-4FC4-AD1F-4A175CCC5CEC}"/>
            </c:ext>
          </c:extLst>
        </c:ser>
        <c:ser>
          <c:idx val="37"/>
          <c:order val="37"/>
          <c:tx>
            <c:strRef>
              <c:f>Hoja1!$A$39</c:f>
              <c:strCache>
                <c:ptCount val="1"/>
                <c:pt idx="0">
                  <c:v>Desempleado buscando trabajo (B:5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Hoja1!$B$39:$O$39</c:f>
            </c:numRef>
          </c:val>
          <c:extLst>
            <c:ext xmlns:c16="http://schemas.microsoft.com/office/drawing/2014/chart" uri="{C3380CC4-5D6E-409C-BE32-E72D297353CC}">
              <c16:uniqueId val="{00000033-FA5E-4FC4-AD1F-4A175CCC5CEC}"/>
            </c:ext>
          </c:extLst>
        </c:ser>
        <c:ser>
          <c:idx val="38"/>
          <c:order val="38"/>
          <c:tx>
            <c:strRef>
              <c:f>Hoja1!$A$40</c:f>
              <c:strCache>
                <c:ptCount val="1"/>
                <c:pt idx="0">
                  <c:v>Comerciantes (B:4 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Hoja1!$B$40:$O$40</c:f>
            </c:numRef>
          </c:val>
          <c:extLst>
            <c:ext xmlns:c16="http://schemas.microsoft.com/office/drawing/2014/chart" uri="{C3380CC4-5D6E-409C-BE32-E72D297353CC}">
              <c16:uniqueId val="{00000034-FA5E-4FC4-AD1F-4A175CCC5CEC}"/>
            </c:ext>
          </c:extLst>
        </c:ser>
        <c:dLbls>
          <c:dLblPos val="outEnd"/>
          <c:showLegendKey val="0"/>
          <c:showVal val="1"/>
          <c:showCatName val="0"/>
          <c:showSerName val="0"/>
          <c:showPercent val="0"/>
          <c:showBubbleSize val="0"/>
        </c:dLbls>
        <c:gapWidth val="100"/>
        <c:axId val="-1244245104"/>
        <c:axId val="-1244245648"/>
      </c:barChart>
      <c:catAx>
        <c:axId val="-1244245104"/>
        <c:scaling>
          <c:orientation val="minMax"/>
        </c:scaling>
        <c:delete val="0"/>
        <c:axPos val="b"/>
        <c:numFmt formatCode="General" sourceLinked="0"/>
        <c:majorTickMark val="out"/>
        <c:minorTickMark val="none"/>
        <c:tickLblPos val="nextTo"/>
        <c:spPr>
          <a:ln>
            <a:noFill/>
          </a:ln>
        </c:spPr>
        <c:txPr>
          <a:bodyPr/>
          <a:lstStyle/>
          <a:p>
            <a:pPr>
              <a:defRPr sz="1000" b="1">
                <a:solidFill>
                  <a:schemeClr val="bg1"/>
                </a:solidFill>
                <a:latin typeface="Calibri" panose="020F0502020204030204" pitchFamily="34" charset="0"/>
              </a:defRPr>
            </a:pPr>
            <a:endParaRPr lang="es-CO"/>
          </a:p>
        </c:txPr>
        <c:crossAx val="-1244245648"/>
        <c:crosses val="autoZero"/>
        <c:auto val="1"/>
        <c:lblAlgn val="ctr"/>
        <c:lblOffset val="100"/>
        <c:noMultiLvlLbl val="0"/>
      </c:catAx>
      <c:valAx>
        <c:axId val="-1244245648"/>
        <c:scaling>
          <c:orientation val="minMax"/>
          <c:max val="1"/>
          <c:min val="0"/>
        </c:scaling>
        <c:delete val="1"/>
        <c:axPos val="l"/>
        <c:numFmt formatCode="0%" sourceLinked="1"/>
        <c:majorTickMark val="out"/>
        <c:minorTickMark val="none"/>
        <c:tickLblPos val="nextTo"/>
        <c:crossAx val="-1244245104"/>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1.8831210046863771E-2"/>
          <c:y val="0.19823892958934164"/>
          <c:w val="0.96467070926143317"/>
          <c:h val="0.55780029428301414"/>
        </c:manualLayout>
      </c:layout>
      <c:barChart>
        <c:barDir val="col"/>
        <c:grouping val="clustered"/>
        <c:varyColors val="0"/>
        <c:ser>
          <c:idx val="0"/>
          <c:order val="0"/>
          <c:tx>
            <c:strRef>
              <c:f>Hoja1!$A$2</c:f>
              <c:strCache>
                <c:ptCount val="1"/>
                <c:pt idx="0">
                  <c:v>TOTAL</c:v>
                </c:pt>
              </c:strCache>
            </c:strRef>
          </c:tx>
          <c:spPr>
            <a:solidFill>
              <a:schemeClr val="bg1">
                <a:lumMod val="65000"/>
              </a:schemeClr>
            </a:solidFill>
            <a:effectLst/>
            <a:scene3d>
              <a:camera prst="orthographicFront"/>
              <a:lightRig rig="threePt" dir="t">
                <a:rot lat="0" lon="0" rev="1200000"/>
              </a:lightRig>
            </a:scene3d>
            <a:sp3d/>
          </c:spPr>
          <c:invertIfNegative val="0"/>
          <c:dPt>
            <c:idx val="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E-E4FD-4AFF-996A-C646A9A60E19}"/>
              </c:ext>
            </c:extLst>
          </c:dPt>
          <c:dPt>
            <c:idx val="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1-E4FD-4AFF-996A-C646A9A60E19}"/>
              </c:ext>
            </c:extLst>
          </c:dPt>
          <c:dPt>
            <c:idx val="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F-E4FD-4AFF-996A-C646A9A60E19}"/>
              </c:ext>
            </c:extLst>
          </c:dPt>
          <c:dPt>
            <c:idx val="4"/>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5-FA5E-4FC4-AD1F-4A175CCC5CEC}"/>
              </c:ext>
            </c:extLst>
          </c:dPt>
          <c:dPt>
            <c:idx val="6"/>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0-E4FD-4AFF-996A-C646A9A60E19}"/>
              </c:ext>
            </c:extLst>
          </c:dPt>
          <c:dPt>
            <c:idx val="7"/>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5-E4FD-4AFF-996A-C646A9A60E19}"/>
              </c:ext>
            </c:extLst>
          </c:dPt>
          <c:dPt>
            <c:idx val="9"/>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D-0398-4DF7-8D97-B562D208D00D}"/>
              </c:ext>
            </c:extLst>
          </c:dPt>
          <c:dPt>
            <c:idx val="1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B-FA5E-4FC4-AD1F-4A175CCC5CEC}"/>
              </c:ext>
            </c:extLst>
          </c:dPt>
          <c:dPt>
            <c:idx val="1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18-0398-4DF7-8D97-B562D208D00D}"/>
              </c:ext>
            </c:extLst>
          </c:dPt>
          <c:dPt>
            <c:idx val="12"/>
            <c:invertIfNegative val="0"/>
            <c:bubble3D val="0"/>
            <c:extLst>
              <c:ext xmlns:c16="http://schemas.microsoft.com/office/drawing/2014/chart" uri="{C3380CC4-5D6E-409C-BE32-E72D297353CC}">
                <c16:uniqueId val="{00000013-E4FD-4AFF-996A-C646A9A60E19}"/>
              </c:ext>
            </c:extLst>
          </c:dPt>
          <c:dPt>
            <c:idx val="1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9-E4FD-4AFF-996A-C646A9A60E19}"/>
              </c:ext>
            </c:extLst>
          </c:dPt>
          <c:dLbls>
            <c:spPr>
              <a:noFill/>
              <a:ln>
                <a:noFill/>
              </a:ln>
              <a:effectLst/>
            </c:spPr>
            <c:txPr>
              <a:bodyPr wrap="square" lIns="38100" tIns="19050" rIns="38100" bIns="19050" anchor="ctr">
                <a:spAutoFit/>
              </a:bodyPr>
              <a:lstStyle/>
              <a:p>
                <a:pPr>
                  <a:defRPr sz="1100" b="1">
                    <a:latin typeface="Century Gothic" panose="020B0502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Hoja1!$B$2:$O$2</c:f>
              <c:numCache>
                <c:formatCode>0%</c:formatCode>
                <c:ptCount val="14"/>
                <c:pt idx="0">
                  <c:v>0.69799999999999995</c:v>
                </c:pt>
                <c:pt idx="1">
                  <c:v>0.72</c:v>
                </c:pt>
                <c:pt idx="2">
                  <c:v>0.52</c:v>
                </c:pt>
                <c:pt idx="3">
                  <c:v>0.65300000000000002</c:v>
                </c:pt>
                <c:pt idx="4">
                  <c:v>0.72</c:v>
                </c:pt>
                <c:pt idx="5">
                  <c:v>0.61</c:v>
                </c:pt>
                <c:pt idx="6">
                  <c:v>0.64700000000000002</c:v>
                </c:pt>
                <c:pt idx="7">
                  <c:v>0.67</c:v>
                </c:pt>
                <c:pt idx="8">
                  <c:v>0.63</c:v>
                </c:pt>
                <c:pt idx="9">
                  <c:v>0.45600000000000002</c:v>
                </c:pt>
                <c:pt idx="10">
                  <c:v>0.50800000000000001</c:v>
                </c:pt>
                <c:pt idx="11">
                  <c:v>0.41</c:v>
                </c:pt>
                <c:pt idx="12">
                  <c:v>0.41</c:v>
                </c:pt>
                <c:pt idx="13">
                  <c:v>0.36899999999999999</c:v>
                </c:pt>
              </c:numCache>
            </c:numRef>
          </c:val>
          <c:extLst>
            <c:ext xmlns:c16="http://schemas.microsoft.com/office/drawing/2014/chart" uri="{C3380CC4-5D6E-409C-BE32-E72D297353CC}">
              <c16:uniqueId val="{0000000E-FA5E-4FC4-AD1F-4A175CCC5CEC}"/>
            </c:ext>
          </c:extLst>
        </c:ser>
        <c:ser>
          <c:idx val="1"/>
          <c:order val="1"/>
          <c:tx>
            <c:strRef>
              <c:f>Hoja1!$A$3</c:f>
              <c:strCache>
                <c:ptCount val="1"/>
                <c:pt idx="0">
                  <c:v>Bogotá (B: 76)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Hoja1!$B$3:$O$3</c:f>
            </c:numRef>
          </c:val>
          <c:extLst>
            <c:ext xmlns:c16="http://schemas.microsoft.com/office/drawing/2014/chart" uri="{C3380CC4-5D6E-409C-BE32-E72D297353CC}">
              <c16:uniqueId val="{0000000F-FA5E-4FC4-AD1F-4A175CCC5CEC}"/>
            </c:ext>
          </c:extLst>
        </c:ser>
        <c:ser>
          <c:idx val="2"/>
          <c:order val="2"/>
          <c:tx>
            <c:strRef>
              <c:f>Hoja1!$A$4</c:f>
              <c:strCache>
                <c:ptCount val="1"/>
                <c:pt idx="0">
                  <c:v>Cali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Hoja1!$B$4:$O$4</c:f>
            </c:numRef>
          </c:val>
          <c:extLst>
            <c:ext xmlns:c16="http://schemas.microsoft.com/office/drawing/2014/chart" uri="{C3380CC4-5D6E-409C-BE32-E72D297353CC}">
              <c16:uniqueId val="{00000010-FA5E-4FC4-AD1F-4A175CCC5CEC}"/>
            </c:ext>
          </c:extLst>
        </c:ser>
        <c:ser>
          <c:idx val="3"/>
          <c:order val="3"/>
          <c:tx>
            <c:strRef>
              <c:f>Hoja1!$A$5</c:f>
              <c:strCache>
                <c:ptCount val="1"/>
                <c:pt idx="0">
                  <c:v>Medellín (B: 84)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Hoja1!$B$5:$O$5</c:f>
            </c:numRef>
          </c:val>
          <c:extLst>
            <c:ext xmlns:c16="http://schemas.microsoft.com/office/drawing/2014/chart" uri="{C3380CC4-5D6E-409C-BE32-E72D297353CC}">
              <c16:uniqueId val="{00000011-FA5E-4FC4-AD1F-4A175CCC5CEC}"/>
            </c:ext>
          </c:extLst>
        </c:ser>
        <c:ser>
          <c:idx val="4"/>
          <c:order val="4"/>
          <c:tx>
            <c:strRef>
              <c:f>Hoja1!$A$6</c:f>
              <c:strCache>
                <c:ptCount val="1"/>
                <c:pt idx="0">
                  <c:v>Barranquilla (B: 70)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Hoja1!$B$6:$O$6</c:f>
            </c:numRef>
          </c:val>
          <c:extLst>
            <c:ext xmlns:c16="http://schemas.microsoft.com/office/drawing/2014/chart" uri="{C3380CC4-5D6E-409C-BE32-E72D297353CC}">
              <c16:uniqueId val="{00000012-FA5E-4FC4-AD1F-4A175CCC5CEC}"/>
            </c:ext>
          </c:extLst>
        </c:ser>
        <c:ser>
          <c:idx val="5"/>
          <c:order val="5"/>
          <c:tx>
            <c:strRef>
              <c:f>Hoja1!$A$7</c:f>
              <c:strCache>
                <c:ptCount val="1"/>
                <c:pt idx="0">
                  <c:v>Pereira (B: 66)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Hoja1!$B$7:$O$7</c:f>
            </c:numRef>
          </c:val>
          <c:extLst>
            <c:ext xmlns:c16="http://schemas.microsoft.com/office/drawing/2014/chart" uri="{C3380CC4-5D6E-409C-BE32-E72D297353CC}">
              <c16:uniqueId val="{00000013-FA5E-4FC4-AD1F-4A175CCC5CEC}"/>
            </c:ext>
          </c:extLst>
        </c:ser>
        <c:ser>
          <c:idx val="6"/>
          <c:order val="6"/>
          <c:tx>
            <c:strRef>
              <c:f>Hoja1!$A$8</c:f>
              <c:strCache>
                <c:ptCount val="1"/>
                <c:pt idx="0">
                  <c:v>Cúcuta (B: 39)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Hoja1!$B$8:$O$8</c:f>
            </c:numRef>
          </c:val>
          <c:extLst>
            <c:ext xmlns:c16="http://schemas.microsoft.com/office/drawing/2014/chart" uri="{C3380CC4-5D6E-409C-BE32-E72D297353CC}">
              <c16:uniqueId val="{00000014-FA5E-4FC4-AD1F-4A175CCC5CEC}"/>
            </c:ext>
          </c:extLst>
        </c:ser>
        <c:ser>
          <c:idx val="7"/>
          <c:order val="7"/>
          <c:tx>
            <c:strRef>
              <c:f>Hoja1!$A$9</c:f>
              <c:strCache>
                <c:ptCount val="1"/>
                <c:pt idx="0">
                  <c:v>B/ Manga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Hoja1!$B$9:$O$9</c:f>
            </c:numRef>
          </c:val>
          <c:extLst>
            <c:ext xmlns:c16="http://schemas.microsoft.com/office/drawing/2014/chart" uri="{C3380CC4-5D6E-409C-BE32-E72D297353CC}">
              <c16:uniqueId val="{00000015-FA5E-4FC4-AD1F-4A175CCC5CEC}"/>
            </c:ext>
          </c:extLst>
        </c:ser>
        <c:ser>
          <c:idx val="8"/>
          <c:order val="8"/>
          <c:tx>
            <c:strRef>
              <c:f>Hoja1!$A$10</c:f>
              <c:strCache>
                <c:ptCount val="1"/>
                <c:pt idx="0">
                  <c:v>Manizales (B: 64)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Hoja1!$B$10:$O$10</c:f>
            </c:numRef>
          </c:val>
          <c:extLst>
            <c:ext xmlns:c16="http://schemas.microsoft.com/office/drawing/2014/chart" uri="{C3380CC4-5D6E-409C-BE32-E72D297353CC}">
              <c16:uniqueId val="{00000016-FA5E-4FC4-AD1F-4A175CCC5CEC}"/>
            </c:ext>
          </c:extLst>
        </c:ser>
        <c:ser>
          <c:idx val="9"/>
          <c:order val="9"/>
          <c:tx>
            <c:strRef>
              <c:f>Hoja1!$A$11</c:f>
              <c:strCache>
                <c:ptCount val="1"/>
                <c:pt idx="0">
                  <c:v>NSE 2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Hoja1!$B$11:$O$11</c:f>
            </c:numRef>
          </c:val>
          <c:extLst>
            <c:ext xmlns:c16="http://schemas.microsoft.com/office/drawing/2014/chart" uri="{C3380CC4-5D6E-409C-BE32-E72D297353CC}">
              <c16:uniqueId val="{00000017-FA5E-4FC4-AD1F-4A175CCC5CEC}"/>
            </c:ext>
          </c:extLst>
        </c:ser>
        <c:ser>
          <c:idx val="10"/>
          <c:order val="10"/>
          <c:tx>
            <c:strRef>
              <c:f>Hoja1!$A$12</c:f>
              <c:strCache>
                <c:ptCount val="1"/>
                <c:pt idx="0">
                  <c:v>NSE 3 (B:141)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Hoja1!$B$12:$O$12</c:f>
            </c:numRef>
          </c:val>
          <c:extLst>
            <c:ext xmlns:c16="http://schemas.microsoft.com/office/drawing/2014/chart" uri="{C3380CC4-5D6E-409C-BE32-E72D297353CC}">
              <c16:uniqueId val="{00000018-FA5E-4FC4-AD1F-4A175CCC5CEC}"/>
            </c:ext>
          </c:extLst>
        </c:ser>
        <c:ser>
          <c:idx val="11"/>
          <c:order val="11"/>
          <c:tx>
            <c:strRef>
              <c:f>Hoja1!$A$13</c:f>
              <c:strCache>
                <c:ptCount val="1"/>
                <c:pt idx="0">
                  <c:v>NSE 4 (B:142)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Hoja1!$B$13:$O$13</c:f>
            </c:numRef>
          </c:val>
          <c:extLst>
            <c:ext xmlns:c16="http://schemas.microsoft.com/office/drawing/2014/chart" uri="{C3380CC4-5D6E-409C-BE32-E72D297353CC}">
              <c16:uniqueId val="{00000019-FA5E-4FC4-AD1F-4A175CCC5CEC}"/>
            </c:ext>
          </c:extLst>
        </c:ser>
        <c:ser>
          <c:idx val="12"/>
          <c:order val="12"/>
          <c:tx>
            <c:strRef>
              <c:f>Hoja1!$A$14</c:f>
              <c:strCache>
                <c:ptCount val="1"/>
                <c:pt idx="0">
                  <c:v>NSE 5 al 6 (B:154)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Hoja1!$B$14:$O$14</c:f>
            </c:numRef>
          </c:val>
          <c:extLst>
            <c:ext xmlns:c16="http://schemas.microsoft.com/office/drawing/2014/chart" uri="{C3380CC4-5D6E-409C-BE32-E72D297353CC}">
              <c16:uniqueId val="{0000001A-FA5E-4FC4-AD1F-4A175CCC5CEC}"/>
            </c:ext>
          </c:extLst>
        </c:ser>
        <c:ser>
          <c:idx val="13"/>
          <c:order val="13"/>
          <c:tx>
            <c:strRef>
              <c:f>Hoja1!$A$15</c:f>
              <c:strCache>
                <c:ptCount val="1"/>
                <c:pt idx="0">
                  <c:v>NSE 5 (B: 83)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Hoja1!$B$15:$O$15</c:f>
            </c:numRef>
          </c:val>
          <c:extLst>
            <c:ext xmlns:c16="http://schemas.microsoft.com/office/drawing/2014/chart" uri="{C3380CC4-5D6E-409C-BE32-E72D297353CC}">
              <c16:uniqueId val="{0000001B-FA5E-4FC4-AD1F-4A175CCC5CEC}"/>
            </c:ext>
          </c:extLst>
        </c:ser>
        <c:ser>
          <c:idx val="14"/>
          <c:order val="14"/>
          <c:tx>
            <c:strRef>
              <c:f>Hoja1!$A$16</c:f>
              <c:strCache>
                <c:ptCount val="1"/>
                <c:pt idx="0">
                  <c:v>NSE 6 (B: 71)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Hoja1!$B$16:$O$16</c:f>
            </c:numRef>
          </c:val>
          <c:extLst>
            <c:ext xmlns:c16="http://schemas.microsoft.com/office/drawing/2014/chart" uri="{C3380CC4-5D6E-409C-BE32-E72D297353CC}">
              <c16:uniqueId val="{0000001C-FA5E-4FC4-AD1F-4A175CCC5CEC}"/>
            </c:ext>
          </c:extLst>
        </c:ser>
        <c:ser>
          <c:idx val="15"/>
          <c:order val="15"/>
          <c:tx>
            <c:strRef>
              <c:f>Hoja1!$A$17</c:f>
              <c:strCache>
                <c:ptCount val="1"/>
                <c:pt idx="0">
                  <c:v>De 9 a 11 años (B: 90)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Hoja1!$B$17:$O$17</c:f>
            </c:numRef>
          </c:val>
          <c:extLst>
            <c:ext xmlns:c16="http://schemas.microsoft.com/office/drawing/2014/chart" uri="{C3380CC4-5D6E-409C-BE32-E72D297353CC}">
              <c16:uniqueId val="{0000001D-FA5E-4FC4-AD1F-4A175CCC5CEC}"/>
            </c:ext>
          </c:extLst>
        </c:ser>
        <c:ser>
          <c:idx val="16"/>
          <c:order val="16"/>
          <c:tx>
            <c:strRef>
              <c:f>Hoja1!$A$18</c:f>
              <c:strCache>
                <c:ptCount val="1"/>
                <c:pt idx="0">
                  <c:v>De 12  a 17 años (B:106)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Hoja1!$B$18:$O$18</c:f>
            </c:numRef>
          </c:val>
          <c:extLst>
            <c:ext xmlns:c16="http://schemas.microsoft.com/office/drawing/2014/chart" uri="{C3380CC4-5D6E-409C-BE32-E72D297353CC}">
              <c16:uniqueId val="{0000001E-FA5E-4FC4-AD1F-4A175CCC5CEC}"/>
            </c:ext>
          </c:extLst>
        </c:ser>
        <c:ser>
          <c:idx val="17"/>
          <c:order val="17"/>
          <c:tx>
            <c:strRef>
              <c:f>Hoja1!$A$19</c:f>
              <c:strCache>
                <c:ptCount val="1"/>
                <c:pt idx="0">
                  <c:v>De 18 a 24 años (B:121)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Hoja1!$B$19:$O$19</c:f>
            </c:numRef>
          </c:val>
          <c:extLst>
            <c:ext xmlns:c16="http://schemas.microsoft.com/office/drawing/2014/chart" uri="{C3380CC4-5D6E-409C-BE32-E72D297353CC}">
              <c16:uniqueId val="{0000001F-FA5E-4FC4-AD1F-4A175CCC5CEC}"/>
            </c:ext>
          </c:extLst>
        </c:ser>
        <c:ser>
          <c:idx val="18"/>
          <c:order val="18"/>
          <c:tx>
            <c:strRef>
              <c:f>Hoja1!$A$20</c:f>
              <c:strCache>
                <c:ptCount val="1"/>
                <c:pt idx="0">
                  <c:v>De 25 a 39 años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Hoja1!$B$20:$O$20</c:f>
            </c:numRef>
          </c:val>
          <c:extLst>
            <c:ext xmlns:c16="http://schemas.microsoft.com/office/drawing/2014/chart" uri="{C3380CC4-5D6E-409C-BE32-E72D297353CC}">
              <c16:uniqueId val="{00000020-FA5E-4FC4-AD1F-4A175CCC5CEC}"/>
            </c:ext>
          </c:extLst>
        </c:ser>
        <c:ser>
          <c:idx val="19"/>
          <c:order val="19"/>
          <c:tx>
            <c:strRef>
              <c:f>Hoja1!$A$21</c:f>
              <c:strCache>
                <c:ptCount val="1"/>
                <c:pt idx="0">
                  <c:v>De 40  a 55 años (B:120)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Hoja1!$B$21:$O$21</c:f>
            </c:numRef>
          </c:val>
          <c:extLst>
            <c:ext xmlns:c16="http://schemas.microsoft.com/office/drawing/2014/chart" uri="{C3380CC4-5D6E-409C-BE32-E72D297353CC}">
              <c16:uniqueId val="{00000021-FA5E-4FC4-AD1F-4A175CCC5CEC}"/>
            </c:ext>
          </c:extLst>
        </c:ser>
        <c:ser>
          <c:idx val="20"/>
          <c:order val="20"/>
          <c:tx>
            <c:strRef>
              <c:f>Hoja1!$A$22</c:f>
              <c:strCache>
                <c:ptCount val="1"/>
                <c:pt idx="0">
                  <c:v>De 25 a 30 años (B: 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Hoja1!$B$22:$O$22</c:f>
            </c:numRef>
          </c:val>
          <c:extLst>
            <c:ext xmlns:c16="http://schemas.microsoft.com/office/drawing/2014/chart" uri="{C3380CC4-5D6E-409C-BE32-E72D297353CC}">
              <c16:uniqueId val="{00000022-FA5E-4FC4-AD1F-4A175CCC5CEC}"/>
            </c:ext>
          </c:extLst>
        </c:ser>
        <c:ser>
          <c:idx val="21"/>
          <c:order val="21"/>
          <c:tx>
            <c:strRef>
              <c:f>Hoja1!$A$23</c:f>
              <c:strCache>
                <c:ptCount val="1"/>
                <c:pt idx="0">
                  <c:v>De 31 a 35 años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Hoja1!$B$23:$O$23</c:f>
            </c:numRef>
          </c:val>
          <c:extLst>
            <c:ext xmlns:c16="http://schemas.microsoft.com/office/drawing/2014/chart" uri="{C3380CC4-5D6E-409C-BE32-E72D297353CC}">
              <c16:uniqueId val="{00000023-FA5E-4FC4-AD1F-4A175CCC5CEC}"/>
            </c:ext>
          </c:extLst>
        </c:ser>
        <c:ser>
          <c:idx val="22"/>
          <c:order val="22"/>
          <c:tx>
            <c:strRef>
              <c:f>Hoja1!$A$24</c:f>
              <c:strCache>
                <c:ptCount val="1"/>
                <c:pt idx="0">
                  <c:v>De 36 a 39 años (B: 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Hoja1!$B$24:$O$24</c:f>
            </c:numRef>
          </c:val>
          <c:extLst>
            <c:ext xmlns:c16="http://schemas.microsoft.com/office/drawing/2014/chart" uri="{C3380CC4-5D6E-409C-BE32-E72D297353CC}">
              <c16:uniqueId val="{00000024-FA5E-4FC4-AD1F-4A175CCC5CEC}"/>
            </c:ext>
          </c:extLst>
        </c:ser>
        <c:ser>
          <c:idx val="23"/>
          <c:order val="23"/>
          <c:tx>
            <c:strRef>
              <c:f>Hoja1!$A$25</c:f>
              <c:strCache>
                <c:ptCount val="1"/>
                <c:pt idx="0">
                  <c:v>Hombres (B:273)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Hoja1!$B$25:$O$25</c:f>
            </c:numRef>
          </c:val>
          <c:extLst>
            <c:ext xmlns:c16="http://schemas.microsoft.com/office/drawing/2014/chart" uri="{C3380CC4-5D6E-409C-BE32-E72D297353CC}">
              <c16:uniqueId val="{00000025-FA5E-4FC4-AD1F-4A175CCC5CEC}"/>
            </c:ext>
          </c:extLst>
        </c:ser>
        <c:ser>
          <c:idx val="24"/>
          <c:order val="24"/>
          <c:tx>
            <c:strRef>
              <c:f>Hoja1!$A$26</c:f>
              <c:strCache>
                <c:ptCount val="1"/>
                <c:pt idx="0">
                  <c:v>Mujeres (B:286)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Hoja1!$B$26:$O$26</c:f>
            </c:numRef>
          </c:val>
          <c:extLst>
            <c:ext xmlns:c16="http://schemas.microsoft.com/office/drawing/2014/chart" uri="{C3380CC4-5D6E-409C-BE32-E72D297353CC}">
              <c16:uniqueId val="{00000026-FA5E-4FC4-AD1F-4A175CCC5CEC}"/>
            </c:ext>
          </c:extLst>
        </c:ser>
        <c:ser>
          <c:idx val="25"/>
          <c:order val="25"/>
          <c:tx>
            <c:strRef>
              <c:f>Hoja1!$A$27</c:f>
              <c:strCache>
                <c:ptCount val="1"/>
                <c:pt idx="0">
                  <c:v>Primaria (B: 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Hoja1!$B$27:$O$27</c:f>
            </c:numRef>
          </c:val>
          <c:extLst>
            <c:ext xmlns:c16="http://schemas.microsoft.com/office/drawing/2014/chart" uri="{C3380CC4-5D6E-409C-BE32-E72D297353CC}">
              <c16:uniqueId val="{00000027-FA5E-4FC4-AD1F-4A175CCC5CEC}"/>
            </c:ext>
          </c:extLst>
        </c:ser>
        <c:ser>
          <c:idx val="26"/>
          <c:order val="26"/>
          <c:tx>
            <c:strRef>
              <c:f>Hoja1!$A$28</c:f>
              <c:strCache>
                <c:ptCount val="1"/>
                <c:pt idx="0">
                  <c:v>Bachillerato (B:232)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Hoja1!$B$28:$O$28</c:f>
            </c:numRef>
          </c:val>
          <c:extLst>
            <c:ext xmlns:c16="http://schemas.microsoft.com/office/drawing/2014/chart" uri="{C3380CC4-5D6E-409C-BE32-E72D297353CC}">
              <c16:uniqueId val="{00000028-FA5E-4FC4-AD1F-4A175CCC5CEC}"/>
            </c:ext>
          </c:extLst>
        </c:ser>
        <c:ser>
          <c:idx val="27"/>
          <c:order val="27"/>
          <c:tx>
            <c:strRef>
              <c:f>Hoja1!$A$29</c:f>
              <c:strCache>
                <c:ptCount val="1"/>
                <c:pt idx="0">
                  <c:v>Técnico/ Tecnológico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Hoja1!$B$29:$O$29</c:f>
            </c:numRef>
          </c:val>
          <c:extLst>
            <c:ext xmlns:c16="http://schemas.microsoft.com/office/drawing/2014/chart" uri="{C3380CC4-5D6E-409C-BE32-E72D297353CC}">
              <c16:uniqueId val="{00000029-FA5E-4FC4-AD1F-4A175CCC5CEC}"/>
            </c:ext>
          </c:extLst>
        </c:ser>
        <c:ser>
          <c:idx val="28"/>
          <c:order val="28"/>
          <c:tx>
            <c:strRef>
              <c:f>Hoja1!$A$30</c:f>
              <c:strCache>
                <c:ptCount val="1"/>
                <c:pt idx="0">
                  <c:v>Universidad Incompleta / Estudiante (B: 78)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Hoja1!$B$30:$O$30</c:f>
            </c:numRef>
          </c:val>
          <c:extLst>
            <c:ext xmlns:c16="http://schemas.microsoft.com/office/drawing/2014/chart" uri="{C3380CC4-5D6E-409C-BE32-E72D297353CC}">
              <c16:uniqueId val="{0000002A-FA5E-4FC4-AD1F-4A175CCC5CEC}"/>
            </c:ext>
          </c:extLst>
        </c:ser>
        <c:ser>
          <c:idx val="29"/>
          <c:order val="29"/>
          <c:tx>
            <c:strRef>
              <c:f>Hoja1!$A$31</c:f>
              <c:strCache>
                <c:ptCount val="1"/>
                <c:pt idx="0">
                  <c:v>Universidad completa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Hoja1!$B$31:$O$31</c:f>
            </c:numRef>
          </c:val>
          <c:extLst>
            <c:ext xmlns:c16="http://schemas.microsoft.com/office/drawing/2014/chart" uri="{C3380CC4-5D6E-409C-BE32-E72D297353CC}">
              <c16:uniqueId val="{0000002B-FA5E-4FC4-AD1F-4A175CCC5CEC}"/>
            </c:ext>
          </c:extLst>
        </c:ser>
        <c:ser>
          <c:idx val="30"/>
          <c:order val="30"/>
          <c:tx>
            <c:strRef>
              <c:f>Hoja1!$A$32</c:f>
              <c:strCache>
                <c:ptCount val="1"/>
                <c:pt idx="0">
                  <c:v>Postgrado/ Especialización / Maestría (B:2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Hoja1!$B$32:$O$32</c:f>
            </c:numRef>
          </c:val>
          <c:extLst>
            <c:ext xmlns:c16="http://schemas.microsoft.com/office/drawing/2014/chart" uri="{C3380CC4-5D6E-409C-BE32-E72D297353CC}">
              <c16:uniqueId val="{0000002C-FA5E-4FC4-AD1F-4A175CCC5CEC}"/>
            </c:ext>
          </c:extLst>
        </c:ser>
        <c:ser>
          <c:idx val="31"/>
          <c:order val="31"/>
          <c:tx>
            <c:strRef>
              <c:f>Hoja1!$A$33</c:f>
              <c:strCache>
                <c:ptCount val="1"/>
                <c:pt idx="0">
                  <c:v>Ama casa (B: 49)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Hoja1!$B$33:$O$33</c:f>
            </c:numRef>
          </c:val>
          <c:extLst>
            <c:ext xmlns:c16="http://schemas.microsoft.com/office/drawing/2014/chart" uri="{C3380CC4-5D6E-409C-BE32-E72D297353CC}">
              <c16:uniqueId val="{0000002D-FA5E-4FC4-AD1F-4A175CCC5CEC}"/>
            </c:ext>
          </c:extLst>
        </c:ser>
        <c:ser>
          <c:idx val="32"/>
          <c:order val="32"/>
          <c:tx>
            <c:strRef>
              <c:f>Hoja1!$A$34</c:f>
              <c:strCache>
                <c:ptCount val="1"/>
                <c:pt idx="0">
                  <c:v>Trabajador (B: 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Hoja1!$B$34:$O$34</c:f>
            </c:numRef>
          </c:val>
          <c:extLst>
            <c:ext xmlns:c16="http://schemas.microsoft.com/office/drawing/2014/chart" uri="{C3380CC4-5D6E-409C-BE32-E72D297353CC}">
              <c16:uniqueId val="{0000002E-FA5E-4FC4-AD1F-4A175CCC5CEC}"/>
            </c:ext>
          </c:extLst>
        </c:ser>
        <c:ser>
          <c:idx val="33"/>
          <c:order val="33"/>
          <c:tx>
            <c:strRef>
              <c:f>Hoja1!$A$35</c:f>
              <c:strCache>
                <c:ptCount val="1"/>
                <c:pt idx="0">
                  <c:v>Estudiante (B:172)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Hoja1!$B$35:$O$35</c:f>
            </c:numRef>
          </c:val>
          <c:extLst>
            <c:ext xmlns:c16="http://schemas.microsoft.com/office/drawing/2014/chart" uri="{C3380CC4-5D6E-409C-BE32-E72D297353CC}">
              <c16:uniqueId val="{0000002F-FA5E-4FC4-AD1F-4A175CCC5CEC}"/>
            </c:ext>
          </c:extLst>
        </c:ser>
        <c:ser>
          <c:idx val="34"/>
          <c:order val="34"/>
          <c:tx>
            <c:strRef>
              <c:f>Hoja1!$A$36</c:f>
              <c:strCache>
                <c:ptCount val="1"/>
                <c:pt idx="0">
                  <c:v>Independiente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Hoja1!$B$36:$O$36</c:f>
            </c:numRef>
          </c:val>
          <c:extLst>
            <c:ext xmlns:c16="http://schemas.microsoft.com/office/drawing/2014/chart" uri="{C3380CC4-5D6E-409C-BE32-E72D297353CC}">
              <c16:uniqueId val="{00000030-FA5E-4FC4-AD1F-4A175CCC5CEC}"/>
            </c:ext>
          </c:extLst>
        </c:ser>
        <c:ser>
          <c:idx val="35"/>
          <c:order val="35"/>
          <c:tx>
            <c:strRef>
              <c:f>Hoja1!$A$37</c:f>
              <c:strCache>
                <c:ptCount val="1"/>
                <c:pt idx="0">
                  <c:v>Estudia y Trabaja (B: 18)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Hoja1!$B$37:$O$37</c:f>
            </c:numRef>
          </c:val>
          <c:extLst>
            <c:ext xmlns:c16="http://schemas.microsoft.com/office/drawing/2014/chart" uri="{C3380CC4-5D6E-409C-BE32-E72D297353CC}">
              <c16:uniqueId val="{00000031-FA5E-4FC4-AD1F-4A175CCC5CEC}"/>
            </c:ext>
          </c:extLst>
        </c:ser>
        <c:ser>
          <c:idx val="36"/>
          <c:order val="36"/>
          <c:tx>
            <c:strRef>
              <c:f>Hoja1!$A$38</c:f>
              <c:strCache>
                <c:ptCount val="1"/>
                <c:pt idx="0">
                  <c:v>Jubilado/pensionado (B:0 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Hoja1!$B$38:$O$38</c:f>
            </c:numRef>
          </c:val>
          <c:extLst>
            <c:ext xmlns:c16="http://schemas.microsoft.com/office/drawing/2014/chart" uri="{C3380CC4-5D6E-409C-BE32-E72D297353CC}">
              <c16:uniqueId val="{00000032-FA5E-4FC4-AD1F-4A175CCC5CEC}"/>
            </c:ext>
          </c:extLst>
        </c:ser>
        <c:ser>
          <c:idx val="37"/>
          <c:order val="37"/>
          <c:tx>
            <c:strRef>
              <c:f>Hoja1!$A$39</c:f>
              <c:strCache>
                <c:ptCount val="1"/>
                <c:pt idx="0">
                  <c:v>Desempleado buscando trabajo (B:5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Hoja1!$B$39:$O$39</c:f>
            </c:numRef>
          </c:val>
          <c:extLst>
            <c:ext xmlns:c16="http://schemas.microsoft.com/office/drawing/2014/chart" uri="{C3380CC4-5D6E-409C-BE32-E72D297353CC}">
              <c16:uniqueId val="{00000033-FA5E-4FC4-AD1F-4A175CCC5CEC}"/>
            </c:ext>
          </c:extLst>
        </c:ser>
        <c:ser>
          <c:idx val="38"/>
          <c:order val="38"/>
          <c:tx>
            <c:strRef>
              <c:f>Hoja1!$A$40</c:f>
              <c:strCache>
                <c:ptCount val="1"/>
                <c:pt idx="0">
                  <c:v>Comerciantes (B:4 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Hoja1!$B$1:$O$1</c:f>
              <c:strCache>
                <c:ptCount val="14"/>
                <c:pt idx="0">
                  <c:v>La Santé 25</c:v>
                </c:pt>
                <c:pt idx="1">
                  <c:v>La Santé3</c:v>
                </c:pt>
                <c:pt idx="2">
                  <c:v>La Santé2</c:v>
                </c:pt>
                <c:pt idx="3">
                  <c:v>Genfar 25</c:v>
                </c:pt>
                <c:pt idx="4">
                  <c:v>Genfar</c:v>
                </c:pt>
                <c:pt idx="5">
                  <c:v>Genfar2</c:v>
                </c:pt>
                <c:pt idx="6">
                  <c:v>MK 25</c:v>
                </c:pt>
                <c:pt idx="7">
                  <c:v>Mk</c:v>
                </c:pt>
                <c:pt idx="8">
                  <c:v>Mk2</c:v>
                </c:pt>
                <c:pt idx="9">
                  <c:v>Memphis 25</c:v>
                </c:pt>
                <c:pt idx="10">
                  <c:v>American Generics 25</c:v>
                </c:pt>
                <c:pt idx="11">
                  <c:v>American Generics3</c:v>
                </c:pt>
                <c:pt idx="12">
                  <c:v>American Generics2</c:v>
                </c:pt>
                <c:pt idx="13">
                  <c:v>Laproff 25</c:v>
                </c:pt>
              </c:strCache>
            </c:strRef>
          </c:cat>
          <c:val>
            <c:numRef>
              <c:f>Hoja1!$B$40:$O$40</c:f>
            </c:numRef>
          </c:val>
          <c:extLst>
            <c:ext xmlns:c16="http://schemas.microsoft.com/office/drawing/2014/chart" uri="{C3380CC4-5D6E-409C-BE32-E72D297353CC}">
              <c16:uniqueId val="{00000034-FA5E-4FC4-AD1F-4A175CCC5CEC}"/>
            </c:ext>
          </c:extLst>
        </c:ser>
        <c:dLbls>
          <c:dLblPos val="outEnd"/>
          <c:showLegendKey val="0"/>
          <c:showVal val="1"/>
          <c:showCatName val="0"/>
          <c:showSerName val="0"/>
          <c:showPercent val="0"/>
          <c:showBubbleSize val="0"/>
        </c:dLbls>
        <c:gapWidth val="100"/>
        <c:axId val="-1244242928"/>
        <c:axId val="-1244247824"/>
      </c:barChart>
      <c:catAx>
        <c:axId val="-1244242928"/>
        <c:scaling>
          <c:orientation val="minMax"/>
        </c:scaling>
        <c:delete val="0"/>
        <c:axPos val="b"/>
        <c:numFmt formatCode="General" sourceLinked="0"/>
        <c:majorTickMark val="out"/>
        <c:minorTickMark val="none"/>
        <c:tickLblPos val="nextTo"/>
        <c:spPr>
          <a:ln>
            <a:noFill/>
          </a:ln>
        </c:spPr>
        <c:txPr>
          <a:bodyPr/>
          <a:lstStyle/>
          <a:p>
            <a:pPr>
              <a:defRPr sz="1000" b="1">
                <a:solidFill>
                  <a:schemeClr val="bg1"/>
                </a:solidFill>
                <a:latin typeface="Calibri" panose="020F0502020204030204" pitchFamily="34" charset="0"/>
              </a:defRPr>
            </a:pPr>
            <a:endParaRPr lang="es-CO"/>
          </a:p>
        </c:txPr>
        <c:crossAx val="-1244247824"/>
        <c:crosses val="autoZero"/>
        <c:auto val="1"/>
        <c:lblAlgn val="ctr"/>
        <c:lblOffset val="100"/>
        <c:noMultiLvlLbl val="0"/>
      </c:catAx>
      <c:valAx>
        <c:axId val="-1244247824"/>
        <c:scaling>
          <c:orientation val="minMax"/>
          <c:max val="1"/>
          <c:min val="0"/>
        </c:scaling>
        <c:delete val="1"/>
        <c:axPos val="l"/>
        <c:numFmt formatCode="0%" sourceLinked="1"/>
        <c:majorTickMark val="out"/>
        <c:minorTickMark val="none"/>
        <c:tickLblPos val="nextTo"/>
        <c:crossAx val="-1244242928"/>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1.8831210046863771E-2"/>
          <c:y val="0.19823892958934164"/>
          <c:w val="0.96467070926143317"/>
          <c:h val="0.55780029428301414"/>
        </c:manualLayout>
      </c:layout>
      <c:barChart>
        <c:barDir val="col"/>
        <c:grouping val="clustered"/>
        <c:varyColors val="0"/>
        <c:ser>
          <c:idx val="0"/>
          <c:order val="0"/>
          <c:tx>
            <c:strRef>
              <c:f>Hoja1!$A$2</c:f>
              <c:strCache>
                <c:ptCount val="1"/>
                <c:pt idx="0">
                  <c:v>TOTAL</c:v>
                </c:pt>
              </c:strCache>
            </c:strRef>
          </c:tx>
          <c:spPr>
            <a:solidFill>
              <a:schemeClr val="bg1">
                <a:lumMod val="65000"/>
              </a:schemeClr>
            </a:solidFill>
            <a:effectLst/>
            <a:scene3d>
              <a:camera prst="orthographicFront"/>
              <a:lightRig rig="threePt" dir="t">
                <a:rot lat="0" lon="0" rev="1200000"/>
              </a:lightRig>
            </a:scene3d>
            <a:sp3d/>
          </c:spPr>
          <c:invertIfNegative val="0"/>
          <c:dPt>
            <c:idx val="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1-4C46-403B-AF1D-C7BB9319D680}"/>
              </c:ext>
            </c:extLst>
          </c:dPt>
          <c:dPt>
            <c:idx val="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3-4C46-403B-AF1D-C7BB9319D680}"/>
              </c:ext>
            </c:extLst>
          </c:dPt>
          <c:dPt>
            <c:idx val="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5-4C46-403B-AF1D-C7BB9319D680}"/>
              </c:ext>
            </c:extLst>
          </c:dPt>
          <c:dPt>
            <c:idx val="4"/>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7-4C46-403B-AF1D-C7BB9319D680}"/>
              </c:ext>
            </c:extLst>
          </c:dPt>
          <c:dPt>
            <c:idx val="6"/>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9-4C46-403B-AF1D-C7BB9319D680}"/>
              </c:ext>
            </c:extLst>
          </c:dPt>
          <c:dPt>
            <c:idx val="7"/>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B-4C46-403B-AF1D-C7BB9319D680}"/>
              </c:ext>
            </c:extLst>
          </c:dPt>
          <c:dPt>
            <c:idx val="9"/>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D-4C46-403B-AF1D-C7BB9319D680}"/>
              </c:ext>
            </c:extLst>
          </c:dPt>
          <c:dPt>
            <c:idx val="10"/>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F-4C46-403B-AF1D-C7BB9319D680}"/>
              </c:ext>
            </c:extLst>
          </c:dPt>
          <c:dPt>
            <c:idx val="12"/>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1-4C46-403B-AF1D-C7BB9319D680}"/>
              </c:ext>
            </c:extLst>
          </c:dPt>
          <c:dPt>
            <c:idx val="13"/>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13-4C46-403B-AF1D-C7BB9319D680}"/>
              </c:ext>
            </c:extLst>
          </c:dPt>
          <c:dPt>
            <c:idx val="15"/>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5-4C46-403B-AF1D-C7BB9319D680}"/>
              </c:ext>
            </c:extLst>
          </c:dPt>
          <c:dPt>
            <c:idx val="16"/>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17-4C46-403B-AF1D-C7BB9319D680}"/>
              </c:ext>
            </c:extLst>
          </c:dPt>
          <c:dLbls>
            <c:spPr>
              <a:noFill/>
              <a:ln>
                <a:noFill/>
              </a:ln>
              <a:effectLst/>
            </c:spPr>
            <c:txPr>
              <a:bodyPr wrap="square" lIns="38100" tIns="19050" rIns="38100" bIns="19050" anchor="ctr">
                <a:spAutoFit/>
              </a:bodyPr>
              <a:lstStyle/>
              <a:p>
                <a:pPr>
                  <a:defRPr sz="1100" b="1">
                    <a:latin typeface="Century Gothic" panose="020B0502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Hoja1!$B$2:$S$2</c:f>
              <c:numCache>
                <c:formatCode>0%</c:formatCode>
                <c:ptCount val="18"/>
                <c:pt idx="0">
                  <c:v>0.56799999999999995</c:v>
                </c:pt>
                <c:pt idx="1">
                  <c:v>0.55000000000000004</c:v>
                </c:pt>
                <c:pt idx="2">
                  <c:v>0.6</c:v>
                </c:pt>
                <c:pt idx="3">
                  <c:v>0.73399999999999999</c:v>
                </c:pt>
                <c:pt idx="4">
                  <c:v>0.66</c:v>
                </c:pt>
                <c:pt idx="5">
                  <c:v>0.69</c:v>
                </c:pt>
                <c:pt idx="6">
                  <c:v>0.78900000000000003</c:v>
                </c:pt>
                <c:pt idx="7">
                  <c:v>0.61</c:v>
                </c:pt>
                <c:pt idx="8">
                  <c:v>0.74</c:v>
                </c:pt>
                <c:pt idx="9">
                  <c:v>0.53800000000000003</c:v>
                </c:pt>
                <c:pt idx="10">
                  <c:v>0.28000000000000003</c:v>
                </c:pt>
                <c:pt idx="11">
                  <c:v>0.49</c:v>
                </c:pt>
                <c:pt idx="12">
                  <c:v>0.51800000000000002</c:v>
                </c:pt>
                <c:pt idx="13">
                  <c:v>0.54</c:v>
                </c:pt>
                <c:pt idx="14">
                  <c:v>0.37</c:v>
                </c:pt>
                <c:pt idx="15">
                  <c:v>0.73699999999999999</c:v>
                </c:pt>
                <c:pt idx="16">
                  <c:v>0.3</c:v>
                </c:pt>
                <c:pt idx="17">
                  <c:v>0.48</c:v>
                </c:pt>
              </c:numCache>
            </c:numRef>
          </c:val>
          <c:extLst>
            <c:ext xmlns:c16="http://schemas.microsoft.com/office/drawing/2014/chart" uri="{C3380CC4-5D6E-409C-BE32-E72D297353CC}">
              <c16:uniqueId val="{00000018-4C46-403B-AF1D-C7BB9319D680}"/>
            </c:ext>
          </c:extLst>
        </c:ser>
        <c:ser>
          <c:idx val="1"/>
          <c:order val="1"/>
          <c:tx>
            <c:strRef>
              <c:f>Hoja1!$A$3</c:f>
              <c:strCache>
                <c:ptCount val="1"/>
                <c:pt idx="0">
                  <c:v>Bogotá (B: 76)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Hoja1!$B$3:$S$3</c:f>
            </c:numRef>
          </c:val>
          <c:extLst>
            <c:ext xmlns:c16="http://schemas.microsoft.com/office/drawing/2014/chart" uri="{C3380CC4-5D6E-409C-BE32-E72D297353CC}">
              <c16:uniqueId val="{00000019-4C46-403B-AF1D-C7BB9319D680}"/>
            </c:ext>
          </c:extLst>
        </c:ser>
        <c:ser>
          <c:idx val="2"/>
          <c:order val="2"/>
          <c:tx>
            <c:strRef>
              <c:f>Hoja1!$A$4</c:f>
              <c:strCache>
                <c:ptCount val="1"/>
                <c:pt idx="0">
                  <c:v>Cali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Hoja1!$B$4:$S$4</c:f>
            </c:numRef>
          </c:val>
          <c:extLst>
            <c:ext xmlns:c16="http://schemas.microsoft.com/office/drawing/2014/chart" uri="{C3380CC4-5D6E-409C-BE32-E72D297353CC}">
              <c16:uniqueId val="{0000001A-4C46-403B-AF1D-C7BB9319D680}"/>
            </c:ext>
          </c:extLst>
        </c:ser>
        <c:ser>
          <c:idx val="3"/>
          <c:order val="3"/>
          <c:tx>
            <c:strRef>
              <c:f>Hoja1!$A$5</c:f>
              <c:strCache>
                <c:ptCount val="1"/>
                <c:pt idx="0">
                  <c:v>Medellín (B: 84)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Hoja1!$B$5:$S$5</c:f>
            </c:numRef>
          </c:val>
          <c:extLst>
            <c:ext xmlns:c16="http://schemas.microsoft.com/office/drawing/2014/chart" uri="{C3380CC4-5D6E-409C-BE32-E72D297353CC}">
              <c16:uniqueId val="{0000001B-4C46-403B-AF1D-C7BB9319D680}"/>
            </c:ext>
          </c:extLst>
        </c:ser>
        <c:ser>
          <c:idx val="4"/>
          <c:order val="4"/>
          <c:tx>
            <c:strRef>
              <c:f>Hoja1!$A$6</c:f>
              <c:strCache>
                <c:ptCount val="1"/>
                <c:pt idx="0">
                  <c:v>Barranquilla (B: 70)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Hoja1!$B$6:$S$6</c:f>
            </c:numRef>
          </c:val>
          <c:extLst>
            <c:ext xmlns:c16="http://schemas.microsoft.com/office/drawing/2014/chart" uri="{C3380CC4-5D6E-409C-BE32-E72D297353CC}">
              <c16:uniqueId val="{0000001C-4C46-403B-AF1D-C7BB9319D680}"/>
            </c:ext>
          </c:extLst>
        </c:ser>
        <c:ser>
          <c:idx val="5"/>
          <c:order val="5"/>
          <c:tx>
            <c:strRef>
              <c:f>Hoja1!$A$7</c:f>
              <c:strCache>
                <c:ptCount val="1"/>
                <c:pt idx="0">
                  <c:v>Pereira (B: 66)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Hoja1!$B$7:$S$7</c:f>
            </c:numRef>
          </c:val>
          <c:extLst>
            <c:ext xmlns:c16="http://schemas.microsoft.com/office/drawing/2014/chart" uri="{C3380CC4-5D6E-409C-BE32-E72D297353CC}">
              <c16:uniqueId val="{0000001D-4C46-403B-AF1D-C7BB9319D680}"/>
            </c:ext>
          </c:extLst>
        </c:ser>
        <c:ser>
          <c:idx val="6"/>
          <c:order val="6"/>
          <c:tx>
            <c:strRef>
              <c:f>Hoja1!$A$8</c:f>
              <c:strCache>
                <c:ptCount val="1"/>
                <c:pt idx="0">
                  <c:v>Cúcuta (B: 39)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Hoja1!$B$8:$S$8</c:f>
            </c:numRef>
          </c:val>
          <c:extLst>
            <c:ext xmlns:c16="http://schemas.microsoft.com/office/drawing/2014/chart" uri="{C3380CC4-5D6E-409C-BE32-E72D297353CC}">
              <c16:uniqueId val="{0000001E-4C46-403B-AF1D-C7BB9319D680}"/>
            </c:ext>
          </c:extLst>
        </c:ser>
        <c:ser>
          <c:idx val="7"/>
          <c:order val="7"/>
          <c:tx>
            <c:strRef>
              <c:f>Hoja1!$A$9</c:f>
              <c:strCache>
                <c:ptCount val="1"/>
                <c:pt idx="0">
                  <c:v>B/ Manga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Hoja1!$B$9:$S$9</c:f>
            </c:numRef>
          </c:val>
          <c:extLst>
            <c:ext xmlns:c16="http://schemas.microsoft.com/office/drawing/2014/chart" uri="{C3380CC4-5D6E-409C-BE32-E72D297353CC}">
              <c16:uniqueId val="{0000001F-4C46-403B-AF1D-C7BB9319D680}"/>
            </c:ext>
          </c:extLst>
        </c:ser>
        <c:ser>
          <c:idx val="8"/>
          <c:order val="8"/>
          <c:tx>
            <c:strRef>
              <c:f>Hoja1!$A$10</c:f>
              <c:strCache>
                <c:ptCount val="1"/>
                <c:pt idx="0">
                  <c:v>Manizales (B: 64)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Hoja1!$B$10:$S$10</c:f>
            </c:numRef>
          </c:val>
          <c:extLst>
            <c:ext xmlns:c16="http://schemas.microsoft.com/office/drawing/2014/chart" uri="{C3380CC4-5D6E-409C-BE32-E72D297353CC}">
              <c16:uniqueId val="{00000020-4C46-403B-AF1D-C7BB9319D680}"/>
            </c:ext>
          </c:extLst>
        </c:ser>
        <c:ser>
          <c:idx val="9"/>
          <c:order val="9"/>
          <c:tx>
            <c:strRef>
              <c:f>Hoja1!$A$11</c:f>
              <c:strCache>
                <c:ptCount val="1"/>
                <c:pt idx="0">
                  <c:v>NSE 2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Hoja1!$B$11:$S$11</c:f>
            </c:numRef>
          </c:val>
          <c:extLst>
            <c:ext xmlns:c16="http://schemas.microsoft.com/office/drawing/2014/chart" uri="{C3380CC4-5D6E-409C-BE32-E72D297353CC}">
              <c16:uniqueId val="{00000021-4C46-403B-AF1D-C7BB9319D680}"/>
            </c:ext>
          </c:extLst>
        </c:ser>
        <c:ser>
          <c:idx val="10"/>
          <c:order val="10"/>
          <c:tx>
            <c:strRef>
              <c:f>Hoja1!$A$12</c:f>
              <c:strCache>
                <c:ptCount val="1"/>
                <c:pt idx="0">
                  <c:v>NSE 3 (B:141)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Hoja1!$B$12:$S$12</c:f>
            </c:numRef>
          </c:val>
          <c:extLst>
            <c:ext xmlns:c16="http://schemas.microsoft.com/office/drawing/2014/chart" uri="{C3380CC4-5D6E-409C-BE32-E72D297353CC}">
              <c16:uniqueId val="{00000022-4C46-403B-AF1D-C7BB9319D680}"/>
            </c:ext>
          </c:extLst>
        </c:ser>
        <c:ser>
          <c:idx val="11"/>
          <c:order val="11"/>
          <c:tx>
            <c:strRef>
              <c:f>Hoja1!$A$13</c:f>
              <c:strCache>
                <c:ptCount val="1"/>
                <c:pt idx="0">
                  <c:v>NSE 4 (B:142)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Hoja1!$B$13:$S$13</c:f>
            </c:numRef>
          </c:val>
          <c:extLst>
            <c:ext xmlns:c16="http://schemas.microsoft.com/office/drawing/2014/chart" uri="{C3380CC4-5D6E-409C-BE32-E72D297353CC}">
              <c16:uniqueId val="{00000023-4C46-403B-AF1D-C7BB9319D680}"/>
            </c:ext>
          </c:extLst>
        </c:ser>
        <c:ser>
          <c:idx val="12"/>
          <c:order val="12"/>
          <c:tx>
            <c:strRef>
              <c:f>Hoja1!$A$14</c:f>
              <c:strCache>
                <c:ptCount val="1"/>
                <c:pt idx="0">
                  <c:v>NSE 5 al 6 (B:154)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Hoja1!$B$14:$S$14</c:f>
            </c:numRef>
          </c:val>
          <c:extLst>
            <c:ext xmlns:c16="http://schemas.microsoft.com/office/drawing/2014/chart" uri="{C3380CC4-5D6E-409C-BE32-E72D297353CC}">
              <c16:uniqueId val="{00000024-4C46-403B-AF1D-C7BB9319D680}"/>
            </c:ext>
          </c:extLst>
        </c:ser>
        <c:ser>
          <c:idx val="13"/>
          <c:order val="13"/>
          <c:tx>
            <c:strRef>
              <c:f>Hoja1!$A$15</c:f>
              <c:strCache>
                <c:ptCount val="1"/>
                <c:pt idx="0">
                  <c:v>NSE 5 (B: 83)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Hoja1!$B$15:$S$15</c:f>
            </c:numRef>
          </c:val>
          <c:extLst>
            <c:ext xmlns:c16="http://schemas.microsoft.com/office/drawing/2014/chart" uri="{C3380CC4-5D6E-409C-BE32-E72D297353CC}">
              <c16:uniqueId val="{00000025-4C46-403B-AF1D-C7BB9319D680}"/>
            </c:ext>
          </c:extLst>
        </c:ser>
        <c:ser>
          <c:idx val="14"/>
          <c:order val="14"/>
          <c:tx>
            <c:strRef>
              <c:f>Hoja1!$A$16</c:f>
              <c:strCache>
                <c:ptCount val="1"/>
                <c:pt idx="0">
                  <c:v>NSE 6 (B: 71)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Hoja1!$B$16:$S$16</c:f>
            </c:numRef>
          </c:val>
          <c:extLst>
            <c:ext xmlns:c16="http://schemas.microsoft.com/office/drawing/2014/chart" uri="{C3380CC4-5D6E-409C-BE32-E72D297353CC}">
              <c16:uniqueId val="{00000026-4C46-403B-AF1D-C7BB9319D680}"/>
            </c:ext>
          </c:extLst>
        </c:ser>
        <c:ser>
          <c:idx val="15"/>
          <c:order val="15"/>
          <c:tx>
            <c:strRef>
              <c:f>Hoja1!$A$17</c:f>
              <c:strCache>
                <c:ptCount val="1"/>
                <c:pt idx="0">
                  <c:v>De 9 a 11 años (B: 90)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Hoja1!$B$17:$S$17</c:f>
            </c:numRef>
          </c:val>
          <c:extLst>
            <c:ext xmlns:c16="http://schemas.microsoft.com/office/drawing/2014/chart" uri="{C3380CC4-5D6E-409C-BE32-E72D297353CC}">
              <c16:uniqueId val="{00000027-4C46-403B-AF1D-C7BB9319D680}"/>
            </c:ext>
          </c:extLst>
        </c:ser>
        <c:ser>
          <c:idx val="16"/>
          <c:order val="16"/>
          <c:tx>
            <c:strRef>
              <c:f>Hoja1!$A$18</c:f>
              <c:strCache>
                <c:ptCount val="1"/>
                <c:pt idx="0">
                  <c:v>De 12  a 17 años (B:106)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Hoja1!$B$18:$S$18</c:f>
            </c:numRef>
          </c:val>
          <c:extLst>
            <c:ext xmlns:c16="http://schemas.microsoft.com/office/drawing/2014/chart" uri="{C3380CC4-5D6E-409C-BE32-E72D297353CC}">
              <c16:uniqueId val="{00000028-4C46-403B-AF1D-C7BB9319D680}"/>
            </c:ext>
          </c:extLst>
        </c:ser>
        <c:ser>
          <c:idx val="17"/>
          <c:order val="17"/>
          <c:tx>
            <c:strRef>
              <c:f>Hoja1!$A$19</c:f>
              <c:strCache>
                <c:ptCount val="1"/>
                <c:pt idx="0">
                  <c:v>De 18 a 24 años (B:121)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Hoja1!$B$19:$S$19</c:f>
            </c:numRef>
          </c:val>
          <c:extLst>
            <c:ext xmlns:c16="http://schemas.microsoft.com/office/drawing/2014/chart" uri="{C3380CC4-5D6E-409C-BE32-E72D297353CC}">
              <c16:uniqueId val="{00000029-4C46-403B-AF1D-C7BB9319D680}"/>
            </c:ext>
          </c:extLst>
        </c:ser>
        <c:ser>
          <c:idx val="18"/>
          <c:order val="18"/>
          <c:tx>
            <c:strRef>
              <c:f>Hoja1!$A$20</c:f>
              <c:strCache>
                <c:ptCount val="1"/>
                <c:pt idx="0">
                  <c:v>De 25 a 39 años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Hoja1!$B$20:$S$20</c:f>
            </c:numRef>
          </c:val>
          <c:extLst>
            <c:ext xmlns:c16="http://schemas.microsoft.com/office/drawing/2014/chart" uri="{C3380CC4-5D6E-409C-BE32-E72D297353CC}">
              <c16:uniqueId val="{0000002A-4C46-403B-AF1D-C7BB9319D680}"/>
            </c:ext>
          </c:extLst>
        </c:ser>
        <c:ser>
          <c:idx val="19"/>
          <c:order val="19"/>
          <c:tx>
            <c:strRef>
              <c:f>Hoja1!$A$21</c:f>
              <c:strCache>
                <c:ptCount val="1"/>
                <c:pt idx="0">
                  <c:v>De 40  a 55 años (B:120)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Hoja1!$B$21:$S$21</c:f>
            </c:numRef>
          </c:val>
          <c:extLst>
            <c:ext xmlns:c16="http://schemas.microsoft.com/office/drawing/2014/chart" uri="{C3380CC4-5D6E-409C-BE32-E72D297353CC}">
              <c16:uniqueId val="{0000002B-4C46-403B-AF1D-C7BB9319D680}"/>
            </c:ext>
          </c:extLst>
        </c:ser>
        <c:ser>
          <c:idx val="20"/>
          <c:order val="20"/>
          <c:tx>
            <c:strRef>
              <c:f>Hoja1!$A$22</c:f>
              <c:strCache>
                <c:ptCount val="1"/>
                <c:pt idx="0">
                  <c:v>De 25 a 30 años (B: 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Hoja1!$B$22:$S$22</c:f>
            </c:numRef>
          </c:val>
          <c:extLst>
            <c:ext xmlns:c16="http://schemas.microsoft.com/office/drawing/2014/chart" uri="{C3380CC4-5D6E-409C-BE32-E72D297353CC}">
              <c16:uniqueId val="{0000002C-4C46-403B-AF1D-C7BB9319D680}"/>
            </c:ext>
          </c:extLst>
        </c:ser>
        <c:ser>
          <c:idx val="21"/>
          <c:order val="21"/>
          <c:tx>
            <c:strRef>
              <c:f>Hoja1!$A$23</c:f>
              <c:strCache>
                <c:ptCount val="1"/>
                <c:pt idx="0">
                  <c:v>De 31 a 35 años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Hoja1!$B$23:$S$23</c:f>
            </c:numRef>
          </c:val>
          <c:extLst>
            <c:ext xmlns:c16="http://schemas.microsoft.com/office/drawing/2014/chart" uri="{C3380CC4-5D6E-409C-BE32-E72D297353CC}">
              <c16:uniqueId val="{0000002D-4C46-403B-AF1D-C7BB9319D680}"/>
            </c:ext>
          </c:extLst>
        </c:ser>
        <c:ser>
          <c:idx val="22"/>
          <c:order val="22"/>
          <c:tx>
            <c:strRef>
              <c:f>Hoja1!$A$24</c:f>
              <c:strCache>
                <c:ptCount val="1"/>
                <c:pt idx="0">
                  <c:v>De 36 a 39 años (B: 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Hoja1!$B$24:$S$24</c:f>
            </c:numRef>
          </c:val>
          <c:extLst>
            <c:ext xmlns:c16="http://schemas.microsoft.com/office/drawing/2014/chart" uri="{C3380CC4-5D6E-409C-BE32-E72D297353CC}">
              <c16:uniqueId val="{0000002E-4C46-403B-AF1D-C7BB9319D680}"/>
            </c:ext>
          </c:extLst>
        </c:ser>
        <c:ser>
          <c:idx val="23"/>
          <c:order val="23"/>
          <c:tx>
            <c:strRef>
              <c:f>Hoja1!$A$25</c:f>
              <c:strCache>
                <c:ptCount val="1"/>
                <c:pt idx="0">
                  <c:v>Hombres (B:273)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Hoja1!$B$25:$S$25</c:f>
            </c:numRef>
          </c:val>
          <c:extLst>
            <c:ext xmlns:c16="http://schemas.microsoft.com/office/drawing/2014/chart" uri="{C3380CC4-5D6E-409C-BE32-E72D297353CC}">
              <c16:uniqueId val="{0000002F-4C46-403B-AF1D-C7BB9319D680}"/>
            </c:ext>
          </c:extLst>
        </c:ser>
        <c:ser>
          <c:idx val="24"/>
          <c:order val="24"/>
          <c:tx>
            <c:strRef>
              <c:f>Hoja1!$A$26</c:f>
              <c:strCache>
                <c:ptCount val="1"/>
                <c:pt idx="0">
                  <c:v>Mujeres (B:286)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Hoja1!$B$26:$S$26</c:f>
            </c:numRef>
          </c:val>
          <c:extLst>
            <c:ext xmlns:c16="http://schemas.microsoft.com/office/drawing/2014/chart" uri="{C3380CC4-5D6E-409C-BE32-E72D297353CC}">
              <c16:uniqueId val="{00000030-4C46-403B-AF1D-C7BB9319D680}"/>
            </c:ext>
          </c:extLst>
        </c:ser>
        <c:ser>
          <c:idx val="25"/>
          <c:order val="25"/>
          <c:tx>
            <c:strRef>
              <c:f>Hoja1!$A$27</c:f>
              <c:strCache>
                <c:ptCount val="1"/>
                <c:pt idx="0">
                  <c:v>Primaria (B: 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Hoja1!$B$27:$S$27</c:f>
            </c:numRef>
          </c:val>
          <c:extLst>
            <c:ext xmlns:c16="http://schemas.microsoft.com/office/drawing/2014/chart" uri="{C3380CC4-5D6E-409C-BE32-E72D297353CC}">
              <c16:uniqueId val="{00000031-4C46-403B-AF1D-C7BB9319D680}"/>
            </c:ext>
          </c:extLst>
        </c:ser>
        <c:ser>
          <c:idx val="26"/>
          <c:order val="26"/>
          <c:tx>
            <c:strRef>
              <c:f>Hoja1!$A$28</c:f>
              <c:strCache>
                <c:ptCount val="1"/>
                <c:pt idx="0">
                  <c:v>Bachillerato (B:232)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Hoja1!$B$28:$S$28</c:f>
            </c:numRef>
          </c:val>
          <c:extLst>
            <c:ext xmlns:c16="http://schemas.microsoft.com/office/drawing/2014/chart" uri="{C3380CC4-5D6E-409C-BE32-E72D297353CC}">
              <c16:uniqueId val="{00000032-4C46-403B-AF1D-C7BB9319D680}"/>
            </c:ext>
          </c:extLst>
        </c:ser>
        <c:ser>
          <c:idx val="27"/>
          <c:order val="27"/>
          <c:tx>
            <c:strRef>
              <c:f>Hoja1!$A$29</c:f>
              <c:strCache>
                <c:ptCount val="1"/>
                <c:pt idx="0">
                  <c:v>Técnico/ Tecnológico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Hoja1!$B$29:$S$29</c:f>
            </c:numRef>
          </c:val>
          <c:extLst>
            <c:ext xmlns:c16="http://schemas.microsoft.com/office/drawing/2014/chart" uri="{C3380CC4-5D6E-409C-BE32-E72D297353CC}">
              <c16:uniqueId val="{00000033-4C46-403B-AF1D-C7BB9319D680}"/>
            </c:ext>
          </c:extLst>
        </c:ser>
        <c:ser>
          <c:idx val="28"/>
          <c:order val="28"/>
          <c:tx>
            <c:strRef>
              <c:f>Hoja1!$A$30</c:f>
              <c:strCache>
                <c:ptCount val="1"/>
                <c:pt idx="0">
                  <c:v>Universidad Incompleta / Estudiante (B: 78)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Hoja1!$B$30:$S$30</c:f>
            </c:numRef>
          </c:val>
          <c:extLst>
            <c:ext xmlns:c16="http://schemas.microsoft.com/office/drawing/2014/chart" uri="{C3380CC4-5D6E-409C-BE32-E72D297353CC}">
              <c16:uniqueId val="{00000034-4C46-403B-AF1D-C7BB9319D680}"/>
            </c:ext>
          </c:extLst>
        </c:ser>
        <c:ser>
          <c:idx val="29"/>
          <c:order val="29"/>
          <c:tx>
            <c:strRef>
              <c:f>Hoja1!$A$31</c:f>
              <c:strCache>
                <c:ptCount val="1"/>
                <c:pt idx="0">
                  <c:v>Universidad completa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Hoja1!$B$31:$S$31</c:f>
            </c:numRef>
          </c:val>
          <c:extLst>
            <c:ext xmlns:c16="http://schemas.microsoft.com/office/drawing/2014/chart" uri="{C3380CC4-5D6E-409C-BE32-E72D297353CC}">
              <c16:uniqueId val="{00000035-4C46-403B-AF1D-C7BB9319D680}"/>
            </c:ext>
          </c:extLst>
        </c:ser>
        <c:ser>
          <c:idx val="30"/>
          <c:order val="30"/>
          <c:tx>
            <c:strRef>
              <c:f>Hoja1!$A$32</c:f>
              <c:strCache>
                <c:ptCount val="1"/>
                <c:pt idx="0">
                  <c:v>Postgrado/ Especialización / Maestría (B:2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Hoja1!$B$32:$S$32</c:f>
            </c:numRef>
          </c:val>
          <c:extLst>
            <c:ext xmlns:c16="http://schemas.microsoft.com/office/drawing/2014/chart" uri="{C3380CC4-5D6E-409C-BE32-E72D297353CC}">
              <c16:uniqueId val="{00000036-4C46-403B-AF1D-C7BB9319D680}"/>
            </c:ext>
          </c:extLst>
        </c:ser>
        <c:ser>
          <c:idx val="31"/>
          <c:order val="31"/>
          <c:tx>
            <c:strRef>
              <c:f>Hoja1!$A$33</c:f>
              <c:strCache>
                <c:ptCount val="1"/>
                <c:pt idx="0">
                  <c:v>Ama casa (B: 49)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Hoja1!$B$33:$S$33</c:f>
            </c:numRef>
          </c:val>
          <c:extLst>
            <c:ext xmlns:c16="http://schemas.microsoft.com/office/drawing/2014/chart" uri="{C3380CC4-5D6E-409C-BE32-E72D297353CC}">
              <c16:uniqueId val="{00000037-4C46-403B-AF1D-C7BB9319D680}"/>
            </c:ext>
          </c:extLst>
        </c:ser>
        <c:ser>
          <c:idx val="32"/>
          <c:order val="32"/>
          <c:tx>
            <c:strRef>
              <c:f>Hoja1!$A$34</c:f>
              <c:strCache>
                <c:ptCount val="1"/>
                <c:pt idx="0">
                  <c:v>Trabajador (B: 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Hoja1!$B$34:$S$34</c:f>
            </c:numRef>
          </c:val>
          <c:extLst>
            <c:ext xmlns:c16="http://schemas.microsoft.com/office/drawing/2014/chart" uri="{C3380CC4-5D6E-409C-BE32-E72D297353CC}">
              <c16:uniqueId val="{00000038-4C46-403B-AF1D-C7BB9319D680}"/>
            </c:ext>
          </c:extLst>
        </c:ser>
        <c:ser>
          <c:idx val="33"/>
          <c:order val="33"/>
          <c:tx>
            <c:strRef>
              <c:f>Hoja1!$A$35</c:f>
              <c:strCache>
                <c:ptCount val="1"/>
                <c:pt idx="0">
                  <c:v>Estudiante (B:172)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Hoja1!$B$35:$S$35</c:f>
            </c:numRef>
          </c:val>
          <c:extLst>
            <c:ext xmlns:c16="http://schemas.microsoft.com/office/drawing/2014/chart" uri="{C3380CC4-5D6E-409C-BE32-E72D297353CC}">
              <c16:uniqueId val="{00000039-4C46-403B-AF1D-C7BB9319D680}"/>
            </c:ext>
          </c:extLst>
        </c:ser>
        <c:ser>
          <c:idx val="34"/>
          <c:order val="34"/>
          <c:tx>
            <c:strRef>
              <c:f>Hoja1!$A$36</c:f>
              <c:strCache>
                <c:ptCount val="1"/>
                <c:pt idx="0">
                  <c:v>Independiente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Hoja1!$B$36:$S$36</c:f>
            </c:numRef>
          </c:val>
          <c:extLst>
            <c:ext xmlns:c16="http://schemas.microsoft.com/office/drawing/2014/chart" uri="{C3380CC4-5D6E-409C-BE32-E72D297353CC}">
              <c16:uniqueId val="{0000003A-4C46-403B-AF1D-C7BB9319D680}"/>
            </c:ext>
          </c:extLst>
        </c:ser>
        <c:ser>
          <c:idx val="35"/>
          <c:order val="35"/>
          <c:tx>
            <c:strRef>
              <c:f>Hoja1!$A$37</c:f>
              <c:strCache>
                <c:ptCount val="1"/>
                <c:pt idx="0">
                  <c:v>Estudia y Trabaja (B: 18)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Hoja1!$B$37:$S$37</c:f>
            </c:numRef>
          </c:val>
          <c:extLst>
            <c:ext xmlns:c16="http://schemas.microsoft.com/office/drawing/2014/chart" uri="{C3380CC4-5D6E-409C-BE32-E72D297353CC}">
              <c16:uniqueId val="{0000003B-4C46-403B-AF1D-C7BB9319D680}"/>
            </c:ext>
          </c:extLst>
        </c:ser>
        <c:ser>
          <c:idx val="36"/>
          <c:order val="36"/>
          <c:tx>
            <c:strRef>
              <c:f>Hoja1!$A$38</c:f>
              <c:strCache>
                <c:ptCount val="1"/>
                <c:pt idx="0">
                  <c:v>Jubilado/pensionado (B:0 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Hoja1!$B$38:$S$38</c:f>
            </c:numRef>
          </c:val>
          <c:extLst>
            <c:ext xmlns:c16="http://schemas.microsoft.com/office/drawing/2014/chart" uri="{C3380CC4-5D6E-409C-BE32-E72D297353CC}">
              <c16:uniqueId val="{0000003C-4C46-403B-AF1D-C7BB9319D680}"/>
            </c:ext>
          </c:extLst>
        </c:ser>
        <c:ser>
          <c:idx val="37"/>
          <c:order val="37"/>
          <c:tx>
            <c:strRef>
              <c:f>Hoja1!$A$39</c:f>
              <c:strCache>
                <c:ptCount val="1"/>
                <c:pt idx="0">
                  <c:v>Desempleado buscando trabajo (B:5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Hoja1!$B$39:$S$39</c:f>
            </c:numRef>
          </c:val>
          <c:extLst>
            <c:ext xmlns:c16="http://schemas.microsoft.com/office/drawing/2014/chart" uri="{C3380CC4-5D6E-409C-BE32-E72D297353CC}">
              <c16:uniqueId val="{0000003D-4C46-403B-AF1D-C7BB9319D680}"/>
            </c:ext>
          </c:extLst>
        </c:ser>
        <c:ser>
          <c:idx val="38"/>
          <c:order val="38"/>
          <c:tx>
            <c:strRef>
              <c:f>Hoja1!$A$40</c:f>
              <c:strCache>
                <c:ptCount val="1"/>
                <c:pt idx="0">
                  <c:v>Comerciantes (B:4 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Hoja1!$B$40:$S$40</c:f>
            </c:numRef>
          </c:val>
          <c:extLst>
            <c:ext xmlns:c16="http://schemas.microsoft.com/office/drawing/2014/chart" uri="{C3380CC4-5D6E-409C-BE32-E72D297353CC}">
              <c16:uniqueId val="{0000003E-4C46-403B-AF1D-C7BB9319D680}"/>
            </c:ext>
          </c:extLst>
        </c:ser>
        <c:dLbls>
          <c:dLblPos val="outEnd"/>
          <c:showLegendKey val="0"/>
          <c:showVal val="1"/>
          <c:showCatName val="0"/>
          <c:showSerName val="0"/>
          <c:showPercent val="0"/>
          <c:showBubbleSize val="0"/>
        </c:dLbls>
        <c:gapWidth val="100"/>
        <c:axId val="-1103788320"/>
        <c:axId val="-1745931088"/>
      </c:barChart>
      <c:catAx>
        <c:axId val="-1103788320"/>
        <c:scaling>
          <c:orientation val="minMax"/>
        </c:scaling>
        <c:delete val="0"/>
        <c:axPos val="b"/>
        <c:numFmt formatCode="General" sourceLinked="0"/>
        <c:majorTickMark val="out"/>
        <c:minorTickMark val="none"/>
        <c:tickLblPos val="nextTo"/>
        <c:spPr>
          <a:ln>
            <a:noFill/>
          </a:ln>
        </c:spPr>
        <c:txPr>
          <a:bodyPr/>
          <a:lstStyle/>
          <a:p>
            <a:pPr>
              <a:defRPr sz="1000" b="1">
                <a:solidFill>
                  <a:schemeClr val="bg1"/>
                </a:solidFill>
                <a:latin typeface="Calibri" panose="020F0502020204030204" pitchFamily="34" charset="0"/>
              </a:defRPr>
            </a:pPr>
            <a:endParaRPr lang="es-CO"/>
          </a:p>
        </c:txPr>
        <c:crossAx val="-1745931088"/>
        <c:crosses val="autoZero"/>
        <c:auto val="1"/>
        <c:lblAlgn val="ctr"/>
        <c:lblOffset val="100"/>
        <c:noMultiLvlLbl val="0"/>
      </c:catAx>
      <c:valAx>
        <c:axId val="-1745931088"/>
        <c:scaling>
          <c:orientation val="minMax"/>
          <c:max val="1"/>
          <c:min val="0"/>
        </c:scaling>
        <c:delete val="1"/>
        <c:axPos val="l"/>
        <c:numFmt formatCode="0%" sourceLinked="1"/>
        <c:majorTickMark val="out"/>
        <c:minorTickMark val="none"/>
        <c:tickLblPos val="nextTo"/>
        <c:crossAx val="-1103788320"/>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1.8831210046863771E-2"/>
          <c:y val="0.19823892958934164"/>
          <c:w val="0.96467070926143317"/>
          <c:h val="0.55780029428301414"/>
        </c:manualLayout>
      </c:layout>
      <c:barChart>
        <c:barDir val="col"/>
        <c:grouping val="clustered"/>
        <c:varyColors val="0"/>
        <c:ser>
          <c:idx val="0"/>
          <c:order val="0"/>
          <c:tx>
            <c:strRef>
              <c:f>Hoja1!$A$2</c:f>
              <c:strCache>
                <c:ptCount val="1"/>
                <c:pt idx="0">
                  <c:v>TOTAL</c:v>
                </c:pt>
              </c:strCache>
            </c:strRef>
          </c:tx>
          <c:spPr>
            <a:solidFill>
              <a:schemeClr val="bg1">
                <a:lumMod val="65000"/>
              </a:schemeClr>
            </a:solidFill>
            <a:effectLst/>
            <a:scene3d>
              <a:camera prst="orthographicFront"/>
              <a:lightRig rig="threePt" dir="t">
                <a:rot lat="0" lon="0" rev="1200000"/>
              </a:lightRig>
            </a:scene3d>
            <a:sp3d/>
          </c:spPr>
          <c:invertIfNegative val="0"/>
          <c:dPt>
            <c:idx val="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1-4AF9-478C-8DFE-51BF2F8BA1A0}"/>
              </c:ext>
            </c:extLst>
          </c:dPt>
          <c:dPt>
            <c:idx val="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3-4AF9-478C-8DFE-51BF2F8BA1A0}"/>
              </c:ext>
            </c:extLst>
          </c:dPt>
          <c:dPt>
            <c:idx val="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5-4AF9-478C-8DFE-51BF2F8BA1A0}"/>
              </c:ext>
            </c:extLst>
          </c:dPt>
          <c:dPt>
            <c:idx val="4"/>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7-4AF9-478C-8DFE-51BF2F8BA1A0}"/>
              </c:ext>
            </c:extLst>
          </c:dPt>
          <c:dPt>
            <c:idx val="6"/>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9-4AF9-478C-8DFE-51BF2F8BA1A0}"/>
              </c:ext>
            </c:extLst>
          </c:dPt>
          <c:dPt>
            <c:idx val="7"/>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B-4AF9-478C-8DFE-51BF2F8BA1A0}"/>
              </c:ext>
            </c:extLst>
          </c:dPt>
          <c:dPt>
            <c:idx val="9"/>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D-4AF9-478C-8DFE-51BF2F8BA1A0}"/>
              </c:ext>
            </c:extLst>
          </c:dPt>
          <c:dPt>
            <c:idx val="10"/>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F-4AF9-478C-8DFE-51BF2F8BA1A0}"/>
              </c:ext>
            </c:extLst>
          </c:dPt>
          <c:dPt>
            <c:idx val="12"/>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1-4AF9-478C-8DFE-51BF2F8BA1A0}"/>
              </c:ext>
            </c:extLst>
          </c:dPt>
          <c:dPt>
            <c:idx val="13"/>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13-4AF9-478C-8DFE-51BF2F8BA1A0}"/>
              </c:ext>
            </c:extLst>
          </c:dPt>
          <c:dPt>
            <c:idx val="14"/>
            <c:invertIfNegative val="0"/>
            <c:bubble3D val="0"/>
            <c:extLst>
              <c:ext xmlns:c16="http://schemas.microsoft.com/office/drawing/2014/chart" uri="{C3380CC4-5D6E-409C-BE32-E72D297353CC}">
                <c16:uniqueId val="{00000015-E0AD-4F6C-A945-8474ED73D730}"/>
              </c:ext>
            </c:extLst>
          </c:dPt>
          <c:dPt>
            <c:idx val="15"/>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5-4AF9-478C-8DFE-51BF2F8BA1A0}"/>
              </c:ext>
            </c:extLst>
          </c:dPt>
          <c:dPt>
            <c:idx val="16"/>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17-4AF9-478C-8DFE-51BF2F8BA1A0}"/>
              </c:ext>
            </c:extLst>
          </c:dPt>
          <c:dPt>
            <c:idx val="17"/>
            <c:invertIfNegative val="0"/>
            <c:bubble3D val="0"/>
            <c:extLst>
              <c:ext xmlns:c16="http://schemas.microsoft.com/office/drawing/2014/chart" uri="{C3380CC4-5D6E-409C-BE32-E72D297353CC}">
                <c16:uniqueId val="{0000001B-E0AD-4F6C-A945-8474ED73D730}"/>
              </c:ext>
            </c:extLst>
          </c:dPt>
          <c:dLbls>
            <c:spPr>
              <a:noFill/>
              <a:ln>
                <a:noFill/>
              </a:ln>
              <a:effectLst/>
            </c:spPr>
            <c:txPr>
              <a:bodyPr wrap="square" lIns="38100" tIns="19050" rIns="38100" bIns="19050" anchor="ctr">
                <a:spAutoFit/>
              </a:bodyPr>
              <a:lstStyle/>
              <a:p>
                <a:pPr>
                  <a:defRPr sz="1100" b="1">
                    <a:latin typeface="Century Gothic" panose="020B0502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Hoja1!$B$2:$S$2</c:f>
              <c:numCache>
                <c:formatCode>0%</c:formatCode>
                <c:ptCount val="18"/>
                <c:pt idx="0">
                  <c:v>0.5</c:v>
                </c:pt>
                <c:pt idx="1">
                  <c:v>0.5</c:v>
                </c:pt>
                <c:pt idx="2">
                  <c:v>0.44</c:v>
                </c:pt>
                <c:pt idx="3">
                  <c:v>0.56999999999999995</c:v>
                </c:pt>
                <c:pt idx="4">
                  <c:v>0.52</c:v>
                </c:pt>
                <c:pt idx="5">
                  <c:v>0.38</c:v>
                </c:pt>
                <c:pt idx="6">
                  <c:v>0.41199999999999998</c:v>
                </c:pt>
                <c:pt idx="7">
                  <c:v>0.52</c:v>
                </c:pt>
                <c:pt idx="8">
                  <c:v>0.32</c:v>
                </c:pt>
                <c:pt idx="9">
                  <c:v>0.44400000000000001</c:v>
                </c:pt>
                <c:pt idx="10">
                  <c:v>0.52</c:v>
                </c:pt>
                <c:pt idx="11">
                  <c:v>0.45</c:v>
                </c:pt>
                <c:pt idx="12">
                  <c:v>0.45</c:v>
                </c:pt>
                <c:pt idx="13">
                  <c:v>0.54</c:v>
                </c:pt>
                <c:pt idx="14">
                  <c:v>0.37</c:v>
                </c:pt>
                <c:pt idx="15">
                  <c:v>0.55500000000000005</c:v>
                </c:pt>
                <c:pt idx="16">
                  <c:v>0.3</c:v>
                </c:pt>
                <c:pt idx="17">
                  <c:v>0.48</c:v>
                </c:pt>
              </c:numCache>
            </c:numRef>
          </c:val>
          <c:extLst>
            <c:ext xmlns:c16="http://schemas.microsoft.com/office/drawing/2014/chart" uri="{C3380CC4-5D6E-409C-BE32-E72D297353CC}">
              <c16:uniqueId val="{00000018-4AF9-478C-8DFE-51BF2F8BA1A0}"/>
            </c:ext>
          </c:extLst>
        </c:ser>
        <c:ser>
          <c:idx val="1"/>
          <c:order val="1"/>
          <c:tx>
            <c:strRef>
              <c:f>Hoja1!$A$3</c:f>
              <c:strCache>
                <c:ptCount val="1"/>
                <c:pt idx="0">
                  <c:v>Bogotá (B: 76)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Hoja1!$B$3:$S$3</c:f>
            </c:numRef>
          </c:val>
          <c:extLst>
            <c:ext xmlns:c16="http://schemas.microsoft.com/office/drawing/2014/chart" uri="{C3380CC4-5D6E-409C-BE32-E72D297353CC}">
              <c16:uniqueId val="{00000019-4AF9-478C-8DFE-51BF2F8BA1A0}"/>
            </c:ext>
          </c:extLst>
        </c:ser>
        <c:ser>
          <c:idx val="2"/>
          <c:order val="2"/>
          <c:tx>
            <c:strRef>
              <c:f>Hoja1!$A$4</c:f>
              <c:strCache>
                <c:ptCount val="1"/>
                <c:pt idx="0">
                  <c:v>Cali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Hoja1!$B$4:$S$4</c:f>
            </c:numRef>
          </c:val>
          <c:extLst>
            <c:ext xmlns:c16="http://schemas.microsoft.com/office/drawing/2014/chart" uri="{C3380CC4-5D6E-409C-BE32-E72D297353CC}">
              <c16:uniqueId val="{0000001A-4AF9-478C-8DFE-51BF2F8BA1A0}"/>
            </c:ext>
          </c:extLst>
        </c:ser>
        <c:ser>
          <c:idx val="3"/>
          <c:order val="3"/>
          <c:tx>
            <c:strRef>
              <c:f>Hoja1!$A$5</c:f>
              <c:strCache>
                <c:ptCount val="1"/>
                <c:pt idx="0">
                  <c:v>Medellín (B: 84)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Hoja1!$B$5:$S$5</c:f>
            </c:numRef>
          </c:val>
          <c:extLst>
            <c:ext xmlns:c16="http://schemas.microsoft.com/office/drawing/2014/chart" uri="{C3380CC4-5D6E-409C-BE32-E72D297353CC}">
              <c16:uniqueId val="{0000001B-4AF9-478C-8DFE-51BF2F8BA1A0}"/>
            </c:ext>
          </c:extLst>
        </c:ser>
        <c:ser>
          <c:idx val="4"/>
          <c:order val="4"/>
          <c:tx>
            <c:strRef>
              <c:f>Hoja1!$A$6</c:f>
              <c:strCache>
                <c:ptCount val="1"/>
                <c:pt idx="0">
                  <c:v>Barranquilla (B: 70)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Hoja1!$B$6:$S$6</c:f>
            </c:numRef>
          </c:val>
          <c:extLst>
            <c:ext xmlns:c16="http://schemas.microsoft.com/office/drawing/2014/chart" uri="{C3380CC4-5D6E-409C-BE32-E72D297353CC}">
              <c16:uniqueId val="{0000001C-4AF9-478C-8DFE-51BF2F8BA1A0}"/>
            </c:ext>
          </c:extLst>
        </c:ser>
        <c:ser>
          <c:idx val="5"/>
          <c:order val="5"/>
          <c:tx>
            <c:strRef>
              <c:f>Hoja1!$A$7</c:f>
              <c:strCache>
                <c:ptCount val="1"/>
                <c:pt idx="0">
                  <c:v>Pereira (B: 66)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Hoja1!$B$7:$S$7</c:f>
            </c:numRef>
          </c:val>
          <c:extLst>
            <c:ext xmlns:c16="http://schemas.microsoft.com/office/drawing/2014/chart" uri="{C3380CC4-5D6E-409C-BE32-E72D297353CC}">
              <c16:uniqueId val="{0000001D-4AF9-478C-8DFE-51BF2F8BA1A0}"/>
            </c:ext>
          </c:extLst>
        </c:ser>
        <c:ser>
          <c:idx val="6"/>
          <c:order val="6"/>
          <c:tx>
            <c:strRef>
              <c:f>Hoja1!$A$8</c:f>
              <c:strCache>
                <c:ptCount val="1"/>
                <c:pt idx="0">
                  <c:v>Cúcuta (B: 39)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Hoja1!$B$8:$S$8</c:f>
            </c:numRef>
          </c:val>
          <c:extLst>
            <c:ext xmlns:c16="http://schemas.microsoft.com/office/drawing/2014/chart" uri="{C3380CC4-5D6E-409C-BE32-E72D297353CC}">
              <c16:uniqueId val="{0000001E-4AF9-478C-8DFE-51BF2F8BA1A0}"/>
            </c:ext>
          </c:extLst>
        </c:ser>
        <c:ser>
          <c:idx val="7"/>
          <c:order val="7"/>
          <c:tx>
            <c:strRef>
              <c:f>Hoja1!$A$9</c:f>
              <c:strCache>
                <c:ptCount val="1"/>
                <c:pt idx="0">
                  <c:v>B/ Manga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Hoja1!$B$9:$S$9</c:f>
            </c:numRef>
          </c:val>
          <c:extLst>
            <c:ext xmlns:c16="http://schemas.microsoft.com/office/drawing/2014/chart" uri="{C3380CC4-5D6E-409C-BE32-E72D297353CC}">
              <c16:uniqueId val="{0000001F-4AF9-478C-8DFE-51BF2F8BA1A0}"/>
            </c:ext>
          </c:extLst>
        </c:ser>
        <c:ser>
          <c:idx val="8"/>
          <c:order val="8"/>
          <c:tx>
            <c:strRef>
              <c:f>Hoja1!$A$10</c:f>
              <c:strCache>
                <c:ptCount val="1"/>
                <c:pt idx="0">
                  <c:v>Manizales (B: 64)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Hoja1!$B$10:$S$10</c:f>
            </c:numRef>
          </c:val>
          <c:extLst>
            <c:ext xmlns:c16="http://schemas.microsoft.com/office/drawing/2014/chart" uri="{C3380CC4-5D6E-409C-BE32-E72D297353CC}">
              <c16:uniqueId val="{00000020-4AF9-478C-8DFE-51BF2F8BA1A0}"/>
            </c:ext>
          </c:extLst>
        </c:ser>
        <c:ser>
          <c:idx val="9"/>
          <c:order val="9"/>
          <c:tx>
            <c:strRef>
              <c:f>Hoja1!$A$11</c:f>
              <c:strCache>
                <c:ptCount val="1"/>
                <c:pt idx="0">
                  <c:v>NSE 2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Hoja1!$B$11:$S$11</c:f>
            </c:numRef>
          </c:val>
          <c:extLst>
            <c:ext xmlns:c16="http://schemas.microsoft.com/office/drawing/2014/chart" uri="{C3380CC4-5D6E-409C-BE32-E72D297353CC}">
              <c16:uniqueId val="{00000021-4AF9-478C-8DFE-51BF2F8BA1A0}"/>
            </c:ext>
          </c:extLst>
        </c:ser>
        <c:ser>
          <c:idx val="10"/>
          <c:order val="10"/>
          <c:tx>
            <c:strRef>
              <c:f>Hoja1!$A$12</c:f>
              <c:strCache>
                <c:ptCount val="1"/>
                <c:pt idx="0">
                  <c:v>NSE 3 (B:141)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Hoja1!$B$12:$S$12</c:f>
            </c:numRef>
          </c:val>
          <c:extLst>
            <c:ext xmlns:c16="http://schemas.microsoft.com/office/drawing/2014/chart" uri="{C3380CC4-5D6E-409C-BE32-E72D297353CC}">
              <c16:uniqueId val="{00000022-4AF9-478C-8DFE-51BF2F8BA1A0}"/>
            </c:ext>
          </c:extLst>
        </c:ser>
        <c:ser>
          <c:idx val="11"/>
          <c:order val="11"/>
          <c:tx>
            <c:strRef>
              <c:f>Hoja1!$A$13</c:f>
              <c:strCache>
                <c:ptCount val="1"/>
                <c:pt idx="0">
                  <c:v>NSE 4 (B:142)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Hoja1!$B$13:$S$13</c:f>
            </c:numRef>
          </c:val>
          <c:extLst>
            <c:ext xmlns:c16="http://schemas.microsoft.com/office/drawing/2014/chart" uri="{C3380CC4-5D6E-409C-BE32-E72D297353CC}">
              <c16:uniqueId val="{00000023-4AF9-478C-8DFE-51BF2F8BA1A0}"/>
            </c:ext>
          </c:extLst>
        </c:ser>
        <c:ser>
          <c:idx val="12"/>
          <c:order val="12"/>
          <c:tx>
            <c:strRef>
              <c:f>Hoja1!$A$14</c:f>
              <c:strCache>
                <c:ptCount val="1"/>
                <c:pt idx="0">
                  <c:v>NSE 5 al 6 (B:154)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Hoja1!$B$14:$S$14</c:f>
            </c:numRef>
          </c:val>
          <c:extLst>
            <c:ext xmlns:c16="http://schemas.microsoft.com/office/drawing/2014/chart" uri="{C3380CC4-5D6E-409C-BE32-E72D297353CC}">
              <c16:uniqueId val="{00000024-4AF9-478C-8DFE-51BF2F8BA1A0}"/>
            </c:ext>
          </c:extLst>
        </c:ser>
        <c:ser>
          <c:idx val="13"/>
          <c:order val="13"/>
          <c:tx>
            <c:strRef>
              <c:f>Hoja1!$A$15</c:f>
              <c:strCache>
                <c:ptCount val="1"/>
                <c:pt idx="0">
                  <c:v>NSE 5 (B: 83)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Hoja1!$B$15:$S$15</c:f>
            </c:numRef>
          </c:val>
          <c:extLst>
            <c:ext xmlns:c16="http://schemas.microsoft.com/office/drawing/2014/chart" uri="{C3380CC4-5D6E-409C-BE32-E72D297353CC}">
              <c16:uniqueId val="{00000025-4AF9-478C-8DFE-51BF2F8BA1A0}"/>
            </c:ext>
          </c:extLst>
        </c:ser>
        <c:ser>
          <c:idx val="14"/>
          <c:order val="14"/>
          <c:tx>
            <c:strRef>
              <c:f>Hoja1!$A$16</c:f>
              <c:strCache>
                <c:ptCount val="1"/>
                <c:pt idx="0">
                  <c:v>NSE 6 (B: 71)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Hoja1!$B$16:$S$16</c:f>
            </c:numRef>
          </c:val>
          <c:extLst>
            <c:ext xmlns:c16="http://schemas.microsoft.com/office/drawing/2014/chart" uri="{C3380CC4-5D6E-409C-BE32-E72D297353CC}">
              <c16:uniqueId val="{00000026-4AF9-478C-8DFE-51BF2F8BA1A0}"/>
            </c:ext>
          </c:extLst>
        </c:ser>
        <c:ser>
          <c:idx val="15"/>
          <c:order val="15"/>
          <c:tx>
            <c:strRef>
              <c:f>Hoja1!$A$17</c:f>
              <c:strCache>
                <c:ptCount val="1"/>
                <c:pt idx="0">
                  <c:v>De 9 a 11 años (B: 90)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Hoja1!$B$17:$S$17</c:f>
            </c:numRef>
          </c:val>
          <c:extLst>
            <c:ext xmlns:c16="http://schemas.microsoft.com/office/drawing/2014/chart" uri="{C3380CC4-5D6E-409C-BE32-E72D297353CC}">
              <c16:uniqueId val="{00000027-4AF9-478C-8DFE-51BF2F8BA1A0}"/>
            </c:ext>
          </c:extLst>
        </c:ser>
        <c:ser>
          <c:idx val="16"/>
          <c:order val="16"/>
          <c:tx>
            <c:strRef>
              <c:f>Hoja1!$A$18</c:f>
              <c:strCache>
                <c:ptCount val="1"/>
                <c:pt idx="0">
                  <c:v>De 12  a 17 años (B:106)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Hoja1!$B$18:$S$18</c:f>
            </c:numRef>
          </c:val>
          <c:extLst>
            <c:ext xmlns:c16="http://schemas.microsoft.com/office/drawing/2014/chart" uri="{C3380CC4-5D6E-409C-BE32-E72D297353CC}">
              <c16:uniqueId val="{00000028-4AF9-478C-8DFE-51BF2F8BA1A0}"/>
            </c:ext>
          </c:extLst>
        </c:ser>
        <c:ser>
          <c:idx val="17"/>
          <c:order val="17"/>
          <c:tx>
            <c:strRef>
              <c:f>Hoja1!$A$19</c:f>
              <c:strCache>
                <c:ptCount val="1"/>
                <c:pt idx="0">
                  <c:v>De 18 a 24 años (B:121)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Hoja1!$B$19:$S$19</c:f>
            </c:numRef>
          </c:val>
          <c:extLst>
            <c:ext xmlns:c16="http://schemas.microsoft.com/office/drawing/2014/chart" uri="{C3380CC4-5D6E-409C-BE32-E72D297353CC}">
              <c16:uniqueId val="{00000029-4AF9-478C-8DFE-51BF2F8BA1A0}"/>
            </c:ext>
          </c:extLst>
        </c:ser>
        <c:ser>
          <c:idx val="18"/>
          <c:order val="18"/>
          <c:tx>
            <c:strRef>
              <c:f>Hoja1!$A$20</c:f>
              <c:strCache>
                <c:ptCount val="1"/>
                <c:pt idx="0">
                  <c:v>De 25 a 39 años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Hoja1!$B$20:$S$20</c:f>
            </c:numRef>
          </c:val>
          <c:extLst>
            <c:ext xmlns:c16="http://schemas.microsoft.com/office/drawing/2014/chart" uri="{C3380CC4-5D6E-409C-BE32-E72D297353CC}">
              <c16:uniqueId val="{0000002A-4AF9-478C-8DFE-51BF2F8BA1A0}"/>
            </c:ext>
          </c:extLst>
        </c:ser>
        <c:ser>
          <c:idx val="19"/>
          <c:order val="19"/>
          <c:tx>
            <c:strRef>
              <c:f>Hoja1!$A$21</c:f>
              <c:strCache>
                <c:ptCount val="1"/>
                <c:pt idx="0">
                  <c:v>De 40  a 55 años (B:120)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Hoja1!$B$21:$S$21</c:f>
            </c:numRef>
          </c:val>
          <c:extLst>
            <c:ext xmlns:c16="http://schemas.microsoft.com/office/drawing/2014/chart" uri="{C3380CC4-5D6E-409C-BE32-E72D297353CC}">
              <c16:uniqueId val="{0000002B-4AF9-478C-8DFE-51BF2F8BA1A0}"/>
            </c:ext>
          </c:extLst>
        </c:ser>
        <c:ser>
          <c:idx val="20"/>
          <c:order val="20"/>
          <c:tx>
            <c:strRef>
              <c:f>Hoja1!$A$22</c:f>
              <c:strCache>
                <c:ptCount val="1"/>
                <c:pt idx="0">
                  <c:v>De 25 a 30 años (B: 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Hoja1!$B$22:$S$22</c:f>
            </c:numRef>
          </c:val>
          <c:extLst>
            <c:ext xmlns:c16="http://schemas.microsoft.com/office/drawing/2014/chart" uri="{C3380CC4-5D6E-409C-BE32-E72D297353CC}">
              <c16:uniqueId val="{0000002C-4AF9-478C-8DFE-51BF2F8BA1A0}"/>
            </c:ext>
          </c:extLst>
        </c:ser>
        <c:ser>
          <c:idx val="21"/>
          <c:order val="21"/>
          <c:tx>
            <c:strRef>
              <c:f>Hoja1!$A$23</c:f>
              <c:strCache>
                <c:ptCount val="1"/>
                <c:pt idx="0">
                  <c:v>De 31 a 35 años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Hoja1!$B$23:$S$23</c:f>
            </c:numRef>
          </c:val>
          <c:extLst>
            <c:ext xmlns:c16="http://schemas.microsoft.com/office/drawing/2014/chart" uri="{C3380CC4-5D6E-409C-BE32-E72D297353CC}">
              <c16:uniqueId val="{0000002D-4AF9-478C-8DFE-51BF2F8BA1A0}"/>
            </c:ext>
          </c:extLst>
        </c:ser>
        <c:ser>
          <c:idx val="22"/>
          <c:order val="22"/>
          <c:tx>
            <c:strRef>
              <c:f>Hoja1!$A$24</c:f>
              <c:strCache>
                <c:ptCount val="1"/>
                <c:pt idx="0">
                  <c:v>De 36 a 39 años (B: 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Hoja1!$B$24:$S$24</c:f>
            </c:numRef>
          </c:val>
          <c:extLst>
            <c:ext xmlns:c16="http://schemas.microsoft.com/office/drawing/2014/chart" uri="{C3380CC4-5D6E-409C-BE32-E72D297353CC}">
              <c16:uniqueId val="{0000002E-4AF9-478C-8DFE-51BF2F8BA1A0}"/>
            </c:ext>
          </c:extLst>
        </c:ser>
        <c:ser>
          <c:idx val="23"/>
          <c:order val="23"/>
          <c:tx>
            <c:strRef>
              <c:f>Hoja1!$A$25</c:f>
              <c:strCache>
                <c:ptCount val="1"/>
                <c:pt idx="0">
                  <c:v>Hombres (B:273)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Hoja1!$B$25:$S$25</c:f>
            </c:numRef>
          </c:val>
          <c:extLst>
            <c:ext xmlns:c16="http://schemas.microsoft.com/office/drawing/2014/chart" uri="{C3380CC4-5D6E-409C-BE32-E72D297353CC}">
              <c16:uniqueId val="{0000002F-4AF9-478C-8DFE-51BF2F8BA1A0}"/>
            </c:ext>
          </c:extLst>
        </c:ser>
        <c:ser>
          <c:idx val="24"/>
          <c:order val="24"/>
          <c:tx>
            <c:strRef>
              <c:f>Hoja1!$A$26</c:f>
              <c:strCache>
                <c:ptCount val="1"/>
                <c:pt idx="0">
                  <c:v>Mujeres (B:286)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Hoja1!$B$26:$S$26</c:f>
            </c:numRef>
          </c:val>
          <c:extLst>
            <c:ext xmlns:c16="http://schemas.microsoft.com/office/drawing/2014/chart" uri="{C3380CC4-5D6E-409C-BE32-E72D297353CC}">
              <c16:uniqueId val="{00000030-4AF9-478C-8DFE-51BF2F8BA1A0}"/>
            </c:ext>
          </c:extLst>
        </c:ser>
        <c:ser>
          <c:idx val="25"/>
          <c:order val="25"/>
          <c:tx>
            <c:strRef>
              <c:f>Hoja1!$A$27</c:f>
              <c:strCache>
                <c:ptCount val="1"/>
                <c:pt idx="0">
                  <c:v>Primaria (B: 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Hoja1!$B$27:$S$27</c:f>
            </c:numRef>
          </c:val>
          <c:extLst>
            <c:ext xmlns:c16="http://schemas.microsoft.com/office/drawing/2014/chart" uri="{C3380CC4-5D6E-409C-BE32-E72D297353CC}">
              <c16:uniqueId val="{00000031-4AF9-478C-8DFE-51BF2F8BA1A0}"/>
            </c:ext>
          </c:extLst>
        </c:ser>
        <c:ser>
          <c:idx val="26"/>
          <c:order val="26"/>
          <c:tx>
            <c:strRef>
              <c:f>Hoja1!$A$28</c:f>
              <c:strCache>
                <c:ptCount val="1"/>
                <c:pt idx="0">
                  <c:v>Bachillerato (B:232)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Hoja1!$B$28:$S$28</c:f>
            </c:numRef>
          </c:val>
          <c:extLst>
            <c:ext xmlns:c16="http://schemas.microsoft.com/office/drawing/2014/chart" uri="{C3380CC4-5D6E-409C-BE32-E72D297353CC}">
              <c16:uniqueId val="{00000032-4AF9-478C-8DFE-51BF2F8BA1A0}"/>
            </c:ext>
          </c:extLst>
        </c:ser>
        <c:ser>
          <c:idx val="27"/>
          <c:order val="27"/>
          <c:tx>
            <c:strRef>
              <c:f>Hoja1!$A$29</c:f>
              <c:strCache>
                <c:ptCount val="1"/>
                <c:pt idx="0">
                  <c:v>Técnico/ Tecnológico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Hoja1!$B$29:$S$29</c:f>
            </c:numRef>
          </c:val>
          <c:extLst>
            <c:ext xmlns:c16="http://schemas.microsoft.com/office/drawing/2014/chart" uri="{C3380CC4-5D6E-409C-BE32-E72D297353CC}">
              <c16:uniqueId val="{00000033-4AF9-478C-8DFE-51BF2F8BA1A0}"/>
            </c:ext>
          </c:extLst>
        </c:ser>
        <c:ser>
          <c:idx val="28"/>
          <c:order val="28"/>
          <c:tx>
            <c:strRef>
              <c:f>Hoja1!$A$30</c:f>
              <c:strCache>
                <c:ptCount val="1"/>
                <c:pt idx="0">
                  <c:v>Universidad Incompleta / Estudiante (B: 78)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Hoja1!$B$30:$S$30</c:f>
            </c:numRef>
          </c:val>
          <c:extLst>
            <c:ext xmlns:c16="http://schemas.microsoft.com/office/drawing/2014/chart" uri="{C3380CC4-5D6E-409C-BE32-E72D297353CC}">
              <c16:uniqueId val="{00000034-4AF9-478C-8DFE-51BF2F8BA1A0}"/>
            </c:ext>
          </c:extLst>
        </c:ser>
        <c:ser>
          <c:idx val="29"/>
          <c:order val="29"/>
          <c:tx>
            <c:strRef>
              <c:f>Hoja1!$A$31</c:f>
              <c:strCache>
                <c:ptCount val="1"/>
                <c:pt idx="0">
                  <c:v>Universidad completa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Hoja1!$B$31:$S$31</c:f>
            </c:numRef>
          </c:val>
          <c:extLst>
            <c:ext xmlns:c16="http://schemas.microsoft.com/office/drawing/2014/chart" uri="{C3380CC4-5D6E-409C-BE32-E72D297353CC}">
              <c16:uniqueId val="{00000035-4AF9-478C-8DFE-51BF2F8BA1A0}"/>
            </c:ext>
          </c:extLst>
        </c:ser>
        <c:ser>
          <c:idx val="30"/>
          <c:order val="30"/>
          <c:tx>
            <c:strRef>
              <c:f>Hoja1!$A$32</c:f>
              <c:strCache>
                <c:ptCount val="1"/>
                <c:pt idx="0">
                  <c:v>Postgrado/ Especialización / Maestría (B:2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Hoja1!$B$32:$S$32</c:f>
            </c:numRef>
          </c:val>
          <c:extLst>
            <c:ext xmlns:c16="http://schemas.microsoft.com/office/drawing/2014/chart" uri="{C3380CC4-5D6E-409C-BE32-E72D297353CC}">
              <c16:uniqueId val="{00000036-4AF9-478C-8DFE-51BF2F8BA1A0}"/>
            </c:ext>
          </c:extLst>
        </c:ser>
        <c:ser>
          <c:idx val="31"/>
          <c:order val="31"/>
          <c:tx>
            <c:strRef>
              <c:f>Hoja1!$A$33</c:f>
              <c:strCache>
                <c:ptCount val="1"/>
                <c:pt idx="0">
                  <c:v>Ama casa (B: 49)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Hoja1!$B$33:$S$33</c:f>
            </c:numRef>
          </c:val>
          <c:extLst>
            <c:ext xmlns:c16="http://schemas.microsoft.com/office/drawing/2014/chart" uri="{C3380CC4-5D6E-409C-BE32-E72D297353CC}">
              <c16:uniqueId val="{00000037-4AF9-478C-8DFE-51BF2F8BA1A0}"/>
            </c:ext>
          </c:extLst>
        </c:ser>
        <c:ser>
          <c:idx val="32"/>
          <c:order val="32"/>
          <c:tx>
            <c:strRef>
              <c:f>Hoja1!$A$34</c:f>
              <c:strCache>
                <c:ptCount val="1"/>
                <c:pt idx="0">
                  <c:v>Trabajador (B: 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Hoja1!$B$34:$S$34</c:f>
            </c:numRef>
          </c:val>
          <c:extLst>
            <c:ext xmlns:c16="http://schemas.microsoft.com/office/drawing/2014/chart" uri="{C3380CC4-5D6E-409C-BE32-E72D297353CC}">
              <c16:uniqueId val="{00000038-4AF9-478C-8DFE-51BF2F8BA1A0}"/>
            </c:ext>
          </c:extLst>
        </c:ser>
        <c:ser>
          <c:idx val="33"/>
          <c:order val="33"/>
          <c:tx>
            <c:strRef>
              <c:f>Hoja1!$A$35</c:f>
              <c:strCache>
                <c:ptCount val="1"/>
                <c:pt idx="0">
                  <c:v>Estudiante (B:172)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Hoja1!$B$35:$S$35</c:f>
            </c:numRef>
          </c:val>
          <c:extLst>
            <c:ext xmlns:c16="http://schemas.microsoft.com/office/drawing/2014/chart" uri="{C3380CC4-5D6E-409C-BE32-E72D297353CC}">
              <c16:uniqueId val="{00000039-4AF9-478C-8DFE-51BF2F8BA1A0}"/>
            </c:ext>
          </c:extLst>
        </c:ser>
        <c:ser>
          <c:idx val="34"/>
          <c:order val="34"/>
          <c:tx>
            <c:strRef>
              <c:f>Hoja1!$A$36</c:f>
              <c:strCache>
                <c:ptCount val="1"/>
                <c:pt idx="0">
                  <c:v>Independiente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Hoja1!$B$36:$S$36</c:f>
            </c:numRef>
          </c:val>
          <c:extLst>
            <c:ext xmlns:c16="http://schemas.microsoft.com/office/drawing/2014/chart" uri="{C3380CC4-5D6E-409C-BE32-E72D297353CC}">
              <c16:uniqueId val="{0000003A-4AF9-478C-8DFE-51BF2F8BA1A0}"/>
            </c:ext>
          </c:extLst>
        </c:ser>
        <c:ser>
          <c:idx val="35"/>
          <c:order val="35"/>
          <c:tx>
            <c:strRef>
              <c:f>Hoja1!$A$37</c:f>
              <c:strCache>
                <c:ptCount val="1"/>
                <c:pt idx="0">
                  <c:v>Estudia y Trabaja (B: 18)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Hoja1!$B$37:$S$37</c:f>
            </c:numRef>
          </c:val>
          <c:extLst>
            <c:ext xmlns:c16="http://schemas.microsoft.com/office/drawing/2014/chart" uri="{C3380CC4-5D6E-409C-BE32-E72D297353CC}">
              <c16:uniqueId val="{0000003B-4AF9-478C-8DFE-51BF2F8BA1A0}"/>
            </c:ext>
          </c:extLst>
        </c:ser>
        <c:ser>
          <c:idx val="36"/>
          <c:order val="36"/>
          <c:tx>
            <c:strRef>
              <c:f>Hoja1!$A$38</c:f>
              <c:strCache>
                <c:ptCount val="1"/>
                <c:pt idx="0">
                  <c:v>Jubilado/pensionado (B:0 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Hoja1!$B$38:$S$38</c:f>
            </c:numRef>
          </c:val>
          <c:extLst>
            <c:ext xmlns:c16="http://schemas.microsoft.com/office/drawing/2014/chart" uri="{C3380CC4-5D6E-409C-BE32-E72D297353CC}">
              <c16:uniqueId val="{0000003C-4AF9-478C-8DFE-51BF2F8BA1A0}"/>
            </c:ext>
          </c:extLst>
        </c:ser>
        <c:ser>
          <c:idx val="37"/>
          <c:order val="37"/>
          <c:tx>
            <c:strRef>
              <c:f>Hoja1!$A$39</c:f>
              <c:strCache>
                <c:ptCount val="1"/>
                <c:pt idx="0">
                  <c:v>Desempleado buscando trabajo (B:5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Hoja1!$B$39:$S$39</c:f>
            </c:numRef>
          </c:val>
          <c:extLst>
            <c:ext xmlns:c16="http://schemas.microsoft.com/office/drawing/2014/chart" uri="{C3380CC4-5D6E-409C-BE32-E72D297353CC}">
              <c16:uniqueId val="{0000003D-4AF9-478C-8DFE-51BF2F8BA1A0}"/>
            </c:ext>
          </c:extLst>
        </c:ser>
        <c:ser>
          <c:idx val="38"/>
          <c:order val="38"/>
          <c:tx>
            <c:strRef>
              <c:f>Hoja1!$A$40</c:f>
              <c:strCache>
                <c:ptCount val="1"/>
                <c:pt idx="0">
                  <c:v>Comerciantes (B:4 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Generics3</c:v>
                </c:pt>
                <c:pt idx="14">
                  <c:v>American Generics2</c:v>
                </c:pt>
                <c:pt idx="15">
                  <c:v>Laproff 25</c:v>
                </c:pt>
                <c:pt idx="16">
                  <c:v>Laproff</c:v>
                </c:pt>
                <c:pt idx="17">
                  <c:v>Laproff2</c:v>
                </c:pt>
              </c:strCache>
            </c:strRef>
          </c:cat>
          <c:val>
            <c:numRef>
              <c:f>Hoja1!$B$40:$S$40</c:f>
            </c:numRef>
          </c:val>
          <c:extLst>
            <c:ext xmlns:c16="http://schemas.microsoft.com/office/drawing/2014/chart" uri="{C3380CC4-5D6E-409C-BE32-E72D297353CC}">
              <c16:uniqueId val="{0000003E-4AF9-478C-8DFE-51BF2F8BA1A0}"/>
            </c:ext>
          </c:extLst>
        </c:ser>
        <c:dLbls>
          <c:dLblPos val="outEnd"/>
          <c:showLegendKey val="0"/>
          <c:showVal val="1"/>
          <c:showCatName val="0"/>
          <c:showSerName val="0"/>
          <c:showPercent val="0"/>
          <c:showBubbleSize val="0"/>
        </c:dLbls>
        <c:gapWidth val="100"/>
        <c:axId val="-1745937072"/>
        <c:axId val="-1745932720"/>
      </c:barChart>
      <c:catAx>
        <c:axId val="-1745937072"/>
        <c:scaling>
          <c:orientation val="minMax"/>
        </c:scaling>
        <c:delete val="0"/>
        <c:axPos val="b"/>
        <c:numFmt formatCode="General" sourceLinked="0"/>
        <c:majorTickMark val="out"/>
        <c:minorTickMark val="none"/>
        <c:tickLblPos val="nextTo"/>
        <c:spPr>
          <a:ln>
            <a:noFill/>
          </a:ln>
        </c:spPr>
        <c:txPr>
          <a:bodyPr/>
          <a:lstStyle/>
          <a:p>
            <a:pPr>
              <a:defRPr sz="1000" b="1">
                <a:solidFill>
                  <a:schemeClr val="bg1"/>
                </a:solidFill>
                <a:latin typeface="Calibri" panose="020F0502020204030204" pitchFamily="34" charset="0"/>
              </a:defRPr>
            </a:pPr>
            <a:endParaRPr lang="es-CO"/>
          </a:p>
        </c:txPr>
        <c:crossAx val="-1745932720"/>
        <c:crosses val="autoZero"/>
        <c:auto val="1"/>
        <c:lblAlgn val="ctr"/>
        <c:lblOffset val="100"/>
        <c:noMultiLvlLbl val="0"/>
      </c:catAx>
      <c:valAx>
        <c:axId val="-1745932720"/>
        <c:scaling>
          <c:orientation val="minMax"/>
          <c:max val="1"/>
          <c:min val="0"/>
        </c:scaling>
        <c:delete val="1"/>
        <c:axPos val="l"/>
        <c:numFmt formatCode="0%" sourceLinked="1"/>
        <c:majorTickMark val="out"/>
        <c:minorTickMark val="none"/>
        <c:tickLblPos val="nextTo"/>
        <c:crossAx val="-1745937072"/>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1.8831210046863771E-2"/>
          <c:y val="0.19823892958934164"/>
          <c:w val="0.96467070926143317"/>
          <c:h val="0.55780029428301414"/>
        </c:manualLayout>
      </c:layout>
      <c:barChart>
        <c:barDir val="col"/>
        <c:grouping val="clustered"/>
        <c:varyColors val="0"/>
        <c:ser>
          <c:idx val="0"/>
          <c:order val="0"/>
          <c:tx>
            <c:strRef>
              <c:f>Hoja1!$A$2</c:f>
              <c:strCache>
                <c:ptCount val="1"/>
                <c:pt idx="0">
                  <c:v>TOTAL</c:v>
                </c:pt>
              </c:strCache>
            </c:strRef>
          </c:tx>
          <c:spPr>
            <a:solidFill>
              <a:schemeClr val="bg1">
                <a:lumMod val="65000"/>
              </a:schemeClr>
            </a:solidFill>
            <a:effectLst/>
            <a:scene3d>
              <a:camera prst="orthographicFront"/>
              <a:lightRig rig="threePt" dir="t">
                <a:rot lat="0" lon="0" rev="1200000"/>
              </a:lightRig>
            </a:scene3d>
            <a:sp3d/>
          </c:spPr>
          <c:invertIfNegative val="0"/>
          <c:dPt>
            <c:idx val="0"/>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1-9457-4182-A997-6E64FEBD9699}"/>
              </c:ext>
            </c:extLst>
          </c:dPt>
          <c:dPt>
            <c:idx val="1"/>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3-9457-4182-A997-6E64FEBD9699}"/>
              </c:ext>
            </c:extLst>
          </c:dPt>
          <c:dPt>
            <c:idx val="3"/>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5-9457-4182-A997-6E64FEBD9699}"/>
              </c:ext>
            </c:extLst>
          </c:dPt>
          <c:dPt>
            <c:idx val="4"/>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7-9457-4182-A997-6E64FEBD9699}"/>
              </c:ext>
            </c:extLst>
          </c:dPt>
          <c:dPt>
            <c:idx val="6"/>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9-9457-4182-A997-6E64FEBD9699}"/>
              </c:ext>
            </c:extLst>
          </c:dPt>
          <c:dPt>
            <c:idx val="7"/>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B-9457-4182-A997-6E64FEBD9699}"/>
              </c:ext>
            </c:extLst>
          </c:dPt>
          <c:dPt>
            <c:idx val="9"/>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0D-9457-4182-A997-6E64FEBD9699}"/>
              </c:ext>
            </c:extLst>
          </c:dPt>
          <c:dPt>
            <c:idx val="10"/>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0F-9457-4182-A997-6E64FEBD9699}"/>
              </c:ext>
            </c:extLst>
          </c:dPt>
          <c:dPt>
            <c:idx val="12"/>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1-9457-4182-A997-6E64FEBD9699}"/>
              </c:ext>
            </c:extLst>
          </c:dPt>
          <c:dPt>
            <c:idx val="13"/>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13-9457-4182-A997-6E64FEBD9699}"/>
              </c:ext>
            </c:extLst>
          </c:dPt>
          <c:dPt>
            <c:idx val="15"/>
            <c:invertIfNegative val="0"/>
            <c:bubble3D val="0"/>
            <c:spPr>
              <a:solidFill>
                <a:srgbClr val="162B60"/>
              </a:solidFill>
              <a:effectLst/>
              <a:scene3d>
                <a:camera prst="orthographicFront"/>
                <a:lightRig rig="threePt" dir="t">
                  <a:rot lat="0" lon="0" rev="1200000"/>
                </a:lightRig>
              </a:scene3d>
              <a:sp3d/>
            </c:spPr>
            <c:extLst>
              <c:ext xmlns:c16="http://schemas.microsoft.com/office/drawing/2014/chart" uri="{C3380CC4-5D6E-409C-BE32-E72D297353CC}">
                <c16:uniqueId val="{00000015-9457-4182-A997-6E64FEBD9699}"/>
              </c:ext>
            </c:extLst>
          </c:dPt>
          <c:dPt>
            <c:idx val="16"/>
            <c:invertIfNegative val="0"/>
            <c:bubble3D val="0"/>
            <c:spPr>
              <a:solidFill>
                <a:srgbClr val="FFA100"/>
              </a:solidFill>
              <a:effectLst/>
              <a:scene3d>
                <a:camera prst="orthographicFront"/>
                <a:lightRig rig="threePt" dir="t">
                  <a:rot lat="0" lon="0" rev="1200000"/>
                </a:lightRig>
              </a:scene3d>
              <a:sp3d/>
            </c:spPr>
            <c:extLst>
              <c:ext xmlns:c16="http://schemas.microsoft.com/office/drawing/2014/chart" uri="{C3380CC4-5D6E-409C-BE32-E72D297353CC}">
                <c16:uniqueId val="{00000017-9457-4182-A997-6E64FEBD9699}"/>
              </c:ext>
            </c:extLst>
          </c:dPt>
          <c:dLbls>
            <c:spPr>
              <a:noFill/>
              <a:ln>
                <a:noFill/>
              </a:ln>
              <a:effectLst/>
            </c:spPr>
            <c:txPr>
              <a:bodyPr wrap="square" lIns="38100" tIns="19050" rIns="38100" bIns="19050" anchor="ctr">
                <a:spAutoFit/>
              </a:bodyPr>
              <a:lstStyle/>
              <a:p>
                <a:pPr>
                  <a:defRPr sz="1100" b="1">
                    <a:latin typeface="Century Gothic" panose="020B0502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Hoja1!$B$2:$S$2</c:f>
              <c:numCache>
                <c:formatCode>0%</c:formatCode>
                <c:ptCount val="18"/>
                <c:pt idx="0">
                  <c:v>0.59799999999999998</c:v>
                </c:pt>
                <c:pt idx="1">
                  <c:v>0.57999999999999996</c:v>
                </c:pt>
                <c:pt idx="2">
                  <c:v>0.64</c:v>
                </c:pt>
                <c:pt idx="3">
                  <c:v>0.67700000000000005</c:v>
                </c:pt>
                <c:pt idx="4">
                  <c:v>0.7</c:v>
                </c:pt>
                <c:pt idx="5">
                  <c:v>0.66</c:v>
                </c:pt>
                <c:pt idx="6">
                  <c:v>0.72099999999999997</c:v>
                </c:pt>
                <c:pt idx="7">
                  <c:v>0.71</c:v>
                </c:pt>
                <c:pt idx="8">
                  <c:v>0.69</c:v>
                </c:pt>
                <c:pt idx="9">
                  <c:v>0.55800000000000005</c:v>
                </c:pt>
                <c:pt idx="10">
                  <c:v>0.39</c:v>
                </c:pt>
                <c:pt idx="11">
                  <c:v>0.5</c:v>
                </c:pt>
                <c:pt idx="12">
                  <c:v>0.63900000000000001</c:v>
                </c:pt>
                <c:pt idx="13">
                  <c:v>0.63</c:v>
                </c:pt>
                <c:pt idx="14">
                  <c:v>0.47</c:v>
                </c:pt>
                <c:pt idx="15">
                  <c:v>0.72399999999999998</c:v>
                </c:pt>
                <c:pt idx="16">
                  <c:v>0.43</c:v>
                </c:pt>
                <c:pt idx="17">
                  <c:v>0.64</c:v>
                </c:pt>
              </c:numCache>
            </c:numRef>
          </c:val>
          <c:extLst>
            <c:ext xmlns:c16="http://schemas.microsoft.com/office/drawing/2014/chart" uri="{C3380CC4-5D6E-409C-BE32-E72D297353CC}">
              <c16:uniqueId val="{00000018-9457-4182-A997-6E64FEBD9699}"/>
            </c:ext>
          </c:extLst>
        </c:ser>
        <c:ser>
          <c:idx val="1"/>
          <c:order val="1"/>
          <c:tx>
            <c:strRef>
              <c:f>Hoja1!$A$3</c:f>
              <c:strCache>
                <c:ptCount val="1"/>
                <c:pt idx="0">
                  <c:v>Bogotá (B: 76)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Hoja1!$B$3:$S$3</c:f>
            </c:numRef>
          </c:val>
          <c:extLst>
            <c:ext xmlns:c16="http://schemas.microsoft.com/office/drawing/2014/chart" uri="{C3380CC4-5D6E-409C-BE32-E72D297353CC}">
              <c16:uniqueId val="{00000019-9457-4182-A997-6E64FEBD9699}"/>
            </c:ext>
          </c:extLst>
        </c:ser>
        <c:ser>
          <c:idx val="2"/>
          <c:order val="2"/>
          <c:tx>
            <c:strRef>
              <c:f>Hoja1!$A$4</c:f>
              <c:strCache>
                <c:ptCount val="1"/>
                <c:pt idx="0">
                  <c:v>Cali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Hoja1!$B$4:$S$4</c:f>
            </c:numRef>
          </c:val>
          <c:extLst>
            <c:ext xmlns:c16="http://schemas.microsoft.com/office/drawing/2014/chart" uri="{C3380CC4-5D6E-409C-BE32-E72D297353CC}">
              <c16:uniqueId val="{0000001A-9457-4182-A997-6E64FEBD9699}"/>
            </c:ext>
          </c:extLst>
        </c:ser>
        <c:ser>
          <c:idx val="3"/>
          <c:order val="3"/>
          <c:tx>
            <c:strRef>
              <c:f>Hoja1!$A$5</c:f>
              <c:strCache>
                <c:ptCount val="1"/>
                <c:pt idx="0">
                  <c:v>Medellín (B: 84)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Hoja1!$B$5:$S$5</c:f>
            </c:numRef>
          </c:val>
          <c:extLst>
            <c:ext xmlns:c16="http://schemas.microsoft.com/office/drawing/2014/chart" uri="{C3380CC4-5D6E-409C-BE32-E72D297353CC}">
              <c16:uniqueId val="{0000001B-9457-4182-A997-6E64FEBD9699}"/>
            </c:ext>
          </c:extLst>
        </c:ser>
        <c:ser>
          <c:idx val="4"/>
          <c:order val="4"/>
          <c:tx>
            <c:strRef>
              <c:f>Hoja1!$A$6</c:f>
              <c:strCache>
                <c:ptCount val="1"/>
                <c:pt idx="0">
                  <c:v>Barranquilla (B: 70)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Hoja1!$B$6:$S$6</c:f>
            </c:numRef>
          </c:val>
          <c:extLst>
            <c:ext xmlns:c16="http://schemas.microsoft.com/office/drawing/2014/chart" uri="{C3380CC4-5D6E-409C-BE32-E72D297353CC}">
              <c16:uniqueId val="{0000001C-9457-4182-A997-6E64FEBD9699}"/>
            </c:ext>
          </c:extLst>
        </c:ser>
        <c:ser>
          <c:idx val="5"/>
          <c:order val="5"/>
          <c:tx>
            <c:strRef>
              <c:f>Hoja1!$A$7</c:f>
              <c:strCache>
                <c:ptCount val="1"/>
                <c:pt idx="0">
                  <c:v>Pereira (B: 66)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Hoja1!$B$7:$S$7</c:f>
            </c:numRef>
          </c:val>
          <c:extLst>
            <c:ext xmlns:c16="http://schemas.microsoft.com/office/drawing/2014/chart" uri="{C3380CC4-5D6E-409C-BE32-E72D297353CC}">
              <c16:uniqueId val="{0000001D-9457-4182-A997-6E64FEBD9699}"/>
            </c:ext>
          </c:extLst>
        </c:ser>
        <c:ser>
          <c:idx val="6"/>
          <c:order val="6"/>
          <c:tx>
            <c:strRef>
              <c:f>Hoja1!$A$8</c:f>
              <c:strCache>
                <c:ptCount val="1"/>
                <c:pt idx="0">
                  <c:v>Cúcuta (B: 39)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Hoja1!$B$8:$S$8</c:f>
            </c:numRef>
          </c:val>
          <c:extLst>
            <c:ext xmlns:c16="http://schemas.microsoft.com/office/drawing/2014/chart" uri="{C3380CC4-5D6E-409C-BE32-E72D297353CC}">
              <c16:uniqueId val="{0000001E-9457-4182-A997-6E64FEBD9699}"/>
            </c:ext>
          </c:extLst>
        </c:ser>
        <c:ser>
          <c:idx val="7"/>
          <c:order val="7"/>
          <c:tx>
            <c:strRef>
              <c:f>Hoja1!$A$9</c:f>
              <c:strCache>
                <c:ptCount val="1"/>
                <c:pt idx="0">
                  <c:v>B/ Manga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Hoja1!$B$9:$S$9</c:f>
            </c:numRef>
          </c:val>
          <c:extLst>
            <c:ext xmlns:c16="http://schemas.microsoft.com/office/drawing/2014/chart" uri="{C3380CC4-5D6E-409C-BE32-E72D297353CC}">
              <c16:uniqueId val="{0000001F-9457-4182-A997-6E64FEBD9699}"/>
            </c:ext>
          </c:extLst>
        </c:ser>
        <c:ser>
          <c:idx val="8"/>
          <c:order val="8"/>
          <c:tx>
            <c:strRef>
              <c:f>Hoja1!$A$10</c:f>
              <c:strCache>
                <c:ptCount val="1"/>
                <c:pt idx="0">
                  <c:v>Manizales (B: 64)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Hoja1!$B$10:$S$10</c:f>
            </c:numRef>
          </c:val>
          <c:extLst>
            <c:ext xmlns:c16="http://schemas.microsoft.com/office/drawing/2014/chart" uri="{C3380CC4-5D6E-409C-BE32-E72D297353CC}">
              <c16:uniqueId val="{00000020-9457-4182-A997-6E64FEBD9699}"/>
            </c:ext>
          </c:extLst>
        </c:ser>
        <c:ser>
          <c:idx val="9"/>
          <c:order val="9"/>
          <c:tx>
            <c:strRef>
              <c:f>Hoja1!$A$11</c:f>
              <c:strCache>
                <c:ptCount val="1"/>
                <c:pt idx="0">
                  <c:v>NSE 2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Hoja1!$B$11:$S$11</c:f>
            </c:numRef>
          </c:val>
          <c:extLst>
            <c:ext xmlns:c16="http://schemas.microsoft.com/office/drawing/2014/chart" uri="{C3380CC4-5D6E-409C-BE32-E72D297353CC}">
              <c16:uniqueId val="{00000021-9457-4182-A997-6E64FEBD9699}"/>
            </c:ext>
          </c:extLst>
        </c:ser>
        <c:ser>
          <c:idx val="10"/>
          <c:order val="10"/>
          <c:tx>
            <c:strRef>
              <c:f>Hoja1!$A$12</c:f>
              <c:strCache>
                <c:ptCount val="1"/>
                <c:pt idx="0">
                  <c:v>NSE 3 (B:141)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Hoja1!$B$12:$S$12</c:f>
            </c:numRef>
          </c:val>
          <c:extLst>
            <c:ext xmlns:c16="http://schemas.microsoft.com/office/drawing/2014/chart" uri="{C3380CC4-5D6E-409C-BE32-E72D297353CC}">
              <c16:uniqueId val="{00000022-9457-4182-A997-6E64FEBD9699}"/>
            </c:ext>
          </c:extLst>
        </c:ser>
        <c:ser>
          <c:idx val="11"/>
          <c:order val="11"/>
          <c:tx>
            <c:strRef>
              <c:f>Hoja1!$A$13</c:f>
              <c:strCache>
                <c:ptCount val="1"/>
                <c:pt idx="0">
                  <c:v>NSE 4 (B:142)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Hoja1!$B$13:$S$13</c:f>
            </c:numRef>
          </c:val>
          <c:extLst>
            <c:ext xmlns:c16="http://schemas.microsoft.com/office/drawing/2014/chart" uri="{C3380CC4-5D6E-409C-BE32-E72D297353CC}">
              <c16:uniqueId val="{00000023-9457-4182-A997-6E64FEBD9699}"/>
            </c:ext>
          </c:extLst>
        </c:ser>
        <c:ser>
          <c:idx val="12"/>
          <c:order val="12"/>
          <c:tx>
            <c:strRef>
              <c:f>Hoja1!$A$14</c:f>
              <c:strCache>
                <c:ptCount val="1"/>
                <c:pt idx="0">
                  <c:v>NSE 5 al 6 (B:154)</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Hoja1!$B$14:$S$14</c:f>
            </c:numRef>
          </c:val>
          <c:extLst>
            <c:ext xmlns:c16="http://schemas.microsoft.com/office/drawing/2014/chart" uri="{C3380CC4-5D6E-409C-BE32-E72D297353CC}">
              <c16:uniqueId val="{00000024-9457-4182-A997-6E64FEBD9699}"/>
            </c:ext>
          </c:extLst>
        </c:ser>
        <c:ser>
          <c:idx val="13"/>
          <c:order val="13"/>
          <c:tx>
            <c:strRef>
              <c:f>Hoja1!$A$15</c:f>
              <c:strCache>
                <c:ptCount val="1"/>
                <c:pt idx="0">
                  <c:v>NSE 5 (B: 83)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Hoja1!$B$15:$S$15</c:f>
            </c:numRef>
          </c:val>
          <c:extLst>
            <c:ext xmlns:c16="http://schemas.microsoft.com/office/drawing/2014/chart" uri="{C3380CC4-5D6E-409C-BE32-E72D297353CC}">
              <c16:uniqueId val="{00000025-9457-4182-A997-6E64FEBD9699}"/>
            </c:ext>
          </c:extLst>
        </c:ser>
        <c:ser>
          <c:idx val="14"/>
          <c:order val="14"/>
          <c:tx>
            <c:strRef>
              <c:f>Hoja1!$A$16</c:f>
              <c:strCache>
                <c:ptCount val="1"/>
                <c:pt idx="0">
                  <c:v>NSE 6 (B: 71)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Hoja1!$B$16:$S$16</c:f>
            </c:numRef>
          </c:val>
          <c:extLst>
            <c:ext xmlns:c16="http://schemas.microsoft.com/office/drawing/2014/chart" uri="{C3380CC4-5D6E-409C-BE32-E72D297353CC}">
              <c16:uniqueId val="{00000026-9457-4182-A997-6E64FEBD9699}"/>
            </c:ext>
          </c:extLst>
        </c:ser>
        <c:ser>
          <c:idx val="15"/>
          <c:order val="15"/>
          <c:tx>
            <c:strRef>
              <c:f>Hoja1!$A$17</c:f>
              <c:strCache>
                <c:ptCount val="1"/>
                <c:pt idx="0">
                  <c:v>De 9 a 11 años (B: 90)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Hoja1!$B$17:$S$17</c:f>
            </c:numRef>
          </c:val>
          <c:extLst>
            <c:ext xmlns:c16="http://schemas.microsoft.com/office/drawing/2014/chart" uri="{C3380CC4-5D6E-409C-BE32-E72D297353CC}">
              <c16:uniqueId val="{00000027-9457-4182-A997-6E64FEBD9699}"/>
            </c:ext>
          </c:extLst>
        </c:ser>
        <c:ser>
          <c:idx val="16"/>
          <c:order val="16"/>
          <c:tx>
            <c:strRef>
              <c:f>Hoja1!$A$18</c:f>
              <c:strCache>
                <c:ptCount val="1"/>
                <c:pt idx="0">
                  <c:v>De 12  a 17 años (B:106)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Hoja1!$B$18:$S$18</c:f>
            </c:numRef>
          </c:val>
          <c:extLst>
            <c:ext xmlns:c16="http://schemas.microsoft.com/office/drawing/2014/chart" uri="{C3380CC4-5D6E-409C-BE32-E72D297353CC}">
              <c16:uniqueId val="{00000028-9457-4182-A997-6E64FEBD9699}"/>
            </c:ext>
          </c:extLst>
        </c:ser>
        <c:ser>
          <c:idx val="17"/>
          <c:order val="17"/>
          <c:tx>
            <c:strRef>
              <c:f>Hoja1!$A$19</c:f>
              <c:strCache>
                <c:ptCount val="1"/>
                <c:pt idx="0">
                  <c:v>De 18 a 24 años (B:121)</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Hoja1!$B$19:$S$19</c:f>
            </c:numRef>
          </c:val>
          <c:extLst>
            <c:ext xmlns:c16="http://schemas.microsoft.com/office/drawing/2014/chart" uri="{C3380CC4-5D6E-409C-BE32-E72D297353CC}">
              <c16:uniqueId val="{00000029-9457-4182-A997-6E64FEBD9699}"/>
            </c:ext>
          </c:extLst>
        </c:ser>
        <c:ser>
          <c:idx val="18"/>
          <c:order val="18"/>
          <c:tx>
            <c:strRef>
              <c:f>Hoja1!$A$20</c:f>
              <c:strCache>
                <c:ptCount val="1"/>
                <c:pt idx="0">
                  <c:v>De 25 a 39 años (B:122)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Hoja1!$B$20:$S$20</c:f>
            </c:numRef>
          </c:val>
          <c:extLst>
            <c:ext xmlns:c16="http://schemas.microsoft.com/office/drawing/2014/chart" uri="{C3380CC4-5D6E-409C-BE32-E72D297353CC}">
              <c16:uniqueId val="{0000002A-9457-4182-A997-6E64FEBD9699}"/>
            </c:ext>
          </c:extLst>
        </c:ser>
        <c:ser>
          <c:idx val="19"/>
          <c:order val="19"/>
          <c:tx>
            <c:strRef>
              <c:f>Hoja1!$A$21</c:f>
              <c:strCache>
                <c:ptCount val="1"/>
                <c:pt idx="0">
                  <c:v>De 40  a 55 años (B:120)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Hoja1!$B$21:$S$21</c:f>
            </c:numRef>
          </c:val>
          <c:extLst>
            <c:ext xmlns:c16="http://schemas.microsoft.com/office/drawing/2014/chart" uri="{C3380CC4-5D6E-409C-BE32-E72D297353CC}">
              <c16:uniqueId val="{0000002B-9457-4182-A997-6E64FEBD9699}"/>
            </c:ext>
          </c:extLst>
        </c:ser>
        <c:ser>
          <c:idx val="20"/>
          <c:order val="20"/>
          <c:tx>
            <c:strRef>
              <c:f>Hoja1!$A$22</c:f>
              <c:strCache>
                <c:ptCount val="1"/>
                <c:pt idx="0">
                  <c:v>De 25 a 30 años (B: 42)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Hoja1!$B$22:$S$22</c:f>
            </c:numRef>
          </c:val>
          <c:extLst>
            <c:ext xmlns:c16="http://schemas.microsoft.com/office/drawing/2014/chart" uri="{C3380CC4-5D6E-409C-BE32-E72D297353CC}">
              <c16:uniqueId val="{0000002C-9457-4182-A997-6E64FEBD9699}"/>
            </c:ext>
          </c:extLst>
        </c:ser>
        <c:ser>
          <c:idx val="21"/>
          <c:order val="21"/>
          <c:tx>
            <c:strRef>
              <c:f>Hoja1!$A$23</c:f>
              <c:strCache>
                <c:ptCount val="1"/>
                <c:pt idx="0">
                  <c:v>De 31 a 35 años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Hoja1!$B$23:$S$23</c:f>
            </c:numRef>
          </c:val>
          <c:extLst>
            <c:ext xmlns:c16="http://schemas.microsoft.com/office/drawing/2014/chart" uri="{C3380CC4-5D6E-409C-BE32-E72D297353CC}">
              <c16:uniqueId val="{0000002D-9457-4182-A997-6E64FEBD9699}"/>
            </c:ext>
          </c:extLst>
        </c:ser>
        <c:ser>
          <c:idx val="22"/>
          <c:order val="22"/>
          <c:tx>
            <c:strRef>
              <c:f>Hoja1!$A$24</c:f>
              <c:strCache>
                <c:ptCount val="1"/>
                <c:pt idx="0">
                  <c:v>De 36 a 39 años (B: 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Hoja1!$B$24:$S$24</c:f>
            </c:numRef>
          </c:val>
          <c:extLst>
            <c:ext xmlns:c16="http://schemas.microsoft.com/office/drawing/2014/chart" uri="{C3380CC4-5D6E-409C-BE32-E72D297353CC}">
              <c16:uniqueId val="{0000002E-9457-4182-A997-6E64FEBD9699}"/>
            </c:ext>
          </c:extLst>
        </c:ser>
        <c:ser>
          <c:idx val="23"/>
          <c:order val="23"/>
          <c:tx>
            <c:strRef>
              <c:f>Hoja1!$A$25</c:f>
              <c:strCache>
                <c:ptCount val="1"/>
                <c:pt idx="0">
                  <c:v>Hombres (B:273)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Hoja1!$B$25:$S$25</c:f>
            </c:numRef>
          </c:val>
          <c:extLst>
            <c:ext xmlns:c16="http://schemas.microsoft.com/office/drawing/2014/chart" uri="{C3380CC4-5D6E-409C-BE32-E72D297353CC}">
              <c16:uniqueId val="{0000002F-9457-4182-A997-6E64FEBD9699}"/>
            </c:ext>
          </c:extLst>
        </c:ser>
        <c:ser>
          <c:idx val="24"/>
          <c:order val="24"/>
          <c:tx>
            <c:strRef>
              <c:f>Hoja1!$A$26</c:f>
              <c:strCache>
                <c:ptCount val="1"/>
                <c:pt idx="0">
                  <c:v>Mujeres (B:286)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Hoja1!$B$26:$S$26</c:f>
            </c:numRef>
          </c:val>
          <c:extLst>
            <c:ext xmlns:c16="http://schemas.microsoft.com/office/drawing/2014/chart" uri="{C3380CC4-5D6E-409C-BE32-E72D297353CC}">
              <c16:uniqueId val="{00000030-9457-4182-A997-6E64FEBD9699}"/>
            </c:ext>
          </c:extLst>
        </c:ser>
        <c:ser>
          <c:idx val="25"/>
          <c:order val="25"/>
          <c:tx>
            <c:strRef>
              <c:f>Hoja1!$A$27</c:f>
              <c:strCache>
                <c:ptCount val="1"/>
                <c:pt idx="0">
                  <c:v>Primaria (B: 86)</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Hoja1!$B$27:$S$27</c:f>
            </c:numRef>
          </c:val>
          <c:extLst>
            <c:ext xmlns:c16="http://schemas.microsoft.com/office/drawing/2014/chart" uri="{C3380CC4-5D6E-409C-BE32-E72D297353CC}">
              <c16:uniqueId val="{00000031-9457-4182-A997-6E64FEBD9699}"/>
            </c:ext>
          </c:extLst>
        </c:ser>
        <c:ser>
          <c:idx val="26"/>
          <c:order val="26"/>
          <c:tx>
            <c:strRef>
              <c:f>Hoja1!$A$28</c:f>
              <c:strCache>
                <c:ptCount val="1"/>
                <c:pt idx="0">
                  <c:v>Bachillerato (B:232)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Hoja1!$B$28:$S$28</c:f>
            </c:numRef>
          </c:val>
          <c:extLst>
            <c:ext xmlns:c16="http://schemas.microsoft.com/office/drawing/2014/chart" uri="{C3380CC4-5D6E-409C-BE32-E72D297353CC}">
              <c16:uniqueId val="{00000032-9457-4182-A997-6E64FEBD9699}"/>
            </c:ext>
          </c:extLst>
        </c:ser>
        <c:ser>
          <c:idx val="27"/>
          <c:order val="27"/>
          <c:tx>
            <c:strRef>
              <c:f>Hoja1!$A$29</c:f>
              <c:strCache>
                <c:ptCount val="1"/>
                <c:pt idx="0">
                  <c:v>Técnico/ Tecnológico (B: 87)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Hoja1!$B$29:$S$29</c:f>
            </c:numRef>
          </c:val>
          <c:extLst>
            <c:ext xmlns:c16="http://schemas.microsoft.com/office/drawing/2014/chart" uri="{C3380CC4-5D6E-409C-BE32-E72D297353CC}">
              <c16:uniqueId val="{00000033-9457-4182-A997-6E64FEBD9699}"/>
            </c:ext>
          </c:extLst>
        </c:ser>
        <c:ser>
          <c:idx val="28"/>
          <c:order val="28"/>
          <c:tx>
            <c:strRef>
              <c:f>Hoja1!$A$30</c:f>
              <c:strCache>
                <c:ptCount val="1"/>
                <c:pt idx="0">
                  <c:v>Universidad Incompleta / Estudiante (B: 78)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Hoja1!$B$30:$S$30</c:f>
            </c:numRef>
          </c:val>
          <c:extLst>
            <c:ext xmlns:c16="http://schemas.microsoft.com/office/drawing/2014/chart" uri="{C3380CC4-5D6E-409C-BE32-E72D297353CC}">
              <c16:uniqueId val="{00000034-9457-4182-A997-6E64FEBD9699}"/>
            </c:ext>
          </c:extLst>
        </c:ser>
        <c:ser>
          <c:idx val="29"/>
          <c:order val="29"/>
          <c:tx>
            <c:strRef>
              <c:f>Hoja1!$A$31</c:f>
              <c:strCache>
                <c:ptCount val="1"/>
                <c:pt idx="0">
                  <c:v>Universidad completa (B: 73)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Hoja1!$B$31:$S$31</c:f>
            </c:numRef>
          </c:val>
          <c:extLst>
            <c:ext xmlns:c16="http://schemas.microsoft.com/office/drawing/2014/chart" uri="{C3380CC4-5D6E-409C-BE32-E72D297353CC}">
              <c16:uniqueId val="{00000035-9457-4182-A997-6E64FEBD9699}"/>
            </c:ext>
          </c:extLst>
        </c:ser>
        <c:ser>
          <c:idx val="30"/>
          <c:order val="30"/>
          <c:tx>
            <c:strRef>
              <c:f>Hoja1!$A$32</c:f>
              <c:strCache>
                <c:ptCount val="1"/>
                <c:pt idx="0">
                  <c:v>Postgrado/ Especialización / Maestría (B:2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Hoja1!$B$32:$S$32</c:f>
            </c:numRef>
          </c:val>
          <c:extLst>
            <c:ext xmlns:c16="http://schemas.microsoft.com/office/drawing/2014/chart" uri="{C3380CC4-5D6E-409C-BE32-E72D297353CC}">
              <c16:uniqueId val="{00000036-9457-4182-A997-6E64FEBD9699}"/>
            </c:ext>
          </c:extLst>
        </c:ser>
        <c:ser>
          <c:idx val="31"/>
          <c:order val="31"/>
          <c:tx>
            <c:strRef>
              <c:f>Hoja1!$A$33</c:f>
              <c:strCache>
                <c:ptCount val="1"/>
                <c:pt idx="0">
                  <c:v>Ama casa (B: 49)</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Hoja1!$B$33:$S$33</c:f>
            </c:numRef>
          </c:val>
          <c:extLst>
            <c:ext xmlns:c16="http://schemas.microsoft.com/office/drawing/2014/chart" uri="{C3380CC4-5D6E-409C-BE32-E72D297353CC}">
              <c16:uniqueId val="{00000037-9457-4182-A997-6E64FEBD9699}"/>
            </c:ext>
          </c:extLst>
        </c:ser>
        <c:ser>
          <c:idx val="32"/>
          <c:order val="32"/>
          <c:tx>
            <c:strRef>
              <c:f>Hoja1!$A$34</c:f>
              <c:strCache>
                <c:ptCount val="1"/>
                <c:pt idx="0">
                  <c:v>Trabajador (B: 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Hoja1!$B$34:$S$34</c:f>
            </c:numRef>
          </c:val>
          <c:extLst>
            <c:ext xmlns:c16="http://schemas.microsoft.com/office/drawing/2014/chart" uri="{C3380CC4-5D6E-409C-BE32-E72D297353CC}">
              <c16:uniqueId val="{00000038-9457-4182-A997-6E64FEBD9699}"/>
            </c:ext>
          </c:extLst>
        </c:ser>
        <c:ser>
          <c:idx val="33"/>
          <c:order val="33"/>
          <c:tx>
            <c:strRef>
              <c:f>Hoja1!$A$35</c:f>
              <c:strCache>
                <c:ptCount val="1"/>
                <c:pt idx="0">
                  <c:v>Estudiante (B:172)</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Hoja1!$B$35:$S$35</c:f>
            </c:numRef>
          </c:val>
          <c:extLst>
            <c:ext xmlns:c16="http://schemas.microsoft.com/office/drawing/2014/chart" uri="{C3380CC4-5D6E-409C-BE32-E72D297353CC}">
              <c16:uniqueId val="{00000039-9457-4182-A997-6E64FEBD9699}"/>
            </c:ext>
          </c:extLst>
        </c:ser>
        <c:ser>
          <c:idx val="34"/>
          <c:order val="34"/>
          <c:tx>
            <c:strRef>
              <c:f>Hoja1!$A$36</c:f>
              <c:strCache>
                <c:ptCount val="1"/>
                <c:pt idx="0">
                  <c:v>Independiente (B: 48)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Hoja1!$B$36:$S$36</c:f>
            </c:numRef>
          </c:val>
          <c:extLst>
            <c:ext xmlns:c16="http://schemas.microsoft.com/office/drawing/2014/chart" uri="{C3380CC4-5D6E-409C-BE32-E72D297353CC}">
              <c16:uniqueId val="{0000003A-9457-4182-A997-6E64FEBD9699}"/>
            </c:ext>
          </c:extLst>
        </c:ser>
        <c:ser>
          <c:idx val="35"/>
          <c:order val="35"/>
          <c:tx>
            <c:strRef>
              <c:f>Hoja1!$A$37</c:f>
              <c:strCache>
                <c:ptCount val="1"/>
                <c:pt idx="0">
                  <c:v>Estudia y Trabaja (B: 18)</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Hoja1!$B$37:$S$37</c:f>
            </c:numRef>
          </c:val>
          <c:extLst>
            <c:ext xmlns:c16="http://schemas.microsoft.com/office/drawing/2014/chart" uri="{C3380CC4-5D6E-409C-BE32-E72D297353CC}">
              <c16:uniqueId val="{0000003B-9457-4182-A997-6E64FEBD9699}"/>
            </c:ext>
          </c:extLst>
        </c:ser>
        <c:ser>
          <c:idx val="36"/>
          <c:order val="36"/>
          <c:tx>
            <c:strRef>
              <c:f>Hoja1!$A$38</c:f>
              <c:strCache>
                <c:ptCount val="1"/>
                <c:pt idx="0">
                  <c:v>Jubilado/pensionado (B:0 0)</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Hoja1!$B$38:$S$38</c:f>
            </c:numRef>
          </c:val>
          <c:extLst>
            <c:ext xmlns:c16="http://schemas.microsoft.com/office/drawing/2014/chart" uri="{C3380CC4-5D6E-409C-BE32-E72D297353CC}">
              <c16:uniqueId val="{0000003C-9457-4182-A997-6E64FEBD9699}"/>
            </c:ext>
          </c:extLst>
        </c:ser>
        <c:ser>
          <c:idx val="37"/>
          <c:order val="37"/>
          <c:tx>
            <c:strRef>
              <c:f>Hoja1!$A$39</c:f>
              <c:strCache>
                <c:ptCount val="1"/>
                <c:pt idx="0">
                  <c:v>Desempleado buscando trabajo (B:5 3)</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Hoja1!$B$39:$S$39</c:f>
            </c:numRef>
          </c:val>
          <c:extLst>
            <c:ext xmlns:c16="http://schemas.microsoft.com/office/drawing/2014/chart" uri="{C3380CC4-5D6E-409C-BE32-E72D297353CC}">
              <c16:uniqueId val="{0000003D-9457-4182-A997-6E64FEBD9699}"/>
            </c:ext>
          </c:extLst>
        </c:ser>
        <c:ser>
          <c:idx val="38"/>
          <c:order val="38"/>
          <c:tx>
            <c:strRef>
              <c:f>Hoja1!$A$40</c:f>
              <c:strCache>
                <c:ptCount val="1"/>
                <c:pt idx="0">
                  <c:v>Comerciantes (B:4 7)</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Hoja1!$B$1:$S$1</c:f>
              <c:strCache>
                <c:ptCount val="18"/>
                <c:pt idx="0">
                  <c:v>La Santé 2025</c:v>
                </c:pt>
                <c:pt idx="1">
                  <c:v>La Santé</c:v>
                </c:pt>
                <c:pt idx="2">
                  <c:v>La Santé2</c:v>
                </c:pt>
                <c:pt idx="3">
                  <c:v>Genfar 2025</c:v>
                </c:pt>
                <c:pt idx="4">
                  <c:v>Genfar</c:v>
                </c:pt>
                <c:pt idx="5">
                  <c:v>Genfar2</c:v>
                </c:pt>
                <c:pt idx="6">
                  <c:v>Mk 25</c:v>
                </c:pt>
                <c:pt idx="7">
                  <c:v>Mk</c:v>
                </c:pt>
                <c:pt idx="8">
                  <c:v>Mk2</c:v>
                </c:pt>
                <c:pt idx="9">
                  <c:v>Memphis 25</c:v>
                </c:pt>
                <c:pt idx="10">
                  <c:v>Memphis</c:v>
                </c:pt>
                <c:pt idx="11">
                  <c:v>Memphis2</c:v>
                </c:pt>
                <c:pt idx="12">
                  <c:v>American Generics 25</c:v>
                </c:pt>
                <c:pt idx="13">
                  <c:v>American Generics</c:v>
                </c:pt>
                <c:pt idx="14">
                  <c:v>American Generics2</c:v>
                </c:pt>
                <c:pt idx="15">
                  <c:v>Laproff 25</c:v>
                </c:pt>
                <c:pt idx="16">
                  <c:v>Laproff</c:v>
                </c:pt>
                <c:pt idx="17">
                  <c:v>Laproff2</c:v>
                </c:pt>
              </c:strCache>
            </c:strRef>
          </c:cat>
          <c:val>
            <c:numRef>
              <c:f>Hoja1!$B$40:$S$40</c:f>
            </c:numRef>
          </c:val>
          <c:extLst>
            <c:ext xmlns:c16="http://schemas.microsoft.com/office/drawing/2014/chart" uri="{C3380CC4-5D6E-409C-BE32-E72D297353CC}">
              <c16:uniqueId val="{0000003E-9457-4182-A997-6E64FEBD9699}"/>
            </c:ext>
          </c:extLst>
        </c:ser>
        <c:dLbls>
          <c:dLblPos val="outEnd"/>
          <c:showLegendKey val="0"/>
          <c:showVal val="1"/>
          <c:showCatName val="0"/>
          <c:showSerName val="0"/>
          <c:showPercent val="0"/>
          <c:showBubbleSize val="0"/>
        </c:dLbls>
        <c:gapWidth val="100"/>
        <c:axId val="-533379664"/>
        <c:axId val="-533369872"/>
      </c:barChart>
      <c:catAx>
        <c:axId val="-533379664"/>
        <c:scaling>
          <c:orientation val="minMax"/>
        </c:scaling>
        <c:delete val="0"/>
        <c:axPos val="b"/>
        <c:numFmt formatCode="General" sourceLinked="0"/>
        <c:majorTickMark val="out"/>
        <c:minorTickMark val="none"/>
        <c:tickLblPos val="nextTo"/>
        <c:spPr>
          <a:ln>
            <a:noFill/>
          </a:ln>
        </c:spPr>
        <c:txPr>
          <a:bodyPr/>
          <a:lstStyle/>
          <a:p>
            <a:pPr>
              <a:defRPr sz="1000" b="1">
                <a:solidFill>
                  <a:schemeClr val="bg1"/>
                </a:solidFill>
                <a:latin typeface="Calibri" panose="020F0502020204030204" pitchFamily="34" charset="0"/>
              </a:defRPr>
            </a:pPr>
            <a:endParaRPr lang="es-CO"/>
          </a:p>
        </c:txPr>
        <c:crossAx val="-533369872"/>
        <c:crosses val="autoZero"/>
        <c:auto val="1"/>
        <c:lblAlgn val="ctr"/>
        <c:lblOffset val="100"/>
        <c:noMultiLvlLbl val="0"/>
      </c:catAx>
      <c:valAx>
        <c:axId val="-533369872"/>
        <c:scaling>
          <c:orientation val="minMax"/>
          <c:max val="1"/>
          <c:min val="0"/>
        </c:scaling>
        <c:delete val="1"/>
        <c:axPos val="l"/>
        <c:numFmt formatCode="0%" sourceLinked="1"/>
        <c:majorTickMark val="out"/>
        <c:minorTickMark val="none"/>
        <c:tickLblPos val="nextTo"/>
        <c:crossAx val="-533379664"/>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2025</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Esposa
Esposo</c:v>
                </c:pt>
                <c:pt idx="1">
                  <c:v>Hija
Hijo</c:v>
                </c:pt>
                <c:pt idx="2">
                  <c:v>Madre
Padre</c:v>
                </c:pt>
                <c:pt idx="3">
                  <c:v>Vivo
solo(a)</c:v>
                </c:pt>
                <c:pt idx="4">
                  <c:v>Otro familiar
o pariente</c:v>
                </c:pt>
                <c:pt idx="5">
                  <c:v>Amigos</c:v>
                </c:pt>
              </c:strCache>
            </c:strRef>
          </c:cat>
          <c:val>
            <c:numRef>
              <c:f>Hoja1!$B$2:$B$7</c:f>
              <c:numCache>
                <c:formatCode>0%</c:formatCode>
                <c:ptCount val="6"/>
                <c:pt idx="0">
                  <c:v>0.49199999999999999</c:v>
                </c:pt>
                <c:pt idx="1">
                  <c:v>0.188</c:v>
                </c:pt>
                <c:pt idx="2">
                  <c:v>0.184</c:v>
                </c:pt>
                <c:pt idx="3">
                  <c:v>7.4999999999999997E-2</c:v>
                </c:pt>
                <c:pt idx="4">
                  <c:v>3.5000000000000003E-2</c:v>
                </c:pt>
              </c:numCache>
            </c:numRef>
          </c:val>
          <c:extLst>
            <c:ext xmlns:c16="http://schemas.microsoft.com/office/drawing/2014/chart" uri="{C3380CC4-5D6E-409C-BE32-E72D297353CC}">
              <c16:uniqueId val="{00000000-7733-44EC-AF88-73B900543897}"/>
            </c:ext>
          </c:extLst>
        </c:ser>
        <c:ser>
          <c:idx val="1"/>
          <c:order val="1"/>
          <c:tx>
            <c:strRef>
              <c:f>Hoja1!$C$1</c:f>
              <c:strCache>
                <c:ptCount val="1"/>
                <c:pt idx="0">
                  <c:v>2022</c:v>
                </c:pt>
              </c:strCache>
            </c:strRef>
          </c:tx>
          <c:spPr>
            <a:solidFill>
              <a:srgbClr val="FFA100"/>
            </a:solidFill>
            <a:ln>
              <a:noFill/>
            </a:ln>
            <a:effectLst>
              <a:outerShdw blurRad="50800" dist="38100" algn="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Esposa
Esposo</c:v>
                </c:pt>
                <c:pt idx="1">
                  <c:v>Hija
Hijo</c:v>
                </c:pt>
                <c:pt idx="2">
                  <c:v>Madre
Padre</c:v>
                </c:pt>
                <c:pt idx="3">
                  <c:v>Vivo
solo(a)</c:v>
                </c:pt>
                <c:pt idx="4">
                  <c:v>Otro familiar
o pariente</c:v>
                </c:pt>
                <c:pt idx="5">
                  <c:v>Amigos</c:v>
                </c:pt>
              </c:strCache>
            </c:strRef>
          </c:cat>
          <c:val>
            <c:numRef>
              <c:f>Hoja1!$C$2:$C$7</c:f>
              <c:numCache>
                <c:formatCode>0%</c:formatCode>
                <c:ptCount val="6"/>
                <c:pt idx="0">
                  <c:v>0.4</c:v>
                </c:pt>
                <c:pt idx="1">
                  <c:v>0.28000000000000003</c:v>
                </c:pt>
                <c:pt idx="2">
                  <c:v>0.23</c:v>
                </c:pt>
                <c:pt idx="3">
                  <c:v>0.06</c:v>
                </c:pt>
                <c:pt idx="4">
                  <c:v>0.03</c:v>
                </c:pt>
              </c:numCache>
            </c:numRef>
          </c:val>
          <c:extLst>
            <c:ext xmlns:c16="http://schemas.microsoft.com/office/drawing/2014/chart" uri="{C3380CC4-5D6E-409C-BE32-E72D297353CC}">
              <c16:uniqueId val="{00000001-7733-44EC-AF88-73B900543897}"/>
            </c:ext>
          </c:extLst>
        </c:ser>
        <c:ser>
          <c:idx val="2"/>
          <c:order val="2"/>
          <c:tx>
            <c:strRef>
              <c:f>Hoja1!$D$1</c:f>
              <c:strCache>
                <c:ptCount val="1"/>
                <c:pt idx="0">
                  <c:v>2020</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Esposa
Esposo</c:v>
                </c:pt>
                <c:pt idx="1">
                  <c:v>Hija
Hijo</c:v>
                </c:pt>
                <c:pt idx="2">
                  <c:v>Madre
Padre</c:v>
                </c:pt>
                <c:pt idx="3">
                  <c:v>Vivo
solo(a)</c:v>
                </c:pt>
                <c:pt idx="4">
                  <c:v>Otro familiar
o pariente</c:v>
                </c:pt>
                <c:pt idx="5">
                  <c:v>Amigos</c:v>
                </c:pt>
              </c:strCache>
            </c:strRef>
          </c:cat>
          <c:val>
            <c:numRef>
              <c:f>Hoja1!$D$2:$D$7</c:f>
              <c:numCache>
                <c:formatCode>0%</c:formatCode>
                <c:ptCount val="6"/>
                <c:pt idx="0">
                  <c:v>0.41</c:v>
                </c:pt>
                <c:pt idx="1">
                  <c:v>0.24</c:v>
                </c:pt>
                <c:pt idx="2">
                  <c:v>0.22</c:v>
                </c:pt>
                <c:pt idx="3">
                  <c:v>0.08</c:v>
                </c:pt>
                <c:pt idx="4">
                  <c:v>0.04</c:v>
                </c:pt>
                <c:pt idx="5">
                  <c:v>0.01</c:v>
                </c:pt>
              </c:numCache>
            </c:numRef>
          </c:val>
          <c:extLst>
            <c:ext xmlns:c16="http://schemas.microsoft.com/office/drawing/2014/chart" uri="{C3380CC4-5D6E-409C-BE32-E72D297353CC}">
              <c16:uniqueId val="{00000002-7733-44EC-AF88-73B900543897}"/>
            </c:ext>
          </c:extLst>
        </c:ser>
        <c:dLbls>
          <c:dLblPos val="outEnd"/>
          <c:showLegendKey val="0"/>
          <c:showVal val="1"/>
          <c:showCatName val="0"/>
          <c:showSerName val="0"/>
          <c:showPercent val="0"/>
          <c:showBubbleSize val="0"/>
        </c:dLbls>
        <c:gapWidth val="70"/>
        <c:overlap val="-27"/>
        <c:axId val="-533367152"/>
        <c:axId val="-533372048"/>
      </c:barChart>
      <c:catAx>
        <c:axId val="-533367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533372048"/>
        <c:crosses val="autoZero"/>
        <c:auto val="1"/>
        <c:lblAlgn val="ctr"/>
        <c:lblOffset val="100"/>
        <c:noMultiLvlLbl val="0"/>
      </c:catAx>
      <c:valAx>
        <c:axId val="-533372048"/>
        <c:scaling>
          <c:orientation val="minMax"/>
          <c:max val="1"/>
        </c:scaling>
        <c:delete val="1"/>
        <c:axPos val="l"/>
        <c:numFmt formatCode="0%" sourceLinked="1"/>
        <c:majorTickMark val="out"/>
        <c:minorTickMark val="none"/>
        <c:tickLblPos val="nextTo"/>
        <c:crossAx val="-533367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6"/>
    </mc:Choice>
    <mc:Fallback>
      <c:style val="26"/>
    </mc:Fallback>
  </mc:AlternateContent>
  <c:clrMapOvr bg1="lt1" tx1="dk1" bg2="lt2" tx2="dk2" accent1="accent1" accent2="accent2" accent3="accent3" accent4="accent4" accent5="accent5" accent6="accent6" hlink="hlink" folHlink="folHlink"/>
  <c:chart>
    <c:autoTitleDeleted val="0"/>
    <c:plotArea>
      <c:layout/>
      <c:bubbleChart>
        <c:varyColors val="0"/>
        <c:ser>
          <c:idx val="17"/>
          <c:order val="0"/>
          <c:tx>
            <c:strRef>
              <c:f>'Paso 3'!$A$3</c:f>
              <c:strCache>
                <c:ptCount val="1"/>
                <c:pt idx="0">
                  <c:v>La Santé</c:v>
                </c:pt>
              </c:strCache>
            </c:strRef>
          </c:tx>
          <c:invertIfNegative val="0"/>
          <c:xVal>
            <c:numRef>
              <c:f>'Paso 3'!$B$3</c:f>
              <c:numCache>
                <c:formatCode>0.0%</c:formatCode>
                <c:ptCount val="1"/>
                <c:pt idx="0">
                  <c:v>0.97736061590569812</c:v>
                </c:pt>
              </c:numCache>
            </c:numRef>
          </c:xVal>
          <c:yVal>
            <c:numRef>
              <c:f>'Paso 3'!$C$3</c:f>
              <c:numCache>
                <c:formatCode>0.0%</c:formatCode>
                <c:ptCount val="1"/>
                <c:pt idx="0">
                  <c:v>0.98282871335289845</c:v>
                </c:pt>
              </c:numCache>
            </c:numRef>
          </c:yVal>
          <c:bubbleSize>
            <c:numRef>
              <c:f>'Paso 3'!$D$3</c:f>
              <c:numCache>
                <c:formatCode>0%</c:formatCode>
                <c:ptCount val="1"/>
                <c:pt idx="0">
                  <c:v>0.91</c:v>
                </c:pt>
              </c:numCache>
            </c:numRef>
          </c:bubbleSize>
          <c:bubble3D val="0"/>
          <c:extLst>
            <c:ext xmlns:c16="http://schemas.microsoft.com/office/drawing/2014/chart" uri="{C3380CC4-5D6E-409C-BE32-E72D297353CC}">
              <c16:uniqueId val="{00000023-131B-45B3-B08A-D89761021F92}"/>
            </c:ext>
          </c:extLst>
        </c:ser>
        <c:ser>
          <c:idx val="18"/>
          <c:order val="1"/>
          <c:tx>
            <c:strRef>
              <c:f>'Paso 3'!$A$4</c:f>
              <c:strCache>
                <c:ptCount val="1"/>
                <c:pt idx="0">
                  <c:v>Genfar</c:v>
                </c:pt>
              </c:strCache>
            </c:strRef>
          </c:tx>
          <c:invertIfNegative val="0"/>
          <c:xVal>
            <c:numRef>
              <c:f>'Paso 3'!$B$4</c:f>
              <c:numCache>
                <c:formatCode>0.0%</c:formatCode>
                <c:ptCount val="1"/>
                <c:pt idx="0">
                  <c:v>0.97303669471034981</c:v>
                </c:pt>
              </c:numCache>
            </c:numRef>
          </c:xVal>
          <c:yVal>
            <c:numRef>
              <c:f>'Paso 3'!$C$4</c:f>
              <c:numCache>
                <c:formatCode>0.0%</c:formatCode>
                <c:ptCount val="1"/>
                <c:pt idx="0">
                  <c:v>1.0247009081311493</c:v>
                </c:pt>
              </c:numCache>
            </c:numRef>
          </c:yVal>
          <c:bubbleSize>
            <c:numRef>
              <c:f>'Paso 3'!$D$4</c:f>
              <c:numCache>
                <c:formatCode>0%</c:formatCode>
                <c:ptCount val="1"/>
                <c:pt idx="0">
                  <c:v>0.9</c:v>
                </c:pt>
              </c:numCache>
            </c:numRef>
          </c:bubbleSize>
          <c:bubble3D val="0"/>
          <c:extLst>
            <c:ext xmlns:c16="http://schemas.microsoft.com/office/drawing/2014/chart" uri="{C3380CC4-5D6E-409C-BE32-E72D297353CC}">
              <c16:uniqueId val="{00000024-131B-45B3-B08A-D89761021F92}"/>
            </c:ext>
          </c:extLst>
        </c:ser>
        <c:ser>
          <c:idx val="19"/>
          <c:order val="2"/>
          <c:tx>
            <c:strRef>
              <c:f>'Paso 3'!$A$5</c:f>
              <c:strCache>
                <c:ptCount val="1"/>
                <c:pt idx="0">
                  <c:v>Mk</c:v>
                </c:pt>
              </c:strCache>
            </c:strRef>
          </c:tx>
          <c:spPr>
            <a:ln w="25400">
              <a:noFill/>
            </a:ln>
          </c:spPr>
          <c:invertIfNegative val="0"/>
          <c:xVal>
            <c:numRef>
              <c:f>'Paso 3'!$B$5</c:f>
              <c:numCache>
                <c:formatCode>0.0%</c:formatCode>
                <c:ptCount val="1"/>
                <c:pt idx="0">
                  <c:v>1.065383297382432</c:v>
                </c:pt>
              </c:numCache>
            </c:numRef>
          </c:xVal>
          <c:yVal>
            <c:numRef>
              <c:f>'Paso 3'!$C$5</c:f>
              <c:numCache>
                <c:formatCode>0.0%</c:formatCode>
                <c:ptCount val="1"/>
                <c:pt idx="0">
                  <c:v>1.0337589747566485</c:v>
                </c:pt>
              </c:numCache>
            </c:numRef>
          </c:yVal>
          <c:bubbleSize>
            <c:numRef>
              <c:f>'Paso 3'!$D$5</c:f>
              <c:numCache>
                <c:formatCode>0%</c:formatCode>
                <c:ptCount val="1"/>
                <c:pt idx="0">
                  <c:v>0.97</c:v>
                </c:pt>
              </c:numCache>
            </c:numRef>
          </c:bubbleSize>
          <c:bubble3D val="0"/>
          <c:extLst>
            <c:ext xmlns:c16="http://schemas.microsoft.com/office/drawing/2014/chart" uri="{C3380CC4-5D6E-409C-BE32-E72D297353CC}">
              <c16:uniqueId val="{00000025-131B-45B3-B08A-D89761021F92}"/>
            </c:ext>
          </c:extLst>
        </c:ser>
        <c:ser>
          <c:idx val="20"/>
          <c:order val="3"/>
          <c:tx>
            <c:strRef>
              <c:f>'Paso 3'!$A$6</c:f>
              <c:strCache>
                <c:ptCount val="1"/>
                <c:pt idx="0">
                  <c:v>Memphis</c:v>
                </c:pt>
              </c:strCache>
            </c:strRef>
          </c:tx>
          <c:spPr>
            <a:ln w="25400">
              <a:noFill/>
            </a:ln>
          </c:spPr>
          <c:invertIfNegative val="0"/>
          <c:xVal>
            <c:numRef>
              <c:f>'Paso 3'!$B$6</c:f>
              <c:numCache>
                <c:formatCode>0.0%</c:formatCode>
                <c:ptCount val="1"/>
                <c:pt idx="0">
                  <c:v>1.0471610580591781</c:v>
                </c:pt>
              </c:numCache>
            </c:numRef>
          </c:xVal>
          <c:yVal>
            <c:numRef>
              <c:f>'Paso 3'!$C$6</c:f>
              <c:numCache>
                <c:formatCode>0.0%</c:formatCode>
                <c:ptCount val="1"/>
                <c:pt idx="0">
                  <c:v>0.94312133952916966</c:v>
                </c:pt>
              </c:numCache>
            </c:numRef>
          </c:yVal>
          <c:bubbleSize>
            <c:numRef>
              <c:f>'Paso 3'!$D$6</c:f>
              <c:numCache>
                <c:formatCode>0%</c:formatCode>
                <c:ptCount val="1"/>
                <c:pt idx="0">
                  <c:v>0.47</c:v>
                </c:pt>
              </c:numCache>
            </c:numRef>
          </c:bubbleSize>
          <c:bubble3D val="0"/>
          <c:extLst>
            <c:ext xmlns:c16="http://schemas.microsoft.com/office/drawing/2014/chart" uri="{C3380CC4-5D6E-409C-BE32-E72D297353CC}">
              <c16:uniqueId val="{00000026-131B-45B3-B08A-D89761021F92}"/>
            </c:ext>
          </c:extLst>
        </c:ser>
        <c:ser>
          <c:idx val="21"/>
          <c:order val="4"/>
          <c:tx>
            <c:strRef>
              <c:f>'Paso 3'!$A$7</c:f>
              <c:strCache>
                <c:ptCount val="1"/>
                <c:pt idx="0">
                  <c:v>American generics</c:v>
                </c:pt>
              </c:strCache>
            </c:strRef>
          </c:tx>
          <c:spPr>
            <a:ln w="25400">
              <a:noFill/>
            </a:ln>
          </c:spPr>
          <c:invertIfNegative val="0"/>
          <c:xVal>
            <c:numRef>
              <c:f>'Paso 3'!$B$7</c:f>
              <c:numCache>
                <c:formatCode>0.0%</c:formatCode>
                <c:ptCount val="1"/>
                <c:pt idx="0">
                  <c:v>0.9850819037545343</c:v>
                </c:pt>
              </c:numCache>
            </c:numRef>
          </c:xVal>
          <c:yVal>
            <c:numRef>
              <c:f>'Paso 3'!$C$7</c:f>
              <c:numCache>
                <c:formatCode>0.0%</c:formatCode>
                <c:ptCount val="1"/>
                <c:pt idx="0">
                  <c:v>0.96340229373468977</c:v>
                </c:pt>
              </c:numCache>
            </c:numRef>
          </c:yVal>
          <c:bubbleSize>
            <c:numRef>
              <c:f>'Paso 3'!$D$7</c:f>
              <c:numCache>
                <c:formatCode>0%</c:formatCode>
                <c:ptCount val="1"/>
                <c:pt idx="0">
                  <c:v>0.59</c:v>
                </c:pt>
              </c:numCache>
            </c:numRef>
          </c:bubbleSize>
          <c:bubble3D val="0"/>
          <c:extLst>
            <c:ext xmlns:c16="http://schemas.microsoft.com/office/drawing/2014/chart" uri="{C3380CC4-5D6E-409C-BE32-E72D297353CC}">
              <c16:uniqueId val="{00000027-131B-45B3-B08A-D89761021F92}"/>
            </c:ext>
          </c:extLst>
        </c:ser>
        <c:ser>
          <c:idx val="22"/>
          <c:order val="5"/>
          <c:tx>
            <c:strRef>
              <c:f>'Paso 3'!$A$8</c:f>
              <c:strCache>
                <c:ptCount val="1"/>
                <c:pt idx="0">
                  <c:v>Laproff</c:v>
                </c:pt>
              </c:strCache>
            </c:strRef>
          </c:tx>
          <c:spPr>
            <a:ln w="25400">
              <a:noFill/>
            </a:ln>
          </c:spPr>
          <c:invertIfNegative val="0"/>
          <c:xVal>
            <c:numRef>
              <c:f>'Paso 3'!$B$8</c:f>
              <c:numCache>
                <c:formatCode>0.0%</c:formatCode>
                <c:ptCount val="1"/>
                <c:pt idx="0">
                  <c:v>0.94184269180105118</c:v>
                </c:pt>
              </c:numCache>
            </c:numRef>
          </c:xVal>
          <c:yVal>
            <c:numRef>
              <c:f>'Paso 3'!$C$8</c:f>
              <c:numCache>
                <c:formatCode>0.0%</c:formatCode>
                <c:ptCount val="1"/>
                <c:pt idx="0">
                  <c:v>0.99012074183128773</c:v>
                </c:pt>
              </c:numCache>
            </c:numRef>
          </c:yVal>
          <c:bubbleSize>
            <c:numRef>
              <c:f>'Paso 3'!$D$8</c:f>
              <c:numCache>
                <c:formatCode>0%</c:formatCode>
                <c:ptCount val="1"/>
                <c:pt idx="0">
                  <c:v>0.56999999999999995</c:v>
                </c:pt>
              </c:numCache>
            </c:numRef>
          </c:bubbleSize>
          <c:bubble3D val="0"/>
          <c:extLst>
            <c:ext xmlns:c16="http://schemas.microsoft.com/office/drawing/2014/chart" uri="{C3380CC4-5D6E-409C-BE32-E72D297353CC}">
              <c16:uniqueId val="{00000028-131B-45B3-B08A-D89761021F92}"/>
            </c:ext>
          </c:extLst>
        </c:ser>
        <c:ser>
          <c:idx val="23"/>
          <c:order val="6"/>
          <c:tx>
            <c:strRef>
              <c:f>'Paso 3'!$A$9</c:f>
              <c:strCache>
                <c:ptCount val="1"/>
              </c:strCache>
            </c:strRef>
          </c:tx>
          <c:spPr>
            <a:ln w="25400">
              <a:noFill/>
            </a:ln>
          </c:spPr>
          <c:invertIfNegative val="0"/>
          <c:xVal>
            <c:numRef>
              <c:f>'Paso 3'!$B$9</c:f>
            </c:numRef>
          </c:xVal>
          <c:yVal>
            <c:numRef>
              <c:f>'Paso 3'!$C$9</c:f>
              <c:numCache>
                <c:formatCode>0.0%</c:formatCode>
                <c:ptCount val="1"/>
                <c:pt idx="0">
                  <c:v>0</c:v>
                </c:pt>
              </c:numCache>
            </c:numRef>
          </c:yVal>
          <c:bubbleSize>
            <c:numRef>
              <c:f>'Paso 3'!$D$9</c:f>
              <c:numCache>
                <c:formatCode>0%</c:formatCode>
                <c:ptCount val="1"/>
                <c:pt idx="0">
                  <c:v>0</c:v>
                </c:pt>
              </c:numCache>
            </c:numRef>
          </c:bubbleSize>
          <c:bubble3D val="0"/>
          <c:extLst>
            <c:ext xmlns:c16="http://schemas.microsoft.com/office/drawing/2014/chart" uri="{C3380CC4-5D6E-409C-BE32-E72D297353CC}">
              <c16:uniqueId val="{00000029-131B-45B3-B08A-D89761021F92}"/>
            </c:ext>
          </c:extLst>
        </c:ser>
        <c:ser>
          <c:idx val="24"/>
          <c:order val="7"/>
          <c:tx>
            <c:strRef>
              <c:f>'Paso 3'!$A$10</c:f>
              <c:strCache>
                <c:ptCount val="1"/>
              </c:strCache>
            </c:strRef>
          </c:tx>
          <c:spPr>
            <a:ln w="25400">
              <a:noFill/>
            </a:ln>
          </c:spPr>
          <c:invertIfNegative val="0"/>
          <c:xVal>
            <c:numRef>
              <c:f>'Paso 3'!$B$10</c:f>
            </c:numRef>
          </c:xVal>
          <c:yVal>
            <c:numRef>
              <c:f>'Paso 3'!$C$10</c:f>
              <c:numCache>
                <c:formatCode>0.0%</c:formatCode>
                <c:ptCount val="1"/>
                <c:pt idx="0">
                  <c:v>0</c:v>
                </c:pt>
              </c:numCache>
            </c:numRef>
          </c:yVal>
          <c:bubbleSize>
            <c:numRef>
              <c:f>'Paso 3'!$D$10</c:f>
              <c:numCache>
                <c:formatCode>0%</c:formatCode>
                <c:ptCount val="1"/>
                <c:pt idx="0">
                  <c:v>0</c:v>
                </c:pt>
              </c:numCache>
            </c:numRef>
          </c:bubbleSize>
          <c:bubble3D val="0"/>
          <c:extLst>
            <c:ext xmlns:c16="http://schemas.microsoft.com/office/drawing/2014/chart" uri="{C3380CC4-5D6E-409C-BE32-E72D297353CC}">
              <c16:uniqueId val="{0000002A-131B-45B3-B08A-D89761021F92}"/>
            </c:ext>
          </c:extLst>
        </c:ser>
        <c:ser>
          <c:idx val="25"/>
          <c:order val="8"/>
          <c:tx>
            <c:strRef>
              <c:f>'Paso 3'!$A$11</c:f>
              <c:strCache>
                <c:ptCount val="1"/>
              </c:strCache>
            </c:strRef>
          </c:tx>
          <c:spPr>
            <a:ln w="25400">
              <a:noFill/>
            </a:ln>
          </c:spPr>
          <c:invertIfNegative val="0"/>
          <c:xVal>
            <c:numRef>
              <c:f>'Paso 3'!$B$11</c:f>
            </c:numRef>
          </c:xVal>
          <c:yVal>
            <c:numRef>
              <c:f>'Paso 3'!$C$11</c:f>
              <c:numCache>
                <c:formatCode>0.0%</c:formatCode>
                <c:ptCount val="1"/>
                <c:pt idx="0">
                  <c:v>0</c:v>
                </c:pt>
              </c:numCache>
            </c:numRef>
          </c:yVal>
          <c:bubbleSize>
            <c:numRef>
              <c:f>'Paso 3'!$D$11</c:f>
              <c:numCache>
                <c:formatCode>0%</c:formatCode>
                <c:ptCount val="1"/>
                <c:pt idx="0">
                  <c:v>0</c:v>
                </c:pt>
              </c:numCache>
            </c:numRef>
          </c:bubbleSize>
          <c:bubble3D val="0"/>
          <c:extLst>
            <c:ext xmlns:c16="http://schemas.microsoft.com/office/drawing/2014/chart" uri="{C3380CC4-5D6E-409C-BE32-E72D297353CC}">
              <c16:uniqueId val="{0000002B-131B-45B3-B08A-D89761021F92}"/>
            </c:ext>
          </c:extLst>
        </c:ser>
        <c:ser>
          <c:idx val="26"/>
          <c:order val="9"/>
          <c:tx>
            <c:strRef>
              <c:f>'Paso 3'!$A$12</c:f>
              <c:strCache>
                <c:ptCount val="1"/>
              </c:strCache>
            </c:strRef>
          </c:tx>
          <c:spPr>
            <a:ln w="25400">
              <a:noFill/>
            </a:ln>
          </c:spPr>
          <c:invertIfNegative val="0"/>
          <c:xVal>
            <c:numRef>
              <c:f>'Paso 3'!$B$12</c:f>
            </c:numRef>
          </c:xVal>
          <c:yVal>
            <c:numRef>
              <c:f>'Paso 3'!$C$12</c:f>
              <c:numCache>
                <c:formatCode>0.0%</c:formatCode>
                <c:ptCount val="1"/>
                <c:pt idx="0">
                  <c:v>0</c:v>
                </c:pt>
              </c:numCache>
            </c:numRef>
          </c:yVal>
          <c:bubbleSize>
            <c:numRef>
              <c:f>'Paso 3'!$D$12</c:f>
              <c:numCache>
                <c:formatCode>0%</c:formatCode>
                <c:ptCount val="1"/>
                <c:pt idx="0">
                  <c:v>0</c:v>
                </c:pt>
              </c:numCache>
            </c:numRef>
          </c:bubbleSize>
          <c:bubble3D val="0"/>
          <c:extLst>
            <c:ext xmlns:c16="http://schemas.microsoft.com/office/drawing/2014/chart" uri="{C3380CC4-5D6E-409C-BE32-E72D297353CC}">
              <c16:uniqueId val="{0000002C-131B-45B3-B08A-D89761021F92}"/>
            </c:ext>
          </c:extLst>
        </c:ser>
        <c:ser>
          <c:idx val="27"/>
          <c:order val="10"/>
          <c:tx>
            <c:strRef>
              <c:f>'Paso 3'!$A$13</c:f>
              <c:strCache>
                <c:ptCount val="1"/>
              </c:strCache>
            </c:strRef>
          </c:tx>
          <c:spPr>
            <a:ln w="25400">
              <a:noFill/>
            </a:ln>
          </c:spPr>
          <c:invertIfNegative val="0"/>
          <c:xVal>
            <c:numRef>
              <c:f>'Paso 3'!$B$13</c:f>
            </c:numRef>
          </c:xVal>
          <c:yVal>
            <c:numRef>
              <c:f>'Paso 3'!$C$13</c:f>
              <c:numCache>
                <c:formatCode>0.0%</c:formatCode>
                <c:ptCount val="1"/>
                <c:pt idx="0">
                  <c:v>0</c:v>
                </c:pt>
              </c:numCache>
            </c:numRef>
          </c:yVal>
          <c:bubbleSize>
            <c:numRef>
              <c:f>'Paso 3'!$D$13</c:f>
              <c:numCache>
                <c:formatCode>0%</c:formatCode>
                <c:ptCount val="1"/>
                <c:pt idx="0">
                  <c:v>0</c:v>
                </c:pt>
              </c:numCache>
            </c:numRef>
          </c:bubbleSize>
          <c:bubble3D val="0"/>
          <c:extLst>
            <c:ext xmlns:c16="http://schemas.microsoft.com/office/drawing/2014/chart" uri="{C3380CC4-5D6E-409C-BE32-E72D297353CC}">
              <c16:uniqueId val="{0000002D-131B-45B3-B08A-D89761021F92}"/>
            </c:ext>
          </c:extLst>
        </c:ser>
        <c:ser>
          <c:idx val="28"/>
          <c:order val="11"/>
          <c:tx>
            <c:strRef>
              <c:f>'Paso 3'!$A$14</c:f>
              <c:strCache>
                <c:ptCount val="1"/>
              </c:strCache>
            </c:strRef>
          </c:tx>
          <c:spPr>
            <a:ln w="25400">
              <a:noFill/>
            </a:ln>
          </c:spPr>
          <c:invertIfNegative val="0"/>
          <c:xVal>
            <c:numRef>
              <c:f>'Paso 3'!$B$14</c:f>
            </c:numRef>
          </c:xVal>
          <c:yVal>
            <c:numRef>
              <c:f>'Paso 3'!$C$14</c:f>
              <c:numCache>
                <c:formatCode>0.0%</c:formatCode>
                <c:ptCount val="1"/>
                <c:pt idx="0">
                  <c:v>0</c:v>
                </c:pt>
              </c:numCache>
            </c:numRef>
          </c:yVal>
          <c:bubbleSize>
            <c:numRef>
              <c:f>'Paso 3'!$D$14</c:f>
              <c:numCache>
                <c:formatCode>0%</c:formatCode>
                <c:ptCount val="1"/>
                <c:pt idx="0">
                  <c:v>0</c:v>
                </c:pt>
              </c:numCache>
            </c:numRef>
          </c:bubbleSize>
          <c:bubble3D val="0"/>
          <c:extLst>
            <c:ext xmlns:c16="http://schemas.microsoft.com/office/drawing/2014/chart" uri="{C3380CC4-5D6E-409C-BE32-E72D297353CC}">
              <c16:uniqueId val="{0000002E-131B-45B3-B08A-D89761021F92}"/>
            </c:ext>
          </c:extLst>
        </c:ser>
        <c:ser>
          <c:idx val="29"/>
          <c:order val="12"/>
          <c:tx>
            <c:strRef>
              <c:f>'Paso 3'!$A$15</c:f>
              <c:strCache>
                <c:ptCount val="1"/>
              </c:strCache>
            </c:strRef>
          </c:tx>
          <c:spPr>
            <a:ln w="25400">
              <a:noFill/>
            </a:ln>
          </c:spPr>
          <c:invertIfNegative val="0"/>
          <c:xVal>
            <c:numRef>
              <c:f>'Paso 3'!$B$15</c:f>
            </c:numRef>
          </c:xVal>
          <c:yVal>
            <c:numRef>
              <c:f>'Paso 3'!$C$15</c:f>
              <c:numCache>
                <c:formatCode>0.0%</c:formatCode>
                <c:ptCount val="1"/>
                <c:pt idx="0">
                  <c:v>0</c:v>
                </c:pt>
              </c:numCache>
            </c:numRef>
          </c:yVal>
          <c:bubbleSize>
            <c:numRef>
              <c:f>'Paso 3'!$D$15</c:f>
              <c:numCache>
                <c:formatCode>0%</c:formatCode>
                <c:ptCount val="1"/>
                <c:pt idx="0">
                  <c:v>0</c:v>
                </c:pt>
              </c:numCache>
            </c:numRef>
          </c:bubbleSize>
          <c:bubble3D val="0"/>
          <c:extLst>
            <c:ext xmlns:c16="http://schemas.microsoft.com/office/drawing/2014/chart" uri="{C3380CC4-5D6E-409C-BE32-E72D297353CC}">
              <c16:uniqueId val="{0000002F-131B-45B3-B08A-D89761021F92}"/>
            </c:ext>
          </c:extLst>
        </c:ser>
        <c:ser>
          <c:idx val="30"/>
          <c:order val="13"/>
          <c:tx>
            <c:strRef>
              <c:f>'Paso 3'!$A$16</c:f>
              <c:strCache>
                <c:ptCount val="1"/>
              </c:strCache>
            </c:strRef>
          </c:tx>
          <c:spPr>
            <a:ln w="25400">
              <a:noFill/>
            </a:ln>
          </c:spPr>
          <c:invertIfNegative val="0"/>
          <c:xVal>
            <c:numRef>
              <c:f>'Paso 3'!$B$16</c:f>
            </c:numRef>
          </c:xVal>
          <c:yVal>
            <c:numRef>
              <c:f>'Paso 3'!$C$16</c:f>
              <c:numCache>
                <c:formatCode>0.0%</c:formatCode>
                <c:ptCount val="1"/>
                <c:pt idx="0">
                  <c:v>0</c:v>
                </c:pt>
              </c:numCache>
            </c:numRef>
          </c:yVal>
          <c:bubbleSize>
            <c:numRef>
              <c:f>'Paso 3'!$D$16</c:f>
              <c:numCache>
                <c:formatCode>0%</c:formatCode>
                <c:ptCount val="1"/>
                <c:pt idx="0">
                  <c:v>0</c:v>
                </c:pt>
              </c:numCache>
            </c:numRef>
          </c:bubbleSize>
          <c:bubble3D val="0"/>
          <c:extLst>
            <c:ext xmlns:c16="http://schemas.microsoft.com/office/drawing/2014/chart" uri="{C3380CC4-5D6E-409C-BE32-E72D297353CC}">
              <c16:uniqueId val="{00000030-131B-45B3-B08A-D89761021F92}"/>
            </c:ext>
          </c:extLst>
        </c:ser>
        <c:ser>
          <c:idx val="31"/>
          <c:order val="14"/>
          <c:tx>
            <c:strRef>
              <c:f>'Paso 3'!$A$17</c:f>
              <c:strCache>
                <c:ptCount val="1"/>
              </c:strCache>
            </c:strRef>
          </c:tx>
          <c:spPr>
            <a:ln w="25400">
              <a:noFill/>
            </a:ln>
          </c:spPr>
          <c:invertIfNegative val="0"/>
          <c:xVal>
            <c:numRef>
              <c:f>'Paso 3'!$B$17</c:f>
            </c:numRef>
          </c:xVal>
          <c:yVal>
            <c:numRef>
              <c:f>'Paso 3'!$C$17</c:f>
              <c:numCache>
                <c:formatCode>0.0%</c:formatCode>
                <c:ptCount val="1"/>
                <c:pt idx="0">
                  <c:v>0</c:v>
                </c:pt>
              </c:numCache>
            </c:numRef>
          </c:yVal>
          <c:bubbleSize>
            <c:numRef>
              <c:f>'Paso 3'!$D$17</c:f>
              <c:numCache>
                <c:formatCode>0%</c:formatCode>
                <c:ptCount val="1"/>
                <c:pt idx="0">
                  <c:v>0</c:v>
                </c:pt>
              </c:numCache>
            </c:numRef>
          </c:bubbleSize>
          <c:bubble3D val="0"/>
          <c:extLst>
            <c:ext xmlns:c16="http://schemas.microsoft.com/office/drawing/2014/chart" uri="{C3380CC4-5D6E-409C-BE32-E72D297353CC}">
              <c16:uniqueId val="{00000031-131B-45B3-B08A-D89761021F92}"/>
            </c:ext>
          </c:extLst>
        </c:ser>
        <c:ser>
          <c:idx val="32"/>
          <c:order val="15"/>
          <c:tx>
            <c:strRef>
              <c:f>'Paso 3'!$A$41</c:f>
              <c:strCache>
                <c:ptCount val="1"/>
                <c:pt idx="0">
                  <c:v>Eje y --&gt;</c:v>
                </c:pt>
              </c:strCache>
            </c:strRef>
          </c:tx>
          <c:spPr>
            <a:solidFill>
              <a:schemeClr val="tx1"/>
            </a:solidFill>
            <a:ln w="25400">
              <a:noFill/>
            </a:ln>
          </c:spPr>
          <c:invertIfNegative val="0"/>
          <c:xVal>
            <c:numRef>
              <c:f>'Paso 3'!$B$41</c:f>
            </c:numRef>
          </c:xVal>
          <c:yVal>
            <c:numRef>
              <c:f>'Paso 3'!$C$41</c:f>
            </c:numRef>
          </c:yVal>
          <c:bubbleSize>
            <c:numRef>
              <c:f>'Paso 3'!$D$41</c:f>
            </c:numRef>
          </c:bubbleSize>
          <c:bubble3D val="0"/>
          <c:extLst>
            <c:ext xmlns:c16="http://schemas.microsoft.com/office/drawing/2014/chart" uri="{C3380CC4-5D6E-409C-BE32-E72D297353CC}">
              <c16:uniqueId val="{00000032-131B-45B3-B08A-D89761021F92}"/>
            </c:ext>
          </c:extLst>
        </c:ser>
        <c:ser>
          <c:idx val="33"/>
          <c:order val="16"/>
          <c:tx>
            <c:strRef>
              <c:f>'Paso 3'!$A$40</c:f>
              <c:strCache>
                <c:ptCount val="1"/>
                <c:pt idx="0">
                  <c:v>Eje x --&gt;</c:v>
                </c:pt>
              </c:strCache>
            </c:strRef>
          </c:tx>
          <c:spPr>
            <a:solidFill>
              <a:schemeClr val="tx1"/>
            </a:solidFill>
            <a:ln w="25400">
              <a:noFill/>
            </a:ln>
          </c:spPr>
          <c:invertIfNegative val="0"/>
          <c:xVal>
            <c:numRef>
              <c:f>'Paso 3'!$B$40</c:f>
            </c:numRef>
          </c:xVal>
          <c:yVal>
            <c:numRef>
              <c:f>'Paso 3'!$C$40</c:f>
            </c:numRef>
          </c:yVal>
          <c:bubbleSize>
            <c:numRef>
              <c:f>'Paso 3'!$D$40</c:f>
            </c:numRef>
          </c:bubbleSize>
          <c:bubble3D val="0"/>
          <c:extLst>
            <c:ext xmlns:c16="http://schemas.microsoft.com/office/drawing/2014/chart" uri="{C3380CC4-5D6E-409C-BE32-E72D297353CC}">
              <c16:uniqueId val="{00000033-131B-45B3-B08A-D89761021F92}"/>
            </c:ext>
          </c:extLst>
        </c:ser>
        <c:ser>
          <c:idx val="0"/>
          <c:order val="17"/>
          <c:tx>
            <c:strRef>
              <c:f>'Paso 3'!$A$3</c:f>
              <c:strCache>
                <c:ptCount val="1"/>
                <c:pt idx="0">
                  <c:v>La Santé</c:v>
                </c:pt>
              </c:strCache>
            </c:strRef>
          </c:tx>
          <c:spPr>
            <a:solidFill>
              <a:srgbClr val="F99C05"/>
            </a:solidFill>
          </c:spPr>
          <c:invertIfNegative val="0"/>
          <c:xVal>
            <c:numRef>
              <c:f>'Paso 3'!$B$3</c:f>
              <c:numCache>
                <c:formatCode>0.0%</c:formatCode>
                <c:ptCount val="1"/>
                <c:pt idx="0">
                  <c:v>0.97736061590569812</c:v>
                </c:pt>
              </c:numCache>
            </c:numRef>
          </c:xVal>
          <c:yVal>
            <c:numRef>
              <c:f>'Paso 3'!$C$3</c:f>
              <c:numCache>
                <c:formatCode>0.0%</c:formatCode>
                <c:ptCount val="1"/>
                <c:pt idx="0">
                  <c:v>0.98282871335289845</c:v>
                </c:pt>
              </c:numCache>
            </c:numRef>
          </c:yVal>
          <c:bubbleSize>
            <c:numRef>
              <c:f>'Paso 3'!$D$3</c:f>
              <c:numCache>
                <c:formatCode>0%</c:formatCode>
                <c:ptCount val="1"/>
                <c:pt idx="0">
                  <c:v>0.91</c:v>
                </c:pt>
              </c:numCache>
            </c:numRef>
          </c:bubbleSize>
          <c:bubble3D val="0"/>
          <c:extLst>
            <c:ext xmlns:c16="http://schemas.microsoft.com/office/drawing/2014/chart" uri="{C3380CC4-5D6E-409C-BE32-E72D297353CC}">
              <c16:uniqueId val="{00000002-131B-45B3-B08A-D89761021F92}"/>
            </c:ext>
          </c:extLst>
        </c:ser>
        <c:ser>
          <c:idx val="1"/>
          <c:order val="18"/>
          <c:tx>
            <c:strRef>
              <c:f>'Paso 3'!$A$4</c:f>
              <c:strCache>
                <c:ptCount val="1"/>
                <c:pt idx="0">
                  <c:v>Genfar</c:v>
                </c:pt>
              </c:strCache>
            </c:strRef>
          </c:tx>
          <c:spPr>
            <a:solidFill>
              <a:srgbClr val="E02D24"/>
            </a:solidFill>
            <a:ln>
              <a:noFill/>
            </a:ln>
          </c:spPr>
          <c:invertIfNegative val="0"/>
          <c:xVal>
            <c:numRef>
              <c:f>'Paso 3'!$B$4</c:f>
              <c:numCache>
                <c:formatCode>0.0%</c:formatCode>
                <c:ptCount val="1"/>
                <c:pt idx="0">
                  <c:v>0.97303669471034981</c:v>
                </c:pt>
              </c:numCache>
            </c:numRef>
          </c:xVal>
          <c:yVal>
            <c:numRef>
              <c:f>'Paso 3'!$C$4</c:f>
              <c:numCache>
                <c:formatCode>0.0%</c:formatCode>
                <c:ptCount val="1"/>
                <c:pt idx="0">
                  <c:v>1.0247009081311493</c:v>
                </c:pt>
              </c:numCache>
            </c:numRef>
          </c:yVal>
          <c:bubbleSize>
            <c:numRef>
              <c:f>'Paso 3'!$D$4</c:f>
              <c:numCache>
                <c:formatCode>0%</c:formatCode>
                <c:ptCount val="1"/>
                <c:pt idx="0">
                  <c:v>0.9</c:v>
                </c:pt>
              </c:numCache>
            </c:numRef>
          </c:bubbleSize>
          <c:bubble3D val="0"/>
          <c:extLst>
            <c:ext xmlns:c16="http://schemas.microsoft.com/office/drawing/2014/chart" uri="{C3380CC4-5D6E-409C-BE32-E72D297353CC}">
              <c16:uniqueId val="{00000004-131B-45B3-B08A-D89761021F92}"/>
            </c:ext>
          </c:extLst>
        </c:ser>
        <c:ser>
          <c:idx val="2"/>
          <c:order val="19"/>
          <c:tx>
            <c:strRef>
              <c:f>'Paso 3'!$A$5</c:f>
              <c:strCache>
                <c:ptCount val="1"/>
                <c:pt idx="0">
                  <c:v>Mk</c:v>
                </c:pt>
              </c:strCache>
            </c:strRef>
          </c:tx>
          <c:spPr>
            <a:solidFill>
              <a:srgbClr val="00326D"/>
            </a:solidFill>
          </c:spPr>
          <c:invertIfNegative val="0"/>
          <c:xVal>
            <c:numRef>
              <c:f>'Paso 3'!$B$5</c:f>
              <c:numCache>
                <c:formatCode>0.0%</c:formatCode>
                <c:ptCount val="1"/>
                <c:pt idx="0">
                  <c:v>1.065383297382432</c:v>
                </c:pt>
              </c:numCache>
            </c:numRef>
          </c:xVal>
          <c:yVal>
            <c:numRef>
              <c:f>'Paso 3'!$C$5</c:f>
              <c:numCache>
                <c:formatCode>0.0%</c:formatCode>
                <c:ptCount val="1"/>
                <c:pt idx="0">
                  <c:v>1.0337589747566485</c:v>
                </c:pt>
              </c:numCache>
            </c:numRef>
          </c:yVal>
          <c:bubbleSize>
            <c:numRef>
              <c:f>'Paso 3'!$D$5</c:f>
              <c:numCache>
                <c:formatCode>0%</c:formatCode>
                <c:ptCount val="1"/>
                <c:pt idx="0">
                  <c:v>0.97</c:v>
                </c:pt>
              </c:numCache>
            </c:numRef>
          </c:bubbleSize>
          <c:bubble3D val="0"/>
          <c:extLst>
            <c:ext xmlns:c16="http://schemas.microsoft.com/office/drawing/2014/chart" uri="{C3380CC4-5D6E-409C-BE32-E72D297353CC}">
              <c16:uniqueId val="{00000006-131B-45B3-B08A-D89761021F92}"/>
            </c:ext>
          </c:extLst>
        </c:ser>
        <c:ser>
          <c:idx val="3"/>
          <c:order val="20"/>
          <c:tx>
            <c:strRef>
              <c:f>'Paso 3'!$A$6</c:f>
              <c:strCache>
                <c:ptCount val="1"/>
                <c:pt idx="0">
                  <c:v>Memphis</c:v>
                </c:pt>
              </c:strCache>
            </c:strRef>
          </c:tx>
          <c:spPr>
            <a:solidFill>
              <a:srgbClr val="404040"/>
            </a:solidFill>
          </c:spPr>
          <c:invertIfNegative val="0"/>
          <c:xVal>
            <c:numRef>
              <c:f>'Paso 3'!$B$6</c:f>
              <c:numCache>
                <c:formatCode>0.0%</c:formatCode>
                <c:ptCount val="1"/>
                <c:pt idx="0">
                  <c:v>1.0471610580591781</c:v>
                </c:pt>
              </c:numCache>
            </c:numRef>
          </c:xVal>
          <c:yVal>
            <c:numRef>
              <c:f>'Paso 3'!$C$6</c:f>
              <c:numCache>
                <c:formatCode>0.0%</c:formatCode>
                <c:ptCount val="1"/>
                <c:pt idx="0">
                  <c:v>0.94312133952916966</c:v>
                </c:pt>
              </c:numCache>
            </c:numRef>
          </c:yVal>
          <c:bubbleSize>
            <c:numRef>
              <c:f>'Paso 3'!$D$6</c:f>
              <c:numCache>
                <c:formatCode>0%</c:formatCode>
                <c:ptCount val="1"/>
                <c:pt idx="0">
                  <c:v>0.47</c:v>
                </c:pt>
              </c:numCache>
            </c:numRef>
          </c:bubbleSize>
          <c:bubble3D val="0"/>
          <c:extLst>
            <c:ext xmlns:c16="http://schemas.microsoft.com/office/drawing/2014/chart" uri="{C3380CC4-5D6E-409C-BE32-E72D297353CC}">
              <c16:uniqueId val="{00000008-131B-45B3-B08A-D89761021F92}"/>
            </c:ext>
          </c:extLst>
        </c:ser>
        <c:ser>
          <c:idx val="4"/>
          <c:order val="21"/>
          <c:tx>
            <c:strRef>
              <c:f>'Paso 3'!$A$7</c:f>
              <c:strCache>
                <c:ptCount val="1"/>
                <c:pt idx="0">
                  <c:v>American generics</c:v>
                </c:pt>
              </c:strCache>
            </c:strRef>
          </c:tx>
          <c:spPr>
            <a:solidFill>
              <a:srgbClr val="EE1D4C"/>
            </a:solidFill>
          </c:spPr>
          <c:invertIfNegative val="0"/>
          <c:xVal>
            <c:numRef>
              <c:f>'Paso 3'!$B$7</c:f>
              <c:numCache>
                <c:formatCode>0.0%</c:formatCode>
                <c:ptCount val="1"/>
                <c:pt idx="0">
                  <c:v>0.9850819037545343</c:v>
                </c:pt>
              </c:numCache>
            </c:numRef>
          </c:xVal>
          <c:yVal>
            <c:numRef>
              <c:f>'Paso 3'!$C$7</c:f>
              <c:numCache>
                <c:formatCode>0.0%</c:formatCode>
                <c:ptCount val="1"/>
                <c:pt idx="0">
                  <c:v>0.96340229373468977</c:v>
                </c:pt>
              </c:numCache>
            </c:numRef>
          </c:yVal>
          <c:bubbleSize>
            <c:numRef>
              <c:f>'Paso 3'!$D$7</c:f>
              <c:numCache>
                <c:formatCode>0%</c:formatCode>
                <c:ptCount val="1"/>
                <c:pt idx="0">
                  <c:v>0.59</c:v>
                </c:pt>
              </c:numCache>
            </c:numRef>
          </c:bubbleSize>
          <c:bubble3D val="0"/>
          <c:extLst>
            <c:ext xmlns:c16="http://schemas.microsoft.com/office/drawing/2014/chart" uri="{C3380CC4-5D6E-409C-BE32-E72D297353CC}">
              <c16:uniqueId val="{0000000A-131B-45B3-B08A-D89761021F92}"/>
            </c:ext>
          </c:extLst>
        </c:ser>
        <c:ser>
          <c:idx val="5"/>
          <c:order val="22"/>
          <c:tx>
            <c:strRef>
              <c:f>'Paso 3'!$A$8</c:f>
              <c:strCache>
                <c:ptCount val="1"/>
                <c:pt idx="0">
                  <c:v>Laproff</c:v>
                </c:pt>
              </c:strCache>
            </c:strRef>
          </c:tx>
          <c:spPr>
            <a:solidFill>
              <a:srgbClr val="009DAB"/>
            </a:solidFill>
          </c:spPr>
          <c:invertIfNegative val="0"/>
          <c:xVal>
            <c:numRef>
              <c:f>'Paso 3'!$B$8</c:f>
              <c:numCache>
                <c:formatCode>0.0%</c:formatCode>
                <c:ptCount val="1"/>
                <c:pt idx="0">
                  <c:v>0.94184269180105118</c:v>
                </c:pt>
              </c:numCache>
            </c:numRef>
          </c:xVal>
          <c:yVal>
            <c:numRef>
              <c:f>'Paso 3'!$C$8</c:f>
              <c:numCache>
                <c:formatCode>0.0%</c:formatCode>
                <c:ptCount val="1"/>
                <c:pt idx="0">
                  <c:v>0.99012074183128773</c:v>
                </c:pt>
              </c:numCache>
            </c:numRef>
          </c:yVal>
          <c:bubbleSize>
            <c:numRef>
              <c:f>'Paso 3'!$D$8</c:f>
              <c:numCache>
                <c:formatCode>0%</c:formatCode>
                <c:ptCount val="1"/>
                <c:pt idx="0">
                  <c:v>0.56999999999999995</c:v>
                </c:pt>
              </c:numCache>
            </c:numRef>
          </c:bubbleSize>
          <c:bubble3D val="0"/>
          <c:extLst>
            <c:ext xmlns:c16="http://schemas.microsoft.com/office/drawing/2014/chart" uri="{C3380CC4-5D6E-409C-BE32-E72D297353CC}">
              <c16:uniqueId val="{0000000C-131B-45B3-B08A-D89761021F92}"/>
            </c:ext>
          </c:extLst>
        </c:ser>
        <c:ser>
          <c:idx val="6"/>
          <c:order val="23"/>
          <c:tx>
            <c:strRef>
              <c:f>'Paso 3'!$A$9</c:f>
              <c:strCache>
                <c:ptCount val="1"/>
              </c:strCache>
            </c:strRef>
          </c:tx>
          <c:invertIfNegative val="0"/>
          <c:dLbls>
            <c:dLbl>
              <c:idx val="0"/>
              <c:layout>
                <c:manualLayout>
                  <c:x val="-8.8119583594492637E-2"/>
                  <c:y val="-7.0664796719372869E-2"/>
                </c:manualLayout>
              </c:layout>
              <c:showLegendKey val="0"/>
              <c:showVal val="0"/>
              <c:showCatName val="0"/>
              <c:showSerName val="1"/>
              <c:showPercent val="0"/>
              <c:showBubbleSize val="0"/>
              <c:separator>
</c:separator>
              <c:extLst>
                <c:ext xmlns:c15="http://schemas.microsoft.com/office/drawing/2012/chart" uri="{CE6537A1-D6FC-4f65-9D91-7224C49458BB}">
                  <c15:layout>
                    <c:manualLayout>
                      <c:w val="0.14535535122443929"/>
                      <c:h val="0.10194326726726374"/>
                    </c:manualLayout>
                  </c15:layout>
                </c:ext>
                <c:ext xmlns:c16="http://schemas.microsoft.com/office/drawing/2014/chart" uri="{C3380CC4-5D6E-409C-BE32-E72D297353CC}">
                  <c16:uniqueId val="{00000005-2622-4082-960A-28AC2C479B38}"/>
                </c:ext>
              </c:extLst>
            </c:dLbl>
            <c:spPr>
              <a:noFill/>
              <a:ln>
                <a:noFill/>
              </a:ln>
              <a:effectLst/>
            </c:spPr>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3'!$B$9</c:f>
            </c:numRef>
          </c:xVal>
          <c:yVal>
            <c:numRef>
              <c:f>'Paso 3'!$C$9</c:f>
              <c:numCache>
                <c:formatCode>0.0%</c:formatCode>
                <c:ptCount val="1"/>
                <c:pt idx="0">
                  <c:v>0</c:v>
                </c:pt>
              </c:numCache>
            </c:numRef>
          </c:yVal>
          <c:bubbleSize>
            <c:numRef>
              <c:f>'Paso 3'!$D$9</c:f>
              <c:numCache>
                <c:formatCode>0%</c:formatCode>
                <c:ptCount val="1"/>
                <c:pt idx="0">
                  <c:v>0</c:v>
                </c:pt>
              </c:numCache>
            </c:numRef>
          </c:bubbleSize>
          <c:bubble3D val="0"/>
          <c:extLst>
            <c:ext xmlns:c16="http://schemas.microsoft.com/office/drawing/2014/chart" uri="{C3380CC4-5D6E-409C-BE32-E72D297353CC}">
              <c16:uniqueId val="{0000000E-131B-45B3-B08A-D89761021F92}"/>
            </c:ext>
          </c:extLst>
        </c:ser>
        <c:ser>
          <c:idx val="7"/>
          <c:order val="24"/>
          <c:tx>
            <c:strRef>
              <c:f>'Paso 3'!$A$10</c:f>
              <c:strCache>
                <c:ptCount val="1"/>
              </c:strCache>
            </c:strRef>
          </c:tx>
          <c:spPr>
            <a:solidFill>
              <a:schemeClr val="accent3">
                <a:lumMod val="50000"/>
              </a:schemeClr>
            </a:solidFill>
          </c:spPr>
          <c:invertIfNegative val="0"/>
          <c:dLbls>
            <c:dLbl>
              <c:idx val="0"/>
              <c:layout>
                <c:manualLayout>
                  <c:x val="-1.3072227991498117E-2"/>
                  <c:y val="1.4902862993171022E-2"/>
                </c:manualLayout>
              </c:layout>
              <c:dLblPos val="r"/>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2622-4082-960A-28AC2C479B38}"/>
                </c:ext>
              </c:extLst>
            </c:dLbl>
            <c:spPr>
              <a:noFill/>
              <a:ln>
                <a:noFill/>
              </a:ln>
              <a:effectLst/>
            </c:spPr>
            <c:dLblPos val="t"/>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3'!$B$10</c:f>
            </c:numRef>
          </c:xVal>
          <c:yVal>
            <c:numRef>
              <c:f>'Paso 3'!$C$10</c:f>
              <c:numCache>
                <c:formatCode>0.0%</c:formatCode>
                <c:ptCount val="1"/>
                <c:pt idx="0">
                  <c:v>0</c:v>
                </c:pt>
              </c:numCache>
            </c:numRef>
          </c:yVal>
          <c:bubbleSize>
            <c:numRef>
              <c:f>'Paso 3'!$D$10</c:f>
              <c:numCache>
                <c:formatCode>0%</c:formatCode>
                <c:ptCount val="1"/>
                <c:pt idx="0">
                  <c:v>0</c:v>
                </c:pt>
              </c:numCache>
            </c:numRef>
          </c:bubbleSize>
          <c:bubble3D val="0"/>
          <c:extLst>
            <c:ext xmlns:c16="http://schemas.microsoft.com/office/drawing/2014/chart" uri="{C3380CC4-5D6E-409C-BE32-E72D297353CC}">
              <c16:uniqueId val="{00000010-131B-45B3-B08A-D89761021F92}"/>
            </c:ext>
          </c:extLst>
        </c:ser>
        <c:ser>
          <c:idx val="8"/>
          <c:order val="25"/>
          <c:tx>
            <c:strRef>
              <c:f>'Paso 3'!$A$11</c:f>
              <c:strCache>
                <c:ptCount val="1"/>
              </c:strCache>
            </c:strRef>
          </c:tx>
          <c:invertIfNegative val="0"/>
          <c:dPt>
            <c:idx val="0"/>
            <c:invertIfNegative val="0"/>
            <c:bubble3D val="0"/>
            <c:spPr>
              <a:solidFill>
                <a:srgbClr val="FF0000"/>
              </a:solidFill>
            </c:spPr>
            <c:extLst>
              <c:ext xmlns:c16="http://schemas.microsoft.com/office/drawing/2014/chart" uri="{C3380CC4-5D6E-409C-BE32-E72D297353CC}">
                <c16:uniqueId val="{00000001-2622-4082-960A-28AC2C479B38}"/>
              </c:ext>
            </c:extLst>
          </c:dPt>
          <c:dLbls>
            <c:dLbl>
              <c:idx val="0"/>
              <c:layout>
                <c:manualLayout>
                  <c:x val="-0.16447056055883741"/>
                  <c:y val="3.3472798446018741E-2"/>
                </c:manualLayout>
              </c:layout>
              <c:dLblPos val="r"/>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2622-4082-960A-28AC2C479B38}"/>
                </c:ext>
              </c:extLst>
            </c:dLbl>
            <c:spPr>
              <a:noFill/>
              <a:ln>
                <a:noFill/>
              </a:ln>
              <a:effectLst/>
            </c:spPr>
            <c:dLblPos val="l"/>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3'!$B$11</c:f>
            </c:numRef>
          </c:xVal>
          <c:yVal>
            <c:numRef>
              <c:f>'Paso 3'!$C$11</c:f>
              <c:numCache>
                <c:formatCode>0.0%</c:formatCode>
                <c:ptCount val="1"/>
                <c:pt idx="0">
                  <c:v>0</c:v>
                </c:pt>
              </c:numCache>
            </c:numRef>
          </c:yVal>
          <c:bubbleSize>
            <c:numRef>
              <c:f>'Paso 3'!$D$11</c:f>
              <c:numCache>
                <c:formatCode>0%</c:formatCode>
                <c:ptCount val="1"/>
                <c:pt idx="0">
                  <c:v>0</c:v>
                </c:pt>
              </c:numCache>
            </c:numRef>
          </c:bubbleSize>
          <c:bubble3D val="0"/>
          <c:extLst>
            <c:ext xmlns:c16="http://schemas.microsoft.com/office/drawing/2014/chart" uri="{C3380CC4-5D6E-409C-BE32-E72D297353CC}">
              <c16:uniqueId val="{00000012-131B-45B3-B08A-D89761021F92}"/>
            </c:ext>
          </c:extLst>
        </c:ser>
        <c:ser>
          <c:idx val="9"/>
          <c:order val="26"/>
          <c:tx>
            <c:strRef>
              <c:f>'Paso 3'!$A$12</c:f>
              <c:strCache>
                <c:ptCount val="1"/>
              </c:strCache>
            </c:strRef>
          </c:tx>
          <c:invertIfNegative val="0"/>
          <c:dLbls>
            <c:dLbl>
              <c:idx val="0"/>
              <c:layout>
                <c:manualLayout>
                  <c:x val="-0.13847363136277416"/>
                  <c:y val="-4.8349597755360407E-2"/>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4132-4473-AFC2-7DE9A5463A4D}"/>
                </c:ext>
              </c:extLst>
            </c:dLbl>
            <c:spPr>
              <a:noFill/>
              <a:ln>
                <a:noFill/>
              </a:ln>
              <a:effectLst/>
            </c:spPr>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3'!$B$12</c:f>
            </c:numRef>
          </c:xVal>
          <c:yVal>
            <c:numRef>
              <c:f>'Paso 3'!$C$12</c:f>
              <c:numCache>
                <c:formatCode>0.0%</c:formatCode>
                <c:ptCount val="1"/>
                <c:pt idx="0">
                  <c:v>0</c:v>
                </c:pt>
              </c:numCache>
            </c:numRef>
          </c:yVal>
          <c:bubbleSize>
            <c:numRef>
              <c:f>'Paso 3'!$D$12</c:f>
              <c:numCache>
                <c:formatCode>0%</c:formatCode>
                <c:ptCount val="1"/>
                <c:pt idx="0">
                  <c:v>0</c:v>
                </c:pt>
              </c:numCache>
            </c:numRef>
          </c:bubbleSize>
          <c:bubble3D val="0"/>
          <c:extLst>
            <c:ext xmlns:c16="http://schemas.microsoft.com/office/drawing/2014/chart" uri="{C3380CC4-5D6E-409C-BE32-E72D297353CC}">
              <c16:uniqueId val="{00000014-131B-45B3-B08A-D89761021F92}"/>
            </c:ext>
          </c:extLst>
        </c:ser>
        <c:ser>
          <c:idx val="10"/>
          <c:order val="27"/>
          <c:tx>
            <c:strRef>
              <c:f>'Paso 3'!$A$13</c:f>
              <c:strCache>
                <c:ptCount val="1"/>
              </c:strCache>
            </c:strRef>
          </c:tx>
          <c:invertIfNegative val="0"/>
          <c:dLbls>
            <c:dLbl>
              <c:idx val="0"/>
              <c:layout>
                <c:manualLayout>
                  <c:x val="0.26016258013612115"/>
                  <c:y val="0.11157599482006247"/>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4132-4473-AFC2-7DE9A5463A4D}"/>
                </c:ext>
              </c:extLst>
            </c:dLbl>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3'!$B$13</c:f>
            </c:numRef>
          </c:xVal>
          <c:yVal>
            <c:numRef>
              <c:f>'Paso 3'!$C$13</c:f>
              <c:numCache>
                <c:formatCode>0.0%</c:formatCode>
                <c:ptCount val="1"/>
                <c:pt idx="0">
                  <c:v>0</c:v>
                </c:pt>
              </c:numCache>
            </c:numRef>
          </c:yVal>
          <c:bubbleSize>
            <c:numRef>
              <c:f>'Paso 3'!$D$13</c:f>
              <c:numCache>
                <c:formatCode>0%</c:formatCode>
                <c:ptCount val="1"/>
                <c:pt idx="0">
                  <c:v>0</c:v>
                </c:pt>
              </c:numCache>
            </c:numRef>
          </c:bubbleSize>
          <c:bubble3D val="0"/>
          <c:extLst>
            <c:ext xmlns:c16="http://schemas.microsoft.com/office/drawing/2014/chart" uri="{C3380CC4-5D6E-409C-BE32-E72D297353CC}">
              <c16:uniqueId val="{00000016-131B-45B3-B08A-D89761021F92}"/>
            </c:ext>
          </c:extLst>
        </c:ser>
        <c:ser>
          <c:idx val="11"/>
          <c:order val="28"/>
          <c:tx>
            <c:strRef>
              <c:f>'Paso 3'!$A$14</c:f>
              <c:strCache>
                <c:ptCount val="1"/>
              </c:strCache>
            </c:strRef>
          </c:tx>
          <c:invertIfNegative val="0"/>
          <c:dLbls>
            <c:dLbl>
              <c:idx val="0"/>
              <c:layout>
                <c:manualLayout>
                  <c:x val="-9.4413839565527832E-2"/>
                  <c:y val="7.4383996546708187E-2"/>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4132-4473-AFC2-7DE9A5463A4D}"/>
                </c:ext>
              </c:extLst>
            </c:dLbl>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3'!$B$14</c:f>
            </c:numRef>
          </c:xVal>
          <c:yVal>
            <c:numRef>
              <c:f>'Paso 3'!$C$14</c:f>
              <c:numCache>
                <c:formatCode>0.0%</c:formatCode>
                <c:ptCount val="1"/>
                <c:pt idx="0">
                  <c:v>0</c:v>
                </c:pt>
              </c:numCache>
            </c:numRef>
          </c:yVal>
          <c:bubbleSize>
            <c:numRef>
              <c:f>'Paso 3'!$D$14</c:f>
              <c:numCache>
                <c:formatCode>0%</c:formatCode>
                <c:ptCount val="1"/>
                <c:pt idx="0">
                  <c:v>0</c:v>
                </c:pt>
              </c:numCache>
            </c:numRef>
          </c:bubbleSize>
          <c:bubble3D val="0"/>
          <c:extLst>
            <c:ext xmlns:c16="http://schemas.microsoft.com/office/drawing/2014/chart" uri="{C3380CC4-5D6E-409C-BE32-E72D297353CC}">
              <c16:uniqueId val="{00000018-131B-45B3-B08A-D89761021F92}"/>
            </c:ext>
          </c:extLst>
        </c:ser>
        <c:ser>
          <c:idx val="12"/>
          <c:order val="29"/>
          <c:tx>
            <c:strRef>
              <c:f>'Paso 3'!$A$15</c:f>
              <c:strCache>
                <c:ptCount val="1"/>
              </c:strCache>
            </c:strRef>
          </c:tx>
          <c:invertIfNegative val="0"/>
          <c:dLbls>
            <c:dLbl>
              <c:idx val="0"/>
              <c:layout>
                <c:manualLayout>
                  <c:x val="-9.4413839565527832E-2"/>
                  <c:y val="-5.5787997410031237E-2"/>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4132-4473-AFC2-7DE9A5463A4D}"/>
                </c:ext>
              </c:extLst>
            </c:dLbl>
            <c:spPr>
              <a:noFill/>
              <a:ln>
                <a:noFill/>
              </a:ln>
              <a:effectLst/>
            </c:spPr>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3'!$B$15</c:f>
            </c:numRef>
          </c:xVal>
          <c:yVal>
            <c:numRef>
              <c:f>'Paso 3'!$C$15</c:f>
              <c:numCache>
                <c:formatCode>0.0%</c:formatCode>
                <c:ptCount val="1"/>
                <c:pt idx="0">
                  <c:v>0</c:v>
                </c:pt>
              </c:numCache>
            </c:numRef>
          </c:yVal>
          <c:bubbleSize>
            <c:numRef>
              <c:f>'Paso 3'!$D$15</c:f>
              <c:numCache>
                <c:formatCode>0%</c:formatCode>
                <c:ptCount val="1"/>
                <c:pt idx="0">
                  <c:v>0</c:v>
                </c:pt>
              </c:numCache>
            </c:numRef>
          </c:bubbleSize>
          <c:bubble3D val="0"/>
          <c:extLst>
            <c:ext xmlns:c16="http://schemas.microsoft.com/office/drawing/2014/chart" uri="{C3380CC4-5D6E-409C-BE32-E72D297353CC}">
              <c16:uniqueId val="{0000001A-131B-45B3-B08A-D89761021F92}"/>
            </c:ext>
          </c:extLst>
        </c:ser>
        <c:ser>
          <c:idx val="13"/>
          <c:order val="30"/>
          <c:tx>
            <c:strRef>
              <c:f>'Paso 3'!$A$16</c:f>
              <c:strCache>
                <c:ptCount val="1"/>
              </c:strCache>
            </c:strRef>
          </c:tx>
          <c:invertIfNegative val="0"/>
          <c:dLbls>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3'!$B$16</c:f>
            </c:numRef>
          </c:xVal>
          <c:yVal>
            <c:numRef>
              <c:f>'Paso 3'!$C$16</c:f>
              <c:numCache>
                <c:formatCode>0.0%</c:formatCode>
                <c:ptCount val="1"/>
                <c:pt idx="0">
                  <c:v>0</c:v>
                </c:pt>
              </c:numCache>
            </c:numRef>
          </c:yVal>
          <c:bubbleSize>
            <c:numRef>
              <c:f>'Paso 3'!$D$16</c:f>
              <c:numCache>
                <c:formatCode>0%</c:formatCode>
                <c:ptCount val="1"/>
                <c:pt idx="0">
                  <c:v>0</c:v>
                </c:pt>
              </c:numCache>
            </c:numRef>
          </c:bubbleSize>
          <c:bubble3D val="0"/>
          <c:extLst>
            <c:ext xmlns:c16="http://schemas.microsoft.com/office/drawing/2014/chart" uri="{C3380CC4-5D6E-409C-BE32-E72D297353CC}">
              <c16:uniqueId val="{0000001C-131B-45B3-B08A-D89761021F92}"/>
            </c:ext>
          </c:extLst>
        </c:ser>
        <c:ser>
          <c:idx val="14"/>
          <c:order val="31"/>
          <c:tx>
            <c:strRef>
              <c:f>'Paso 3'!$A$17</c:f>
              <c:strCache>
                <c:ptCount val="1"/>
              </c:strCache>
            </c:strRef>
          </c:tx>
          <c:invertIfNegative val="0"/>
          <c:dLbls>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3'!$B$17</c:f>
            </c:numRef>
          </c:xVal>
          <c:yVal>
            <c:numRef>
              <c:f>'Paso 3'!$C$17</c:f>
              <c:numCache>
                <c:formatCode>0.0%</c:formatCode>
                <c:ptCount val="1"/>
                <c:pt idx="0">
                  <c:v>0</c:v>
                </c:pt>
              </c:numCache>
            </c:numRef>
          </c:yVal>
          <c:bubbleSize>
            <c:numRef>
              <c:f>'Paso 3'!$D$17</c:f>
              <c:numCache>
                <c:formatCode>0%</c:formatCode>
                <c:ptCount val="1"/>
                <c:pt idx="0">
                  <c:v>0</c:v>
                </c:pt>
              </c:numCache>
            </c:numRef>
          </c:bubbleSize>
          <c:bubble3D val="0"/>
          <c:extLst>
            <c:ext xmlns:c16="http://schemas.microsoft.com/office/drawing/2014/chart" uri="{C3380CC4-5D6E-409C-BE32-E72D297353CC}">
              <c16:uniqueId val="{0000001E-131B-45B3-B08A-D89761021F92}"/>
            </c:ext>
          </c:extLst>
        </c:ser>
        <c:ser>
          <c:idx val="15"/>
          <c:order val="32"/>
          <c:tx>
            <c:strRef>
              <c:f>'Paso 3'!$A$41</c:f>
              <c:strCache>
                <c:ptCount val="1"/>
                <c:pt idx="0">
                  <c:v>Eje y --&gt;</c:v>
                </c:pt>
              </c:strCache>
            </c:strRef>
          </c:tx>
          <c:spPr>
            <a:solidFill>
              <a:schemeClr val="tx1"/>
            </a:solidFill>
            <a:ln w="25400">
              <a:noFill/>
            </a:ln>
          </c:spPr>
          <c:invertIfNegative val="0"/>
          <c:xVal>
            <c:numRef>
              <c:f>'Paso 3'!$B$41</c:f>
            </c:numRef>
          </c:xVal>
          <c:yVal>
            <c:numRef>
              <c:f>'Paso 3'!$C$41</c:f>
            </c:numRef>
          </c:yVal>
          <c:bubbleSize>
            <c:numRef>
              <c:f>'Paso 3'!$D$41</c:f>
            </c:numRef>
          </c:bubbleSize>
          <c:bubble3D val="0"/>
          <c:extLst>
            <c:ext xmlns:c16="http://schemas.microsoft.com/office/drawing/2014/chart" uri="{C3380CC4-5D6E-409C-BE32-E72D297353CC}">
              <c16:uniqueId val="{00000020-131B-45B3-B08A-D89761021F92}"/>
            </c:ext>
          </c:extLst>
        </c:ser>
        <c:ser>
          <c:idx val="16"/>
          <c:order val="33"/>
          <c:tx>
            <c:strRef>
              <c:f>'Paso 3'!$A$40</c:f>
              <c:strCache>
                <c:ptCount val="1"/>
                <c:pt idx="0">
                  <c:v>Eje x --&gt;</c:v>
                </c:pt>
              </c:strCache>
            </c:strRef>
          </c:tx>
          <c:spPr>
            <a:solidFill>
              <a:schemeClr val="tx1"/>
            </a:solidFill>
            <a:ln w="25400">
              <a:noFill/>
            </a:ln>
          </c:spPr>
          <c:invertIfNegative val="0"/>
          <c:xVal>
            <c:numRef>
              <c:f>'Paso 3'!$B$40</c:f>
            </c:numRef>
          </c:xVal>
          <c:yVal>
            <c:numRef>
              <c:f>'Paso 3'!$C$40</c:f>
            </c:numRef>
          </c:yVal>
          <c:bubbleSize>
            <c:numRef>
              <c:f>'Paso 3'!$D$40</c:f>
            </c:numRef>
          </c:bubbleSize>
          <c:bubble3D val="0"/>
          <c:extLst>
            <c:ext xmlns:c16="http://schemas.microsoft.com/office/drawing/2014/chart" uri="{C3380CC4-5D6E-409C-BE32-E72D297353CC}">
              <c16:uniqueId val="{00000022-131B-45B3-B08A-D89761021F92}"/>
            </c:ext>
          </c:extLst>
        </c:ser>
        <c:dLbls>
          <c:showLegendKey val="0"/>
          <c:showVal val="0"/>
          <c:showCatName val="0"/>
          <c:showSerName val="0"/>
          <c:showPercent val="0"/>
          <c:showBubbleSize val="0"/>
        </c:dLbls>
        <c:bubbleScale val="20"/>
        <c:showNegBubbles val="0"/>
        <c:axId val="-1057637168"/>
        <c:axId val="-1057648592"/>
      </c:bubbleChart>
      <c:valAx>
        <c:axId val="-1057637168"/>
        <c:scaling>
          <c:orientation val="minMax"/>
          <c:max val="1.1500000000000001"/>
          <c:min val="0.85000000000000009"/>
        </c:scaling>
        <c:delete val="0"/>
        <c:axPos val="b"/>
        <c:numFmt formatCode="0%" sourceLinked="0"/>
        <c:majorTickMark val="out"/>
        <c:minorTickMark val="none"/>
        <c:tickLblPos val="nextTo"/>
        <c:crossAx val="-1057648592"/>
        <c:crosses val="autoZero"/>
        <c:crossBetween val="midCat"/>
        <c:majorUnit val="5.000000000000001E-2"/>
      </c:valAx>
      <c:valAx>
        <c:axId val="-1057648592"/>
        <c:scaling>
          <c:orientation val="minMax"/>
          <c:max val="1.1500000000000001"/>
          <c:min val="0.85000000000000009"/>
        </c:scaling>
        <c:delete val="0"/>
        <c:axPos val="l"/>
        <c:numFmt formatCode="0%" sourceLinked="0"/>
        <c:majorTickMark val="out"/>
        <c:minorTickMark val="none"/>
        <c:tickLblPos val="nextTo"/>
        <c:crossAx val="-1057637168"/>
        <c:crosses val="autoZero"/>
        <c:crossBetween val="midCat"/>
        <c:majorUnit val="5.000000000000001E-2"/>
      </c:valAx>
      <c:spPr>
        <a:ln w="28575">
          <a:solidFill>
            <a:sysClr val="window" lastClr="FFFFFF">
              <a:lumMod val="50000"/>
            </a:sysClr>
          </a:solidFill>
        </a:ln>
      </c:spPr>
    </c:plotArea>
    <c:plotVisOnly val="1"/>
    <c:dispBlanksAs val="gap"/>
    <c:showDLblsOverMax val="0"/>
  </c:chart>
  <c:externalData r:id="rId2">
    <c:autoUpdate val="0"/>
  </c:externalData>
  <c:userShapes r:id="rId3"/>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6"/>
    </mc:Choice>
    <mc:Fallback>
      <c:style val="26"/>
    </mc:Fallback>
  </mc:AlternateContent>
  <c:clrMapOvr bg1="lt1" tx1="dk1" bg2="lt2" tx2="dk2" accent1="accent1" accent2="accent2" accent3="accent3" accent4="accent4" accent5="accent5" accent6="accent6" hlink="hlink" folHlink="folHlink"/>
  <c:chart>
    <c:autoTitleDeleted val="0"/>
    <c:plotArea>
      <c:layout/>
      <c:bubbleChart>
        <c:varyColors val="0"/>
        <c:ser>
          <c:idx val="17"/>
          <c:order val="0"/>
          <c:tx>
            <c:strRef>
              <c:f>'Paso 3'!$A$3</c:f>
              <c:strCache>
                <c:ptCount val="1"/>
                <c:pt idx="0">
                  <c:v>La Santé</c:v>
                </c:pt>
              </c:strCache>
            </c:strRef>
          </c:tx>
          <c:invertIfNegative val="0"/>
          <c:xVal>
            <c:numRef>
              <c:f>'Paso 3'!$B$3</c:f>
              <c:numCache>
                <c:formatCode>0.0%</c:formatCode>
                <c:ptCount val="1"/>
                <c:pt idx="0">
                  <c:v>0.96516967845388157</c:v>
                </c:pt>
              </c:numCache>
            </c:numRef>
          </c:xVal>
          <c:yVal>
            <c:numRef>
              <c:f>'Paso 3'!$C$3</c:f>
              <c:numCache>
                <c:formatCode>0.0%</c:formatCode>
                <c:ptCount val="1"/>
                <c:pt idx="0">
                  <c:v>1.0328265870280564</c:v>
                </c:pt>
              </c:numCache>
            </c:numRef>
          </c:yVal>
          <c:bubbleSize>
            <c:numRef>
              <c:f>'Paso 3'!$D$3</c:f>
              <c:numCache>
                <c:formatCode>0%</c:formatCode>
                <c:ptCount val="1"/>
                <c:pt idx="0">
                  <c:v>1</c:v>
                </c:pt>
              </c:numCache>
            </c:numRef>
          </c:bubbleSize>
          <c:bubble3D val="0"/>
          <c:extLst>
            <c:ext xmlns:c16="http://schemas.microsoft.com/office/drawing/2014/chart" uri="{C3380CC4-5D6E-409C-BE32-E72D297353CC}">
              <c16:uniqueId val="{00000023-131B-45B3-B08A-D89761021F92}"/>
            </c:ext>
          </c:extLst>
        </c:ser>
        <c:ser>
          <c:idx val="18"/>
          <c:order val="1"/>
          <c:tx>
            <c:strRef>
              <c:f>'Paso 3'!$A$4</c:f>
              <c:strCache>
                <c:ptCount val="1"/>
                <c:pt idx="0">
                  <c:v>Genfar</c:v>
                </c:pt>
              </c:strCache>
            </c:strRef>
          </c:tx>
          <c:invertIfNegative val="0"/>
          <c:xVal>
            <c:numRef>
              <c:f>'Paso 3'!$B$4</c:f>
              <c:numCache>
                <c:formatCode>0.0%</c:formatCode>
                <c:ptCount val="1"/>
                <c:pt idx="0">
                  <c:v>1.0015454201041536</c:v>
                </c:pt>
              </c:numCache>
            </c:numRef>
          </c:xVal>
          <c:yVal>
            <c:numRef>
              <c:f>'Paso 3'!$C$4</c:f>
              <c:numCache>
                <c:formatCode>0.0%</c:formatCode>
                <c:ptCount val="1"/>
                <c:pt idx="0">
                  <c:v>1.0212436994764427</c:v>
                </c:pt>
              </c:numCache>
            </c:numRef>
          </c:yVal>
          <c:bubbleSize>
            <c:numRef>
              <c:f>'Paso 3'!$D$4</c:f>
              <c:numCache>
                <c:formatCode>0%</c:formatCode>
                <c:ptCount val="1"/>
                <c:pt idx="0">
                  <c:v>0.95</c:v>
                </c:pt>
              </c:numCache>
            </c:numRef>
          </c:bubbleSize>
          <c:bubble3D val="0"/>
          <c:extLst>
            <c:ext xmlns:c16="http://schemas.microsoft.com/office/drawing/2014/chart" uri="{C3380CC4-5D6E-409C-BE32-E72D297353CC}">
              <c16:uniqueId val="{00000024-131B-45B3-B08A-D89761021F92}"/>
            </c:ext>
          </c:extLst>
        </c:ser>
        <c:ser>
          <c:idx val="19"/>
          <c:order val="2"/>
          <c:tx>
            <c:strRef>
              <c:f>'Paso 3'!$A$5</c:f>
              <c:strCache>
                <c:ptCount val="1"/>
                <c:pt idx="0">
                  <c:v>Mk</c:v>
                </c:pt>
              </c:strCache>
            </c:strRef>
          </c:tx>
          <c:spPr>
            <a:ln w="25400">
              <a:noFill/>
            </a:ln>
          </c:spPr>
          <c:invertIfNegative val="0"/>
          <c:xVal>
            <c:numRef>
              <c:f>'Paso 3'!$B$5</c:f>
              <c:numCache>
                <c:formatCode>0.0%</c:formatCode>
                <c:ptCount val="1"/>
                <c:pt idx="0">
                  <c:v>1.0534700081853259</c:v>
                </c:pt>
              </c:numCache>
            </c:numRef>
          </c:xVal>
          <c:yVal>
            <c:numRef>
              <c:f>'Paso 3'!$C$5</c:f>
              <c:numCache>
                <c:formatCode>0.0%</c:formatCode>
                <c:ptCount val="1"/>
                <c:pt idx="0">
                  <c:v>1.0145921402883871</c:v>
                </c:pt>
              </c:numCache>
            </c:numRef>
          </c:yVal>
          <c:bubbleSize>
            <c:numRef>
              <c:f>'Paso 3'!$D$5</c:f>
              <c:numCache>
                <c:formatCode>0%</c:formatCode>
                <c:ptCount val="1"/>
                <c:pt idx="0">
                  <c:v>0.97</c:v>
                </c:pt>
              </c:numCache>
            </c:numRef>
          </c:bubbleSize>
          <c:bubble3D val="0"/>
          <c:extLst>
            <c:ext xmlns:c16="http://schemas.microsoft.com/office/drawing/2014/chart" uri="{C3380CC4-5D6E-409C-BE32-E72D297353CC}">
              <c16:uniqueId val="{00000025-131B-45B3-B08A-D89761021F92}"/>
            </c:ext>
          </c:extLst>
        </c:ser>
        <c:ser>
          <c:idx val="20"/>
          <c:order val="3"/>
          <c:tx>
            <c:strRef>
              <c:f>'Paso 3'!$A$6</c:f>
              <c:strCache>
                <c:ptCount val="1"/>
                <c:pt idx="0">
                  <c:v>Memphis</c:v>
                </c:pt>
              </c:strCache>
            </c:strRef>
          </c:tx>
          <c:spPr>
            <a:ln w="25400">
              <a:noFill/>
            </a:ln>
          </c:spPr>
          <c:invertIfNegative val="0"/>
          <c:xVal>
            <c:numRef>
              <c:f>'Paso 3'!$B$6</c:f>
              <c:numCache>
                <c:formatCode>0.0%</c:formatCode>
                <c:ptCount val="1"/>
                <c:pt idx="0">
                  <c:v>0.95746658022205933</c:v>
                </c:pt>
              </c:numCache>
            </c:numRef>
          </c:xVal>
          <c:yVal>
            <c:numRef>
              <c:f>'Paso 3'!$C$6</c:f>
              <c:numCache>
                <c:formatCode>0.0%</c:formatCode>
                <c:ptCount val="1"/>
                <c:pt idx="0">
                  <c:v>0.95306521779887443</c:v>
                </c:pt>
              </c:numCache>
            </c:numRef>
          </c:yVal>
          <c:bubbleSize>
            <c:numRef>
              <c:f>'Paso 3'!$D$6</c:f>
              <c:numCache>
                <c:formatCode>0%</c:formatCode>
                <c:ptCount val="1"/>
                <c:pt idx="0">
                  <c:v>0.48</c:v>
                </c:pt>
              </c:numCache>
            </c:numRef>
          </c:bubbleSize>
          <c:bubble3D val="0"/>
          <c:extLst>
            <c:ext xmlns:c16="http://schemas.microsoft.com/office/drawing/2014/chart" uri="{C3380CC4-5D6E-409C-BE32-E72D297353CC}">
              <c16:uniqueId val="{00000026-131B-45B3-B08A-D89761021F92}"/>
            </c:ext>
          </c:extLst>
        </c:ser>
        <c:ser>
          <c:idx val="21"/>
          <c:order val="4"/>
          <c:tx>
            <c:strRef>
              <c:f>'Paso 3'!$A$7</c:f>
              <c:strCache>
                <c:ptCount val="1"/>
                <c:pt idx="0">
                  <c:v>American generics</c:v>
                </c:pt>
              </c:strCache>
            </c:strRef>
          </c:tx>
          <c:spPr>
            <a:ln w="25400">
              <a:noFill/>
            </a:ln>
          </c:spPr>
          <c:invertIfNegative val="0"/>
          <c:xVal>
            <c:numRef>
              <c:f>'Paso 3'!$B$7</c:f>
              <c:numCache>
                <c:formatCode>0.0%</c:formatCode>
                <c:ptCount val="1"/>
                <c:pt idx="0">
                  <c:v>1.0329284129004666</c:v>
                </c:pt>
              </c:numCache>
            </c:numRef>
          </c:xVal>
          <c:yVal>
            <c:numRef>
              <c:f>'Paso 3'!$C$7</c:f>
              <c:numCache>
                <c:formatCode>0.0%</c:formatCode>
                <c:ptCount val="1"/>
                <c:pt idx="0">
                  <c:v>0.96900602343921405</c:v>
                </c:pt>
              </c:numCache>
            </c:numRef>
          </c:yVal>
          <c:bubbleSize>
            <c:numRef>
              <c:f>'Paso 3'!$D$7</c:f>
              <c:numCache>
                <c:formatCode>0%</c:formatCode>
                <c:ptCount val="1"/>
                <c:pt idx="0">
                  <c:v>0.65</c:v>
                </c:pt>
              </c:numCache>
            </c:numRef>
          </c:bubbleSize>
          <c:bubble3D val="0"/>
          <c:extLst>
            <c:ext xmlns:c16="http://schemas.microsoft.com/office/drawing/2014/chart" uri="{C3380CC4-5D6E-409C-BE32-E72D297353CC}">
              <c16:uniqueId val="{00000027-131B-45B3-B08A-D89761021F92}"/>
            </c:ext>
          </c:extLst>
        </c:ser>
        <c:ser>
          <c:idx val="22"/>
          <c:order val="5"/>
          <c:tx>
            <c:strRef>
              <c:f>'Paso 3'!$A$8</c:f>
              <c:strCache>
                <c:ptCount val="1"/>
                <c:pt idx="0">
                  <c:v>Laproff</c:v>
                </c:pt>
              </c:strCache>
            </c:strRef>
          </c:tx>
          <c:spPr>
            <a:ln w="25400">
              <a:noFill/>
            </a:ln>
          </c:spPr>
          <c:invertIfNegative val="0"/>
          <c:xVal>
            <c:numRef>
              <c:f>'Paso 3'!$B$8</c:f>
              <c:numCache>
                <c:formatCode>0.0%</c:formatCode>
                <c:ptCount val="1"/>
                <c:pt idx="0">
                  <c:v>1.003542519645737</c:v>
                </c:pt>
              </c:numCache>
            </c:numRef>
          </c:xVal>
          <c:yVal>
            <c:numRef>
              <c:f>'Paso 3'!$C$8</c:f>
              <c:numCache>
                <c:formatCode>0.0%</c:formatCode>
                <c:ptCount val="1"/>
                <c:pt idx="0">
                  <c:v>0.89406130051862387</c:v>
                </c:pt>
              </c:numCache>
            </c:numRef>
          </c:yVal>
          <c:bubbleSize>
            <c:numRef>
              <c:f>'Paso 3'!$D$8</c:f>
              <c:numCache>
                <c:formatCode>0%</c:formatCode>
                <c:ptCount val="1"/>
                <c:pt idx="0">
                  <c:v>0.51</c:v>
                </c:pt>
              </c:numCache>
            </c:numRef>
          </c:bubbleSize>
          <c:bubble3D val="0"/>
          <c:extLst>
            <c:ext xmlns:c16="http://schemas.microsoft.com/office/drawing/2014/chart" uri="{C3380CC4-5D6E-409C-BE32-E72D297353CC}">
              <c16:uniqueId val="{00000028-131B-45B3-B08A-D89761021F92}"/>
            </c:ext>
          </c:extLst>
        </c:ser>
        <c:ser>
          <c:idx val="23"/>
          <c:order val="6"/>
          <c:tx>
            <c:strRef>
              <c:f>'Paso 3'!$A$9</c:f>
              <c:strCache>
                <c:ptCount val="1"/>
              </c:strCache>
            </c:strRef>
          </c:tx>
          <c:spPr>
            <a:ln w="25400">
              <a:noFill/>
            </a:ln>
          </c:spPr>
          <c:invertIfNegative val="0"/>
          <c:xVal>
            <c:numRef>
              <c:f>'Paso 3'!$B$9</c:f>
            </c:numRef>
          </c:xVal>
          <c:yVal>
            <c:numRef>
              <c:f>'Paso 3'!$C$9</c:f>
              <c:numCache>
                <c:formatCode>0.0%</c:formatCode>
                <c:ptCount val="1"/>
                <c:pt idx="0">
                  <c:v>0</c:v>
                </c:pt>
              </c:numCache>
            </c:numRef>
          </c:yVal>
          <c:bubbleSize>
            <c:numRef>
              <c:f>'Paso 3'!$D$9</c:f>
              <c:numCache>
                <c:formatCode>0%</c:formatCode>
                <c:ptCount val="1"/>
                <c:pt idx="0">
                  <c:v>0</c:v>
                </c:pt>
              </c:numCache>
            </c:numRef>
          </c:bubbleSize>
          <c:bubble3D val="0"/>
          <c:extLst>
            <c:ext xmlns:c16="http://schemas.microsoft.com/office/drawing/2014/chart" uri="{C3380CC4-5D6E-409C-BE32-E72D297353CC}">
              <c16:uniqueId val="{00000029-131B-45B3-B08A-D89761021F92}"/>
            </c:ext>
          </c:extLst>
        </c:ser>
        <c:ser>
          <c:idx val="24"/>
          <c:order val="7"/>
          <c:tx>
            <c:strRef>
              <c:f>'Paso 3'!$A$10</c:f>
              <c:strCache>
                <c:ptCount val="1"/>
              </c:strCache>
            </c:strRef>
          </c:tx>
          <c:spPr>
            <a:ln w="25400">
              <a:noFill/>
            </a:ln>
          </c:spPr>
          <c:invertIfNegative val="0"/>
          <c:xVal>
            <c:numRef>
              <c:f>'Paso 3'!$B$10</c:f>
            </c:numRef>
          </c:xVal>
          <c:yVal>
            <c:numRef>
              <c:f>'Paso 3'!$C$10</c:f>
              <c:numCache>
                <c:formatCode>0.0%</c:formatCode>
                <c:ptCount val="1"/>
                <c:pt idx="0">
                  <c:v>0</c:v>
                </c:pt>
              </c:numCache>
            </c:numRef>
          </c:yVal>
          <c:bubbleSize>
            <c:numRef>
              <c:f>'Paso 3'!$D$10</c:f>
              <c:numCache>
                <c:formatCode>0%</c:formatCode>
                <c:ptCount val="1"/>
                <c:pt idx="0">
                  <c:v>0</c:v>
                </c:pt>
              </c:numCache>
            </c:numRef>
          </c:bubbleSize>
          <c:bubble3D val="0"/>
          <c:extLst>
            <c:ext xmlns:c16="http://schemas.microsoft.com/office/drawing/2014/chart" uri="{C3380CC4-5D6E-409C-BE32-E72D297353CC}">
              <c16:uniqueId val="{0000002A-131B-45B3-B08A-D89761021F92}"/>
            </c:ext>
          </c:extLst>
        </c:ser>
        <c:ser>
          <c:idx val="25"/>
          <c:order val="8"/>
          <c:tx>
            <c:strRef>
              <c:f>'Paso 3'!$A$11</c:f>
              <c:strCache>
                <c:ptCount val="1"/>
              </c:strCache>
            </c:strRef>
          </c:tx>
          <c:spPr>
            <a:ln w="25400">
              <a:noFill/>
            </a:ln>
          </c:spPr>
          <c:invertIfNegative val="0"/>
          <c:xVal>
            <c:numRef>
              <c:f>'Paso 3'!$B$11</c:f>
            </c:numRef>
          </c:xVal>
          <c:yVal>
            <c:numRef>
              <c:f>'Paso 3'!$C$11</c:f>
              <c:numCache>
                <c:formatCode>0.0%</c:formatCode>
                <c:ptCount val="1"/>
                <c:pt idx="0">
                  <c:v>0</c:v>
                </c:pt>
              </c:numCache>
            </c:numRef>
          </c:yVal>
          <c:bubbleSize>
            <c:numRef>
              <c:f>'Paso 3'!$D$11</c:f>
              <c:numCache>
                <c:formatCode>0%</c:formatCode>
                <c:ptCount val="1"/>
                <c:pt idx="0">
                  <c:v>0</c:v>
                </c:pt>
              </c:numCache>
            </c:numRef>
          </c:bubbleSize>
          <c:bubble3D val="0"/>
          <c:extLst>
            <c:ext xmlns:c16="http://schemas.microsoft.com/office/drawing/2014/chart" uri="{C3380CC4-5D6E-409C-BE32-E72D297353CC}">
              <c16:uniqueId val="{0000002B-131B-45B3-B08A-D89761021F92}"/>
            </c:ext>
          </c:extLst>
        </c:ser>
        <c:ser>
          <c:idx val="26"/>
          <c:order val="9"/>
          <c:tx>
            <c:strRef>
              <c:f>'Paso 3'!$A$12</c:f>
              <c:strCache>
                <c:ptCount val="1"/>
              </c:strCache>
            </c:strRef>
          </c:tx>
          <c:spPr>
            <a:ln w="25400">
              <a:noFill/>
            </a:ln>
          </c:spPr>
          <c:invertIfNegative val="0"/>
          <c:xVal>
            <c:numRef>
              <c:f>'Paso 3'!$B$12</c:f>
            </c:numRef>
          </c:xVal>
          <c:yVal>
            <c:numRef>
              <c:f>'Paso 3'!$C$12</c:f>
              <c:numCache>
                <c:formatCode>0.0%</c:formatCode>
                <c:ptCount val="1"/>
                <c:pt idx="0">
                  <c:v>0</c:v>
                </c:pt>
              </c:numCache>
            </c:numRef>
          </c:yVal>
          <c:bubbleSize>
            <c:numRef>
              <c:f>'Paso 3'!$D$12</c:f>
              <c:numCache>
                <c:formatCode>0%</c:formatCode>
                <c:ptCount val="1"/>
                <c:pt idx="0">
                  <c:v>0</c:v>
                </c:pt>
              </c:numCache>
            </c:numRef>
          </c:bubbleSize>
          <c:bubble3D val="0"/>
          <c:extLst>
            <c:ext xmlns:c16="http://schemas.microsoft.com/office/drawing/2014/chart" uri="{C3380CC4-5D6E-409C-BE32-E72D297353CC}">
              <c16:uniqueId val="{0000002C-131B-45B3-B08A-D89761021F92}"/>
            </c:ext>
          </c:extLst>
        </c:ser>
        <c:ser>
          <c:idx val="27"/>
          <c:order val="10"/>
          <c:tx>
            <c:strRef>
              <c:f>'Paso 3'!$A$13</c:f>
              <c:strCache>
                <c:ptCount val="1"/>
              </c:strCache>
            </c:strRef>
          </c:tx>
          <c:spPr>
            <a:ln w="25400">
              <a:noFill/>
            </a:ln>
          </c:spPr>
          <c:invertIfNegative val="0"/>
          <c:xVal>
            <c:numRef>
              <c:f>'Paso 3'!$B$13</c:f>
            </c:numRef>
          </c:xVal>
          <c:yVal>
            <c:numRef>
              <c:f>'Paso 3'!$C$13</c:f>
              <c:numCache>
                <c:formatCode>0.0%</c:formatCode>
                <c:ptCount val="1"/>
                <c:pt idx="0">
                  <c:v>0</c:v>
                </c:pt>
              </c:numCache>
            </c:numRef>
          </c:yVal>
          <c:bubbleSize>
            <c:numRef>
              <c:f>'Paso 3'!$D$13</c:f>
              <c:numCache>
                <c:formatCode>0%</c:formatCode>
                <c:ptCount val="1"/>
                <c:pt idx="0">
                  <c:v>0</c:v>
                </c:pt>
              </c:numCache>
            </c:numRef>
          </c:bubbleSize>
          <c:bubble3D val="0"/>
          <c:extLst>
            <c:ext xmlns:c16="http://schemas.microsoft.com/office/drawing/2014/chart" uri="{C3380CC4-5D6E-409C-BE32-E72D297353CC}">
              <c16:uniqueId val="{0000002D-131B-45B3-B08A-D89761021F92}"/>
            </c:ext>
          </c:extLst>
        </c:ser>
        <c:ser>
          <c:idx val="28"/>
          <c:order val="11"/>
          <c:tx>
            <c:strRef>
              <c:f>'Paso 3'!$A$14</c:f>
              <c:strCache>
                <c:ptCount val="1"/>
              </c:strCache>
            </c:strRef>
          </c:tx>
          <c:spPr>
            <a:ln w="25400">
              <a:noFill/>
            </a:ln>
          </c:spPr>
          <c:invertIfNegative val="0"/>
          <c:xVal>
            <c:numRef>
              <c:f>'Paso 3'!$B$14</c:f>
            </c:numRef>
          </c:xVal>
          <c:yVal>
            <c:numRef>
              <c:f>'Paso 3'!$C$14</c:f>
              <c:numCache>
                <c:formatCode>0.0%</c:formatCode>
                <c:ptCount val="1"/>
                <c:pt idx="0">
                  <c:v>0</c:v>
                </c:pt>
              </c:numCache>
            </c:numRef>
          </c:yVal>
          <c:bubbleSize>
            <c:numRef>
              <c:f>'Paso 3'!$D$14</c:f>
              <c:numCache>
                <c:formatCode>0%</c:formatCode>
                <c:ptCount val="1"/>
                <c:pt idx="0">
                  <c:v>0</c:v>
                </c:pt>
              </c:numCache>
            </c:numRef>
          </c:bubbleSize>
          <c:bubble3D val="0"/>
          <c:extLst>
            <c:ext xmlns:c16="http://schemas.microsoft.com/office/drawing/2014/chart" uri="{C3380CC4-5D6E-409C-BE32-E72D297353CC}">
              <c16:uniqueId val="{0000002E-131B-45B3-B08A-D89761021F92}"/>
            </c:ext>
          </c:extLst>
        </c:ser>
        <c:ser>
          <c:idx val="29"/>
          <c:order val="12"/>
          <c:tx>
            <c:strRef>
              <c:f>'Paso 3'!$A$15</c:f>
              <c:strCache>
                <c:ptCount val="1"/>
              </c:strCache>
            </c:strRef>
          </c:tx>
          <c:spPr>
            <a:ln w="25400">
              <a:noFill/>
            </a:ln>
          </c:spPr>
          <c:invertIfNegative val="0"/>
          <c:xVal>
            <c:numRef>
              <c:f>'Paso 3'!$B$15</c:f>
            </c:numRef>
          </c:xVal>
          <c:yVal>
            <c:numRef>
              <c:f>'Paso 3'!$C$15</c:f>
              <c:numCache>
                <c:formatCode>0.0%</c:formatCode>
                <c:ptCount val="1"/>
                <c:pt idx="0">
                  <c:v>0</c:v>
                </c:pt>
              </c:numCache>
            </c:numRef>
          </c:yVal>
          <c:bubbleSize>
            <c:numRef>
              <c:f>'Paso 3'!$D$15</c:f>
              <c:numCache>
                <c:formatCode>0%</c:formatCode>
                <c:ptCount val="1"/>
                <c:pt idx="0">
                  <c:v>0</c:v>
                </c:pt>
              </c:numCache>
            </c:numRef>
          </c:bubbleSize>
          <c:bubble3D val="0"/>
          <c:extLst>
            <c:ext xmlns:c16="http://schemas.microsoft.com/office/drawing/2014/chart" uri="{C3380CC4-5D6E-409C-BE32-E72D297353CC}">
              <c16:uniqueId val="{0000002F-131B-45B3-B08A-D89761021F92}"/>
            </c:ext>
          </c:extLst>
        </c:ser>
        <c:ser>
          <c:idx val="30"/>
          <c:order val="13"/>
          <c:tx>
            <c:strRef>
              <c:f>'Paso 3'!$A$16</c:f>
              <c:strCache>
                <c:ptCount val="1"/>
              </c:strCache>
            </c:strRef>
          </c:tx>
          <c:spPr>
            <a:ln w="25400">
              <a:noFill/>
            </a:ln>
          </c:spPr>
          <c:invertIfNegative val="0"/>
          <c:xVal>
            <c:numRef>
              <c:f>'Paso 3'!$B$16</c:f>
            </c:numRef>
          </c:xVal>
          <c:yVal>
            <c:numRef>
              <c:f>'Paso 3'!$C$16</c:f>
              <c:numCache>
                <c:formatCode>0.0%</c:formatCode>
                <c:ptCount val="1"/>
                <c:pt idx="0">
                  <c:v>0</c:v>
                </c:pt>
              </c:numCache>
            </c:numRef>
          </c:yVal>
          <c:bubbleSize>
            <c:numRef>
              <c:f>'Paso 3'!$D$16</c:f>
              <c:numCache>
                <c:formatCode>0%</c:formatCode>
                <c:ptCount val="1"/>
                <c:pt idx="0">
                  <c:v>0</c:v>
                </c:pt>
              </c:numCache>
            </c:numRef>
          </c:bubbleSize>
          <c:bubble3D val="0"/>
          <c:extLst>
            <c:ext xmlns:c16="http://schemas.microsoft.com/office/drawing/2014/chart" uri="{C3380CC4-5D6E-409C-BE32-E72D297353CC}">
              <c16:uniqueId val="{00000030-131B-45B3-B08A-D89761021F92}"/>
            </c:ext>
          </c:extLst>
        </c:ser>
        <c:ser>
          <c:idx val="31"/>
          <c:order val="14"/>
          <c:tx>
            <c:strRef>
              <c:f>'Paso 3'!$A$17</c:f>
              <c:strCache>
                <c:ptCount val="1"/>
              </c:strCache>
            </c:strRef>
          </c:tx>
          <c:spPr>
            <a:ln w="25400">
              <a:noFill/>
            </a:ln>
          </c:spPr>
          <c:invertIfNegative val="0"/>
          <c:xVal>
            <c:numRef>
              <c:f>'Paso 3'!$B$17</c:f>
            </c:numRef>
          </c:xVal>
          <c:yVal>
            <c:numRef>
              <c:f>'Paso 3'!$C$17</c:f>
              <c:numCache>
                <c:formatCode>0.0%</c:formatCode>
                <c:ptCount val="1"/>
                <c:pt idx="0">
                  <c:v>0</c:v>
                </c:pt>
              </c:numCache>
            </c:numRef>
          </c:yVal>
          <c:bubbleSize>
            <c:numRef>
              <c:f>'Paso 3'!$D$17</c:f>
              <c:numCache>
                <c:formatCode>0%</c:formatCode>
                <c:ptCount val="1"/>
                <c:pt idx="0">
                  <c:v>0</c:v>
                </c:pt>
              </c:numCache>
            </c:numRef>
          </c:bubbleSize>
          <c:bubble3D val="0"/>
          <c:extLst>
            <c:ext xmlns:c16="http://schemas.microsoft.com/office/drawing/2014/chart" uri="{C3380CC4-5D6E-409C-BE32-E72D297353CC}">
              <c16:uniqueId val="{00000031-131B-45B3-B08A-D89761021F92}"/>
            </c:ext>
          </c:extLst>
        </c:ser>
        <c:ser>
          <c:idx val="32"/>
          <c:order val="15"/>
          <c:tx>
            <c:strRef>
              <c:f>'Paso 3'!$A$41</c:f>
              <c:strCache>
                <c:ptCount val="1"/>
                <c:pt idx="0">
                  <c:v>Eje y --&gt;</c:v>
                </c:pt>
              </c:strCache>
            </c:strRef>
          </c:tx>
          <c:spPr>
            <a:solidFill>
              <a:schemeClr val="tx1"/>
            </a:solidFill>
            <a:ln w="25400">
              <a:noFill/>
            </a:ln>
          </c:spPr>
          <c:invertIfNegative val="0"/>
          <c:xVal>
            <c:numRef>
              <c:f>'Paso 3'!$B$41</c:f>
            </c:numRef>
          </c:xVal>
          <c:yVal>
            <c:numRef>
              <c:f>'Paso 3'!$C$41</c:f>
            </c:numRef>
          </c:yVal>
          <c:bubbleSize>
            <c:numRef>
              <c:f>'Paso 3'!$D$41</c:f>
            </c:numRef>
          </c:bubbleSize>
          <c:bubble3D val="0"/>
          <c:extLst>
            <c:ext xmlns:c16="http://schemas.microsoft.com/office/drawing/2014/chart" uri="{C3380CC4-5D6E-409C-BE32-E72D297353CC}">
              <c16:uniqueId val="{00000032-131B-45B3-B08A-D89761021F92}"/>
            </c:ext>
          </c:extLst>
        </c:ser>
        <c:ser>
          <c:idx val="33"/>
          <c:order val="16"/>
          <c:tx>
            <c:strRef>
              <c:f>'Paso 3'!$A$40</c:f>
              <c:strCache>
                <c:ptCount val="1"/>
                <c:pt idx="0">
                  <c:v>Eje x --&gt;</c:v>
                </c:pt>
              </c:strCache>
            </c:strRef>
          </c:tx>
          <c:spPr>
            <a:solidFill>
              <a:schemeClr val="tx1"/>
            </a:solidFill>
            <a:ln w="25400">
              <a:noFill/>
            </a:ln>
          </c:spPr>
          <c:invertIfNegative val="0"/>
          <c:xVal>
            <c:numRef>
              <c:f>'Paso 3'!$B$40</c:f>
            </c:numRef>
          </c:xVal>
          <c:yVal>
            <c:numRef>
              <c:f>'Paso 3'!$C$40</c:f>
            </c:numRef>
          </c:yVal>
          <c:bubbleSize>
            <c:numRef>
              <c:f>'Paso 3'!$D$40</c:f>
            </c:numRef>
          </c:bubbleSize>
          <c:bubble3D val="0"/>
          <c:extLst>
            <c:ext xmlns:c16="http://schemas.microsoft.com/office/drawing/2014/chart" uri="{C3380CC4-5D6E-409C-BE32-E72D297353CC}">
              <c16:uniqueId val="{00000033-131B-45B3-B08A-D89761021F92}"/>
            </c:ext>
          </c:extLst>
        </c:ser>
        <c:ser>
          <c:idx val="0"/>
          <c:order val="17"/>
          <c:tx>
            <c:strRef>
              <c:f>'Paso 3'!$A$3</c:f>
              <c:strCache>
                <c:ptCount val="1"/>
                <c:pt idx="0">
                  <c:v>La Santé</c:v>
                </c:pt>
              </c:strCache>
            </c:strRef>
          </c:tx>
          <c:spPr>
            <a:solidFill>
              <a:srgbClr val="F99C05"/>
            </a:solidFill>
          </c:spPr>
          <c:invertIfNegative val="0"/>
          <c:xVal>
            <c:numRef>
              <c:f>'Paso 3'!$B$3</c:f>
              <c:numCache>
                <c:formatCode>0.0%</c:formatCode>
                <c:ptCount val="1"/>
                <c:pt idx="0">
                  <c:v>0.96516967845388157</c:v>
                </c:pt>
              </c:numCache>
            </c:numRef>
          </c:xVal>
          <c:yVal>
            <c:numRef>
              <c:f>'Paso 3'!$C$3</c:f>
              <c:numCache>
                <c:formatCode>0.0%</c:formatCode>
                <c:ptCount val="1"/>
                <c:pt idx="0">
                  <c:v>1.0328265870280564</c:v>
                </c:pt>
              </c:numCache>
            </c:numRef>
          </c:yVal>
          <c:bubbleSize>
            <c:numRef>
              <c:f>'Paso 3'!$D$3</c:f>
              <c:numCache>
                <c:formatCode>0%</c:formatCode>
                <c:ptCount val="1"/>
                <c:pt idx="0">
                  <c:v>1</c:v>
                </c:pt>
              </c:numCache>
            </c:numRef>
          </c:bubbleSize>
          <c:bubble3D val="0"/>
          <c:extLst>
            <c:ext xmlns:c16="http://schemas.microsoft.com/office/drawing/2014/chart" uri="{C3380CC4-5D6E-409C-BE32-E72D297353CC}">
              <c16:uniqueId val="{00000002-131B-45B3-B08A-D89761021F92}"/>
            </c:ext>
          </c:extLst>
        </c:ser>
        <c:ser>
          <c:idx val="1"/>
          <c:order val="18"/>
          <c:tx>
            <c:strRef>
              <c:f>'Paso 3'!$A$4</c:f>
              <c:strCache>
                <c:ptCount val="1"/>
                <c:pt idx="0">
                  <c:v>Genfar</c:v>
                </c:pt>
              </c:strCache>
            </c:strRef>
          </c:tx>
          <c:spPr>
            <a:solidFill>
              <a:srgbClr val="E02D24"/>
            </a:solidFill>
            <a:ln>
              <a:noFill/>
            </a:ln>
          </c:spPr>
          <c:invertIfNegative val="0"/>
          <c:xVal>
            <c:numRef>
              <c:f>'Paso 3'!$B$4</c:f>
              <c:numCache>
                <c:formatCode>0.0%</c:formatCode>
                <c:ptCount val="1"/>
                <c:pt idx="0">
                  <c:v>1.0015454201041536</c:v>
                </c:pt>
              </c:numCache>
            </c:numRef>
          </c:xVal>
          <c:yVal>
            <c:numRef>
              <c:f>'Paso 3'!$C$4</c:f>
              <c:numCache>
                <c:formatCode>0.0%</c:formatCode>
                <c:ptCount val="1"/>
                <c:pt idx="0">
                  <c:v>1.0212436994764427</c:v>
                </c:pt>
              </c:numCache>
            </c:numRef>
          </c:yVal>
          <c:bubbleSize>
            <c:numRef>
              <c:f>'Paso 3'!$D$4</c:f>
              <c:numCache>
                <c:formatCode>0%</c:formatCode>
                <c:ptCount val="1"/>
                <c:pt idx="0">
                  <c:v>0.95</c:v>
                </c:pt>
              </c:numCache>
            </c:numRef>
          </c:bubbleSize>
          <c:bubble3D val="0"/>
          <c:extLst>
            <c:ext xmlns:c16="http://schemas.microsoft.com/office/drawing/2014/chart" uri="{C3380CC4-5D6E-409C-BE32-E72D297353CC}">
              <c16:uniqueId val="{00000004-131B-45B3-B08A-D89761021F92}"/>
            </c:ext>
          </c:extLst>
        </c:ser>
        <c:ser>
          <c:idx val="2"/>
          <c:order val="19"/>
          <c:tx>
            <c:strRef>
              <c:f>'Paso 3'!$A$5</c:f>
              <c:strCache>
                <c:ptCount val="1"/>
                <c:pt idx="0">
                  <c:v>Mk</c:v>
                </c:pt>
              </c:strCache>
            </c:strRef>
          </c:tx>
          <c:spPr>
            <a:solidFill>
              <a:srgbClr val="00326D"/>
            </a:solidFill>
          </c:spPr>
          <c:invertIfNegative val="0"/>
          <c:xVal>
            <c:numRef>
              <c:f>'Paso 3'!$B$5</c:f>
              <c:numCache>
                <c:formatCode>0.0%</c:formatCode>
                <c:ptCount val="1"/>
                <c:pt idx="0">
                  <c:v>1.0534700081853259</c:v>
                </c:pt>
              </c:numCache>
            </c:numRef>
          </c:xVal>
          <c:yVal>
            <c:numRef>
              <c:f>'Paso 3'!$C$5</c:f>
              <c:numCache>
                <c:formatCode>0.0%</c:formatCode>
                <c:ptCount val="1"/>
                <c:pt idx="0">
                  <c:v>1.0145921402883871</c:v>
                </c:pt>
              </c:numCache>
            </c:numRef>
          </c:yVal>
          <c:bubbleSize>
            <c:numRef>
              <c:f>'Paso 3'!$D$5</c:f>
              <c:numCache>
                <c:formatCode>0%</c:formatCode>
                <c:ptCount val="1"/>
                <c:pt idx="0">
                  <c:v>0.97</c:v>
                </c:pt>
              </c:numCache>
            </c:numRef>
          </c:bubbleSize>
          <c:bubble3D val="0"/>
          <c:extLst>
            <c:ext xmlns:c16="http://schemas.microsoft.com/office/drawing/2014/chart" uri="{C3380CC4-5D6E-409C-BE32-E72D297353CC}">
              <c16:uniqueId val="{00000006-131B-45B3-B08A-D89761021F92}"/>
            </c:ext>
          </c:extLst>
        </c:ser>
        <c:ser>
          <c:idx val="3"/>
          <c:order val="20"/>
          <c:tx>
            <c:strRef>
              <c:f>'Paso 3'!$A$6</c:f>
              <c:strCache>
                <c:ptCount val="1"/>
                <c:pt idx="0">
                  <c:v>Memphis</c:v>
                </c:pt>
              </c:strCache>
            </c:strRef>
          </c:tx>
          <c:spPr>
            <a:solidFill>
              <a:srgbClr val="404040"/>
            </a:solidFill>
          </c:spPr>
          <c:invertIfNegative val="0"/>
          <c:xVal>
            <c:numRef>
              <c:f>'Paso 3'!$B$6</c:f>
              <c:numCache>
                <c:formatCode>0.0%</c:formatCode>
                <c:ptCount val="1"/>
                <c:pt idx="0">
                  <c:v>0.95746658022205933</c:v>
                </c:pt>
              </c:numCache>
            </c:numRef>
          </c:xVal>
          <c:yVal>
            <c:numRef>
              <c:f>'Paso 3'!$C$6</c:f>
              <c:numCache>
                <c:formatCode>0.0%</c:formatCode>
                <c:ptCount val="1"/>
                <c:pt idx="0">
                  <c:v>0.95306521779887443</c:v>
                </c:pt>
              </c:numCache>
            </c:numRef>
          </c:yVal>
          <c:bubbleSize>
            <c:numRef>
              <c:f>'Paso 3'!$D$6</c:f>
              <c:numCache>
                <c:formatCode>0%</c:formatCode>
                <c:ptCount val="1"/>
                <c:pt idx="0">
                  <c:v>0.48</c:v>
                </c:pt>
              </c:numCache>
            </c:numRef>
          </c:bubbleSize>
          <c:bubble3D val="0"/>
          <c:extLst>
            <c:ext xmlns:c16="http://schemas.microsoft.com/office/drawing/2014/chart" uri="{C3380CC4-5D6E-409C-BE32-E72D297353CC}">
              <c16:uniqueId val="{00000008-131B-45B3-B08A-D89761021F92}"/>
            </c:ext>
          </c:extLst>
        </c:ser>
        <c:ser>
          <c:idx val="4"/>
          <c:order val="21"/>
          <c:tx>
            <c:strRef>
              <c:f>'Paso 3'!$A$7</c:f>
              <c:strCache>
                <c:ptCount val="1"/>
                <c:pt idx="0">
                  <c:v>American generics</c:v>
                </c:pt>
              </c:strCache>
            </c:strRef>
          </c:tx>
          <c:spPr>
            <a:solidFill>
              <a:srgbClr val="EE1D4C"/>
            </a:solidFill>
          </c:spPr>
          <c:invertIfNegative val="0"/>
          <c:xVal>
            <c:numRef>
              <c:f>'Paso 3'!$B$7</c:f>
              <c:numCache>
                <c:formatCode>0.0%</c:formatCode>
                <c:ptCount val="1"/>
                <c:pt idx="0">
                  <c:v>1.0329284129004666</c:v>
                </c:pt>
              </c:numCache>
            </c:numRef>
          </c:xVal>
          <c:yVal>
            <c:numRef>
              <c:f>'Paso 3'!$C$7</c:f>
              <c:numCache>
                <c:formatCode>0.0%</c:formatCode>
                <c:ptCount val="1"/>
                <c:pt idx="0">
                  <c:v>0.96900602343921405</c:v>
                </c:pt>
              </c:numCache>
            </c:numRef>
          </c:yVal>
          <c:bubbleSize>
            <c:numRef>
              <c:f>'Paso 3'!$D$7</c:f>
              <c:numCache>
                <c:formatCode>0%</c:formatCode>
                <c:ptCount val="1"/>
                <c:pt idx="0">
                  <c:v>0.65</c:v>
                </c:pt>
              </c:numCache>
            </c:numRef>
          </c:bubbleSize>
          <c:bubble3D val="0"/>
          <c:extLst>
            <c:ext xmlns:c16="http://schemas.microsoft.com/office/drawing/2014/chart" uri="{C3380CC4-5D6E-409C-BE32-E72D297353CC}">
              <c16:uniqueId val="{0000000A-131B-45B3-B08A-D89761021F92}"/>
            </c:ext>
          </c:extLst>
        </c:ser>
        <c:ser>
          <c:idx val="5"/>
          <c:order val="22"/>
          <c:tx>
            <c:strRef>
              <c:f>'Paso 3'!$A$8</c:f>
              <c:strCache>
                <c:ptCount val="1"/>
                <c:pt idx="0">
                  <c:v>Laproff</c:v>
                </c:pt>
              </c:strCache>
            </c:strRef>
          </c:tx>
          <c:spPr>
            <a:solidFill>
              <a:srgbClr val="009DAB"/>
            </a:solidFill>
          </c:spPr>
          <c:invertIfNegative val="0"/>
          <c:xVal>
            <c:numRef>
              <c:f>'Paso 3'!$B$8</c:f>
              <c:numCache>
                <c:formatCode>0.0%</c:formatCode>
                <c:ptCount val="1"/>
                <c:pt idx="0">
                  <c:v>1.003542519645737</c:v>
                </c:pt>
              </c:numCache>
            </c:numRef>
          </c:xVal>
          <c:yVal>
            <c:numRef>
              <c:f>'Paso 3'!$C$8</c:f>
              <c:numCache>
                <c:formatCode>0.0%</c:formatCode>
                <c:ptCount val="1"/>
                <c:pt idx="0">
                  <c:v>0.89406130051862387</c:v>
                </c:pt>
              </c:numCache>
            </c:numRef>
          </c:yVal>
          <c:bubbleSize>
            <c:numRef>
              <c:f>'Paso 3'!$D$8</c:f>
              <c:numCache>
                <c:formatCode>0%</c:formatCode>
                <c:ptCount val="1"/>
                <c:pt idx="0">
                  <c:v>0.51</c:v>
                </c:pt>
              </c:numCache>
            </c:numRef>
          </c:bubbleSize>
          <c:bubble3D val="0"/>
          <c:extLst>
            <c:ext xmlns:c16="http://schemas.microsoft.com/office/drawing/2014/chart" uri="{C3380CC4-5D6E-409C-BE32-E72D297353CC}">
              <c16:uniqueId val="{0000000C-131B-45B3-B08A-D89761021F92}"/>
            </c:ext>
          </c:extLst>
        </c:ser>
        <c:ser>
          <c:idx val="6"/>
          <c:order val="23"/>
          <c:tx>
            <c:strRef>
              <c:f>'Paso 3'!$A$9</c:f>
              <c:strCache>
                <c:ptCount val="1"/>
              </c:strCache>
            </c:strRef>
          </c:tx>
          <c:invertIfNegative val="0"/>
          <c:dLbls>
            <c:dLbl>
              <c:idx val="0"/>
              <c:layout>
                <c:manualLayout>
                  <c:x val="-8.8119583594492637E-2"/>
                  <c:y val="-7.0664796719372869E-2"/>
                </c:manualLayout>
              </c:layout>
              <c:showLegendKey val="0"/>
              <c:showVal val="0"/>
              <c:showCatName val="0"/>
              <c:showSerName val="1"/>
              <c:showPercent val="0"/>
              <c:showBubbleSize val="0"/>
              <c:separator>
</c:separator>
              <c:extLst>
                <c:ext xmlns:c15="http://schemas.microsoft.com/office/drawing/2012/chart" uri="{CE6537A1-D6FC-4f65-9D91-7224C49458BB}">
                  <c15:layout>
                    <c:manualLayout>
                      <c:w val="0.14535535122443929"/>
                      <c:h val="0.10194326726726374"/>
                    </c:manualLayout>
                  </c15:layout>
                </c:ext>
                <c:ext xmlns:c16="http://schemas.microsoft.com/office/drawing/2014/chart" uri="{C3380CC4-5D6E-409C-BE32-E72D297353CC}">
                  <c16:uniqueId val="{00000005-2622-4082-960A-28AC2C479B38}"/>
                </c:ext>
              </c:extLst>
            </c:dLbl>
            <c:spPr>
              <a:noFill/>
              <a:ln>
                <a:noFill/>
              </a:ln>
              <a:effectLst/>
            </c:spPr>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3'!$B$9</c:f>
            </c:numRef>
          </c:xVal>
          <c:yVal>
            <c:numRef>
              <c:f>'Paso 3'!$C$9</c:f>
              <c:numCache>
                <c:formatCode>0.0%</c:formatCode>
                <c:ptCount val="1"/>
                <c:pt idx="0">
                  <c:v>0</c:v>
                </c:pt>
              </c:numCache>
            </c:numRef>
          </c:yVal>
          <c:bubbleSize>
            <c:numRef>
              <c:f>'Paso 3'!$D$9</c:f>
              <c:numCache>
                <c:formatCode>0%</c:formatCode>
                <c:ptCount val="1"/>
                <c:pt idx="0">
                  <c:v>0</c:v>
                </c:pt>
              </c:numCache>
            </c:numRef>
          </c:bubbleSize>
          <c:bubble3D val="0"/>
          <c:extLst>
            <c:ext xmlns:c16="http://schemas.microsoft.com/office/drawing/2014/chart" uri="{C3380CC4-5D6E-409C-BE32-E72D297353CC}">
              <c16:uniqueId val="{0000000E-131B-45B3-B08A-D89761021F92}"/>
            </c:ext>
          </c:extLst>
        </c:ser>
        <c:ser>
          <c:idx val="7"/>
          <c:order val="24"/>
          <c:tx>
            <c:strRef>
              <c:f>'Paso 3'!$A$10</c:f>
              <c:strCache>
                <c:ptCount val="1"/>
              </c:strCache>
            </c:strRef>
          </c:tx>
          <c:spPr>
            <a:solidFill>
              <a:schemeClr val="accent3">
                <a:lumMod val="50000"/>
              </a:schemeClr>
            </a:solidFill>
          </c:spPr>
          <c:invertIfNegative val="0"/>
          <c:dLbls>
            <c:dLbl>
              <c:idx val="0"/>
              <c:layout>
                <c:manualLayout>
                  <c:x val="-1.3072227991498117E-2"/>
                  <c:y val="1.4902862993171022E-2"/>
                </c:manualLayout>
              </c:layout>
              <c:dLblPos val="r"/>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2622-4082-960A-28AC2C479B38}"/>
                </c:ext>
              </c:extLst>
            </c:dLbl>
            <c:spPr>
              <a:noFill/>
              <a:ln>
                <a:noFill/>
              </a:ln>
              <a:effectLst/>
            </c:spPr>
            <c:dLblPos val="t"/>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3'!$B$10</c:f>
            </c:numRef>
          </c:xVal>
          <c:yVal>
            <c:numRef>
              <c:f>'Paso 3'!$C$10</c:f>
              <c:numCache>
                <c:formatCode>0.0%</c:formatCode>
                <c:ptCount val="1"/>
                <c:pt idx="0">
                  <c:v>0</c:v>
                </c:pt>
              </c:numCache>
            </c:numRef>
          </c:yVal>
          <c:bubbleSize>
            <c:numRef>
              <c:f>'Paso 3'!$D$10</c:f>
              <c:numCache>
                <c:formatCode>0%</c:formatCode>
                <c:ptCount val="1"/>
                <c:pt idx="0">
                  <c:v>0</c:v>
                </c:pt>
              </c:numCache>
            </c:numRef>
          </c:bubbleSize>
          <c:bubble3D val="0"/>
          <c:extLst>
            <c:ext xmlns:c16="http://schemas.microsoft.com/office/drawing/2014/chart" uri="{C3380CC4-5D6E-409C-BE32-E72D297353CC}">
              <c16:uniqueId val="{00000010-131B-45B3-B08A-D89761021F92}"/>
            </c:ext>
          </c:extLst>
        </c:ser>
        <c:ser>
          <c:idx val="8"/>
          <c:order val="25"/>
          <c:tx>
            <c:strRef>
              <c:f>'Paso 3'!$A$11</c:f>
              <c:strCache>
                <c:ptCount val="1"/>
              </c:strCache>
            </c:strRef>
          </c:tx>
          <c:invertIfNegative val="0"/>
          <c:dPt>
            <c:idx val="0"/>
            <c:invertIfNegative val="0"/>
            <c:bubble3D val="0"/>
            <c:spPr>
              <a:solidFill>
                <a:srgbClr val="FF0000"/>
              </a:solidFill>
            </c:spPr>
            <c:extLst>
              <c:ext xmlns:c16="http://schemas.microsoft.com/office/drawing/2014/chart" uri="{C3380CC4-5D6E-409C-BE32-E72D297353CC}">
                <c16:uniqueId val="{00000001-2622-4082-960A-28AC2C479B38}"/>
              </c:ext>
            </c:extLst>
          </c:dPt>
          <c:dLbls>
            <c:dLbl>
              <c:idx val="0"/>
              <c:layout>
                <c:manualLayout>
                  <c:x val="-0.16447056055883741"/>
                  <c:y val="3.3472798446018741E-2"/>
                </c:manualLayout>
              </c:layout>
              <c:dLblPos val="r"/>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2622-4082-960A-28AC2C479B38}"/>
                </c:ext>
              </c:extLst>
            </c:dLbl>
            <c:spPr>
              <a:noFill/>
              <a:ln>
                <a:noFill/>
              </a:ln>
              <a:effectLst/>
            </c:spPr>
            <c:dLblPos val="l"/>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3'!$B$11</c:f>
            </c:numRef>
          </c:xVal>
          <c:yVal>
            <c:numRef>
              <c:f>'Paso 3'!$C$11</c:f>
              <c:numCache>
                <c:formatCode>0.0%</c:formatCode>
                <c:ptCount val="1"/>
                <c:pt idx="0">
                  <c:v>0</c:v>
                </c:pt>
              </c:numCache>
            </c:numRef>
          </c:yVal>
          <c:bubbleSize>
            <c:numRef>
              <c:f>'Paso 3'!$D$11</c:f>
              <c:numCache>
                <c:formatCode>0%</c:formatCode>
                <c:ptCount val="1"/>
                <c:pt idx="0">
                  <c:v>0</c:v>
                </c:pt>
              </c:numCache>
            </c:numRef>
          </c:bubbleSize>
          <c:bubble3D val="0"/>
          <c:extLst>
            <c:ext xmlns:c16="http://schemas.microsoft.com/office/drawing/2014/chart" uri="{C3380CC4-5D6E-409C-BE32-E72D297353CC}">
              <c16:uniqueId val="{00000012-131B-45B3-B08A-D89761021F92}"/>
            </c:ext>
          </c:extLst>
        </c:ser>
        <c:ser>
          <c:idx val="9"/>
          <c:order val="26"/>
          <c:tx>
            <c:strRef>
              <c:f>'Paso 3'!$A$12</c:f>
              <c:strCache>
                <c:ptCount val="1"/>
              </c:strCache>
            </c:strRef>
          </c:tx>
          <c:invertIfNegative val="0"/>
          <c:dLbls>
            <c:dLbl>
              <c:idx val="0"/>
              <c:layout>
                <c:manualLayout>
                  <c:x val="-0.13847363136277416"/>
                  <c:y val="-4.8349597755360407E-2"/>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4132-4473-AFC2-7DE9A5463A4D}"/>
                </c:ext>
              </c:extLst>
            </c:dLbl>
            <c:spPr>
              <a:noFill/>
              <a:ln>
                <a:noFill/>
              </a:ln>
              <a:effectLst/>
            </c:spPr>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3'!$B$12</c:f>
            </c:numRef>
          </c:xVal>
          <c:yVal>
            <c:numRef>
              <c:f>'Paso 3'!$C$12</c:f>
              <c:numCache>
                <c:formatCode>0.0%</c:formatCode>
                <c:ptCount val="1"/>
                <c:pt idx="0">
                  <c:v>0</c:v>
                </c:pt>
              </c:numCache>
            </c:numRef>
          </c:yVal>
          <c:bubbleSize>
            <c:numRef>
              <c:f>'Paso 3'!$D$12</c:f>
              <c:numCache>
                <c:formatCode>0%</c:formatCode>
                <c:ptCount val="1"/>
                <c:pt idx="0">
                  <c:v>0</c:v>
                </c:pt>
              </c:numCache>
            </c:numRef>
          </c:bubbleSize>
          <c:bubble3D val="0"/>
          <c:extLst>
            <c:ext xmlns:c16="http://schemas.microsoft.com/office/drawing/2014/chart" uri="{C3380CC4-5D6E-409C-BE32-E72D297353CC}">
              <c16:uniqueId val="{00000014-131B-45B3-B08A-D89761021F92}"/>
            </c:ext>
          </c:extLst>
        </c:ser>
        <c:ser>
          <c:idx val="10"/>
          <c:order val="27"/>
          <c:tx>
            <c:strRef>
              <c:f>'Paso 3'!$A$13</c:f>
              <c:strCache>
                <c:ptCount val="1"/>
              </c:strCache>
            </c:strRef>
          </c:tx>
          <c:invertIfNegative val="0"/>
          <c:dLbls>
            <c:dLbl>
              <c:idx val="0"/>
              <c:layout>
                <c:manualLayout>
                  <c:x val="0.26016258013612115"/>
                  <c:y val="0.11157599482006247"/>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4132-4473-AFC2-7DE9A5463A4D}"/>
                </c:ext>
              </c:extLst>
            </c:dLbl>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3'!$B$13</c:f>
            </c:numRef>
          </c:xVal>
          <c:yVal>
            <c:numRef>
              <c:f>'Paso 3'!$C$13</c:f>
              <c:numCache>
                <c:formatCode>0.0%</c:formatCode>
                <c:ptCount val="1"/>
                <c:pt idx="0">
                  <c:v>0</c:v>
                </c:pt>
              </c:numCache>
            </c:numRef>
          </c:yVal>
          <c:bubbleSize>
            <c:numRef>
              <c:f>'Paso 3'!$D$13</c:f>
              <c:numCache>
                <c:formatCode>0%</c:formatCode>
                <c:ptCount val="1"/>
                <c:pt idx="0">
                  <c:v>0</c:v>
                </c:pt>
              </c:numCache>
            </c:numRef>
          </c:bubbleSize>
          <c:bubble3D val="0"/>
          <c:extLst>
            <c:ext xmlns:c16="http://schemas.microsoft.com/office/drawing/2014/chart" uri="{C3380CC4-5D6E-409C-BE32-E72D297353CC}">
              <c16:uniqueId val="{00000016-131B-45B3-B08A-D89761021F92}"/>
            </c:ext>
          </c:extLst>
        </c:ser>
        <c:ser>
          <c:idx val="11"/>
          <c:order val="28"/>
          <c:tx>
            <c:strRef>
              <c:f>'Paso 3'!$A$14</c:f>
              <c:strCache>
                <c:ptCount val="1"/>
              </c:strCache>
            </c:strRef>
          </c:tx>
          <c:invertIfNegative val="0"/>
          <c:dLbls>
            <c:dLbl>
              <c:idx val="0"/>
              <c:layout>
                <c:manualLayout>
                  <c:x val="-9.4413839565527832E-2"/>
                  <c:y val="7.4383996546708187E-2"/>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4132-4473-AFC2-7DE9A5463A4D}"/>
                </c:ext>
              </c:extLst>
            </c:dLbl>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3'!$B$14</c:f>
            </c:numRef>
          </c:xVal>
          <c:yVal>
            <c:numRef>
              <c:f>'Paso 3'!$C$14</c:f>
              <c:numCache>
                <c:formatCode>0.0%</c:formatCode>
                <c:ptCount val="1"/>
                <c:pt idx="0">
                  <c:v>0</c:v>
                </c:pt>
              </c:numCache>
            </c:numRef>
          </c:yVal>
          <c:bubbleSize>
            <c:numRef>
              <c:f>'Paso 3'!$D$14</c:f>
              <c:numCache>
                <c:formatCode>0%</c:formatCode>
                <c:ptCount val="1"/>
                <c:pt idx="0">
                  <c:v>0</c:v>
                </c:pt>
              </c:numCache>
            </c:numRef>
          </c:bubbleSize>
          <c:bubble3D val="0"/>
          <c:extLst>
            <c:ext xmlns:c16="http://schemas.microsoft.com/office/drawing/2014/chart" uri="{C3380CC4-5D6E-409C-BE32-E72D297353CC}">
              <c16:uniqueId val="{00000018-131B-45B3-B08A-D89761021F92}"/>
            </c:ext>
          </c:extLst>
        </c:ser>
        <c:ser>
          <c:idx val="12"/>
          <c:order val="29"/>
          <c:tx>
            <c:strRef>
              <c:f>'Paso 3'!$A$15</c:f>
              <c:strCache>
                <c:ptCount val="1"/>
              </c:strCache>
            </c:strRef>
          </c:tx>
          <c:invertIfNegative val="0"/>
          <c:dLbls>
            <c:dLbl>
              <c:idx val="0"/>
              <c:layout>
                <c:manualLayout>
                  <c:x val="-9.4413839565527832E-2"/>
                  <c:y val="-5.5787997410031237E-2"/>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4132-4473-AFC2-7DE9A5463A4D}"/>
                </c:ext>
              </c:extLst>
            </c:dLbl>
            <c:spPr>
              <a:noFill/>
              <a:ln>
                <a:noFill/>
              </a:ln>
              <a:effectLst/>
            </c:spPr>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3'!$B$15</c:f>
            </c:numRef>
          </c:xVal>
          <c:yVal>
            <c:numRef>
              <c:f>'Paso 3'!$C$15</c:f>
              <c:numCache>
                <c:formatCode>0.0%</c:formatCode>
                <c:ptCount val="1"/>
                <c:pt idx="0">
                  <c:v>0</c:v>
                </c:pt>
              </c:numCache>
            </c:numRef>
          </c:yVal>
          <c:bubbleSize>
            <c:numRef>
              <c:f>'Paso 3'!$D$15</c:f>
              <c:numCache>
                <c:formatCode>0%</c:formatCode>
                <c:ptCount val="1"/>
                <c:pt idx="0">
                  <c:v>0</c:v>
                </c:pt>
              </c:numCache>
            </c:numRef>
          </c:bubbleSize>
          <c:bubble3D val="0"/>
          <c:extLst>
            <c:ext xmlns:c16="http://schemas.microsoft.com/office/drawing/2014/chart" uri="{C3380CC4-5D6E-409C-BE32-E72D297353CC}">
              <c16:uniqueId val="{0000001A-131B-45B3-B08A-D89761021F92}"/>
            </c:ext>
          </c:extLst>
        </c:ser>
        <c:ser>
          <c:idx val="13"/>
          <c:order val="30"/>
          <c:tx>
            <c:strRef>
              <c:f>'Paso 3'!$A$16</c:f>
              <c:strCache>
                <c:ptCount val="1"/>
              </c:strCache>
            </c:strRef>
          </c:tx>
          <c:invertIfNegative val="0"/>
          <c:dLbls>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3'!$B$16</c:f>
            </c:numRef>
          </c:xVal>
          <c:yVal>
            <c:numRef>
              <c:f>'Paso 3'!$C$16</c:f>
              <c:numCache>
                <c:formatCode>0.0%</c:formatCode>
                <c:ptCount val="1"/>
                <c:pt idx="0">
                  <c:v>0</c:v>
                </c:pt>
              </c:numCache>
            </c:numRef>
          </c:yVal>
          <c:bubbleSize>
            <c:numRef>
              <c:f>'Paso 3'!$D$16</c:f>
              <c:numCache>
                <c:formatCode>0%</c:formatCode>
                <c:ptCount val="1"/>
                <c:pt idx="0">
                  <c:v>0</c:v>
                </c:pt>
              </c:numCache>
            </c:numRef>
          </c:bubbleSize>
          <c:bubble3D val="0"/>
          <c:extLst>
            <c:ext xmlns:c16="http://schemas.microsoft.com/office/drawing/2014/chart" uri="{C3380CC4-5D6E-409C-BE32-E72D297353CC}">
              <c16:uniqueId val="{0000001C-131B-45B3-B08A-D89761021F92}"/>
            </c:ext>
          </c:extLst>
        </c:ser>
        <c:ser>
          <c:idx val="14"/>
          <c:order val="31"/>
          <c:tx>
            <c:strRef>
              <c:f>'Paso 3'!$A$17</c:f>
              <c:strCache>
                <c:ptCount val="1"/>
              </c:strCache>
            </c:strRef>
          </c:tx>
          <c:invertIfNegative val="0"/>
          <c:dLbls>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3'!$B$17</c:f>
            </c:numRef>
          </c:xVal>
          <c:yVal>
            <c:numRef>
              <c:f>'Paso 3'!$C$17</c:f>
              <c:numCache>
                <c:formatCode>0.0%</c:formatCode>
                <c:ptCount val="1"/>
                <c:pt idx="0">
                  <c:v>0</c:v>
                </c:pt>
              </c:numCache>
            </c:numRef>
          </c:yVal>
          <c:bubbleSize>
            <c:numRef>
              <c:f>'Paso 3'!$D$17</c:f>
              <c:numCache>
                <c:formatCode>0%</c:formatCode>
                <c:ptCount val="1"/>
                <c:pt idx="0">
                  <c:v>0</c:v>
                </c:pt>
              </c:numCache>
            </c:numRef>
          </c:bubbleSize>
          <c:bubble3D val="0"/>
          <c:extLst>
            <c:ext xmlns:c16="http://schemas.microsoft.com/office/drawing/2014/chart" uri="{C3380CC4-5D6E-409C-BE32-E72D297353CC}">
              <c16:uniqueId val="{0000001E-131B-45B3-B08A-D89761021F92}"/>
            </c:ext>
          </c:extLst>
        </c:ser>
        <c:ser>
          <c:idx val="15"/>
          <c:order val="32"/>
          <c:tx>
            <c:strRef>
              <c:f>'Paso 3'!$A$41</c:f>
              <c:strCache>
                <c:ptCount val="1"/>
                <c:pt idx="0">
                  <c:v>Eje y --&gt;</c:v>
                </c:pt>
              </c:strCache>
            </c:strRef>
          </c:tx>
          <c:spPr>
            <a:solidFill>
              <a:schemeClr val="tx1"/>
            </a:solidFill>
            <a:ln w="25400">
              <a:noFill/>
            </a:ln>
          </c:spPr>
          <c:invertIfNegative val="0"/>
          <c:xVal>
            <c:numRef>
              <c:f>'Paso 3'!$B$41</c:f>
            </c:numRef>
          </c:xVal>
          <c:yVal>
            <c:numRef>
              <c:f>'Paso 3'!$C$41</c:f>
            </c:numRef>
          </c:yVal>
          <c:bubbleSize>
            <c:numRef>
              <c:f>'Paso 3'!$D$41</c:f>
            </c:numRef>
          </c:bubbleSize>
          <c:bubble3D val="0"/>
          <c:extLst>
            <c:ext xmlns:c16="http://schemas.microsoft.com/office/drawing/2014/chart" uri="{C3380CC4-5D6E-409C-BE32-E72D297353CC}">
              <c16:uniqueId val="{00000020-131B-45B3-B08A-D89761021F92}"/>
            </c:ext>
          </c:extLst>
        </c:ser>
        <c:ser>
          <c:idx val="16"/>
          <c:order val="33"/>
          <c:tx>
            <c:strRef>
              <c:f>'Paso 3'!$A$40</c:f>
              <c:strCache>
                <c:ptCount val="1"/>
                <c:pt idx="0">
                  <c:v>Eje x --&gt;</c:v>
                </c:pt>
              </c:strCache>
            </c:strRef>
          </c:tx>
          <c:spPr>
            <a:solidFill>
              <a:schemeClr val="tx1"/>
            </a:solidFill>
            <a:ln w="25400">
              <a:noFill/>
            </a:ln>
          </c:spPr>
          <c:invertIfNegative val="0"/>
          <c:xVal>
            <c:numRef>
              <c:f>'Paso 3'!$B$40</c:f>
            </c:numRef>
          </c:xVal>
          <c:yVal>
            <c:numRef>
              <c:f>'Paso 3'!$C$40</c:f>
            </c:numRef>
          </c:yVal>
          <c:bubbleSize>
            <c:numRef>
              <c:f>'Paso 3'!$D$40</c:f>
            </c:numRef>
          </c:bubbleSize>
          <c:bubble3D val="0"/>
          <c:extLst>
            <c:ext xmlns:c16="http://schemas.microsoft.com/office/drawing/2014/chart" uri="{C3380CC4-5D6E-409C-BE32-E72D297353CC}">
              <c16:uniqueId val="{00000022-131B-45B3-B08A-D89761021F92}"/>
            </c:ext>
          </c:extLst>
        </c:ser>
        <c:dLbls>
          <c:showLegendKey val="0"/>
          <c:showVal val="0"/>
          <c:showCatName val="0"/>
          <c:showSerName val="0"/>
          <c:showPercent val="0"/>
          <c:showBubbleSize val="0"/>
        </c:dLbls>
        <c:bubbleScale val="20"/>
        <c:showNegBubbles val="0"/>
        <c:axId val="-533390544"/>
        <c:axId val="-533375856"/>
      </c:bubbleChart>
      <c:valAx>
        <c:axId val="-533390544"/>
        <c:scaling>
          <c:orientation val="minMax"/>
          <c:max val="1.1500000000000001"/>
          <c:min val="0.85000000000000009"/>
        </c:scaling>
        <c:delete val="0"/>
        <c:axPos val="b"/>
        <c:numFmt formatCode="0%" sourceLinked="0"/>
        <c:majorTickMark val="out"/>
        <c:minorTickMark val="none"/>
        <c:tickLblPos val="nextTo"/>
        <c:crossAx val="-533375856"/>
        <c:crosses val="autoZero"/>
        <c:crossBetween val="midCat"/>
        <c:majorUnit val="5.000000000000001E-2"/>
      </c:valAx>
      <c:valAx>
        <c:axId val="-533375856"/>
        <c:scaling>
          <c:orientation val="minMax"/>
          <c:max val="1.1500000000000001"/>
          <c:min val="0.85000000000000009"/>
        </c:scaling>
        <c:delete val="0"/>
        <c:axPos val="l"/>
        <c:numFmt formatCode="0%" sourceLinked="0"/>
        <c:majorTickMark val="out"/>
        <c:minorTickMark val="none"/>
        <c:tickLblPos val="nextTo"/>
        <c:crossAx val="-533390544"/>
        <c:crosses val="autoZero"/>
        <c:crossBetween val="midCat"/>
        <c:majorUnit val="5.000000000000001E-2"/>
      </c:valAx>
      <c:spPr>
        <a:ln w="28575">
          <a:solidFill>
            <a:sysClr val="window" lastClr="FFFFFF">
              <a:lumMod val="50000"/>
            </a:sysClr>
          </a:solidFill>
        </a:ln>
      </c:spPr>
    </c:plotArea>
    <c:plotVisOnly val="1"/>
    <c:dispBlanksAs val="gap"/>
    <c:showDLblsOverMax val="0"/>
  </c:chart>
  <c:externalData r:id="rId2">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6"/>
    </mc:Choice>
    <mc:Fallback>
      <c:style val="26"/>
    </mc:Fallback>
  </mc:AlternateContent>
  <c:clrMapOvr bg1="lt1" tx1="dk1" bg2="lt2" tx2="dk2" accent1="accent1" accent2="accent2" accent3="accent3" accent4="accent4" accent5="accent5" accent6="accent6" hlink="hlink" folHlink="folHlink"/>
  <c:chart>
    <c:autoTitleDeleted val="0"/>
    <c:plotArea>
      <c:layout/>
      <c:bubbleChart>
        <c:varyColors val="0"/>
        <c:ser>
          <c:idx val="17"/>
          <c:order val="0"/>
          <c:tx>
            <c:strRef>
              <c:f>'Paso 3'!$A$3</c:f>
              <c:strCache>
                <c:ptCount val="1"/>
                <c:pt idx="0">
                  <c:v>La Santé</c:v>
                </c:pt>
              </c:strCache>
            </c:strRef>
          </c:tx>
          <c:invertIfNegative val="0"/>
          <c:xVal>
            <c:numRef>
              <c:f>'Paso 3'!$B$3</c:f>
              <c:numCache>
                <c:formatCode>0.0%</c:formatCode>
                <c:ptCount val="1"/>
                <c:pt idx="0">
                  <c:v>0.97381178233468757</c:v>
                </c:pt>
              </c:numCache>
            </c:numRef>
          </c:xVal>
          <c:yVal>
            <c:numRef>
              <c:f>'Paso 3'!$C$3</c:f>
              <c:numCache>
                <c:formatCode>0.0%</c:formatCode>
                <c:ptCount val="1"/>
                <c:pt idx="0">
                  <c:v>0.96636629717085509</c:v>
                </c:pt>
              </c:numCache>
            </c:numRef>
          </c:yVal>
          <c:bubbleSize>
            <c:numRef>
              <c:f>'Paso 3'!$D$3</c:f>
              <c:numCache>
                <c:formatCode>0%</c:formatCode>
                <c:ptCount val="1"/>
                <c:pt idx="0">
                  <c:v>0.89</c:v>
                </c:pt>
              </c:numCache>
            </c:numRef>
          </c:bubbleSize>
          <c:bubble3D val="0"/>
          <c:extLst>
            <c:ext xmlns:c16="http://schemas.microsoft.com/office/drawing/2014/chart" uri="{C3380CC4-5D6E-409C-BE32-E72D297353CC}">
              <c16:uniqueId val="{00000023-131B-45B3-B08A-D89761021F92}"/>
            </c:ext>
          </c:extLst>
        </c:ser>
        <c:ser>
          <c:idx val="18"/>
          <c:order val="1"/>
          <c:tx>
            <c:strRef>
              <c:f>'Paso 3'!$A$4</c:f>
              <c:strCache>
                <c:ptCount val="1"/>
                <c:pt idx="0">
                  <c:v>Genfar</c:v>
                </c:pt>
              </c:strCache>
            </c:strRef>
          </c:tx>
          <c:invertIfNegative val="0"/>
          <c:xVal>
            <c:numRef>
              <c:f>'Paso 3'!$B$4</c:f>
              <c:numCache>
                <c:formatCode>0.0%</c:formatCode>
                <c:ptCount val="1"/>
                <c:pt idx="0">
                  <c:v>0.96546572404494979</c:v>
                </c:pt>
              </c:numCache>
            </c:numRef>
          </c:xVal>
          <c:yVal>
            <c:numRef>
              <c:f>'Paso 3'!$C$4</c:f>
              <c:numCache>
                <c:formatCode>0.0%</c:formatCode>
                <c:ptCount val="1"/>
                <c:pt idx="0">
                  <c:v>1.0248598806878439</c:v>
                </c:pt>
              </c:numCache>
            </c:numRef>
          </c:yVal>
          <c:bubbleSize>
            <c:numRef>
              <c:f>'Paso 3'!$D$4</c:f>
              <c:numCache>
                <c:formatCode>0%</c:formatCode>
                <c:ptCount val="1"/>
                <c:pt idx="0">
                  <c:v>0.89</c:v>
                </c:pt>
              </c:numCache>
            </c:numRef>
          </c:bubbleSize>
          <c:bubble3D val="0"/>
          <c:extLst>
            <c:ext xmlns:c16="http://schemas.microsoft.com/office/drawing/2014/chart" uri="{C3380CC4-5D6E-409C-BE32-E72D297353CC}">
              <c16:uniqueId val="{00000024-131B-45B3-B08A-D89761021F92}"/>
            </c:ext>
          </c:extLst>
        </c:ser>
        <c:ser>
          <c:idx val="19"/>
          <c:order val="2"/>
          <c:tx>
            <c:strRef>
              <c:f>'Paso 3'!$A$5</c:f>
              <c:strCache>
                <c:ptCount val="1"/>
                <c:pt idx="0">
                  <c:v>Mk</c:v>
                </c:pt>
              </c:strCache>
            </c:strRef>
          </c:tx>
          <c:spPr>
            <a:ln w="25400">
              <a:noFill/>
            </a:ln>
          </c:spPr>
          <c:invertIfNegative val="0"/>
          <c:xVal>
            <c:numRef>
              <c:f>'Paso 3'!$B$5</c:f>
              <c:numCache>
                <c:formatCode>0.0%</c:formatCode>
                <c:ptCount val="1"/>
                <c:pt idx="0">
                  <c:v>1.0690828250760338</c:v>
                </c:pt>
              </c:numCache>
            </c:numRef>
          </c:xVal>
          <c:yVal>
            <c:numRef>
              <c:f>'Paso 3'!$C$5</c:f>
              <c:numCache>
                <c:formatCode>0.0%</c:formatCode>
                <c:ptCount val="1"/>
                <c:pt idx="0">
                  <c:v>1.0373089523984569</c:v>
                </c:pt>
              </c:numCache>
            </c:numRef>
          </c:yVal>
          <c:bubbleSize>
            <c:numRef>
              <c:f>'Paso 3'!$D$5</c:f>
              <c:numCache>
                <c:formatCode>0%</c:formatCode>
                <c:ptCount val="1"/>
                <c:pt idx="0">
                  <c:v>0.97</c:v>
                </c:pt>
              </c:numCache>
            </c:numRef>
          </c:bubbleSize>
          <c:bubble3D val="0"/>
          <c:extLst>
            <c:ext xmlns:c16="http://schemas.microsoft.com/office/drawing/2014/chart" uri="{C3380CC4-5D6E-409C-BE32-E72D297353CC}">
              <c16:uniqueId val="{00000025-131B-45B3-B08A-D89761021F92}"/>
            </c:ext>
          </c:extLst>
        </c:ser>
        <c:ser>
          <c:idx val="20"/>
          <c:order val="3"/>
          <c:tx>
            <c:strRef>
              <c:f>'Paso 3'!$A$6</c:f>
              <c:strCache>
                <c:ptCount val="1"/>
                <c:pt idx="0">
                  <c:v>Memphis</c:v>
                </c:pt>
              </c:strCache>
            </c:strRef>
          </c:tx>
          <c:spPr>
            <a:ln w="25400">
              <a:noFill/>
            </a:ln>
          </c:spPr>
          <c:invertIfNegative val="0"/>
          <c:xVal>
            <c:numRef>
              <c:f>'Paso 3'!$B$6</c:f>
              <c:numCache>
                <c:formatCode>0.0%</c:formatCode>
                <c:ptCount val="1"/>
                <c:pt idx="0">
                  <c:v>1.0705000802573101</c:v>
                </c:pt>
              </c:numCache>
            </c:numRef>
          </c:xVal>
          <c:yVal>
            <c:numRef>
              <c:f>'Paso 3'!$C$6</c:f>
              <c:numCache>
                <c:formatCode>0.0%</c:formatCode>
                <c:ptCount val="1"/>
                <c:pt idx="0">
                  <c:v>0.94016071699463377</c:v>
                </c:pt>
              </c:numCache>
            </c:numRef>
          </c:yVal>
          <c:bubbleSize>
            <c:numRef>
              <c:f>'Paso 3'!$D$6</c:f>
              <c:numCache>
                <c:formatCode>0%</c:formatCode>
                <c:ptCount val="1"/>
                <c:pt idx="0">
                  <c:v>0.46</c:v>
                </c:pt>
              </c:numCache>
            </c:numRef>
          </c:bubbleSize>
          <c:bubble3D val="0"/>
          <c:extLst>
            <c:ext xmlns:c16="http://schemas.microsoft.com/office/drawing/2014/chart" uri="{C3380CC4-5D6E-409C-BE32-E72D297353CC}">
              <c16:uniqueId val="{00000026-131B-45B3-B08A-D89761021F92}"/>
            </c:ext>
          </c:extLst>
        </c:ser>
        <c:ser>
          <c:idx val="21"/>
          <c:order val="4"/>
          <c:tx>
            <c:strRef>
              <c:f>'Paso 3'!$A$7</c:f>
              <c:strCache>
                <c:ptCount val="1"/>
                <c:pt idx="0">
                  <c:v>American generics</c:v>
                </c:pt>
              </c:strCache>
            </c:strRef>
          </c:tx>
          <c:spPr>
            <a:ln w="25400">
              <a:noFill/>
            </a:ln>
          </c:spPr>
          <c:invertIfNegative val="0"/>
          <c:xVal>
            <c:numRef>
              <c:f>'Paso 3'!$B$7</c:f>
              <c:numCache>
                <c:formatCode>0.0%</c:formatCode>
                <c:ptCount val="1"/>
                <c:pt idx="0">
                  <c:v>0.97948080305979235</c:v>
                </c:pt>
              </c:numCache>
            </c:numRef>
          </c:xVal>
          <c:yVal>
            <c:numRef>
              <c:f>'Paso 3'!$C$7</c:f>
              <c:numCache>
                <c:formatCode>0.0%</c:formatCode>
                <c:ptCount val="1"/>
                <c:pt idx="0">
                  <c:v>0.96136393045608826</c:v>
                </c:pt>
              </c:numCache>
            </c:numRef>
          </c:yVal>
          <c:bubbleSize>
            <c:numRef>
              <c:f>'Paso 3'!$D$7</c:f>
              <c:numCache>
                <c:formatCode>0%</c:formatCode>
                <c:ptCount val="1"/>
                <c:pt idx="0">
                  <c:v>0.57999999999999996</c:v>
                </c:pt>
              </c:numCache>
            </c:numRef>
          </c:bubbleSize>
          <c:bubble3D val="0"/>
          <c:extLst>
            <c:ext xmlns:c16="http://schemas.microsoft.com/office/drawing/2014/chart" uri="{C3380CC4-5D6E-409C-BE32-E72D297353CC}">
              <c16:uniqueId val="{00000027-131B-45B3-B08A-D89761021F92}"/>
            </c:ext>
          </c:extLst>
        </c:ser>
        <c:ser>
          <c:idx val="22"/>
          <c:order val="5"/>
          <c:tx>
            <c:strRef>
              <c:f>'Paso 3'!$A$8</c:f>
              <c:strCache>
                <c:ptCount val="1"/>
                <c:pt idx="0">
                  <c:v>Laproff</c:v>
                </c:pt>
              </c:strCache>
            </c:strRef>
          </c:tx>
          <c:spPr>
            <a:ln w="25400">
              <a:noFill/>
            </a:ln>
          </c:spPr>
          <c:invertIfNegative val="0"/>
          <c:xVal>
            <c:numRef>
              <c:f>'Paso 3'!$B$8</c:f>
              <c:numCache>
                <c:formatCode>0.0%</c:formatCode>
                <c:ptCount val="1"/>
                <c:pt idx="0">
                  <c:v>0.92782972534217001</c:v>
                </c:pt>
              </c:numCache>
            </c:numRef>
          </c:xVal>
          <c:yVal>
            <c:numRef>
              <c:f>'Paso 3'!$C$8</c:f>
              <c:numCache>
                <c:formatCode>0.0%</c:formatCode>
                <c:ptCount val="1"/>
                <c:pt idx="0">
                  <c:v>1.0104780763828893</c:v>
                </c:pt>
              </c:numCache>
            </c:numRef>
          </c:yVal>
          <c:bubbleSize>
            <c:numRef>
              <c:f>'Paso 3'!$D$8</c:f>
              <c:numCache>
                <c:formatCode>0%</c:formatCode>
                <c:ptCount val="1"/>
                <c:pt idx="0">
                  <c:v>0.59</c:v>
                </c:pt>
              </c:numCache>
            </c:numRef>
          </c:bubbleSize>
          <c:bubble3D val="0"/>
          <c:extLst>
            <c:ext xmlns:c16="http://schemas.microsoft.com/office/drawing/2014/chart" uri="{C3380CC4-5D6E-409C-BE32-E72D297353CC}">
              <c16:uniqueId val="{00000028-131B-45B3-B08A-D89761021F92}"/>
            </c:ext>
          </c:extLst>
        </c:ser>
        <c:ser>
          <c:idx val="23"/>
          <c:order val="6"/>
          <c:tx>
            <c:strRef>
              <c:f>'Paso 3'!$A$9</c:f>
              <c:strCache>
                <c:ptCount val="1"/>
              </c:strCache>
            </c:strRef>
          </c:tx>
          <c:spPr>
            <a:ln w="25400">
              <a:noFill/>
            </a:ln>
          </c:spPr>
          <c:invertIfNegative val="0"/>
          <c:xVal>
            <c:numRef>
              <c:f>'Paso 3'!$B$9</c:f>
            </c:numRef>
          </c:xVal>
          <c:yVal>
            <c:numRef>
              <c:f>'Paso 3'!$C$9</c:f>
              <c:numCache>
                <c:formatCode>0.0%</c:formatCode>
                <c:ptCount val="1"/>
                <c:pt idx="0">
                  <c:v>0</c:v>
                </c:pt>
              </c:numCache>
            </c:numRef>
          </c:yVal>
          <c:bubbleSize>
            <c:numRef>
              <c:f>'Paso 3'!$D$9</c:f>
              <c:numCache>
                <c:formatCode>0%</c:formatCode>
                <c:ptCount val="1"/>
                <c:pt idx="0">
                  <c:v>0</c:v>
                </c:pt>
              </c:numCache>
            </c:numRef>
          </c:bubbleSize>
          <c:bubble3D val="0"/>
          <c:extLst>
            <c:ext xmlns:c16="http://schemas.microsoft.com/office/drawing/2014/chart" uri="{C3380CC4-5D6E-409C-BE32-E72D297353CC}">
              <c16:uniqueId val="{00000029-131B-45B3-B08A-D89761021F92}"/>
            </c:ext>
          </c:extLst>
        </c:ser>
        <c:ser>
          <c:idx val="24"/>
          <c:order val="7"/>
          <c:tx>
            <c:strRef>
              <c:f>'Paso 3'!$A$10</c:f>
              <c:strCache>
                <c:ptCount val="1"/>
              </c:strCache>
            </c:strRef>
          </c:tx>
          <c:spPr>
            <a:ln w="25400">
              <a:noFill/>
            </a:ln>
          </c:spPr>
          <c:invertIfNegative val="0"/>
          <c:xVal>
            <c:numRef>
              <c:f>'Paso 3'!$B$10</c:f>
            </c:numRef>
          </c:xVal>
          <c:yVal>
            <c:numRef>
              <c:f>'Paso 3'!$C$10</c:f>
              <c:numCache>
                <c:formatCode>0.0%</c:formatCode>
                <c:ptCount val="1"/>
                <c:pt idx="0">
                  <c:v>0</c:v>
                </c:pt>
              </c:numCache>
            </c:numRef>
          </c:yVal>
          <c:bubbleSize>
            <c:numRef>
              <c:f>'Paso 3'!$D$10</c:f>
              <c:numCache>
                <c:formatCode>0%</c:formatCode>
                <c:ptCount val="1"/>
                <c:pt idx="0">
                  <c:v>0</c:v>
                </c:pt>
              </c:numCache>
            </c:numRef>
          </c:bubbleSize>
          <c:bubble3D val="0"/>
          <c:extLst>
            <c:ext xmlns:c16="http://schemas.microsoft.com/office/drawing/2014/chart" uri="{C3380CC4-5D6E-409C-BE32-E72D297353CC}">
              <c16:uniqueId val="{0000002A-131B-45B3-B08A-D89761021F92}"/>
            </c:ext>
          </c:extLst>
        </c:ser>
        <c:ser>
          <c:idx val="25"/>
          <c:order val="8"/>
          <c:tx>
            <c:strRef>
              <c:f>'Paso 3'!$A$11</c:f>
              <c:strCache>
                <c:ptCount val="1"/>
              </c:strCache>
            </c:strRef>
          </c:tx>
          <c:spPr>
            <a:ln w="25400">
              <a:noFill/>
            </a:ln>
          </c:spPr>
          <c:invertIfNegative val="0"/>
          <c:xVal>
            <c:numRef>
              <c:f>'Paso 3'!$B$11</c:f>
            </c:numRef>
          </c:xVal>
          <c:yVal>
            <c:numRef>
              <c:f>'Paso 3'!$C$11</c:f>
              <c:numCache>
                <c:formatCode>0.0%</c:formatCode>
                <c:ptCount val="1"/>
                <c:pt idx="0">
                  <c:v>0</c:v>
                </c:pt>
              </c:numCache>
            </c:numRef>
          </c:yVal>
          <c:bubbleSize>
            <c:numRef>
              <c:f>'Paso 3'!$D$11</c:f>
              <c:numCache>
                <c:formatCode>0%</c:formatCode>
                <c:ptCount val="1"/>
                <c:pt idx="0">
                  <c:v>0</c:v>
                </c:pt>
              </c:numCache>
            </c:numRef>
          </c:bubbleSize>
          <c:bubble3D val="0"/>
          <c:extLst>
            <c:ext xmlns:c16="http://schemas.microsoft.com/office/drawing/2014/chart" uri="{C3380CC4-5D6E-409C-BE32-E72D297353CC}">
              <c16:uniqueId val="{0000002B-131B-45B3-B08A-D89761021F92}"/>
            </c:ext>
          </c:extLst>
        </c:ser>
        <c:ser>
          <c:idx val="26"/>
          <c:order val="9"/>
          <c:tx>
            <c:strRef>
              <c:f>'Paso 3'!$A$12</c:f>
              <c:strCache>
                <c:ptCount val="1"/>
              </c:strCache>
            </c:strRef>
          </c:tx>
          <c:spPr>
            <a:ln w="25400">
              <a:noFill/>
            </a:ln>
          </c:spPr>
          <c:invertIfNegative val="0"/>
          <c:xVal>
            <c:numRef>
              <c:f>'Paso 3'!$B$12</c:f>
            </c:numRef>
          </c:xVal>
          <c:yVal>
            <c:numRef>
              <c:f>'Paso 3'!$C$12</c:f>
              <c:numCache>
                <c:formatCode>0.0%</c:formatCode>
                <c:ptCount val="1"/>
                <c:pt idx="0">
                  <c:v>0</c:v>
                </c:pt>
              </c:numCache>
            </c:numRef>
          </c:yVal>
          <c:bubbleSize>
            <c:numRef>
              <c:f>'Paso 3'!$D$12</c:f>
              <c:numCache>
                <c:formatCode>0%</c:formatCode>
                <c:ptCount val="1"/>
                <c:pt idx="0">
                  <c:v>0</c:v>
                </c:pt>
              </c:numCache>
            </c:numRef>
          </c:bubbleSize>
          <c:bubble3D val="0"/>
          <c:extLst>
            <c:ext xmlns:c16="http://schemas.microsoft.com/office/drawing/2014/chart" uri="{C3380CC4-5D6E-409C-BE32-E72D297353CC}">
              <c16:uniqueId val="{0000002C-131B-45B3-B08A-D89761021F92}"/>
            </c:ext>
          </c:extLst>
        </c:ser>
        <c:ser>
          <c:idx val="27"/>
          <c:order val="10"/>
          <c:tx>
            <c:strRef>
              <c:f>'Paso 3'!$A$13</c:f>
              <c:strCache>
                <c:ptCount val="1"/>
              </c:strCache>
            </c:strRef>
          </c:tx>
          <c:spPr>
            <a:ln w="25400">
              <a:noFill/>
            </a:ln>
          </c:spPr>
          <c:invertIfNegative val="0"/>
          <c:xVal>
            <c:numRef>
              <c:f>'Paso 3'!$B$13</c:f>
            </c:numRef>
          </c:xVal>
          <c:yVal>
            <c:numRef>
              <c:f>'Paso 3'!$C$13</c:f>
              <c:numCache>
                <c:formatCode>0.0%</c:formatCode>
                <c:ptCount val="1"/>
                <c:pt idx="0">
                  <c:v>0</c:v>
                </c:pt>
              </c:numCache>
            </c:numRef>
          </c:yVal>
          <c:bubbleSize>
            <c:numRef>
              <c:f>'Paso 3'!$D$13</c:f>
              <c:numCache>
                <c:formatCode>0%</c:formatCode>
                <c:ptCount val="1"/>
                <c:pt idx="0">
                  <c:v>0</c:v>
                </c:pt>
              </c:numCache>
            </c:numRef>
          </c:bubbleSize>
          <c:bubble3D val="0"/>
          <c:extLst>
            <c:ext xmlns:c16="http://schemas.microsoft.com/office/drawing/2014/chart" uri="{C3380CC4-5D6E-409C-BE32-E72D297353CC}">
              <c16:uniqueId val="{0000002D-131B-45B3-B08A-D89761021F92}"/>
            </c:ext>
          </c:extLst>
        </c:ser>
        <c:ser>
          <c:idx val="28"/>
          <c:order val="11"/>
          <c:tx>
            <c:strRef>
              <c:f>'Paso 3'!$A$14</c:f>
              <c:strCache>
                <c:ptCount val="1"/>
              </c:strCache>
            </c:strRef>
          </c:tx>
          <c:spPr>
            <a:ln w="25400">
              <a:noFill/>
            </a:ln>
          </c:spPr>
          <c:invertIfNegative val="0"/>
          <c:xVal>
            <c:numRef>
              <c:f>'Paso 3'!$B$14</c:f>
            </c:numRef>
          </c:xVal>
          <c:yVal>
            <c:numRef>
              <c:f>'Paso 3'!$C$14</c:f>
              <c:numCache>
                <c:formatCode>0.0%</c:formatCode>
                <c:ptCount val="1"/>
                <c:pt idx="0">
                  <c:v>0</c:v>
                </c:pt>
              </c:numCache>
            </c:numRef>
          </c:yVal>
          <c:bubbleSize>
            <c:numRef>
              <c:f>'Paso 3'!$D$14</c:f>
              <c:numCache>
                <c:formatCode>0%</c:formatCode>
                <c:ptCount val="1"/>
                <c:pt idx="0">
                  <c:v>0</c:v>
                </c:pt>
              </c:numCache>
            </c:numRef>
          </c:bubbleSize>
          <c:bubble3D val="0"/>
          <c:extLst>
            <c:ext xmlns:c16="http://schemas.microsoft.com/office/drawing/2014/chart" uri="{C3380CC4-5D6E-409C-BE32-E72D297353CC}">
              <c16:uniqueId val="{0000002E-131B-45B3-B08A-D89761021F92}"/>
            </c:ext>
          </c:extLst>
        </c:ser>
        <c:ser>
          <c:idx val="29"/>
          <c:order val="12"/>
          <c:tx>
            <c:strRef>
              <c:f>'Paso 3'!$A$15</c:f>
              <c:strCache>
                <c:ptCount val="1"/>
              </c:strCache>
            </c:strRef>
          </c:tx>
          <c:spPr>
            <a:ln w="25400">
              <a:noFill/>
            </a:ln>
          </c:spPr>
          <c:invertIfNegative val="0"/>
          <c:xVal>
            <c:numRef>
              <c:f>'Paso 3'!$B$15</c:f>
            </c:numRef>
          </c:xVal>
          <c:yVal>
            <c:numRef>
              <c:f>'Paso 3'!$C$15</c:f>
              <c:numCache>
                <c:formatCode>0.0%</c:formatCode>
                <c:ptCount val="1"/>
                <c:pt idx="0">
                  <c:v>0</c:v>
                </c:pt>
              </c:numCache>
            </c:numRef>
          </c:yVal>
          <c:bubbleSize>
            <c:numRef>
              <c:f>'Paso 3'!$D$15</c:f>
              <c:numCache>
                <c:formatCode>0%</c:formatCode>
                <c:ptCount val="1"/>
                <c:pt idx="0">
                  <c:v>0</c:v>
                </c:pt>
              </c:numCache>
            </c:numRef>
          </c:bubbleSize>
          <c:bubble3D val="0"/>
          <c:extLst>
            <c:ext xmlns:c16="http://schemas.microsoft.com/office/drawing/2014/chart" uri="{C3380CC4-5D6E-409C-BE32-E72D297353CC}">
              <c16:uniqueId val="{0000002F-131B-45B3-B08A-D89761021F92}"/>
            </c:ext>
          </c:extLst>
        </c:ser>
        <c:ser>
          <c:idx val="30"/>
          <c:order val="13"/>
          <c:tx>
            <c:strRef>
              <c:f>'Paso 3'!$A$16</c:f>
              <c:strCache>
                <c:ptCount val="1"/>
              </c:strCache>
            </c:strRef>
          </c:tx>
          <c:spPr>
            <a:ln w="25400">
              <a:noFill/>
            </a:ln>
          </c:spPr>
          <c:invertIfNegative val="0"/>
          <c:xVal>
            <c:numRef>
              <c:f>'Paso 3'!$B$16</c:f>
            </c:numRef>
          </c:xVal>
          <c:yVal>
            <c:numRef>
              <c:f>'Paso 3'!$C$16</c:f>
              <c:numCache>
                <c:formatCode>0.0%</c:formatCode>
                <c:ptCount val="1"/>
                <c:pt idx="0">
                  <c:v>0</c:v>
                </c:pt>
              </c:numCache>
            </c:numRef>
          </c:yVal>
          <c:bubbleSize>
            <c:numRef>
              <c:f>'Paso 3'!$D$16</c:f>
              <c:numCache>
                <c:formatCode>0%</c:formatCode>
                <c:ptCount val="1"/>
                <c:pt idx="0">
                  <c:v>0</c:v>
                </c:pt>
              </c:numCache>
            </c:numRef>
          </c:bubbleSize>
          <c:bubble3D val="0"/>
          <c:extLst>
            <c:ext xmlns:c16="http://schemas.microsoft.com/office/drawing/2014/chart" uri="{C3380CC4-5D6E-409C-BE32-E72D297353CC}">
              <c16:uniqueId val="{00000030-131B-45B3-B08A-D89761021F92}"/>
            </c:ext>
          </c:extLst>
        </c:ser>
        <c:ser>
          <c:idx val="31"/>
          <c:order val="14"/>
          <c:tx>
            <c:strRef>
              <c:f>'Paso 3'!$A$17</c:f>
              <c:strCache>
                <c:ptCount val="1"/>
              </c:strCache>
            </c:strRef>
          </c:tx>
          <c:spPr>
            <a:ln w="25400">
              <a:noFill/>
            </a:ln>
          </c:spPr>
          <c:invertIfNegative val="0"/>
          <c:xVal>
            <c:numRef>
              <c:f>'Paso 3'!$B$17</c:f>
            </c:numRef>
          </c:xVal>
          <c:yVal>
            <c:numRef>
              <c:f>'Paso 3'!$C$17</c:f>
              <c:numCache>
                <c:formatCode>0.0%</c:formatCode>
                <c:ptCount val="1"/>
                <c:pt idx="0">
                  <c:v>0</c:v>
                </c:pt>
              </c:numCache>
            </c:numRef>
          </c:yVal>
          <c:bubbleSize>
            <c:numRef>
              <c:f>'Paso 3'!$D$17</c:f>
              <c:numCache>
                <c:formatCode>0%</c:formatCode>
                <c:ptCount val="1"/>
                <c:pt idx="0">
                  <c:v>0</c:v>
                </c:pt>
              </c:numCache>
            </c:numRef>
          </c:bubbleSize>
          <c:bubble3D val="0"/>
          <c:extLst>
            <c:ext xmlns:c16="http://schemas.microsoft.com/office/drawing/2014/chart" uri="{C3380CC4-5D6E-409C-BE32-E72D297353CC}">
              <c16:uniqueId val="{00000031-131B-45B3-B08A-D89761021F92}"/>
            </c:ext>
          </c:extLst>
        </c:ser>
        <c:ser>
          <c:idx val="32"/>
          <c:order val="15"/>
          <c:tx>
            <c:strRef>
              <c:f>'Paso 3'!$A$41</c:f>
              <c:strCache>
                <c:ptCount val="1"/>
                <c:pt idx="0">
                  <c:v>Eje y --&gt;</c:v>
                </c:pt>
              </c:strCache>
            </c:strRef>
          </c:tx>
          <c:spPr>
            <a:solidFill>
              <a:schemeClr val="tx1"/>
            </a:solidFill>
            <a:ln w="25400">
              <a:noFill/>
            </a:ln>
          </c:spPr>
          <c:invertIfNegative val="0"/>
          <c:xVal>
            <c:numRef>
              <c:f>'Paso 3'!$B$41</c:f>
            </c:numRef>
          </c:xVal>
          <c:yVal>
            <c:numRef>
              <c:f>'Paso 3'!$C$41</c:f>
            </c:numRef>
          </c:yVal>
          <c:bubbleSize>
            <c:numRef>
              <c:f>'Paso 3'!$D$41</c:f>
            </c:numRef>
          </c:bubbleSize>
          <c:bubble3D val="0"/>
          <c:extLst>
            <c:ext xmlns:c16="http://schemas.microsoft.com/office/drawing/2014/chart" uri="{C3380CC4-5D6E-409C-BE32-E72D297353CC}">
              <c16:uniqueId val="{00000032-131B-45B3-B08A-D89761021F92}"/>
            </c:ext>
          </c:extLst>
        </c:ser>
        <c:ser>
          <c:idx val="33"/>
          <c:order val="16"/>
          <c:tx>
            <c:strRef>
              <c:f>'Paso 3'!$A$40</c:f>
              <c:strCache>
                <c:ptCount val="1"/>
                <c:pt idx="0">
                  <c:v>Eje x --&gt;</c:v>
                </c:pt>
              </c:strCache>
            </c:strRef>
          </c:tx>
          <c:spPr>
            <a:solidFill>
              <a:schemeClr val="tx1"/>
            </a:solidFill>
            <a:ln w="25400">
              <a:noFill/>
            </a:ln>
          </c:spPr>
          <c:invertIfNegative val="0"/>
          <c:xVal>
            <c:numRef>
              <c:f>'Paso 3'!$B$40</c:f>
            </c:numRef>
          </c:xVal>
          <c:yVal>
            <c:numRef>
              <c:f>'Paso 3'!$C$40</c:f>
            </c:numRef>
          </c:yVal>
          <c:bubbleSize>
            <c:numRef>
              <c:f>'Paso 3'!$D$40</c:f>
            </c:numRef>
          </c:bubbleSize>
          <c:bubble3D val="0"/>
          <c:extLst>
            <c:ext xmlns:c16="http://schemas.microsoft.com/office/drawing/2014/chart" uri="{C3380CC4-5D6E-409C-BE32-E72D297353CC}">
              <c16:uniqueId val="{00000033-131B-45B3-B08A-D89761021F92}"/>
            </c:ext>
          </c:extLst>
        </c:ser>
        <c:ser>
          <c:idx val="0"/>
          <c:order val="17"/>
          <c:tx>
            <c:strRef>
              <c:f>'Paso 3'!$A$3</c:f>
              <c:strCache>
                <c:ptCount val="1"/>
                <c:pt idx="0">
                  <c:v>La Santé</c:v>
                </c:pt>
              </c:strCache>
            </c:strRef>
          </c:tx>
          <c:spPr>
            <a:solidFill>
              <a:srgbClr val="F99C05"/>
            </a:solidFill>
          </c:spPr>
          <c:invertIfNegative val="0"/>
          <c:xVal>
            <c:numRef>
              <c:f>'Paso 3'!$B$3</c:f>
              <c:numCache>
                <c:formatCode>0.0%</c:formatCode>
                <c:ptCount val="1"/>
                <c:pt idx="0">
                  <c:v>0.97381178233468757</c:v>
                </c:pt>
              </c:numCache>
            </c:numRef>
          </c:xVal>
          <c:yVal>
            <c:numRef>
              <c:f>'Paso 3'!$C$3</c:f>
              <c:numCache>
                <c:formatCode>0.0%</c:formatCode>
                <c:ptCount val="1"/>
                <c:pt idx="0">
                  <c:v>0.96636629717085509</c:v>
                </c:pt>
              </c:numCache>
            </c:numRef>
          </c:yVal>
          <c:bubbleSize>
            <c:numRef>
              <c:f>'Paso 3'!$D$3</c:f>
              <c:numCache>
                <c:formatCode>0%</c:formatCode>
                <c:ptCount val="1"/>
                <c:pt idx="0">
                  <c:v>0.89</c:v>
                </c:pt>
              </c:numCache>
            </c:numRef>
          </c:bubbleSize>
          <c:bubble3D val="0"/>
          <c:extLst>
            <c:ext xmlns:c16="http://schemas.microsoft.com/office/drawing/2014/chart" uri="{C3380CC4-5D6E-409C-BE32-E72D297353CC}">
              <c16:uniqueId val="{00000002-131B-45B3-B08A-D89761021F92}"/>
            </c:ext>
          </c:extLst>
        </c:ser>
        <c:ser>
          <c:idx val="1"/>
          <c:order val="18"/>
          <c:tx>
            <c:strRef>
              <c:f>'Paso 3'!$A$4</c:f>
              <c:strCache>
                <c:ptCount val="1"/>
                <c:pt idx="0">
                  <c:v>Genfar</c:v>
                </c:pt>
              </c:strCache>
            </c:strRef>
          </c:tx>
          <c:spPr>
            <a:solidFill>
              <a:srgbClr val="E02D24"/>
            </a:solidFill>
            <a:ln>
              <a:noFill/>
            </a:ln>
          </c:spPr>
          <c:invertIfNegative val="0"/>
          <c:xVal>
            <c:numRef>
              <c:f>'Paso 3'!$B$4</c:f>
              <c:numCache>
                <c:formatCode>0.0%</c:formatCode>
                <c:ptCount val="1"/>
                <c:pt idx="0">
                  <c:v>0.96546572404494979</c:v>
                </c:pt>
              </c:numCache>
            </c:numRef>
          </c:xVal>
          <c:yVal>
            <c:numRef>
              <c:f>'Paso 3'!$C$4</c:f>
              <c:numCache>
                <c:formatCode>0.0%</c:formatCode>
                <c:ptCount val="1"/>
                <c:pt idx="0">
                  <c:v>1.0248598806878439</c:v>
                </c:pt>
              </c:numCache>
            </c:numRef>
          </c:yVal>
          <c:bubbleSize>
            <c:numRef>
              <c:f>'Paso 3'!$D$4</c:f>
              <c:numCache>
                <c:formatCode>0%</c:formatCode>
                <c:ptCount val="1"/>
                <c:pt idx="0">
                  <c:v>0.89</c:v>
                </c:pt>
              </c:numCache>
            </c:numRef>
          </c:bubbleSize>
          <c:bubble3D val="0"/>
          <c:extLst>
            <c:ext xmlns:c16="http://schemas.microsoft.com/office/drawing/2014/chart" uri="{C3380CC4-5D6E-409C-BE32-E72D297353CC}">
              <c16:uniqueId val="{00000004-131B-45B3-B08A-D89761021F92}"/>
            </c:ext>
          </c:extLst>
        </c:ser>
        <c:ser>
          <c:idx val="2"/>
          <c:order val="19"/>
          <c:tx>
            <c:strRef>
              <c:f>'Paso 3'!$A$5</c:f>
              <c:strCache>
                <c:ptCount val="1"/>
                <c:pt idx="0">
                  <c:v>Mk</c:v>
                </c:pt>
              </c:strCache>
            </c:strRef>
          </c:tx>
          <c:spPr>
            <a:solidFill>
              <a:srgbClr val="00326D"/>
            </a:solidFill>
          </c:spPr>
          <c:invertIfNegative val="0"/>
          <c:xVal>
            <c:numRef>
              <c:f>'Paso 3'!$B$5</c:f>
              <c:numCache>
                <c:formatCode>0.0%</c:formatCode>
                <c:ptCount val="1"/>
                <c:pt idx="0">
                  <c:v>1.0690828250760338</c:v>
                </c:pt>
              </c:numCache>
            </c:numRef>
          </c:xVal>
          <c:yVal>
            <c:numRef>
              <c:f>'Paso 3'!$C$5</c:f>
              <c:numCache>
                <c:formatCode>0.0%</c:formatCode>
                <c:ptCount val="1"/>
                <c:pt idx="0">
                  <c:v>1.0373089523984569</c:v>
                </c:pt>
              </c:numCache>
            </c:numRef>
          </c:yVal>
          <c:bubbleSize>
            <c:numRef>
              <c:f>'Paso 3'!$D$5</c:f>
              <c:numCache>
                <c:formatCode>0%</c:formatCode>
                <c:ptCount val="1"/>
                <c:pt idx="0">
                  <c:v>0.97</c:v>
                </c:pt>
              </c:numCache>
            </c:numRef>
          </c:bubbleSize>
          <c:bubble3D val="0"/>
          <c:extLst>
            <c:ext xmlns:c16="http://schemas.microsoft.com/office/drawing/2014/chart" uri="{C3380CC4-5D6E-409C-BE32-E72D297353CC}">
              <c16:uniqueId val="{00000006-131B-45B3-B08A-D89761021F92}"/>
            </c:ext>
          </c:extLst>
        </c:ser>
        <c:ser>
          <c:idx val="3"/>
          <c:order val="20"/>
          <c:tx>
            <c:strRef>
              <c:f>'Paso 3'!$A$6</c:f>
              <c:strCache>
                <c:ptCount val="1"/>
                <c:pt idx="0">
                  <c:v>Memphis</c:v>
                </c:pt>
              </c:strCache>
            </c:strRef>
          </c:tx>
          <c:spPr>
            <a:solidFill>
              <a:srgbClr val="404040"/>
            </a:solidFill>
          </c:spPr>
          <c:invertIfNegative val="0"/>
          <c:xVal>
            <c:numRef>
              <c:f>'Paso 3'!$B$6</c:f>
              <c:numCache>
                <c:formatCode>0.0%</c:formatCode>
                <c:ptCount val="1"/>
                <c:pt idx="0">
                  <c:v>1.0705000802573101</c:v>
                </c:pt>
              </c:numCache>
            </c:numRef>
          </c:xVal>
          <c:yVal>
            <c:numRef>
              <c:f>'Paso 3'!$C$6</c:f>
              <c:numCache>
                <c:formatCode>0.0%</c:formatCode>
                <c:ptCount val="1"/>
                <c:pt idx="0">
                  <c:v>0.94016071699463377</c:v>
                </c:pt>
              </c:numCache>
            </c:numRef>
          </c:yVal>
          <c:bubbleSize>
            <c:numRef>
              <c:f>'Paso 3'!$D$6</c:f>
              <c:numCache>
                <c:formatCode>0%</c:formatCode>
                <c:ptCount val="1"/>
                <c:pt idx="0">
                  <c:v>0.46</c:v>
                </c:pt>
              </c:numCache>
            </c:numRef>
          </c:bubbleSize>
          <c:bubble3D val="0"/>
          <c:extLst>
            <c:ext xmlns:c16="http://schemas.microsoft.com/office/drawing/2014/chart" uri="{C3380CC4-5D6E-409C-BE32-E72D297353CC}">
              <c16:uniqueId val="{00000008-131B-45B3-B08A-D89761021F92}"/>
            </c:ext>
          </c:extLst>
        </c:ser>
        <c:ser>
          <c:idx val="4"/>
          <c:order val="21"/>
          <c:tx>
            <c:strRef>
              <c:f>'Paso 3'!$A$7</c:f>
              <c:strCache>
                <c:ptCount val="1"/>
                <c:pt idx="0">
                  <c:v>American generics</c:v>
                </c:pt>
              </c:strCache>
            </c:strRef>
          </c:tx>
          <c:spPr>
            <a:solidFill>
              <a:srgbClr val="EE1D4C"/>
            </a:solidFill>
          </c:spPr>
          <c:invertIfNegative val="0"/>
          <c:xVal>
            <c:numRef>
              <c:f>'Paso 3'!$B$7</c:f>
              <c:numCache>
                <c:formatCode>0.0%</c:formatCode>
                <c:ptCount val="1"/>
                <c:pt idx="0">
                  <c:v>0.97948080305979235</c:v>
                </c:pt>
              </c:numCache>
            </c:numRef>
          </c:xVal>
          <c:yVal>
            <c:numRef>
              <c:f>'Paso 3'!$C$7</c:f>
              <c:numCache>
                <c:formatCode>0.0%</c:formatCode>
                <c:ptCount val="1"/>
                <c:pt idx="0">
                  <c:v>0.96136393045608826</c:v>
                </c:pt>
              </c:numCache>
            </c:numRef>
          </c:yVal>
          <c:bubbleSize>
            <c:numRef>
              <c:f>'Paso 3'!$D$7</c:f>
              <c:numCache>
                <c:formatCode>0%</c:formatCode>
                <c:ptCount val="1"/>
                <c:pt idx="0">
                  <c:v>0.57999999999999996</c:v>
                </c:pt>
              </c:numCache>
            </c:numRef>
          </c:bubbleSize>
          <c:bubble3D val="0"/>
          <c:extLst>
            <c:ext xmlns:c16="http://schemas.microsoft.com/office/drawing/2014/chart" uri="{C3380CC4-5D6E-409C-BE32-E72D297353CC}">
              <c16:uniqueId val="{0000000A-131B-45B3-B08A-D89761021F92}"/>
            </c:ext>
          </c:extLst>
        </c:ser>
        <c:ser>
          <c:idx val="5"/>
          <c:order val="22"/>
          <c:tx>
            <c:strRef>
              <c:f>'Paso 3'!$A$8</c:f>
              <c:strCache>
                <c:ptCount val="1"/>
                <c:pt idx="0">
                  <c:v>Laproff</c:v>
                </c:pt>
              </c:strCache>
            </c:strRef>
          </c:tx>
          <c:spPr>
            <a:solidFill>
              <a:srgbClr val="009DAB"/>
            </a:solidFill>
          </c:spPr>
          <c:invertIfNegative val="0"/>
          <c:xVal>
            <c:numRef>
              <c:f>'Paso 3'!$B$8</c:f>
              <c:numCache>
                <c:formatCode>0.0%</c:formatCode>
                <c:ptCount val="1"/>
                <c:pt idx="0">
                  <c:v>0.92782972534217001</c:v>
                </c:pt>
              </c:numCache>
            </c:numRef>
          </c:xVal>
          <c:yVal>
            <c:numRef>
              <c:f>'Paso 3'!$C$8</c:f>
              <c:numCache>
                <c:formatCode>0.0%</c:formatCode>
                <c:ptCount val="1"/>
                <c:pt idx="0">
                  <c:v>1.0104780763828893</c:v>
                </c:pt>
              </c:numCache>
            </c:numRef>
          </c:yVal>
          <c:bubbleSize>
            <c:numRef>
              <c:f>'Paso 3'!$D$8</c:f>
              <c:numCache>
                <c:formatCode>0%</c:formatCode>
                <c:ptCount val="1"/>
                <c:pt idx="0">
                  <c:v>0.59</c:v>
                </c:pt>
              </c:numCache>
            </c:numRef>
          </c:bubbleSize>
          <c:bubble3D val="0"/>
          <c:extLst>
            <c:ext xmlns:c16="http://schemas.microsoft.com/office/drawing/2014/chart" uri="{C3380CC4-5D6E-409C-BE32-E72D297353CC}">
              <c16:uniqueId val="{0000000C-131B-45B3-B08A-D89761021F92}"/>
            </c:ext>
          </c:extLst>
        </c:ser>
        <c:ser>
          <c:idx val="6"/>
          <c:order val="23"/>
          <c:tx>
            <c:strRef>
              <c:f>'Paso 3'!$A$9</c:f>
              <c:strCache>
                <c:ptCount val="1"/>
              </c:strCache>
            </c:strRef>
          </c:tx>
          <c:invertIfNegative val="0"/>
          <c:dLbls>
            <c:dLbl>
              <c:idx val="0"/>
              <c:layout>
                <c:manualLayout>
                  <c:x val="-8.8119583594492637E-2"/>
                  <c:y val="-7.0664796719372869E-2"/>
                </c:manualLayout>
              </c:layout>
              <c:showLegendKey val="0"/>
              <c:showVal val="0"/>
              <c:showCatName val="0"/>
              <c:showSerName val="1"/>
              <c:showPercent val="0"/>
              <c:showBubbleSize val="0"/>
              <c:separator>
</c:separator>
              <c:extLst>
                <c:ext xmlns:c15="http://schemas.microsoft.com/office/drawing/2012/chart" uri="{CE6537A1-D6FC-4f65-9D91-7224C49458BB}">
                  <c15:layout>
                    <c:manualLayout>
                      <c:w val="0.14535535122443929"/>
                      <c:h val="0.10194326726726374"/>
                    </c:manualLayout>
                  </c15:layout>
                </c:ext>
                <c:ext xmlns:c16="http://schemas.microsoft.com/office/drawing/2014/chart" uri="{C3380CC4-5D6E-409C-BE32-E72D297353CC}">
                  <c16:uniqueId val="{00000005-2622-4082-960A-28AC2C479B38}"/>
                </c:ext>
              </c:extLst>
            </c:dLbl>
            <c:spPr>
              <a:noFill/>
              <a:ln>
                <a:noFill/>
              </a:ln>
              <a:effectLst/>
            </c:spPr>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3'!$B$9</c:f>
            </c:numRef>
          </c:xVal>
          <c:yVal>
            <c:numRef>
              <c:f>'Paso 3'!$C$9</c:f>
              <c:numCache>
                <c:formatCode>0.0%</c:formatCode>
                <c:ptCount val="1"/>
                <c:pt idx="0">
                  <c:v>0</c:v>
                </c:pt>
              </c:numCache>
            </c:numRef>
          </c:yVal>
          <c:bubbleSize>
            <c:numRef>
              <c:f>'Paso 3'!$D$9</c:f>
              <c:numCache>
                <c:formatCode>0%</c:formatCode>
                <c:ptCount val="1"/>
                <c:pt idx="0">
                  <c:v>0</c:v>
                </c:pt>
              </c:numCache>
            </c:numRef>
          </c:bubbleSize>
          <c:bubble3D val="0"/>
          <c:extLst>
            <c:ext xmlns:c16="http://schemas.microsoft.com/office/drawing/2014/chart" uri="{C3380CC4-5D6E-409C-BE32-E72D297353CC}">
              <c16:uniqueId val="{0000000E-131B-45B3-B08A-D89761021F92}"/>
            </c:ext>
          </c:extLst>
        </c:ser>
        <c:ser>
          <c:idx val="7"/>
          <c:order val="24"/>
          <c:tx>
            <c:strRef>
              <c:f>'Paso 3'!$A$10</c:f>
              <c:strCache>
                <c:ptCount val="1"/>
              </c:strCache>
            </c:strRef>
          </c:tx>
          <c:spPr>
            <a:solidFill>
              <a:schemeClr val="accent3">
                <a:lumMod val="50000"/>
              </a:schemeClr>
            </a:solidFill>
          </c:spPr>
          <c:invertIfNegative val="0"/>
          <c:dLbls>
            <c:dLbl>
              <c:idx val="0"/>
              <c:layout>
                <c:manualLayout>
                  <c:x val="-1.3072227991498117E-2"/>
                  <c:y val="1.4902862993171022E-2"/>
                </c:manualLayout>
              </c:layout>
              <c:dLblPos val="r"/>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2622-4082-960A-28AC2C479B38}"/>
                </c:ext>
              </c:extLst>
            </c:dLbl>
            <c:spPr>
              <a:noFill/>
              <a:ln>
                <a:noFill/>
              </a:ln>
              <a:effectLst/>
            </c:spPr>
            <c:dLblPos val="t"/>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3'!$B$10</c:f>
            </c:numRef>
          </c:xVal>
          <c:yVal>
            <c:numRef>
              <c:f>'Paso 3'!$C$10</c:f>
              <c:numCache>
                <c:formatCode>0.0%</c:formatCode>
                <c:ptCount val="1"/>
                <c:pt idx="0">
                  <c:v>0</c:v>
                </c:pt>
              </c:numCache>
            </c:numRef>
          </c:yVal>
          <c:bubbleSize>
            <c:numRef>
              <c:f>'Paso 3'!$D$10</c:f>
              <c:numCache>
                <c:formatCode>0%</c:formatCode>
                <c:ptCount val="1"/>
                <c:pt idx="0">
                  <c:v>0</c:v>
                </c:pt>
              </c:numCache>
            </c:numRef>
          </c:bubbleSize>
          <c:bubble3D val="0"/>
          <c:extLst>
            <c:ext xmlns:c16="http://schemas.microsoft.com/office/drawing/2014/chart" uri="{C3380CC4-5D6E-409C-BE32-E72D297353CC}">
              <c16:uniqueId val="{00000010-131B-45B3-B08A-D89761021F92}"/>
            </c:ext>
          </c:extLst>
        </c:ser>
        <c:ser>
          <c:idx val="8"/>
          <c:order val="25"/>
          <c:tx>
            <c:strRef>
              <c:f>'Paso 3'!$A$11</c:f>
              <c:strCache>
                <c:ptCount val="1"/>
              </c:strCache>
            </c:strRef>
          </c:tx>
          <c:invertIfNegative val="0"/>
          <c:dPt>
            <c:idx val="0"/>
            <c:invertIfNegative val="0"/>
            <c:bubble3D val="0"/>
            <c:spPr>
              <a:solidFill>
                <a:srgbClr val="FF0000"/>
              </a:solidFill>
            </c:spPr>
            <c:extLst>
              <c:ext xmlns:c16="http://schemas.microsoft.com/office/drawing/2014/chart" uri="{C3380CC4-5D6E-409C-BE32-E72D297353CC}">
                <c16:uniqueId val="{00000001-2622-4082-960A-28AC2C479B38}"/>
              </c:ext>
            </c:extLst>
          </c:dPt>
          <c:dLbls>
            <c:dLbl>
              <c:idx val="0"/>
              <c:layout>
                <c:manualLayout>
                  <c:x val="-0.16447056055883741"/>
                  <c:y val="3.3472798446018741E-2"/>
                </c:manualLayout>
              </c:layout>
              <c:dLblPos val="r"/>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2622-4082-960A-28AC2C479B38}"/>
                </c:ext>
              </c:extLst>
            </c:dLbl>
            <c:spPr>
              <a:noFill/>
              <a:ln>
                <a:noFill/>
              </a:ln>
              <a:effectLst/>
            </c:spPr>
            <c:dLblPos val="l"/>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3'!$B$11</c:f>
            </c:numRef>
          </c:xVal>
          <c:yVal>
            <c:numRef>
              <c:f>'Paso 3'!$C$11</c:f>
              <c:numCache>
                <c:formatCode>0.0%</c:formatCode>
                <c:ptCount val="1"/>
                <c:pt idx="0">
                  <c:v>0</c:v>
                </c:pt>
              </c:numCache>
            </c:numRef>
          </c:yVal>
          <c:bubbleSize>
            <c:numRef>
              <c:f>'Paso 3'!$D$11</c:f>
              <c:numCache>
                <c:formatCode>0%</c:formatCode>
                <c:ptCount val="1"/>
                <c:pt idx="0">
                  <c:v>0</c:v>
                </c:pt>
              </c:numCache>
            </c:numRef>
          </c:bubbleSize>
          <c:bubble3D val="0"/>
          <c:extLst>
            <c:ext xmlns:c16="http://schemas.microsoft.com/office/drawing/2014/chart" uri="{C3380CC4-5D6E-409C-BE32-E72D297353CC}">
              <c16:uniqueId val="{00000012-131B-45B3-B08A-D89761021F92}"/>
            </c:ext>
          </c:extLst>
        </c:ser>
        <c:ser>
          <c:idx val="9"/>
          <c:order val="26"/>
          <c:tx>
            <c:strRef>
              <c:f>'Paso 3'!$A$12</c:f>
              <c:strCache>
                <c:ptCount val="1"/>
              </c:strCache>
            </c:strRef>
          </c:tx>
          <c:invertIfNegative val="0"/>
          <c:dLbls>
            <c:dLbl>
              <c:idx val="0"/>
              <c:layout>
                <c:manualLayout>
                  <c:x val="-0.13847363136277416"/>
                  <c:y val="-4.8349597755360407E-2"/>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4132-4473-AFC2-7DE9A5463A4D}"/>
                </c:ext>
              </c:extLst>
            </c:dLbl>
            <c:spPr>
              <a:noFill/>
              <a:ln>
                <a:noFill/>
              </a:ln>
              <a:effectLst/>
            </c:spPr>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3'!$B$12</c:f>
            </c:numRef>
          </c:xVal>
          <c:yVal>
            <c:numRef>
              <c:f>'Paso 3'!$C$12</c:f>
              <c:numCache>
                <c:formatCode>0.0%</c:formatCode>
                <c:ptCount val="1"/>
                <c:pt idx="0">
                  <c:v>0</c:v>
                </c:pt>
              </c:numCache>
            </c:numRef>
          </c:yVal>
          <c:bubbleSize>
            <c:numRef>
              <c:f>'Paso 3'!$D$12</c:f>
              <c:numCache>
                <c:formatCode>0%</c:formatCode>
                <c:ptCount val="1"/>
                <c:pt idx="0">
                  <c:v>0</c:v>
                </c:pt>
              </c:numCache>
            </c:numRef>
          </c:bubbleSize>
          <c:bubble3D val="0"/>
          <c:extLst>
            <c:ext xmlns:c16="http://schemas.microsoft.com/office/drawing/2014/chart" uri="{C3380CC4-5D6E-409C-BE32-E72D297353CC}">
              <c16:uniqueId val="{00000014-131B-45B3-B08A-D89761021F92}"/>
            </c:ext>
          </c:extLst>
        </c:ser>
        <c:ser>
          <c:idx val="10"/>
          <c:order val="27"/>
          <c:tx>
            <c:strRef>
              <c:f>'Paso 3'!$A$13</c:f>
              <c:strCache>
                <c:ptCount val="1"/>
              </c:strCache>
            </c:strRef>
          </c:tx>
          <c:invertIfNegative val="0"/>
          <c:dLbls>
            <c:dLbl>
              <c:idx val="0"/>
              <c:layout>
                <c:manualLayout>
                  <c:x val="0.26016258013612115"/>
                  <c:y val="0.11157599482006247"/>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4132-4473-AFC2-7DE9A5463A4D}"/>
                </c:ext>
              </c:extLst>
            </c:dLbl>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3'!$B$13</c:f>
            </c:numRef>
          </c:xVal>
          <c:yVal>
            <c:numRef>
              <c:f>'Paso 3'!$C$13</c:f>
              <c:numCache>
                <c:formatCode>0.0%</c:formatCode>
                <c:ptCount val="1"/>
                <c:pt idx="0">
                  <c:v>0</c:v>
                </c:pt>
              </c:numCache>
            </c:numRef>
          </c:yVal>
          <c:bubbleSize>
            <c:numRef>
              <c:f>'Paso 3'!$D$13</c:f>
              <c:numCache>
                <c:formatCode>0%</c:formatCode>
                <c:ptCount val="1"/>
                <c:pt idx="0">
                  <c:v>0</c:v>
                </c:pt>
              </c:numCache>
            </c:numRef>
          </c:bubbleSize>
          <c:bubble3D val="0"/>
          <c:extLst>
            <c:ext xmlns:c16="http://schemas.microsoft.com/office/drawing/2014/chart" uri="{C3380CC4-5D6E-409C-BE32-E72D297353CC}">
              <c16:uniqueId val="{00000016-131B-45B3-B08A-D89761021F92}"/>
            </c:ext>
          </c:extLst>
        </c:ser>
        <c:ser>
          <c:idx val="11"/>
          <c:order val="28"/>
          <c:tx>
            <c:strRef>
              <c:f>'Paso 3'!$A$14</c:f>
              <c:strCache>
                <c:ptCount val="1"/>
              </c:strCache>
            </c:strRef>
          </c:tx>
          <c:invertIfNegative val="0"/>
          <c:dLbls>
            <c:dLbl>
              <c:idx val="0"/>
              <c:layout>
                <c:manualLayout>
                  <c:x val="-9.4413839565527832E-2"/>
                  <c:y val="7.4383996546708187E-2"/>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4132-4473-AFC2-7DE9A5463A4D}"/>
                </c:ext>
              </c:extLst>
            </c:dLbl>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3'!$B$14</c:f>
            </c:numRef>
          </c:xVal>
          <c:yVal>
            <c:numRef>
              <c:f>'Paso 3'!$C$14</c:f>
              <c:numCache>
                <c:formatCode>0.0%</c:formatCode>
                <c:ptCount val="1"/>
                <c:pt idx="0">
                  <c:v>0</c:v>
                </c:pt>
              </c:numCache>
            </c:numRef>
          </c:yVal>
          <c:bubbleSize>
            <c:numRef>
              <c:f>'Paso 3'!$D$14</c:f>
              <c:numCache>
                <c:formatCode>0%</c:formatCode>
                <c:ptCount val="1"/>
                <c:pt idx="0">
                  <c:v>0</c:v>
                </c:pt>
              </c:numCache>
            </c:numRef>
          </c:bubbleSize>
          <c:bubble3D val="0"/>
          <c:extLst>
            <c:ext xmlns:c16="http://schemas.microsoft.com/office/drawing/2014/chart" uri="{C3380CC4-5D6E-409C-BE32-E72D297353CC}">
              <c16:uniqueId val="{00000018-131B-45B3-B08A-D89761021F92}"/>
            </c:ext>
          </c:extLst>
        </c:ser>
        <c:ser>
          <c:idx val="12"/>
          <c:order val="29"/>
          <c:tx>
            <c:strRef>
              <c:f>'Paso 3'!$A$15</c:f>
              <c:strCache>
                <c:ptCount val="1"/>
              </c:strCache>
            </c:strRef>
          </c:tx>
          <c:invertIfNegative val="0"/>
          <c:dLbls>
            <c:dLbl>
              <c:idx val="0"/>
              <c:layout>
                <c:manualLayout>
                  <c:x val="-9.4413839565527832E-2"/>
                  <c:y val="-5.5787997410031237E-2"/>
                </c:manualLayout>
              </c:layout>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4132-4473-AFC2-7DE9A5463A4D}"/>
                </c:ext>
              </c:extLst>
            </c:dLbl>
            <c:spPr>
              <a:noFill/>
              <a:ln>
                <a:noFill/>
              </a:ln>
              <a:effectLst/>
            </c:spPr>
            <c:showLegendKey val="0"/>
            <c:showVal val="0"/>
            <c:showCatName val="0"/>
            <c:showSerName val="1"/>
            <c:showPercent val="0"/>
            <c:showBubbleSize val="0"/>
            <c:separator>
</c:separator>
            <c:showLeaderLines val="0"/>
            <c:extLst>
              <c:ext xmlns:c15="http://schemas.microsoft.com/office/drawing/2012/chart" uri="{CE6537A1-D6FC-4f65-9D91-7224C49458BB}">
                <c15:showLeaderLines val="0"/>
              </c:ext>
            </c:extLst>
          </c:dLbls>
          <c:xVal>
            <c:numRef>
              <c:f>'Paso 3'!$B$15</c:f>
            </c:numRef>
          </c:xVal>
          <c:yVal>
            <c:numRef>
              <c:f>'Paso 3'!$C$15</c:f>
              <c:numCache>
                <c:formatCode>0.0%</c:formatCode>
                <c:ptCount val="1"/>
                <c:pt idx="0">
                  <c:v>0</c:v>
                </c:pt>
              </c:numCache>
            </c:numRef>
          </c:yVal>
          <c:bubbleSize>
            <c:numRef>
              <c:f>'Paso 3'!$D$15</c:f>
              <c:numCache>
                <c:formatCode>0%</c:formatCode>
                <c:ptCount val="1"/>
                <c:pt idx="0">
                  <c:v>0</c:v>
                </c:pt>
              </c:numCache>
            </c:numRef>
          </c:bubbleSize>
          <c:bubble3D val="0"/>
          <c:extLst>
            <c:ext xmlns:c16="http://schemas.microsoft.com/office/drawing/2014/chart" uri="{C3380CC4-5D6E-409C-BE32-E72D297353CC}">
              <c16:uniqueId val="{0000001A-131B-45B3-B08A-D89761021F92}"/>
            </c:ext>
          </c:extLst>
        </c:ser>
        <c:ser>
          <c:idx val="13"/>
          <c:order val="30"/>
          <c:tx>
            <c:strRef>
              <c:f>'Paso 3'!$A$16</c:f>
              <c:strCache>
                <c:ptCount val="1"/>
              </c:strCache>
            </c:strRef>
          </c:tx>
          <c:invertIfNegative val="0"/>
          <c:dLbls>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3'!$B$16</c:f>
            </c:numRef>
          </c:xVal>
          <c:yVal>
            <c:numRef>
              <c:f>'Paso 3'!$C$16</c:f>
              <c:numCache>
                <c:formatCode>0.0%</c:formatCode>
                <c:ptCount val="1"/>
                <c:pt idx="0">
                  <c:v>0</c:v>
                </c:pt>
              </c:numCache>
            </c:numRef>
          </c:yVal>
          <c:bubbleSize>
            <c:numRef>
              <c:f>'Paso 3'!$D$16</c:f>
              <c:numCache>
                <c:formatCode>0%</c:formatCode>
                <c:ptCount val="1"/>
                <c:pt idx="0">
                  <c:v>0</c:v>
                </c:pt>
              </c:numCache>
            </c:numRef>
          </c:bubbleSize>
          <c:bubble3D val="0"/>
          <c:extLst>
            <c:ext xmlns:c16="http://schemas.microsoft.com/office/drawing/2014/chart" uri="{C3380CC4-5D6E-409C-BE32-E72D297353CC}">
              <c16:uniqueId val="{0000001C-131B-45B3-B08A-D89761021F92}"/>
            </c:ext>
          </c:extLst>
        </c:ser>
        <c:ser>
          <c:idx val="14"/>
          <c:order val="31"/>
          <c:tx>
            <c:strRef>
              <c:f>'Paso 3'!$A$17</c:f>
              <c:strCache>
                <c:ptCount val="1"/>
              </c:strCache>
            </c:strRef>
          </c:tx>
          <c:invertIfNegative val="0"/>
          <c:dLbls>
            <c:spPr>
              <a:noFill/>
              <a:ln>
                <a:noFill/>
              </a:ln>
              <a:effectLst/>
            </c:spPr>
            <c:showLegendKey val="0"/>
            <c:showVal val="0"/>
            <c:showCatName val="0"/>
            <c:showSerName val="1"/>
            <c:showPercent val="0"/>
            <c:showBubbleSize val="1"/>
            <c:separator>
</c:separator>
            <c:showLeaderLines val="0"/>
            <c:extLst>
              <c:ext xmlns:c15="http://schemas.microsoft.com/office/drawing/2012/chart" uri="{CE6537A1-D6FC-4f65-9D91-7224C49458BB}">
                <c15:showLeaderLines val="0"/>
              </c:ext>
            </c:extLst>
          </c:dLbls>
          <c:xVal>
            <c:numRef>
              <c:f>'Paso 3'!$B$17</c:f>
            </c:numRef>
          </c:xVal>
          <c:yVal>
            <c:numRef>
              <c:f>'Paso 3'!$C$17</c:f>
              <c:numCache>
                <c:formatCode>0.0%</c:formatCode>
                <c:ptCount val="1"/>
                <c:pt idx="0">
                  <c:v>0</c:v>
                </c:pt>
              </c:numCache>
            </c:numRef>
          </c:yVal>
          <c:bubbleSize>
            <c:numRef>
              <c:f>'Paso 3'!$D$17</c:f>
              <c:numCache>
                <c:formatCode>0%</c:formatCode>
                <c:ptCount val="1"/>
                <c:pt idx="0">
                  <c:v>0</c:v>
                </c:pt>
              </c:numCache>
            </c:numRef>
          </c:bubbleSize>
          <c:bubble3D val="0"/>
          <c:extLst>
            <c:ext xmlns:c16="http://schemas.microsoft.com/office/drawing/2014/chart" uri="{C3380CC4-5D6E-409C-BE32-E72D297353CC}">
              <c16:uniqueId val="{0000001E-131B-45B3-B08A-D89761021F92}"/>
            </c:ext>
          </c:extLst>
        </c:ser>
        <c:ser>
          <c:idx val="15"/>
          <c:order val="32"/>
          <c:tx>
            <c:strRef>
              <c:f>'Paso 3'!$A$41</c:f>
              <c:strCache>
                <c:ptCount val="1"/>
                <c:pt idx="0">
                  <c:v>Eje y --&gt;</c:v>
                </c:pt>
              </c:strCache>
            </c:strRef>
          </c:tx>
          <c:spPr>
            <a:solidFill>
              <a:schemeClr val="tx1"/>
            </a:solidFill>
            <a:ln w="25400">
              <a:noFill/>
            </a:ln>
          </c:spPr>
          <c:invertIfNegative val="0"/>
          <c:xVal>
            <c:numRef>
              <c:f>'Paso 3'!$B$41</c:f>
            </c:numRef>
          </c:xVal>
          <c:yVal>
            <c:numRef>
              <c:f>'Paso 3'!$C$41</c:f>
            </c:numRef>
          </c:yVal>
          <c:bubbleSize>
            <c:numRef>
              <c:f>'Paso 3'!$D$41</c:f>
            </c:numRef>
          </c:bubbleSize>
          <c:bubble3D val="0"/>
          <c:extLst>
            <c:ext xmlns:c16="http://schemas.microsoft.com/office/drawing/2014/chart" uri="{C3380CC4-5D6E-409C-BE32-E72D297353CC}">
              <c16:uniqueId val="{00000020-131B-45B3-B08A-D89761021F92}"/>
            </c:ext>
          </c:extLst>
        </c:ser>
        <c:ser>
          <c:idx val="16"/>
          <c:order val="33"/>
          <c:tx>
            <c:strRef>
              <c:f>'Paso 3'!$A$40</c:f>
              <c:strCache>
                <c:ptCount val="1"/>
                <c:pt idx="0">
                  <c:v>Eje x --&gt;</c:v>
                </c:pt>
              </c:strCache>
            </c:strRef>
          </c:tx>
          <c:spPr>
            <a:solidFill>
              <a:schemeClr val="tx1"/>
            </a:solidFill>
            <a:ln w="25400">
              <a:noFill/>
            </a:ln>
          </c:spPr>
          <c:invertIfNegative val="0"/>
          <c:xVal>
            <c:numRef>
              <c:f>'Paso 3'!$B$40</c:f>
            </c:numRef>
          </c:xVal>
          <c:yVal>
            <c:numRef>
              <c:f>'Paso 3'!$C$40</c:f>
            </c:numRef>
          </c:yVal>
          <c:bubbleSize>
            <c:numRef>
              <c:f>'Paso 3'!$D$40</c:f>
            </c:numRef>
          </c:bubbleSize>
          <c:bubble3D val="0"/>
          <c:extLst>
            <c:ext xmlns:c16="http://schemas.microsoft.com/office/drawing/2014/chart" uri="{C3380CC4-5D6E-409C-BE32-E72D297353CC}">
              <c16:uniqueId val="{00000022-131B-45B3-B08A-D89761021F92}"/>
            </c:ext>
          </c:extLst>
        </c:ser>
        <c:dLbls>
          <c:showLegendKey val="0"/>
          <c:showVal val="0"/>
          <c:showCatName val="0"/>
          <c:showSerName val="0"/>
          <c:showPercent val="0"/>
          <c:showBubbleSize val="0"/>
        </c:dLbls>
        <c:bubbleScale val="20"/>
        <c:showNegBubbles val="0"/>
        <c:axId val="-1757522448"/>
        <c:axId val="-1757521360"/>
      </c:bubbleChart>
      <c:valAx>
        <c:axId val="-1757522448"/>
        <c:scaling>
          <c:orientation val="minMax"/>
          <c:max val="1.1500000000000001"/>
          <c:min val="0.85000000000000009"/>
        </c:scaling>
        <c:delete val="0"/>
        <c:axPos val="b"/>
        <c:numFmt formatCode="0%" sourceLinked="0"/>
        <c:majorTickMark val="out"/>
        <c:minorTickMark val="none"/>
        <c:tickLblPos val="nextTo"/>
        <c:crossAx val="-1757521360"/>
        <c:crosses val="autoZero"/>
        <c:crossBetween val="midCat"/>
        <c:majorUnit val="5.000000000000001E-2"/>
      </c:valAx>
      <c:valAx>
        <c:axId val="-1757521360"/>
        <c:scaling>
          <c:orientation val="minMax"/>
          <c:max val="1.1500000000000001"/>
          <c:min val="0.85000000000000009"/>
        </c:scaling>
        <c:delete val="0"/>
        <c:axPos val="l"/>
        <c:numFmt formatCode="0%" sourceLinked="0"/>
        <c:majorTickMark val="out"/>
        <c:minorTickMark val="none"/>
        <c:tickLblPos val="nextTo"/>
        <c:crossAx val="-1757522448"/>
        <c:crosses val="autoZero"/>
        <c:crossBetween val="midCat"/>
        <c:majorUnit val="5.000000000000001E-2"/>
      </c:valAx>
      <c:spPr>
        <a:ln w="28575">
          <a:solidFill>
            <a:sysClr val="window" lastClr="FFFFFF">
              <a:lumMod val="50000"/>
            </a:sysClr>
          </a:solidFill>
        </a:ln>
      </c:spPr>
    </c:plotArea>
    <c:plotVisOnly val="1"/>
    <c:dispBlanksAs val="gap"/>
    <c:showDLblsOverMax val="0"/>
  </c:chart>
  <c:externalData r:id="rId2">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694999583463047"/>
          <c:y val="2.05181143486977E-2"/>
          <c:w val="0.61069342545451988"/>
          <c:h val="0.95896377130260457"/>
        </c:manualLayout>
      </c:layout>
      <c:barChart>
        <c:barDir val="bar"/>
        <c:grouping val="clustered"/>
        <c:varyColors val="0"/>
        <c:ser>
          <c:idx val="0"/>
          <c:order val="0"/>
          <c:tx>
            <c:strRef>
              <c:f>Hoja1!$B$1</c:f>
              <c:strCache>
                <c:ptCount val="1"/>
                <c:pt idx="0">
                  <c:v>Serie 1</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Hoja1!$A$2:$A$18</c:f>
              <c:strCache>
                <c:ptCount val="17"/>
                <c:pt idx="0">
                  <c:v>Genfar</c:v>
                </c:pt>
                <c:pt idx="1">
                  <c:v>La Santé</c:v>
                </c:pt>
                <c:pt idx="2">
                  <c:v>Mk</c:v>
                </c:pt>
                <c:pt idx="3">
                  <c:v>American Generics</c:v>
                </c:pt>
                <c:pt idx="4">
                  <c:v>Memphis</c:v>
                </c:pt>
                <c:pt idx="5">
                  <c:v>Laproff</c:v>
                </c:pt>
                <c:pt idx="6">
                  <c:v>Ecar</c:v>
                </c:pt>
                <c:pt idx="7">
                  <c:v>Vitalis</c:v>
                </c:pt>
                <c:pt idx="8">
                  <c:v>Icom</c:v>
                </c:pt>
                <c:pt idx="9">
                  <c:v>Coaspharma</c:v>
                </c:pt>
                <c:pt idx="10">
                  <c:v>Sandoz</c:v>
                </c:pt>
                <c:pt idx="11">
                  <c:v>Colmed</c:v>
                </c:pt>
                <c:pt idx="12">
                  <c:v>Humax</c:v>
                </c:pt>
                <c:pt idx="13">
                  <c:v>Winthrop</c:v>
                </c:pt>
                <c:pt idx="14">
                  <c:v>Recipe</c:v>
                </c:pt>
                <c:pt idx="15">
                  <c:v>Anglopharma</c:v>
                </c:pt>
                <c:pt idx="16">
                  <c:v>Ninguno</c:v>
                </c:pt>
              </c:strCache>
            </c:strRef>
          </c:cat>
          <c:val>
            <c:numRef>
              <c:f>Hoja1!$B$2:$B$18</c:f>
              <c:numCache>
                <c:formatCode>0%</c:formatCode>
                <c:ptCount val="17"/>
                <c:pt idx="0">
                  <c:v>0.77300000000000002</c:v>
                </c:pt>
                <c:pt idx="1">
                  <c:v>0.73799999999999999</c:v>
                </c:pt>
                <c:pt idx="2">
                  <c:v>0.70899999999999996</c:v>
                </c:pt>
                <c:pt idx="3">
                  <c:v>0.36099999999999999</c:v>
                </c:pt>
                <c:pt idx="4">
                  <c:v>0.35099999999999998</c:v>
                </c:pt>
                <c:pt idx="5">
                  <c:v>0.34599999999999997</c:v>
                </c:pt>
                <c:pt idx="6">
                  <c:v>0.27900000000000003</c:v>
                </c:pt>
                <c:pt idx="7">
                  <c:v>0.24</c:v>
                </c:pt>
                <c:pt idx="8">
                  <c:v>0.16400000000000001</c:v>
                </c:pt>
                <c:pt idx="9">
                  <c:v>0.127</c:v>
                </c:pt>
                <c:pt idx="10">
                  <c:v>0.127</c:v>
                </c:pt>
                <c:pt idx="11">
                  <c:v>0.121</c:v>
                </c:pt>
                <c:pt idx="12">
                  <c:v>0.114</c:v>
                </c:pt>
                <c:pt idx="13">
                  <c:v>0.10100000000000001</c:v>
                </c:pt>
                <c:pt idx="14">
                  <c:v>9.1999999999999998E-2</c:v>
                </c:pt>
              </c:numCache>
            </c:numRef>
          </c:val>
          <c:extLst>
            <c:ext xmlns:c16="http://schemas.microsoft.com/office/drawing/2014/chart" uri="{C3380CC4-5D6E-409C-BE32-E72D297353CC}">
              <c16:uniqueId val="{00000000-5D48-4A25-971E-FC169AC3D572}"/>
            </c:ext>
          </c:extLst>
        </c:ser>
        <c:dLbls>
          <c:dLblPos val="outEnd"/>
          <c:showLegendKey val="0"/>
          <c:showVal val="1"/>
          <c:showCatName val="0"/>
          <c:showSerName val="0"/>
          <c:showPercent val="0"/>
          <c:showBubbleSize val="0"/>
        </c:dLbls>
        <c:gapWidth val="50"/>
        <c:axId val="-983682704"/>
        <c:axId val="-983687056"/>
      </c:barChart>
      <c:catAx>
        <c:axId val="-983682704"/>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983687056"/>
        <c:crosses val="autoZero"/>
        <c:auto val="1"/>
        <c:lblAlgn val="ctr"/>
        <c:lblOffset val="100"/>
        <c:noMultiLvlLbl val="0"/>
      </c:catAx>
      <c:valAx>
        <c:axId val="-983687056"/>
        <c:scaling>
          <c:orientation val="minMax"/>
          <c:max val="1"/>
        </c:scaling>
        <c:delete val="1"/>
        <c:axPos val="t"/>
        <c:numFmt formatCode="0%" sourceLinked="1"/>
        <c:majorTickMark val="out"/>
        <c:minorTickMark val="none"/>
        <c:tickLblPos val="nextTo"/>
        <c:crossAx val="-9836827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694999583463047"/>
          <c:y val="2.05181143486977E-2"/>
          <c:w val="0.61069342545451988"/>
          <c:h val="0.95896377130260457"/>
        </c:manualLayout>
      </c:layout>
      <c:barChart>
        <c:barDir val="bar"/>
        <c:grouping val="clustered"/>
        <c:varyColors val="0"/>
        <c:ser>
          <c:idx val="0"/>
          <c:order val="0"/>
          <c:tx>
            <c:strRef>
              <c:f>Hoja1!$B$1</c:f>
              <c:strCache>
                <c:ptCount val="1"/>
                <c:pt idx="0">
                  <c:v>Serie 1</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Hoja1!$A$2:$A$19</c:f>
              <c:numCache>
                <c:formatCode>General</c:formatCode>
                <c:ptCount val="18"/>
              </c:numCache>
            </c:numRef>
          </c:cat>
          <c:val>
            <c:numRef>
              <c:f>Hoja1!$B$2:$B$19</c:f>
              <c:numCache>
                <c:formatCode>0%</c:formatCode>
                <c:ptCount val="18"/>
                <c:pt idx="0">
                  <c:v>0.16600000000000001</c:v>
                </c:pt>
                <c:pt idx="1">
                  <c:v>0.183</c:v>
                </c:pt>
                <c:pt idx="2">
                  <c:v>0.26900000000000002</c:v>
                </c:pt>
                <c:pt idx="3">
                  <c:v>8.5999999999999993E-2</c:v>
                </c:pt>
                <c:pt idx="4">
                  <c:v>4.2000000000000003E-2</c:v>
                </c:pt>
                <c:pt idx="5">
                  <c:v>8.7999999999999995E-2</c:v>
                </c:pt>
                <c:pt idx="6">
                  <c:v>1.7000000000000001E-2</c:v>
                </c:pt>
                <c:pt idx="7">
                  <c:v>0.06</c:v>
                </c:pt>
                <c:pt idx="8">
                  <c:v>3.4000000000000002E-2</c:v>
                </c:pt>
                <c:pt idx="9">
                  <c:v>8.9999999999999993E-3</c:v>
                </c:pt>
                <c:pt idx="11">
                  <c:v>1.4E-2</c:v>
                </c:pt>
                <c:pt idx="12">
                  <c:v>3.1E-2</c:v>
                </c:pt>
              </c:numCache>
            </c:numRef>
          </c:val>
          <c:extLst>
            <c:ext xmlns:c16="http://schemas.microsoft.com/office/drawing/2014/chart" uri="{C3380CC4-5D6E-409C-BE32-E72D297353CC}">
              <c16:uniqueId val="{00000000-8949-4877-9264-5CF2C1851147}"/>
            </c:ext>
          </c:extLst>
        </c:ser>
        <c:dLbls>
          <c:dLblPos val="outEnd"/>
          <c:showLegendKey val="0"/>
          <c:showVal val="1"/>
          <c:showCatName val="0"/>
          <c:showSerName val="0"/>
          <c:showPercent val="0"/>
          <c:showBubbleSize val="0"/>
        </c:dLbls>
        <c:gapWidth val="50"/>
        <c:axId val="-983681072"/>
        <c:axId val="-983686512"/>
      </c:barChart>
      <c:catAx>
        <c:axId val="-983681072"/>
        <c:scaling>
          <c:orientation val="maxMin"/>
        </c:scaling>
        <c:delete val="1"/>
        <c:axPos val="l"/>
        <c:numFmt formatCode="General" sourceLinked="1"/>
        <c:majorTickMark val="out"/>
        <c:minorTickMark val="none"/>
        <c:tickLblPos val="nextTo"/>
        <c:crossAx val="-983686512"/>
        <c:crosses val="autoZero"/>
        <c:auto val="1"/>
        <c:lblAlgn val="ctr"/>
        <c:lblOffset val="100"/>
        <c:noMultiLvlLbl val="0"/>
      </c:catAx>
      <c:valAx>
        <c:axId val="-983686512"/>
        <c:scaling>
          <c:orientation val="minMax"/>
          <c:max val="1"/>
        </c:scaling>
        <c:delete val="1"/>
        <c:axPos val="t"/>
        <c:numFmt formatCode="0%" sourceLinked="1"/>
        <c:majorTickMark val="out"/>
        <c:minorTickMark val="none"/>
        <c:tickLblPos val="nextTo"/>
        <c:crossAx val="-98368107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694999583463047"/>
          <c:y val="2.05181143486977E-2"/>
          <c:w val="0.61069342545451988"/>
          <c:h val="0.95896377130260457"/>
        </c:manualLayout>
      </c:layout>
      <c:barChart>
        <c:barDir val="bar"/>
        <c:grouping val="clustered"/>
        <c:varyColors val="0"/>
        <c:ser>
          <c:idx val="0"/>
          <c:order val="0"/>
          <c:tx>
            <c:strRef>
              <c:f>Hoja1!$B$1</c:f>
              <c:strCache>
                <c:ptCount val="1"/>
                <c:pt idx="0">
                  <c:v>Serie 1</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Hoja1!$A$2:$A$19</c:f>
              <c:numCache>
                <c:formatCode>General</c:formatCode>
                <c:ptCount val="18"/>
              </c:numCache>
            </c:numRef>
          </c:cat>
          <c:val>
            <c:numRef>
              <c:f>Hoja1!$B$2:$B$19</c:f>
              <c:numCache>
                <c:formatCode>0%</c:formatCode>
                <c:ptCount val="18"/>
                <c:pt idx="0">
                  <c:v>0.189</c:v>
                </c:pt>
                <c:pt idx="1">
                  <c:v>0.16300000000000001</c:v>
                </c:pt>
                <c:pt idx="2">
                  <c:v>0.32300000000000001</c:v>
                </c:pt>
                <c:pt idx="3">
                  <c:v>7.4999999999999997E-2</c:v>
                </c:pt>
                <c:pt idx="4">
                  <c:v>2.1000000000000001E-2</c:v>
                </c:pt>
                <c:pt idx="5">
                  <c:v>8.3000000000000004E-2</c:v>
                </c:pt>
                <c:pt idx="6" formatCode="0.0%">
                  <c:v>1E-3</c:v>
                </c:pt>
                <c:pt idx="7">
                  <c:v>6.0999999999999999E-2</c:v>
                </c:pt>
                <c:pt idx="8">
                  <c:v>3.5000000000000003E-2</c:v>
                </c:pt>
                <c:pt idx="9" formatCode="0.0%">
                  <c:v>4.0000000000000001E-3</c:v>
                </c:pt>
                <c:pt idx="10" formatCode="0.0%">
                  <c:v>3.0000000000000001E-3</c:v>
                </c:pt>
                <c:pt idx="12">
                  <c:v>3.5000000000000003E-2</c:v>
                </c:pt>
                <c:pt idx="13">
                  <c:v>7.0000000000000001E-3</c:v>
                </c:pt>
              </c:numCache>
            </c:numRef>
          </c:val>
          <c:extLst>
            <c:ext xmlns:c16="http://schemas.microsoft.com/office/drawing/2014/chart" uri="{C3380CC4-5D6E-409C-BE32-E72D297353CC}">
              <c16:uniqueId val="{00000000-8949-4877-9264-5CF2C1851147}"/>
            </c:ext>
          </c:extLst>
        </c:ser>
        <c:dLbls>
          <c:dLblPos val="outEnd"/>
          <c:showLegendKey val="0"/>
          <c:showVal val="1"/>
          <c:showCatName val="0"/>
          <c:showSerName val="0"/>
          <c:showPercent val="0"/>
          <c:showBubbleSize val="0"/>
        </c:dLbls>
        <c:gapWidth val="50"/>
        <c:axId val="-983685424"/>
        <c:axId val="-983684880"/>
      </c:barChart>
      <c:catAx>
        <c:axId val="-983685424"/>
        <c:scaling>
          <c:orientation val="maxMin"/>
        </c:scaling>
        <c:delete val="1"/>
        <c:axPos val="l"/>
        <c:numFmt formatCode="General" sourceLinked="1"/>
        <c:majorTickMark val="out"/>
        <c:minorTickMark val="none"/>
        <c:tickLblPos val="nextTo"/>
        <c:crossAx val="-983684880"/>
        <c:crosses val="autoZero"/>
        <c:auto val="1"/>
        <c:lblAlgn val="ctr"/>
        <c:lblOffset val="100"/>
        <c:noMultiLvlLbl val="0"/>
      </c:catAx>
      <c:valAx>
        <c:axId val="-983684880"/>
        <c:scaling>
          <c:orientation val="minMax"/>
          <c:max val="1"/>
        </c:scaling>
        <c:delete val="1"/>
        <c:axPos val="t"/>
        <c:numFmt formatCode="0%" sourceLinked="1"/>
        <c:majorTickMark val="out"/>
        <c:minorTickMark val="none"/>
        <c:tickLblPos val="nextTo"/>
        <c:crossAx val="-98368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694999583463047"/>
          <c:y val="2.05181143486977E-2"/>
          <c:w val="0.61069342545451988"/>
          <c:h val="0.95896377130260457"/>
        </c:manualLayout>
      </c:layout>
      <c:barChart>
        <c:barDir val="bar"/>
        <c:grouping val="clustered"/>
        <c:varyColors val="0"/>
        <c:ser>
          <c:idx val="0"/>
          <c:order val="0"/>
          <c:tx>
            <c:strRef>
              <c:f>Hoja1!$B$1</c:f>
              <c:strCache>
                <c:ptCount val="1"/>
                <c:pt idx="0">
                  <c:v>Serie 1</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Hoja1!$A$2:$A$19</c:f>
              <c:numCache>
                <c:formatCode>General</c:formatCode>
                <c:ptCount val="18"/>
              </c:numCache>
            </c:numRef>
          </c:cat>
          <c:val>
            <c:numRef>
              <c:f>Hoja1!$B$2:$B$19</c:f>
              <c:numCache>
                <c:formatCode>0%</c:formatCode>
                <c:ptCount val="18"/>
                <c:pt idx="0">
                  <c:v>0.437</c:v>
                </c:pt>
                <c:pt idx="1">
                  <c:v>0.3</c:v>
                </c:pt>
                <c:pt idx="2">
                  <c:v>0.26500000000000001</c:v>
                </c:pt>
                <c:pt idx="3">
                  <c:v>0.104</c:v>
                </c:pt>
                <c:pt idx="4">
                  <c:v>0.14000000000000001</c:v>
                </c:pt>
                <c:pt idx="5">
                  <c:v>0.11600000000000001</c:v>
                </c:pt>
                <c:pt idx="6">
                  <c:v>9.8000000000000004E-2</c:v>
                </c:pt>
                <c:pt idx="7">
                  <c:v>7.1999999999999995E-2</c:v>
                </c:pt>
                <c:pt idx="8">
                  <c:v>3.6999999999999998E-2</c:v>
                </c:pt>
                <c:pt idx="9">
                  <c:v>4.7E-2</c:v>
                </c:pt>
                <c:pt idx="10">
                  <c:v>6.2E-2</c:v>
                </c:pt>
                <c:pt idx="11">
                  <c:v>3.9E-2</c:v>
                </c:pt>
                <c:pt idx="12">
                  <c:v>2.5000000000000001E-2</c:v>
                </c:pt>
                <c:pt idx="13">
                  <c:v>5.6000000000000001E-2</c:v>
                </c:pt>
                <c:pt idx="14">
                  <c:v>4.8000000000000001E-2</c:v>
                </c:pt>
                <c:pt idx="17">
                  <c:v>0.106</c:v>
                </c:pt>
              </c:numCache>
            </c:numRef>
          </c:val>
          <c:extLst>
            <c:ext xmlns:c16="http://schemas.microsoft.com/office/drawing/2014/chart" uri="{C3380CC4-5D6E-409C-BE32-E72D297353CC}">
              <c16:uniqueId val="{00000000-8949-4877-9264-5CF2C1851147}"/>
            </c:ext>
          </c:extLst>
        </c:ser>
        <c:dLbls>
          <c:dLblPos val="outEnd"/>
          <c:showLegendKey val="0"/>
          <c:showVal val="1"/>
          <c:showCatName val="0"/>
          <c:showSerName val="0"/>
          <c:showPercent val="0"/>
          <c:showBubbleSize val="0"/>
        </c:dLbls>
        <c:gapWidth val="50"/>
        <c:axId val="-983679984"/>
        <c:axId val="-983685968"/>
      </c:barChart>
      <c:catAx>
        <c:axId val="-983679984"/>
        <c:scaling>
          <c:orientation val="maxMin"/>
        </c:scaling>
        <c:delete val="1"/>
        <c:axPos val="l"/>
        <c:numFmt formatCode="General" sourceLinked="1"/>
        <c:majorTickMark val="out"/>
        <c:minorTickMark val="none"/>
        <c:tickLblPos val="nextTo"/>
        <c:crossAx val="-983685968"/>
        <c:crosses val="autoZero"/>
        <c:auto val="1"/>
        <c:lblAlgn val="ctr"/>
        <c:lblOffset val="100"/>
        <c:noMultiLvlLbl val="0"/>
      </c:catAx>
      <c:valAx>
        <c:axId val="-983685968"/>
        <c:scaling>
          <c:orientation val="minMax"/>
          <c:max val="1"/>
        </c:scaling>
        <c:delete val="1"/>
        <c:axPos val="t"/>
        <c:numFmt formatCode="0%" sourceLinked="1"/>
        <c:majorTickMark val="out"/>
        <c:minorTickMark val="none"/>
        <c:tickLblPos val="nextTo"/>
        <c:crossAx val="-98367998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2927503238214861"/>
          <c:w val="0.99647703862628034"/>
          <c:h val="0.77072496761785136"/>
        </c:manualLayout>
      </c:layout>
      <c:barChart>
        <c:barDir val="col"/>
        <c:grouping val="clustered"/>
        <c:varyColors val="0"/>
        <c:ser>
          <c:idx val="0"/>
          <c:order val="0"/>
          <c:tx>
            <c:strRef>
              <c:f>Hoja1!$B$1</c:f>
              <c:strCache>
                <c:ptCount val="1"/>
                <c:pt idx="0">
                  <c:v>2025</c:v>
                </c:pt>
              </c:strCache>
            </c:strRef>
          </c:tx>
          <c:spPr>
            <a:solidFill>
              <a:srgbClr val="1A3474"/>
            </a:solidFill>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Century Gothic" panose="020B0502020202020204" pitchFamily="34" charset="0"/>
                      <a:ea typeface="+mn-ea"/>
                      <a:cs typeface="Calibri" panose="020F0502020204030204" pitchFamily="3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0-5880-48B3-9FA2-6EB68E820FDF}"/>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Century Gothic" panose="020B0502020202020204" pitchFamily="34" charset="0"/>
                      <a:ea typeface="+mn-ea"/>
                      <a:cs typeface="Calibri" panose="020F0502020204030204" pitchFamily="3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1-5880-48B3-9FA2-6EB68E820FDF}"/>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Century Gothic" panose="020B0502020202020204" pitchFamily="34" charset="0"/>
                      <a:ea typeface="+mn-ea"/>
                      <a:cs typeface="Calibri" panose="020F0502020204030204" pitchFamily="3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2-5880-48B3-9FA2-6EB68E820FDF}"/>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Century Gothic" panose="020B0502020202020204" pitchFamily="34" charset="0"/>
                      <a:ea typeface="+mn-ea"/>
                      <a:cs typeface="Calibri" panose="020F0502020204030204" pitchFamily="3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3-5880-48B3-9FA2-6EB68E820FDF}"/>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Century Gothic" panose="020B0502020202020204" pitchFamily="34" charset="0"/>
                      <a:ea typeface="+mn-ea"/>
                      <a:cs typeface="Calibri" panose="020F0502020204030204" pitchFamily="3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4-5880-48B3-9FA2-6EB68E820FD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Calibri" panose="020F050202020403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Hoja1!$B$2:$B$6</c:f>
              <c:numCache>
                <c:formatCode>0.00</c:formatCode>
                <c:ptCount val="5"/>
                <c:pt idx="0">
                  <c:v>0.22</c:v>
                </c:pt>
                <c:pt idx="1">
                  <c:v>0.45</c:v>
                </c:pt>
                <c:pt idx="2">
                  <c:v>0.25</c:v>
                </c:pt>
                <c:pt idx="3">
                  <c:v>0.22</c:v>
                </c:pt>
                <c:pt idx="4">
                  <c:v>0.23</c:v>
                </c:pt>
              </c:numCache>
            </c:numRef>
          </c:val>
          <c:extLst>
            <c:ext xmlns:c16="http://schemas.microsoft.com/office/drawing/2014/chart" uri="{C3380CC4-5D6E-409C-BE32-E72D297353CC}">
              <c16:uniqueId val="{00000006-5C9C-41CA-A414-2435382FDBFC}"/>
            </c:ext>
          </c:extLst>
        </c:ser>
        <c:ser>
          <c:idx val="1"/>
          <c:order val="1"/>
          <c:tx>
            <c:strRef>
              <c:f>Hoja1!$C$1</c:f>
              <c:strCache>
                <c:ptCount val="1"/>
                <c:pt idx="0">
                  <c:v>2022</c:v>
                </c:pt>
              </c:strCache>
            </c:strRef>
          </c:tx>
          <c:spPr>
            <a:solidFill>
              <a:schemeClr val="bg1">
                <a:lumMod val="75000"/>
              </a:schemeClr>
            </a:solidFill>
            <a:ln w="38100">
              <a:noFill/>
            </a:ln>
            <a:effectLst/>
          </c:spPr>
          <c:invertIfNegative val="0"/>
          <c:dPt>
            <c:idx val="0"/>
            <c:invertIfNegative val="0"/>
            <c:bubble3D val="0"/>
            <c:extLst>
              <c:ext xmlns:c16="http://schemas.microsoft.com/office/drawing/2014/chart" uri="{C3380CC4-5D6E-409C-BE32-E72D297353CC}">
                <c16:uniqueId val="{00000008-5C9C-41CA-A414-2435382FDBFC}"/>
              </c:ext>
            </c:extLst>
          </c:dPt>
          <c:dPt>
            <c:idx val="1"/>
            <c:invertIfNegative val="0"/>
            <c:bubble3D val="0"/>
            <c:extLst>
              <c:ext xmlns:c16="http://schemas.microsoft.com/office/drawing/2014/chart" uri="{C3380CC4-5D6E-409C-BE32-E72D297353CC}">
                <c16:uniqueId val="{00000007-5880-48B3-9FA2-6EB68E820FDF}"/>
              </c:ext>
            </c:extLst>
          </c:dPt>
          <c:dPt>
            <c:idx val="2"/>
            <c:invertIfNegative val="0"/>
            <c:bubble3D val="0"/>
            <c:extLst>
              <c:ext xmlns:c16="http://schemas.microsoft.com/office/drawing/2014/chart" uri="{C3380CC4-5D6E-409C-BE32-E72D297353CC}">
                <c16:uniqueId val="{00000008-5880-48B3-9FA2-6EB68E820FDF}"/>
              </c:ext>
            </c:extLst>
          </c:dPt>
          <c:dPt>
            <c:idx val="3"/>
            <c:invertIfNegative val="0"/>
            <c:bubble3D val="0"/>
            <c:extLst>
              <c:ext xmlns:c16="http://schemas.microsoft.com/office/drawing/2014/chart" uri="{C3380CC4-5D6E-409C-BE32-E72D297353CC}">
                <c16:uniqueId val="{00000009-5880-48B3-9FA2-6EB68E820FDF}"/>
              </c:ext>
            </c:extLst>
          </c:dPt>
          <c:dPt>
            <c:idx val="4"/>
            <c:invertIfNegative val="0"/>
            <c:bubble3D val="0"/>
            <c:extLst>
              <c:ext xmlns:c16="http://schemas.microsoft.com/office/drawing/2014/chart" uri="{C3380CC4-5D6E-409C-BE32-E72D297353CC}">
                <c16:uniqueId val="{0000000A-5880-48B3-9FA2-6EB68E820FD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entury Gothic" panose="020B0502020202020204" pitchFamily="34" charset="0"/>
                    <a:ea typeface="+mn-ea"/>
                    <a:cs typeface="Calibri" panose="020F050202020403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Hoja1!$A$2:$A$6</c:f>
              <c:numCache>
                <c:formatCode>General</c:formatCode>
                <c:ptCount val="5"/>
                <c:pt idx="0">
                  <c:v>1</c:v>
                </c:pt>
                <c:pt idx="1">
                  <c:v>2</c:v>
                </c:pt>
                <c:pt idx="2">
                  <c:v>3</c:v>
                </c:pt>
                <c:pt idx="3">
                  <c:v>4</c:v>
                </c:pt>
                <c:pt idx="4">
                  <c:v>5</c:v>
                </c:pt>
              </c:numCache>
            </c:numRef>
          </c:cat>
          <c:val>
            <c:numRef>
              <c:f>Hoja1!$C$2:$C$6</c:f>
              <c:numCache>
                <c:formatCode>0.00</c:formatCode>
                <c:ptCount val="5"/>
                <c:pt idx="0">
                  <c:v>0.27</c:v>
                </c:pt>
                <c:pt idx="1">
                  <c:v>0.43</c:v>
                </c:pt>
                <c:pt idx="2">
                  <c:v>0.4</c:v>
                </c:pt>
                <c:pt idx="3">
                  <c:v>0.19</c:v>
                </c:pt>
                <c:pt idx="4">
                  <c:v>0.15</c:v>
                </c:pt>
              </c:numCache>
            </c:numRef>
          </c:val>
          <c:extLst>
            <c:ext xmlns:c16="http://schemas.microsoft.com/office/drawing/2014/chart" uri="{C3380CC4-5D6E-409C-BE32-E72D297353CC}">
              <c16:uniqueId val="{00000009-5C9C-41CA-A414-2435382FDBFC}"/>
            </c:ext>
          </c:extLst>
        </c:ser>
        <c:ser>
          <c:idx val="2"/>
          <c:order val="2"/>
          <c:tx>
            <c:strRef>
              <c:f>Hoja1!$D$1</c:f>
              <c:strCache>
                <c:ptCount val="1"/>
                <c:pt idx="0">
                  <c:v>2020</c:v>
                </c:pt>
              </c:strCache>
            </c:strRef>
          </c:tx>
          <c:spPr>
            <a:solidFill>
              <a:schemeClr val="bg1">
                <a:lumMod val="75000"/>
              </a:schemeClr>
            </a:solidFill>
          </c:spPr>
          <c:invertIfNegative val="0"/>
          <c:dPt>
            <c:idx val="0"/>
            <c:invertIfNegative val="0"/>
            <c:bubble3D val="0"/>
            <c:extLst>
              <c:ext xmlns:c16="http://schemas.microsoft.com/office/drawing/2014/chart" uri="{C3380CC4-5D6E-409C-BE32-E72D297353CC}">
                <c16:uniqueId val="{0000000C-5880-48B3-9FA2-6EB68E820FDF}"/>
              </c:ext>
            </c:extLst>
          </c:dPt>
          <c:dLbls>
            <c:spPr>
              <a:noFill/>
              <a:ln>
                <a:noFill/>
              </a:ln>
              <a:effectLst/>
            </c:spPr>
            <c:txPr>
              <a:bodyPr wrap="square" lIns="38100" tIns="19050" rIns="38100" bIns="19050" anchor="ctr">
                <a:spAutoFit/>
              </a:bodyPr>
              <a:lstStyle/>
              <a:p>
                <a:pPr>
                  <a:defRPr>
                    <a:solidFill>
                      <a:schemeClr val="tx1">
                        <a:lumMod val="75000"/>
                        <a:lumOff val="25000"/>
                      </a:schemeClr>
                    </a:solidFill>
                    <a:latin typeface="Century Gothic" panose="020B0502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Hoja1!$A$2:$A$6</c:f>
              <c:numCache>
                <c:formatCode>General</c:formatCode>
                <c:ptCount val="5"/>
                <c:pt idx="0">
                  <c:v>1</c:v>
                </c:pt>
                <c:pt idx="1">
                  <c:v>2</c:v>
                </c:pt>
                <c:pt idx="2">
                  <c:v>3</c:v>
                </c:pt>
                <c:pt idx="3">
                  <c:v>4</c:v>
                </c:pt>
                <c:pt idx="4">
                  <c:v>5</c:v>
                </c:pt>
              </c:numCache>
            </c:numRef>
          </c:cat>
          <c:val>
            <c:numRef>
              <c:f>Hoja1!$D$2:$D$6</c:f>
              <c:numCache>
                <c:formatCode>0.00</c:formatCode>
                <c:ptCount val="5"/>
                <c:pt idx="0">
                  <c:v>0.14000000000000001</c:v>
                </c:pt>
                <c:pt idx="1">
                  <c:v>0.56000000000000005</c:v>
                </c:pt>
                <c:pt idx="2">
                  <c:v>0.37</c:v>
                </c:pt>
                <c:pt idx="3">
                  <c:v>0.22</c:v>
                </c:pt>
                <c:pt idx="4">
                  <c:v>0.11</c:v>
                </c:pt>
              </c:numCache>
            </c:numRef>
          </c:val>
          <c:extLst>
            <c:ext xmlns:c16="http://schemas.microsoft.com/office/drawing/2014/chart" uri="{C3380CC4-5D6E-409C-BE32-E72D297353CC}">
              <c16:uniqueId val="{0000000D-5880-48B3-9FA2-6EB68E820FDF}"/>
            </c:ext>
          </c:extLst>
        </c:ser>
        <c:dLbls>
          <c:dLblPos val="outEnd"/>
          <c:showLegendKey val="0"/>
          <c:showVal val="1"/>
          <c:showCatName val="0"/>
          <c:showSerName val="0"/>
          <c:showPercent val="0"/>
          <c:showBubbleSize val="0"/>
        </c:dLbls>
        <c:gapWidth val="65"/>
        <c:axId val="-1958369232"/>
        <c:axId val="-1958369776"/>
      </c:barChart>
      <c:catAx>
        <c:axId val="-1958369232"/>
        <c:scaling>
          <c:orientation val="minMax"/>
        </c:scaling>
        <c:delete val="1"/>
        <c:axPos val="b"/>
        <c:numFmt formatCode="General" sourceLinked="1"/>
        <c:majorTickMark val="out"/>
        <c:minorTickMark val="none"/>
        <c:tickLblPos val="nextTo"/>
        <c:crossAx val="-1958369776"/>
        <c:crosses val="autoZero"/>
        <c:auto val="1"/>
        <c:lblAlgn val="ctr"/>
        <c:lblOffset val="100"/>
        <c:noMultiLvlLbl val="0"/>
      </c:catAx>
      <c:valAx>
        <c:axId val="-1958369776"/>
        <c:scaling>
          <c:orientation val="minMax"/>
          <c:max val="1"/>
          <c:min val="0"/>
        </c:scaling>
        <c:delete val="1"/>
        <c:axPos val="l"/>
        <c:numFmt formatCode="0.00" sourceLinked="1"/>
        <c:majorTickMark val="out"/>
        <c:minorTickMark val="none"/>
        <c:tickLblPos val="nextTo"/>
        <c:crossAx val="-1958369232"/>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pPr>
      <a:endParaRPr lang="es-CO"/>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2927503238214861"/>
          <c:w val="0.99647703862628034"/>
          <c:h val="0.77072496761785136"/>
        </c:manualLayout>
      </c:layout>
      <c:barChart>
        <c:barDir val="col"/>
        <c:grouping val="clustered"/>
        <c:varyColors val="0"/>
        <c:ser>
          <c:idx val="0"/>
          <c:order val="0"/>
          <c:tx>
            <c:strRef>
              <c:f>Hoja1!$B$1</c:f>
              <c:strCache>
                <c:ptCount val="1"/>
                <c:pt idx="0">
                  <c:v>2025</c:v>
                </c:pt>
              </c:strCache>
            </c:strRef>
          </c:tx>
          <c:spPr>
            <a:solidFill>
              <a:srgbClr val="1A3474"/>
            </a:solidFill>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Hoja1!$B$2:$B$6</c:f>
              <c:numCache>
                <c:formatCode>0.00</c:formatCode>
                <c:ptCount val="5"/>
                <c:pt idx="0">
                  <c:v>0.71</c:v>
                </c:pt>
                <c:pt idx="1">
                  <c:v>0.13</c:v>
                </c:pt>
                <c:pt idx="2">
                  <c:v>0.21</c:v>
                </c:pt>
                <c:pt idx="3">
                  <c:v>0.01</c:v>
                </c:pt>
                <c:pt idx="4">
                  <c:v>0</c:v>
                </c:pt>
              </c:numCache>
            </c:numRef>
          </c:val>
          <c:extLst>
            <c:ext xmlns:c16="http://schemas.microsoft.com/office/drawing/2014/chart" uri="{C3380CC4-5D6E-409C-BE32-E72D297353CC}">
              <c16:uniqueId val="{00000006-5C9C-41CA-A414-2435382FDBFC}"/>
            </c:ext>
          </c:extLst>
        </c:ser>
        <c:ser>
          <c:idx val="1"/>
          <c:order val="1"/>
          <c:tx>
            <c:strRef>
              <c:f>Hoja1!$C$1</c:f>
              <c:strCache>
                <c:ptCount val="1"/>
                <c:pt idx="0">
                  <c:v>2022</c:v>
                </c:pt>
              </c:strCache>
            </c:strRef>
          </c:tx>
          <c:spPr>
            <a:solidFill>
              <a:schemeClr val="bg1">
                <a:lumMod val="75000"/>
              </a:schemeClr>
            </a:solidFill>
            <a:ln w="38100">
              <a:noFill/>
            </a:ln>
            <a:effectLst/>
          </c:spPr>
          <c:invertIfNegative val="0"/>
          <c:dPt>
            <c:idx val="0"/>
            <c:invertIfNegative val="0"/>
            <c:bubble3D val="0"/>
            <c:extLst>
              <c:ext xmlns:c16="http://schemas.microsoft.com/office/drawing/2014/chart" uri="{C3380CC4-5D6E-409C-BE32-E72D297353CC}">
                <c16:uniqueId val="{00000008-5C9C-41CA-A414-2435382FDBFC}"/>
              </c:ext>
            </c:extLst>
          </c:dPt>
          <c:dPt>
            <c:idx val="1"/>
            <c:invertIfNegative val="0"/>
            <c:bubble3D val="0"/>
            <c:extLst>
              <c:ext xmlns:c16="http://schemas.microsoft.com/office/drawing/2014/chart" uri="{C3380CC4-5D6E-409C-BE32-E72D297353CC}">
                <c16:uniqueId val="{00000002-27A1-484A-A3A9-FD2FA3C4B3B8}"/>
              </c:ext>
            </c:extLst>
          </c:dPt>
          <c:dPt>
            <c:idx val="2"/>
            <c:invertIfNegative val="0"/>
            <c:bubble3D val="0"/>
            <c:extLst>
              <c:ext xmlns:c16="http://schemas.microsoft.com/office/drawing/2014/chart" uri="{C3380CC4-5D6E-409C-BE32-E72D297353CC}">
                <c16:uniqueId val="{00000003-27A1-484A-A3A9-FD2FA3C4B3B8}"/>
              </c:ext>
            </c:extLst>
          </c:dPt>
          <c:dPt>
            <c:idx val="3"/>
            <c:invertIfNegative val="0"/>
            <c:bubble3D val="0"/>
            <c:extLst>
              <c:ext xmlns:c16="http://schemas.microsoft.com/office/drawing/2014/chart" uri="{C3380CC4-5D6E-409C-BE32-E72D297353CC}">
                <c16:uniqueId val="{00000004-27A1-484A-A3A9-FD2FA3C4B3B8}"/>
              </c:ext>
            </c:extLst>
          </c:dPt>
          <c:dPt>
            <c:idx val="4"/>
            <c:invertIfNegative val="0"/>
            <c:bubble3D val="0"/>
            <c:extLst>
              <c:ext xmlns:c16="http://schemas.microsoft.com/office/drawing/2014/chart" uri="{C3380CC4-5D6E-409C-BE32-E72D297353CC}">
                <c16:uniqueId val="{00000005-27A1-484A-A3A9-FD2FA3C4B3B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Hoja1!$A$2:$A$6</c:f>
              <c:numCache>
                <c:formatCode>General</c:formatCode>
                <c:ptCount val="5"/>
                <c:pt idx="0">
                  <c:v>1</c:v>
                </c:pt>
                <c:pt idx="1">
                  <c:v>2</c:v>
                </c:pt>
                <c:pt idx="2">
                  <c:v>3</c:v>
                </c:pt>
                <c:pt idx="3">
                  <c:v>4</c:v>
                </c:pt>
                <c:pt idx="4">
                  <c:v>5</c:v>
                </c:pt>
              </c:numCache>
            </c:numRef>
          </c:cat>
          <c:val>
            <c:numRef>
              <c:f>Hoja1!$C$2:$C$6</c:f>
              <c:numCache>
                <c:formatCode>0.00</c:formatCode>
                <c:ptCount val="5"/>
                <c:pt idx="0">
                  <c:v>0.78</c:v>
                </c:pt>
                <c:pt idx="1">
                  <c:v>0.2</c:v>
                </c:pt>
                <c:pt idx="2">
                  <c:v>0.13</c:v>
                </c:pt>
                <c:pt idx="3">
                  <c:v>0.11</c:v>
                </c:pt>
                <c:pt idx="4">
                  <c:v>0.31</c:v>
                </c:pt>
              </c:numCache>
            </c:numRef>
          </c:val>
          <c:extLst>
            <c:ext xmlns:c16="http://schemas.microsoft.com/office/drawing/2014/chart" uri="{C3380CC4-5D6E-409C-BE32-E72D297353CC}">
              <c16:uniqueId val="{00000009-5C9C-41CA-A414-2435382FDBFC}"/>
            </c:ext>
          </c:extLst>
        </c:ser>
        <c:ser>
          <c:idx val="2"/>
          <c:order val="2"/>
          <c:tx>
            <c:strRef>
              <c:f>Hoja1!$D$1</c:f>
              <c:strCache>
                <c:ptCount val="1"/>
                <c:pt idx="0">
                  <c:v>2020</c:v>
                </c:pt>
              </c:strCache>
            </c:strRef>
          </c:tx>
          <c:spPr>
            <a:solidFill>
              <a:schemeClr val="bg1">
                <a:lumMod val="75000"/>
              </a:schemeClr>
            </a:solidFill>
          </c:spPr>
          <c:invertIfNegative val="0"/>
          <c:dPt>
            <c:idx val="0"/>
            <c:invertIfNegative val="0"/>
            <c:bubble3D val="0"/>
            <c:extLst>
              <c:ext xmlns:c16="http://schemas.microsoft.com/office/drawing/2014/chart" uri="{C3380CC4-5D6E-409C-BE32-E72D297353CC}">
                <c16:uniqueId val="{00000007-27A1-484A-A3A9-FD2FA3C4B3B8}"/>
              </c:ext>
            </c:extLst>
          </c:dPt>
          <c:dLbls>
            <c:spPr>
              <a:noFill/>
              <a:ln>
                <a:noFill/>
              </a:ln>
              <a:effectLst/>
            </c:spPr>
            <c:txPr>
              <a:bodyPr wrap="square" lIns="38100" tIns="19050" rIns="38100" bIns="19050" anchor="ctr">
                <a:spAutoFit/>
              </a:bodyPr>
              <a:lstStyle/>
              <a:p>
                <a:pPr>
                  <a:defRPr>
                    <a:solidFill>
                      <a:schemeClr val="tx1">
                        <a:lumMod val="75000"/>
                        <a:lumOff val="25000"/>
                      </a:schemeClr>
                    </a:solidFill>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Hoja1!$A$2:$A$6</c:f>
              <c:numCache>
                <c:formatCode>General</c:formatCode>
                <c:ptCount val="5"/>
                <c:pt idx="0">
                  <c:v>1</c:v>
                </c:pt>
                <c:pt idx="1">
                  <c:v>2</c:v>
                </c:pt>
                <c:pt idx="2">
                  <c:v>3</c:v>
                </c:pt>
                <c:pt idx="3">
                  <c:v>4</c:v>
                </c:pt>
                <c:pt idx="4">
                  <c:v>5</c:v>
                </c:pt>
              </c:numCache>
            </c:numRef>
          </c:cat>
          <c:val>
            <c:numRef>
              <c:f>Hoja1!$D$2:$D$6</c:f>
              <c:numCache>
                <c:formatCode>0.00</c:formatCode>
                <c:ptCount val="5"/>
                <c:pt idx="0">
                  <c:v>0.63</c:v>
                </c:pt>
                <c:pt idx="1">
                  <c:v>0.26</c:v>
                </c:pt>
                <c:pt idx="2">
                  <c:v>0.18</c:v>
                </c:pt>
                <c:pt idx="3">
                  <c:v>0.01</c:v>
                </c:pt>
                <c:pt idx="4">
                  <c:v>0.05</c:v>
                </c:pt>
              </c:numCache>
            </c:numRef>
          </c:val>
          <c:extLst>
            <c:ext xmlns:c16="http://schemas.microsoft.com/office/drawing/2014/chart" uri="{C3380CC4-5D6E-409C-BE32-E72D297353CC}">
              <c16:uniqueId val="{00000008-27A1-484A-A3A9-FD2FA3C4B3B8}"/>
            </c:ext>
          </c:extLst>
        </c:ser>
        <c:dLbls>
          <c:dLblPos val="outEnd"/>
          <c:showLegendKey val="0"/>
          <c:showVal val="1"/>
          <c:showCatName val="0"/>
          <c:showSerName val="0"/>
          <c:showPercent val="0"/>
          <c:showBubbleSize val="0"/>
        </c:dLbls>
        <c:gapWidth val="70"/>
        <c:axId val="-1754120304"/>
        <c:axId val="-1754117584"/>
      </c:barChart>
      <c:catAx>
        <c:axId val="-1754120304"/>
        <c:scaling>
          <c:orientation val="minMax"/>
        </c:scaling>
        <c:delete val="1"/>
        <c:axPos val="b"/>
        <c:numFmt formatCode="General" sourceLinked="1"/>
        <c:majorTickMark val="out"/>
        <c:minorTickMark val="none"/>
        <c:tickLblPos val="nextTo"/>
        <c:crossAx val="-1754117584"/>
        <c:crosses val="autoZero"/>
        <c:auto val="1"/>
        <c:lblAlgn val="ctr"/>
        <c:lblOffset val="100"/>
        <c:noMultiLvlLbl val="0"/>
      </c:catAx>
      <c:valAx>
        <c:axId val="-1754117584"/>
        <c:scaling>
          <c:orientation val="minMax"/>
          <c:max val="1.8"/>
          <c:min val="0"/>
        </c:scaling>
        <c:delete val="1"/>
        <c:axPos val="l"/>
        <c:numFmt formatCode="0.00" sourceLinked="1"/>
        <c:majorTickMark val="out"/>
        <c:minorTickMark val="none"/>
        <c:tickLblPos val="nextTo"/>
        <c:crossAx val="-175412030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pPr>
      <a:endParaRPr lang="es-CO"/>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2927503238214861"/>
          <c:w val="0.99647703862628034"/>
          <c:h val="0.77072496761785136"/>
        </c:manualLayout>
      </c:layout>
      <c:barChart>
        <c:barDir val="col"/>
        <c:grouping val="clustered"/>
        <c:varyColors val="0"/>
        <c:ser>
          <c:idx val="0"/>
          <c:order val="0"/>
          <c:tx>
            <c:strRef>
              <c:f>Hoja1!$B$1</c:f>
              <c:strCache>
                <c:ptCount val="1"/>
                <c:pt idx="0">
                  <c:v>2025</c:v>
                </c:pt>
              </c:strCache>
            </c:strRef>
          </c:tx>
          <c:spPr>
            <a:solidFill>
              <a:srgbClr val="1A3474"/>
            </a:solidFill>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Hoja1!$B$2:$B$6</c:f>
              <c:numCache>
                <c:formatCode>0.00</c:formatCode>
                <c:ptCount val="5"/>
                <c:pt idx="0">
                  <c:v>0.25</c:v>
                </c:pt>
                <c:pt idx="1">
                  <c:v>0.54</c:v>
                </c:pt>
                <c:pt idx="2">
                  <c:v>0.24</c:v>
                </c:pt>
                <c:pt idx="3">
                  <c:v>0.06</c:v>
                </c:pt>
                <c:pt idx="4">
                  <c:v>0</c:v>
                </c:pt>
              </c:numCache>
            </c:numRef>
          </c:val>
          <c:extLst>
            <c:ext xmlns:c16="http://schemas.microsoft.com/office/drawing/2014/chart" uri="{C3380CC4-5D6E-409C-BE32-E72D297353CC}">
              <c16:uniqueId val="{00000006-5C9C-41CA-A414-2435382FDBFC}"/>
            </c:ext>
          </c:extLst>
        </c:ser>
        <c:ser>
          <c:idx val="1"/>
          <c:order val="1"/>
          <c:tx>
            <c:strRef>
              <c:f>Hoja1!$C$1</c:f>
              <c:strCache>
                <c:ptCount val="1"/>
                <c:pt idx="0">
                  <c:v>2022</c:v>
                </c:pt>
              </c:strCache>
            </c:strRef>
          </c:tx>
          <c:spPr>
            <a:solidFill>
              <a:schemeClr val="bg1">
                <a:lumMod val="75000"/>
              </a:schemeClr>
            </a:solidFill>
            <a:ln w="38100">
              <a:noFill/>
            </a:ln>
            <a:effectLst/>
          </c:spPr>
          <c:invertIfNegative val="0"/>
          <c:dPt>
            <c:idx val="0"/>
            <c:invertIfNegative val="0"/>
            <c:bubble3D val="0"/>
            <c:extLst>
              <c:ext xmlns:c16="http://schemas.microsoft.com/office/drawing/2014/chart" uri="{C3380CC4-5D6E-409C-BE32-E72D297353CC}">
                <c16:uniqueId val="{00000008-5C9C-41CA-A414-2435382FDBFC}"/>
              </c:ext>
            </c:extLst>
          </c:dPt>
          <c:dPt>
            <c:idx val="1"/>
            <c:invertIfNegative val="0"/>
            <c:bubble3D val="0"/>
            <c:extLst>
              <c:ext xmlns:c16="http://schemas.microsoft.com/office/drawing/2014/chart" uri="{C3380CC4-5D6E-409C-BE32-E72D297353CC}">
                <c16:uniqueId val="{00000002-F163-4E5D-8201-4028E0BD1447}"/>
              </c:ext>
            </c:extLst>
          </c:dPt>
          <c:dPt>
            <c:idx val="2"/>
            <c:invertIfNegative val="0"/>
            <c:bubble3D val="0"/>
            <c:extLst>
              <c:ext xmlns:c16="http://schemas.microsoft.com/office/drawing/2014/chart" uri="{C3380CC4-5D6E-409C-BE32-E72D297353CC}">
                <c16:uniqueId val="{00000003-F163-4E5D-8201-4028E0BD1447}"/>
              </c:ext>
            </c:extLst>
          </c:dPt>
          <c:dPt>
            <c:idx val="3"/>
            <c:invertIfNegative val="0"/>
            <c:bubble3D val="0"/>
            <c:extLst>
              <c:ext xmlns:c16="http://schemas.microsoft.com/office/drawing/2014/chart" uri="{C3380CC4-5D6E-409C-BE32-E72D297353CC}">
                <c16:uniqueId val="{00000004-F163-4E5D-8201-4028E0BD1447}"/>
              </c:ext>
            </c:extLst>
          </c:dPt>
          <c:dPt>
            <c:idx val="4"/>
            <c:invertIfNegative val="0"/>
            <c:bubble3D val="0"/>
            <c:extLst>
              <c:ext xmlns:c16="http://schemas.microsoft.com/office/drawing/2014/chart" uri="{C3380CC4-5D6E-409C-BE32-E72D297353CC}">
                <c16:uniqueId val="{00000005-F163-4E5D-8201-4028E0BD144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Hoja1!$A$2:$A$6</c:f>
              <c:numCache>
                <c:formatCode>General</c:formatCode>
                <c:ptCount val="5"/>
                <c:pt idx="0">
                  <c:v>1</c:v>
                </c:pt>
                <c:pt idx="1">
                  <c:v>2</c:v>
                </c:pt>
                <c:pt idx="2">
                  <c:v>3</c:v>
                </c:pt>
                <c:pt idx="3">
                  <c:v>4</c:v>
                </c:pt>
                <c:pt idx="4">
                  <c:v>5</c:v>
                </c:pt>
              </c:numCache>
            </c:numRef>
          </c:cat>
          <c:val>
            <c:numRef>
              <c:f>Hoja1!$C$2:$C$6</c:f>
              <c:numCache>
                <c:formatCode>0.00</c:formatCode>
                <c:ptCount val="5"/>
                <c:pt idx="0">
                  <c:v>0.44</c:v>
                </c:pt>
                <c:pt idx="1">
                  <c:v>0.46</c:v>
                </c:pt>
                <c:pt idx="2">
                  <c:v>0.22</c:v>
                </c:pt>
                <c:pt idx="3">
                  <c:v>0.15</c:v>
                </c:pt>
                <c:pt idx="4">
                  <c:v>0.22</c:v>
                </c:pt>
              </c:numCache>
            </c:numRef>
          </c:val>
          <c:extLst>
            <c:ext xmlns:c16="http://schemas.microsoft.com/office/drawing/2014/chart" uri="{C3380CC4-5D6E-409C-BE32-E72D297353CC}">
              <c16:uniqueId val="{00000009-5C9C-41CA-A414-2435382FDBFC}"/>
            </c:ext>
          </c:extLst>
        </c:ser>
        <c:ser>
          <c:idx val="2"/>
          <c:order val="2"/>
          <c:tx>
            <c:strRef>
              <c:f>Hoja1!$D$1</c:f>
              <c:strCache>
                <c:ptCount val="1"/>
                <c:pt idx="0">
                  <c:v>2020</c:v>
                </c:pt>
              </c:strCache>
            </c:strRef>
          </c:tx>
          <c:spPr>
            <a:solidFill>
              <a:schemeClr val="bg1">
                <a:lumMod val="75000"/>
              </a:schemeClr>
            </a:solidFill>
          </c:spPr>
          <c:invertIfNegative val="0"/>
          <c:dPt>
            <c:idx val="0"/>
            <c:invertIfNegative val="0"/>
            <c:bubble3D val="0"/>
            <c:extLst>
              <c:ext xmlns:c16="http://schemas.microsoft.com/office/drawing/2014/chart" uri="{C3380CC4-5D6E-409C-BE32-E72D297353CC}">
                <c16:uniqueId val="{00000007-F163-4E5D-8201-4028E0BD1447}"/>
              </c:ext>
            </c:extLst>
          </c:dPt>
          <c:dLbls>
            <c:spPr>
              <a:noFill/>
              <a:ln>
                <a:noFill/>
              </a:ln>
              <a:effectLst/>
            </c:spPr>
            <c:txPr>
              <a:bodyPr wrap="square" lIns="38100" tIns="19050" rIns="38100" bIns="19050" anchor="ctr">
                <a:spAutoFit/>
              </a:bodyPr>
              <a:lstStyle/>
              <a:p>
                <a:pPr>
                  <a:defRPr>
                    <a:solidFill>
                      <a:schemeClr val="tx1">
                        <a:lumMod val="75000"/>
                        <a:lumOff val="25000"/>
                      </a:schemeClr>
                    </a:solidFill>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Hoja1!$A$2:$A$6</c:f>
              <c:numCache>
                <c:formatCode>General</c:formatCode>
                <c:ptCount val="5"/>
                <c:pt idx="0">
                  <c:v>1</c:v>
                </c:pt>
                <c:pt idx="1">
                  <c:v>2</c:v>
                </c:pt>
                <c:pt idx="2">
                  <c:v>3</c:v>
                </c:pt>
                <c:pt idx="3">
                  <c:v>4</c:v>
                </c:pt>
                <c:pt idx="4">
                  <c:v>5</c:v>
                </c:pt>
              </c:numCache>
            </c:numRef>
          </c:cat>
          <c:val>
            <c:numRef>
              <c:f>Hoja1!$D$2:$D$6</c:f>
              <c:numCache>
                <c:formatCode>0.00</c:formatCode>
                <c:ptCount val="5"/>
                <c:pt idx="0">
                  <c:v>0.53</c:v>
                </c:pt>
                <c:pt idx="1">
                  <c:v>0.51</c:v>
                </c:pt>
                <c:pt idx="2">
                  <c:v>0.13</c:v>
                </c:pt>
                <c:pt idx="3">
                  <c:v>0.06</c:v>
                </c:pt>
                <c:pt idx="4">
                  <c:v>0.01</c:v>
                </c:pt>
              </c:numCache>
            </c:numRef>
          </c:val>
          <c:extLst>
            <c:ext xmlns:c16="http://schemas.microsoft.com/office/drawing/2014/chart" uri="{C3380CC4-5D6E-409C-BE32-E72D297353CC}">
              <c16:uniqueId val="{00000008-F163-4E5D-8201-4028E0BD1447}"/>
            </c:ext>
          </c:extLst>
        </c:ser>
        <c:dLbls>
          <c:dLblPos val="outEnd"/>
          <c:showLegendKey val="0"/>
          <c:showVal val="1"/>
          <c:showCatName val="0"/>
          <c:showSerName val="0"/>
          <c:showPercent val="0"/>
          <c:showBubbleSize val="0"/>
        </c:dLbls>
        <c:gapWidth val="70"/>
        <c:axId val="-1511492688"/>
        <c:axId val="-1511497584"/>
      </c:barChart>
      <c:catAx>
        <c:axId val="-1511492688"/>
        <c:scaling>
          <c:orientation val="minMax"/>
        </c:scaling>
        <c:delete val="1"/>
        <c:axPos val="b"/>
        <c:numFmt formatCode="General" sourceLinked="1"/>
        <c:majorTickMark val="out"/>
        <c:minorTickMark val="none"/>
        <c:tickLblPos val="nextTo"/>
        <c:crossAx val="-1511497584"/>
        <c:crosses val="autoZero"/>
        <c:auto val="1"/>
        <c:lblAlgn val="ctr"/>
        <c:lblOffset val="100"/>
        <c:noMultiLvlLbl val="0"/>
      </c:catAx>
      <c:valAx>
        <c:axId val="-1511497584"/>
        <c:scaling>
          <c:orientation val="minMax"/>
          <c:max val="1.8"/>
          <c:min val="0"/>
        </c:scaling>
        <c:delete val="1"/>
        <c:axPos val="l"/>
        <c:numFmt formatCode="0.00" sourceLinked="1"/>
        <c:majorTickMark val="out"/>
        <c:minorTickMark val="none"/>
        <c:tickLblPos val="nextTo"/>
        <c:crossAx val="-1511492688"/>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pPr>
      <a:endParaRPr lang="es-CO"/>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66216098811977"/>
          <c:y val="1.6976188763145841E-2"/>
          <c:w val="0.80268281355414695"/>
          <c:h val="0.94597433174531331"/>
        </c:manualLayout>
      </c:layout>
      <c:barChart>
        <c:barDir val="bar"/>
        <c:grouping val="clustered"/>
        <c:varyColors val="0"/>
        <c:ser>
          <c:idx val="0"/>
          <c:order val="0"/>
          <c:tx>
            <c:strRef>
              <c:f>Hoja1!$B$1</c:f>
              <c:strCache>
                <c:ptCount val="1"/>
                <c:pt idx="0">
                  <c:v>2025</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Masculino</c:v>
                </c:pt>
                <c:pt idx="1">
                  <c:v>Femenino</c:v>
                </c:pt>
              </c:strCache>
            </c:strRef>
          </c:cat>
          <c:val>
            <c:numRef>
              <c:f>Hoja1!$B$2:$B$3</c:f>
              <c:numCache>
                <c:formatCode>0%</c:formatCode>
                <c:ptCount val="2"/>
                <c:pt idx="0">
                  <c:v>0.44</c:v>
                </c:pt>
                <c:pt idx="1">
                  <c:v>0.56000000000000005</c:v>
                </c:pt>
              </c:numCache>
            </c:numRef>
          </c:val>
          <c:extLst>
            <c:ext xmlns:c16="http://schemas.microsoft.com/office/drawing/2014/chart" uri="{C3380CC4-5D6E-409C-BE32-E72D297353CC}">
              <c16:uniqueId val="{00000000-E953-45EB-AF01-128F25E6EEEA}"/>
            </c:ext>
          </c:extLst>
        </c:ser>
        <c:ser>
          <c:idx val="1"/>
          <c:order val="1"/>
          <c:tx>
            <c:strRef>
              <c:f>Hoja1!$C$1</c:f>
              <c:strCache>
                <c:ptCount val="1"/>
                <c:pt idx="0">
                  <c:v>2022</c:v>
                </c:pt>
              </c:strCache>
            </c:strRef>
          </c:tx>
          <c:spPr>
            <a:solidFill>
              <a:srgbClr val="FFA100"/>
            </a:solidFill>
            <a:ln>
              <a:noFill/>
            </a:ln>
            <a:effectLst>
              <a:outerShdw blurRad="50800" dist="38100" dir="5400000" algn="t"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Masculino</c:v>
                </c:pt>
                <c:pt idx="1">
                  <c:v>Femenino</c:v>
                </c:pt>
              </c:strCache>
            </c:strRef>
          </c:cat>
          <c:val>
            <c:numRef>
              <c:f>Hoja1!$C$2:$C$3</c:f>
              <c:numCache>
                <c:formatCode>0%</c:formatCode>
                <c:ptCount val="2"/>
                <c:pt idx="0">
                  <c:v>0.47</c:v>
                </c:pt>
                <c:pt idx="1">
                  <c:v>0.53</c:v>
                </c:pt>
              </c:numCache>
            </c:numRef>
          </c:val>
          <c:extLst>
            <c:ext xmlns:c16="http://schemas.microsoft.com/office/drawing/2014/chart" uri="{C3380CC4-5D6E-409C-BE32-E72D297353CC}">
              <c16:uniqueId val="{00000001-E953-45EB-AF01-128F25E6EEEA}"/>
            </c:ext>
          </c:extLst>
        </c:ser>
        <c:ser>
          <c:idx val="2"/>
          <c:order val="2"/>
          <c:tx>
            <c:strRef>
              <c:f>Hoja1!$D$1</c:f>
              <c:strCache>
                <c:ptCount val="1"/>
                <c:pt idx="0">
                  <c:v>2020</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Masculino</c:v>
                </c:pt>
                <c:pt idx="1">
                  <c:v>Femenino</c:v>
                </c:pt>
              </c:strCache>
            </c:strRef>
          </c:cat>
          <c:val>
            <c:numRef>
              <c:f>Hoja1!$D$2:$D$3</c:f>
              <c:numCache>
                <c:formatCode>0%</c:formatCode>
                <c:ptCount val="2"/>
                <c:pt idx="0">
                  <c:v>0.49</c:v>
                </c:pt>
                <c:pt idx="1">
                  <c:v>0.51</c:v>
                </c:pt>
              </c:numCache>
            </c:numRef>
          </c:val>
          <c:extLst>
            <c:ext xmlns:c16="http://schemas.microsoft.com/office/drawing/2014/chart" uri="{C3380CC4-5D6E-409C-BE32-E72D297353CC}">
              <c16:uniqueId val="{00000002-E953-45EB-AF01-128F25E6EEEA}"/>
            </c:ext>
          </c:extLst>
        </c:ser>
        <c:dLbls>
          <c:dLblPos val="outEnd"/>
          <c:showLegendKey val="0"/>
          <c:showVal val="1"/>
          <c:showCatName val="0"/>
          <c:showSerName val="0"/>
          <c:showPercent val="0"/>
          <c:showBubbleSize val="0"/>
        </c:dLbls>
        <c:gapWidth val="91"/>
        <c:axId val="-1330085488"/>
        <c:axId val="-1330084944"/>
      </c:barChart>
      <c:catAx>
        <c:axId val="-1330085488"/>
        <c:scaling>
          <c:orientation val="maxMin"/>
        </c:scaling>
        <c:delete val="1"/>
        <c:axPos val="l"/>
        <c:numFmt formatCode="General" sourceLinked="1"/>
        <c:majorTickMark val="out"/>
        <c:minorTickMark val="none"/>
        <c:tickLblPos val="nextTo"/>
        <c:crossAx val="-1330084944"/>
        <c:crosses val="autoZero"/>
        <c:auto val="1"/>
        <c:lblAlgn val="ctr"/>
        <c:lblOffset val="100"/>
        <c:noMultiLvlLbl val="0"/>
      </c:catAx>
      <c:valAx>
        <c:axId val="-1330084944"/>
        <c:scaling>
          <c:orientation val="minMax"/>
          <c:max val="0.70000000000000007"/>
        </c:scaling>
        <c:delete val="1"/>
        <c:axPos val="t"/>
        <c:numFmt formatCode="0%" sourceLinked="1"/>
        <c:majorTickMark val="out"/>
        <c:minorTickMark val="none"/>
        <c:tickLblPos val="nextTo"/>
        <c:crossAx val="-1330085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Hoja1!$B$1</c:f>
              <c:strCache>
                <c:ptCount val="1"/>
                <c:pt idx="0">
                  <c:v>Serie 1</c:v>
                </c:pt>
              </c:strCache>
            </c:strRef>
          </c:tx>
          <c:spPr>
            <a:solidFill>
              <a:srgbClr val="162B60"/>
            </a:solidFill>
            <a:ln>
              <a:noFill/>
            </a:ln>
            <a:effectLst/>
          </c:spPr>
          <c:invertIfNegative val="0"/>
          <c:dLbls>
            <c:dLbl>
              <c:idx val="0"/>
              <c:spPr>
                <a:noFill/>
                <a:ln>
                  <a:noFill/>
                </a:ln>
                <a:effectLst/>
              </c:spPr>
              <c:txPr>
                <a:bodyPr rot="0" spcFirstLastPara="1" vertOverflow="ellipsis" vert="horz" wrap="square" anchor="ctr" anchorCtr="1"/>
                <a:lstStyle/>
                <a:p>
                  <a:pPr>
                    <a:defRPr sz="1400" b="0"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0-66E4-4407-A9AF-24A46D5F6108}"/>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La Santé</c:v>
                </c:pt>
                <c:pt idx="1">
                  <c:v>Genfar</c:v>
                </c:pt>
                <c:pt idx="2">
                  <c:v>Mk</c:v>
                </c:pt>
                <c:pt idx="3">
                  <c:v>Memphis</c:v>
                </c:pt>
                <c:pt idx="4">
                  <c:v>Ecar</c:v>
                </c:pt>
                <c:pt idx="5">
                  <c:v>American Generics</c:v>
                </c:pt>
              </c:strCache>
            </c:strRef>
          </c:cat>
          <c:val>
            <c:numRef>
              <c:f>Hoja1!$B$2:$B$7</c:f>
              <c:numCache>
                <c:formatCode>0%</c:formatCode>
                <c:ptCount val="6"/>
                <c:pt idx="0">
                  <c:v>0.70499999999999996</c:v>
                </c:pt>
                <c:pt idx="1">
                  <c:v>0.17299999999999999</c:v>
                </c:pt>
                <c:pt idx="2">
                  <c:v>8.6999999999999994E-2</c:v>
                </c:pt>
                <c:pt idx="3">
                  <c:v>1.9E-2</c:v>
                </c:pt>
                <c:pt idx="4">
                  <c:v>5.0000000000000001E-3</c:v>
                </c:pt>
                <c:pt idx="5" formatCode="0.0%">
                  <c:v>4.0000000000000001E-3</c:v>
                </c:pt>
              </c:numCache>
            </c:numRef>
          </c:val>
          <c:extLst>
            <c:ext xmlns:c16="http://schemas.microsoft.com/office/drawing/2014/chart" uri="{C3380CC4-5D6E-409C-BE32-E72D297353CC}">
              <c16:uniqueId val="{00000000-487A-438D-8953-9430DED441FC}"/>
            </c:ext>
          </c:extLst>
        </c:ser>
        <c:dLbls>
          <c:dLblPos val="outEnd"/>
          <c:showLegendKey val="0"/>
          <c:showVal val="1"/>
          <c:showCatName val="0"/>
          <c:showSerName val="0"/>
          <c:showPercent val="0"/>
          <c:showBubbleSize val="0"/>
        </c:dLbls>
        <c:gapWidth val="56"/>
        <c:axId val="-714862480"/>
        <c:axId val="-714861392"/>
      </c:barChart>
      <c:catAx>
        <c:axId val="-7148624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714861392"/>
        <c:crosses val="autoZero"/>
        <c:auto val="1"/>
        <c:lblAlgn val="ctr"/>
        <c:lblOffset val="100"/>
        <c:noMultiLvlLbl val="0"/>
      </c:catAx>
      <c:valAx>
        <c:axId val="-714861392"/>
        <c:scaling>
          <c:orientation val="minMax"/>
          <c:max val="1"/>
        </c:scaling>
        <c:delete val="1"/>
        <c:axPos val="t"/>
        <c:numFmt formatCode="0%" sourceLinked="1"/>
        <c:majorTickMark val="out"/>
        <c:minorTickMark val="none"/>
        <c:tickLblPos val="nextTo"/>
        <c:crossAx val="-714862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s-CO"/>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Hoja1!$B$1</c:f>
              <c:strCache>
                <c:ptCount val="1"/>
                <c:pt idx="0">
                  <c:v>Serie 1</c:v>
                </c:pt>
              </c:strCache>
            </c:strRef>
          </c:tx>
          <c:spPr>
            <a:solidFill>
              <a:srgbClr val="162B60"/>
            </a:solidFill>
            <a:ln>
              <a:noFill/>
            </a:ln>
            <a:effectLst/>
          </c:spPr>
          <c:invertIfNegative val="0"/>
          <c:dLbls>
            <c:dLbl>
              <c:idx val="0"/>
              <c:spPr>
                <a:noFill/>
                <a:ln>
                  <a:noFill/>
                </a:ln>
                <a:effectLst/>
              </c:spPr>
              <c:txPr>
                <a:bodyPr rot="0" spcFirstLastPara="1" vertOverflow="ellipsis" vert="horz" wrap="square" anchor="ctr" anchorCtr="1"/>
                <a:lstStyle/>
                <a:p>
                  <a:pPr>
                    <a:defRPr sz="1200" b="0"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0-2B82-4B0C-B258-C9D5FDE508E1}"/>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Mk</c:v>
                </c:pt>
                <c:pt idx="1">
                  <c:v>Genfar</c:v>
                </c:pt>
                <c:pt idx="2">
                  <c:v>Laproff</c:v>
                </c:pt>
                <c:pt idx="3">
                  <c:v>American Generics</c:v>
                </c:pt>
                <c:pt idx="4">
                  <c:v>Vitalis</c:v>
                </c:pt>
                <c:pt idx="5">
                  <c:v>Humax</c:v>
                </c:pt>
                <c:pt idx="6">
                  <c:v>La Santé</c:v>
                </c:pt>
                <c:pt idx="7">
                  <c:v>Icom</c:v>
                </c:pt>
                <c:pt idx="8">
                  <c:v>Memphis</c:v>
                </c:pt>
                <c:pt idx="9">
                  <c:v>Winthrop</c:v>
                </c:pt>
                <c:pt idx="10">
                  <c:v>Coaspharma</c:v>
                </c:pt>
                <c:pt idx="11">
                  <c:v>Sandoz</c:v>
                </c:pt>
              </c:strCache>
            </c:strRef>
          </c:cat>
          <c:val>
            <c:numRef>
              <c:f>Hoja1!$B$2:$B$13</c:f>
              <c:numCache>
                <c:formatCode>0%</c:formatCode>
                <c:ptCount val="12"/>
                <c:pt idx="0">
                  <c:v>0.376</c:v>
                </c:pt>
                <c:pt idx="1">
                  <c:v>0.193</c:v>
                </c:pt>
                <c:pt idx="2">
                  <c:v>0.10100000000000001</c:v>
                </c:pt>
                <c:pt idx="3">
                  <c:v>9.0999999999999998E-2</c:v>
                </c:pt>
                <c:pt idx="4">
                  <c:v>7.2999999999999995E-2</c:v>
                </c:pt>
                <c:pt idx="5">
                  <c:v>0.05</c:v>
                </c:pt>
                <c:pt idx="6">
                  <c:v>4.2000000000000003E-2</c:v>
                </c:pt>
                <c:pt idx="7">
                  <c:v>4.2000000000000003E-2</c:v>
                </c:pt>
                <c:pt idx="8">
                  <c:v>2.1999999999999999E-2</c:v>
                </c:pt>
                <c:pt idx="9">
                  <c:v>8.9999999999999993E-3</c:v>
                </c:pt>
                <c:pt idx="10" formatCode="0.0%">
                  <c:v>4.0000000000000001E-3</c:v>
                </c:pt>
                <c:pt idx="11" formatCode="0.0%">
                  <c:v>4.0000000000000001E-3</c:v>
                </c:pt>
              </c:numCache>
            </c:numRef>
          </c:val>
          <c:extLst>
            <c:ext xmlns:c16="http://schemas.microsoft.com/office/drawing/2014/chart" uri="{C3380CC4-5D6E-409C-BE32-E72D297353CC}">
              <c16:uniqueId val="{00000000-487A-438D-8953-9430DED441FC}"/>
            </c:ext>
          </c:extLst>
        </c:ser>
        <c:dLbls>
          <c:dLblPos val="outEnd"/>
          <c:showLegendKey val="0"/>
          <c:showVal val="1"/>
          <c:showCatName val="0"/>
          <c:showSerName val="0"/>
          <c:showPercent val="0"/>
          <c:showBubbleSize val="0"/>
        </c:dLbls>
        <c:gapWidth val="56"/>
        <c:axId val="-1967132032"/>
        <c:axId val="-1967125504"/>
      </c:barChart>
      <c:catAx>
        <c:axId val="-196713203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1967125504"/>
        <c:crosses val="autoZero"/>
        <c:auto val="1"/>
        <c:lblAlgn val="ctr"/>
        <c:lblOffset val="100"/>
        <c:noMultiLvlLbl val="0"/>
      </c:catAx>
      <c:valAx>
        <c:axId val="-1967125504"/>
        <c:scaling>
          <c:orientation val="minMax"/>
          <c:max val="1"/>
        </c:scaling>
        <c:delete val="1"/>
        <c:axPos val="t"/>
        <c:numFmt formatCode="0%" sourceLinked="1"/>
        <c:majorTickMark val="out"/>
        <c:minorTickMark val="none"/>
        <c:tickLblPos val="nextTo"/>
        <c:crossAx val="-196713203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s-CO"/>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Hoja1!$B$1</c:f>
              <c:strCache>
                <c:ptCount val="1"/>
                <c:pt idx="0">
                  <c:v>Serie 1</c:v>
                </c:pt>
              </c:strCache>
            </c:strRef>
          </c:tx>
          <c:spPr>
            <a:solidFill>
              <a:srgbClr val="FFA100"/>
            </a:solidFill>
            <a:ln>
              <a:noFill/>
            </a:ln>
            <a:effectLst/>
          </c:spPr>
          <c:invertIfNegative val="0"/>
          <c:dLbls>
            <c:dLbl>
              <c:idx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0-987D-4F88-891A-915838D9261F}"/>
                </c:ext>
              </c:extLst>
            </c:dLbl>
            <c:dLbl>
              <c:idx val="1"/>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1-987D-4F88-891A-915838D9261F}"/>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Hoja1!$A$2:$A$14</c:f>
              <c:strCache>
                <c:ptCount val="13"/>
                <c:pt idx="0">
                  <c:v>Genfar</c:v>
                </c:pt>
                <c:pt idx="1">
                  <c:v>Mk</c:v>
                </c:pt>
                <c:pt idx="2">
                  <c:v>Memphis</c:v>
                </c:pt>
                <c:pt idx="3">
                  <c:v>Laproff</c:v>
                </c:pt>
                <c:pt idx="4">
                  <c:v>American Generics</c:v>
                </c:pt>
                <c:pt idx="5">
                  <c:v>Ecar</c:v>
                </c:pt>
                <c:pt idx="6">
                  <c:v>Sandoz</c:v>
                </c:pt>
                <c:pt idx="7">
                  <c:v>Colmed</c:v>
                </c:pt>
                <c:pt idx="8">
                  <c:v>Icom</c:v>
                </c:pt>
                <c:pt idx="9">
                  <c:v>Vitalis</c:v>
                </c:pt>
                <c:pt idx="10">
                  <c:v>Coaspharma</c:v>
                </c:pt>
                <c:pt idx="11">
                  <c:v>Otras menciones</c:v>
                </c:pt>
                <c:pt idx="12">
                  <c:v>Ninguna</c:v>
                </c:pt>
              </c:strCache>
            </c:strRef>
          </c:cat>
          <c:val>
            <c:numRef>
              <c:f>Hoja1!$B$2:$B$14</c:f>
              <c:numCache>
                <c:formatCode>0%</c:formatCode>
                <c:ptCount val="13"/>
                <c:pt idx="0">
                  <c:v>0.48699999999999999</c:v>
                </c:pt>
                <c:pt idx="1">
                  <c:v>0.48599999999999999</c:v>
                </c:pt>
                <c:pt idx="2">
                  <c:v>0.17299999999999999</c:v>
                </c:pt>
                <c:pt idx="3">
                  <c:v>0.16800000000000001</c:v>
                </c:pt>
                <c:pt idx="4">
                  <c:v>0.127</c:v>
                </c:pt>
                <c:pt idx="5">
                  <c:v>0.107</c:v>
                </c:pt>
                <c:pt idx="6">
                  <c:v>5.7000000000000002E-2</c:v>
                </c:pt>
                <c:pt idx="7">
                  <c:v>5.1999999999999998E-2</c:v>
                </c:pt>
                <c:pt idx="8">
                  <c:v>5.1999999999999998E-2</c:v>
                </c:pt>
                <c:pt idx="9">
                  <c:v>4.9000000000000002E-2</c:v>
                </c:pt>
                <c:pt idx="10">
                  <c:v>4.2999999999999997E-2</c:v>
                </c:pt>
                <c:pt idx="11">
                  <c:v>0.02</c:v>
                </c:pt>
                <c:pt idx="12">
                  <c:v>0.08</c:v>
                </c:pt>
              </c:numCache>
            </c:numRef>
          </c:val>
          <c:extLst>
            <c:ext xmlns:c16="http://schemas.microsoft.com/office/drawing/2014/chart" uri="{C3380CC4-5D6E-409C-BE32-E72D297353CC}">
              <c16:uniqueId val="{00000000-2256-4BF8-B115-5FF88E4F139E}"/>
            </c:ext>
          </c:extLst>
        </c:ser>
        <c:dLbls>
          <c:dLblPos val="outEnd"/>
          <c:showLegendKey val="0"/>
          <c:showVal val="1"/>
          <c:showCatName val="0"/>
          <c:showSerName val="0"/>
          <c:showPercent val="0"/>
          <c:showBubbleSize val="0"/>
        </c:dLbls>
        <c:gapWidth val="56"/>
        <c:axId val="-21497600"/>
        <c:axId val="-21495424"/>
      </c:barChart>
      <c:catAx>
        <c:axId val="-214976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21495424"/>
        <c:crosses val="autoZero"/>
        <c:auto val="1"/>
        <c:lblAlgn val="ctr"/>
        <c:lblOffset val="100"/>
        <c:noMultiLvlLbl val="0"/>
      </c:catAx>
      <c:valAx>
        <c:axId val="-21495424"/>
        <c:scaling>
          <c:orientation val="minMax"/>
          <c:max val="1"/>
        </c:scaling>
        <c:delete val="1"/>
        <c:axPos val="t"/>
        <c:numFmt formatCode="0%" sourceLinked="1"/>
        <c:majorTickMark val="out"/>
        <c:minorTickMark val="none"/>
        <c:tickLblPos val="nextTo"/>
        <c:crossAx val="-214976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s-CO"/>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Hoja1!$B$1</c:f>
              <c:strCache>
                <c:ptCount val="1"/>
                <c:pt idx="0">
                  <c:v>Serie 1</c:v>
                </c:pt>
              </c:strCache>
            </c:strRef>
          </c:tx>
          <c:spPr>
            <a:solidFill>
              <a:srgbClr val="FFA100"/>
            </a:solidFill>
            <a:ln>
              <a:noFill/>
            </a:ln>
            <a:effectLst/>
          </c:spPr>
          <c:invertIfNegative val="0"/>
          <c:dLbls>
            <c:dLbl>
              <c:idx val="0"/>
              <c:spPr>
                <a:noFill/>
                <a:ln>
                  <a:noFill/>
                </a:ln>
                <a:effectLst/>
              </c:spPr>
              <c:txPr>
                <a:bodyPr rot="0" spcFirstLastPara="1" vertOverflow="ellipsis" vert="horz" wrap="square" anchor="ctr" anchorCtr="1"/>
                <a:lstStyle/>
                <a:p>
                  <a:pPr>
                    <a:defRPr sz="1200" b="0" i="0" u="none" strike="noStrike" kern="1200" baseline="0">
                      <a:solidFill>
                        <a:srgbClr val="162B60"/>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0-8971-45A8-8459-6BE93BB0FDB4}"/>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Hoja1!$A$2:$A$14</c:f>
              <c:strCache>
                <c:ptCount val="13"/>
                <c:pt idx="0">
                  <c:v>Genfar</c:v>
                </c:pt>
                <c:pt idx="1">
                  <c:v>La Santé</c:v>
                </c:pt>
                <c:pt idx="2">
                  <c:v>Mk</c:v>
                </c:pt>
                <c:pt idx="3">
                  <c:v>Memphis</c:v>
                </c:pt>
                <c:pt idx="4">
                  <c:v>Laproff</c:v>
                </c:pt>
                <c:pt idx="5">
                  <c:v>American Generics</c:v>
                </c:pt>
                <c:pt idx="6">
                  <c:v>Ecar</c:v>
                </c:pt>
                <c:pt idx="7">
                  <c:v>Vitalis</c:v>
                </c:pt>
                <c:pt idx="8">
                  <c:v>Winthrop</c:v>
                </c:pt>
                <c:pt idx="9">
                  <c:v>Sandoz</c:v>
                </c:pt>
                <c:pt idx="10">
                  <c:v>Recipe</c:v>
                </c:pt>
                <c:pt idx="11">
                  <c:v>Otras menciones</c:v>
                </c:pt>
                <c:pt idx="12">
                  <c:v>Ninguna</c:v>
                </c:pt>
              </c:strCache>
            </c:strRef>
          </c:cat>
          <c:val>
            <c:numRef>
              <c:f>Hoja1!$B$2:$B$14</c:f>
              <c:numCache>
                <c:formatCode>0%</c:formatCode>
                <c:ptCount val="13"/>
                <c:pt idx="0">
                  <c:v>0.42599999999999999</c:v>
                </c:pt>
                <c:pt idx="1">
                  <c:v>0.36799999999999999</c:v>
                </c:pt>
                <c:pt idx="2">
                  <c:v>0.216</c:v>
                </c:pt>
                <c:pt idx="3">
                  <c:v>0.13300000000000001</c:v>
                </c:pt>
                <c:pt idx="4">
                  <c:v>0.104</c:v>
                </c:pt>
                <c:pt idx="5">
                  <c:v>9.8000000000000004E-2</c:v>
                </c:pt>
                <c:pt idx="6">
                  <c:v>9.6000000000000002E-2</c:v>
                </c:pt>
                <c:pt idx="7">
                  <c:v>7.6999999999999999E-2</c:v>
                </c:pt>
                <c:pt idx="8">
                  <c:v>6.6000000000000003E-2</c:v>
                </c:pt>
                <c:pt idx="9">
                  <c:v>6.3E-2</c:v>
                </c:pt>
                <c:pt idx="10">
                  <c:v>5.7000000000000002E-2</c:v>
                </c:pt>
                <c:pt idx="11">
                  <c:v>0.14699999999999999</c:v>
                </c:pt>
                <c:pt idx="12">
                  <c:v>0.112</c:v>
                </c:pt>
              </c:numCache>
            </c:numRef>
          </c:val>
          <c:extLst>
            <c:ext xmlns:c16="http://schemas.microsoft.com/office/drawing/2014/chart" uri="{C3380CC4-5D6E-409C-BE32-E72D297353CC}">
              <c16:uniqueId val="{00000000-2256-4BF8-B115-5FF88E4F139E}"/>
            </c:ext>
          </c:extLst>
        </c:ser>
        <c:dLbls>
          <c:dLblPos val="outEnd"/>
          <c:showLegendKey val="0"/>
          <c:showVal val="1"/>
          <c:showCatName val="0"/>
          <c:showSerName val="0"/>
          <c:showPercent val="0"/>
          <c:showBubbleSize val="0"/>
        </c:dLbls>
        <c:gapWidth val="56"/>
        <c:axId val="-1967130400"/>
        <c:axId val="-1967131488"/>
      </c:barChart>
      <c:catAx>
        <c:axId val="-19671304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1967131488"/>
        <c:crosses val="autoZero"/>
        <c:auto val="1"/>
        <c:lblAlgn val="ctr"/>
        <c:lblOffset val="100"/>
        <c:noMultiLvlLbl val="0"/>
      </c:catAx>
      <c:valAx>
        <c:axId val="-1967131488"/>
        <c:scaling>
          <c:orientation val="minMax"/>
          <c:max val="1"/>
        </c:scaling>
        <c:delete val="1"/>
        <c:axPos val="t"/>
        <c:numFmt formatCode="0%" sourceLinked="1"/>
        <c:majorTickMark val="out"/>
        <c:minorTickMark val="none"/>
        <c:tickLblPos val="nextTo"/>
        <c:crossAx val="-19671304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s-CO"/>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221489063375033"/>
          <c:y val="3.7172020776951115E-2"/>
          <c:w val="0.8778510936624967"/>
          <c:h val="0.92565595844609783"/>
        </c:manualLayout>
      </c:layout>
      <c:barChart>
        <c:barDir val="col"/>
        <c:grouping val="percentStacked"/>
        <c:varyColors val="0"/>
        <c:ser>
          <c:idx val="0"/>
          <c:order val="0"/>
          <c:tx>
            <c:strRef>
              <c:f>Hoja1!$B$1</c:f>
              <c:strCache>
                <c:ptCount val="1"/>
                <c:pt idx="0">
                  <c:v>Detractores (0-6)</c:v>
                </c:pt>
              </c:strCache>
            </c:strRef>
          </c:tx>
          <c:spPr>
            <a:solidFill>
              <a:schemeClr val="bg1">
                <a:lumMod val="50000"/>
              </a:schemeClr>
            </a:solidFill>
            <a:ln>
              <a:noFill/>
            </a:ln>
            <a:effectLst/>
          </c:spPr>
          <c:invertIfNegative val="0"/>
          <c:dPt>
            <c:idx val="1"/>
            <c:invertIfNegative val="0"/>
            <c:bubble3D val="0"/>
            <c:spPr>
              <a:solidFill>
                <a:schemeClr val="bg1">
                  <a:lumMod val="50000"/>
                  <a:alpha val="70000"/>
                </a:schemeClr>
              </a:solidFill>
              <a:ln>
                <a:noFill/>
              </a:ln>
              <a:effectLst/>
            </c:spPr>
            <c:extLst>
              <c:ext xmlns:c16="http://schemas.microsoft.com/office/drawing/2014/chart" uri="{C3380CC4-5D6E-409C-BE32-E72D297353CC}">
                <c16:uniqueId val="{00000001-F018-44A2-A2BB-09F4840DAF5C}"/>
              </c:ext>
            </c:extLst>
          </c:dPt>
          <c:dPt>
            <c:idx val="2"/>
            <c:invertIfNegative val="0"/>
            <c:bubble3D val="0"/>
            <c:spPr>
              <a:solidFill>
                <a:srgbClr val="7F7F7F">
                  <a:alpha val="69804"/>
                </a:srgbClr>
              </a:solidFill>
              <a:ln>
                <a:noFill/>
              </a:ln>
              <a:effectLst/>
            </c:spPr>
            <c:extLst>
              <c:ext xmlns:c16="http://schemas.microsoft.com/office/drawing/2014/chart" uri="{C3380CC4-5D6E-409C-BE32-E72D297353CC}">
                <c16:uniqueId val="{00000003-AD87-40D5-AA0A-DCCE7A0DD2E2}"/>
              </c:ext>
            </c:extLst>
          </c:dPt>
          <c:dPt>
            <c:idx val="4"/>
            <c:invertIfNegative val="0"/>
            <c:bubble3D val="0"/>
            <c:spPr>
              <a:solidFill>
                <a:schemeClr val="bg1">
                  <a:lumMod val="50000"/>
                  <a:alpha val="70000"/>
                </a:schemeClr>
              </a:solidFill>
              <a:ln>
                <a:noFill/>
              </a:ln>
              <a:effectLst/>
            </c:spPr>
            <c:extLst>
              <c:ext xmlns:c16="http://schemas.microsoft.com/office/drawing/2014/chart" uri="{C3380CC4-5D6E-409C-BE32-E72D297353CC}">
                <c16:uniqueId val="{0000003B-F018-44A2-A2BB-09F4840DAF5C}"/>
              </c:ext>
            </c:extLst>
          </c:dPt>
          <c:dPt>
            <c:idx val="5"/>
            <c:invertIfNegative val="0"/>
            <c:bubble3D val="0"/>
            <c:spPr>
              <a:solidFill>
                <a:srgbClr val="A6A6A6"/>
              </a:solidFill>
              <a:ln>
                <a:noFill/>
              </a:ln>
              <a:effectLst/>
            </c:spPr>
            <c:extLst>
              <c:ext xmlns:c16="http://schemas.microsoft.com/office/drawing/2014/chart" uri="{C3380CC4-5D6E-409C-BE32-E72D297353CC}">
                <c16:uniqueId val="{00000005-F018-44A2-A2BB-09F4840DAF5C}"/>
              </c:ext>
            </c:extLst>
          </c:dPt>
          <c:dPt>
            <c:idx val="7"/>
            <c:invertIfNegative val="0"/>
            <c:bubble3D val="0"/>
            <c:spPr>
              <a:solidFill>
                <a:schemeClr val="bg1">
                  <a:lumMod val="50000"/>
                  <a:alpha val="70000"/>
                </a:schemeClr>
              </a:solidFill>
              <a:ln>
                <a:noFill/>
              </a:ln>
              <a:effectLst/>
            </c:spPr>
            <c:extLst>
              <c:ext xmlns:c16="http://schemas.microsoft.com/office/drawing/2014/chart" uri="{C3380CC4-5D6E-409C-BE32-E72D297353CC}">
                <c16:uniqueId val="{00000007-F018-44A2-A2BB-09F4840DAF5C}"/>
              </c:ext>
            </c:extLst>
          </c:dPt>
          <c:dPt>
            <c:idx val="8"/>
            <c:invertIfNegative val="0"/>
            <c:bubble3D val="0"/>
            <c:spPr>
              <a:solidFill>
                <a:srgbClr val="A6A6A6"/>
              </a:solidFill>
              <a:ln>
                <a:noFill/>
              </a:ln>
              <a:effectLst/>
            </c:spPr>
            <c:extLst>
              <c:ext xmlns:c16="http://schemas.microsoft.com/office/drawing/2014/chart" uri="{C3380CC4-5D6E-409C-BE32-E72D297353CC}">
                <c16:uniqueId val="{0000000B-AD87-40D5-AA0A-DCCE7A0DD2E2}"/>
              </c:ext>
            </c:extLst>
          </c:dPt>
          <c:dPt>
            <c:idx val="10"/>
            <c:invertIfNegative val="0"/>
            <c:bubble3D val="0"/>
            <c:spPr>
              <a:solidFill>
                <a:schemeClr val="bg1">
                  <a:lumMod val="50000"/>
                  <a:alpha val="70000"/>
                </a:schemeClr>
              </a:solidFill>
              <a:ln>
                <a:noFill/>
              </a:ln>
              <a:effectLst/>
            </c:spPr>
            <c:extLst>
              <c:ext xmlns:c16="http://schemas.microsoft.com/office/drawing/2014/chart" uri="{C3380CC4-5D6E-409C-BE32-E72D297353CC}">
                <c16:uniqueId val="{0000003C-F018-44A2-A2BB-09F4840DAF5C}"/>
              </c:ext>
            </c:extLst>
          </c:dPt>
          <c:dPt>
            <c:idx val="11"/>
            <c:invertIfNegative val="0"/>
            <c:bubble3D val="0"/>
            <c:spPr>
              <a:solidFill>
                <a:srgbClr val="A6A6A6"/>
              </a:solidFill>
              <a:ln>
                <a:noFill/>
              </a:ln>
              <a:effectLst/>
            </c:spPr>
            <c:extLst>
              <c:ext xmlns:c16="http://schemas.microsoft.com/office/drawing/2014/chart" uri="{C3380CC4-5D6E-409C-BE32-E72D297353CC}">
                <c16:uniqueId val="{0000000B-F018-44A2-A2BB-09F4840DAF5C}"/>
              </c:ext>
            </c:extLst>
          </c:dPt>
          <c:dPt>
            <c:idx val="13"/>
            <c:invertIfNegative val="0"/>
            <c:bubble3D val="0"/>
            <c:spPr>
              <a:solidFill>
                <a:schemeClr val="bg1">
                  <a:lumMod val="50000"/>
                  <a:alpha val="70000"/>
                </a:schemeClr>
              </a:solidFill>
              <a:ln>
                <a:noFill/>
              </a:ln>
              <a:effectLst/>
            </c:spPr>
            <c:extLst>
              <c:ext xmlns:c16="http://schemas.microsoft.com/office/drawing/2014/chart" uri="{C3380CC4-5D6E-409C-BE32-E72D297353CC}">
                <c16:uniqueId val="{0000000D-F018-44A2-A2BB-09F4840DAF5C}"/>
              </c:ext>
            </c:extLst>
          </c:dPt>
          <c:dPt>
            <c:idx val="14"/>
            <c:invertIfNegative val="0"/>
            <c:bubble3D val="0"/>
            <c:spPr>
              <a:solidFill>
                <a:srgbClr val="A6A6A6"/>
              </a:solidFill>
              <a:ln>
                <a:noFill/>
              </a:ln>
              <a:effectLst/>
            </c:spPr>
            <c:extLst>
              <c:ext xmlns:c16="http://schemas.microsoft.com/office/drawing/2014/chart" uri="{C3380CC4-5D6E-409C-BE32-E72D297353CC}">
                <c16:uniqueId val="{00000013-AD87-40D5-AA0A-DCCE7A0DD2E2}"/>
              </c:ext>
            </c:extLst>
          </c:dPt>
          <c:dPt>
            <c:idx val="16"/>
            <c:invertIfNegative val="0"/>
            <c:bubble3D val="0"/>
            <c:spPr>
              <a:solidFill>
                <a:schemeClr val="bg1">
                  <a:lumMod val="50000"/>
                  <a:alpha val="70000"/>
                </a:schemeClr>
              </a:solidFill>
              <a:ln>
                <a:noFill/>
              </a:ln>
              <a:effectLst/>
            </c:spPr>
            <c:extLst>
              <c:ext xmlns:c16="http://schemas.microsoft.com/office/drawing/2014/chart" uri="{C3380CC4-5D6E-409C-BE32-E72D297353CC}">
                <c16:uniqueId val="{0000003D-F018-44A2-A2BB-09F4840DAF5C}"/>
              </c:ext>
            </c:extLst>
          </c:dPt>
          <c:dPt>
            <c:idx val="17"/>
            <c:invertIfNegative val="0"/>
            <c:bubble3D val="0"/>
            <c:spPr>
              <a:solidFill>
                <a:srgbClr val="A6A6A6"/>
              </a:solidFill>
              <a:ln>
                <a:noFill/>
              </a:ln>
              <a:effectLst/>
            </c:spPr>
            <c:extLst>
              <c:ext xmlns:c16="http://schemas.microsoft.com/office/drawing/2014/chart" uri="{C3380CC4-5D6E-409C-BE32-E72D297353CC}">
                <c16:uniqueId val="{00000017-AD87-40D5-AA0A-DCCE7A0DD2E2}"/>
              </c:ext>
            </c:extLst>
          </c:dPt>
          <c:dPt>
            <c:idx val="19"/>
            <c:invertIfNegative val="0"/>
            <c:bubble3D val="0"/>
            <c:spPr>
              <a:solidFill>
                <a:schemeClr val="bg1">
                  <a:lumMod val="50000"/>
                  <a:alpha val="70000"/>
                </a:schemeClr>
              </a:solidFill>
              <a:ln>
                <a:noFill/>
              </a:ln>
              <a:effectLst/>
            </c:spPr>
            <c:extLst>
              <c:ext xmlns:c16="http://schemas.microsoft.com/office/drawing/2014/chart" uri="{C3380CC4-5D6E-409C-BE32-E72D297353CC}">
                <c16:uniqueId val="{0000003E-F018-44A2-A2BB-09F4840DAF5C}"/>
              </c:ext>
            </c:extLst>
          </c:dPt>
          <c:dPt>
            <c:idx val="20"/>
            <c:invertIfNegative val="0"/>
            <c:bubble3D val="0"/>
            <c:spPr>
              <a:solidFill>
                <a:srgbClr val="A6A6A6"/>
              </a:solidFill>
              <a:ln>
                <a:noFill/>
              </a:ln>
              <a:effectLst/>
            </c:spPr>
            <c:extLst>
              <c:ext xmlns:c16="http://schemas.microsoft.com/office/drawing/2014/chart" uri="{C3380CC4-5D6E-409C-BE32-E72D297353CC}">
                <c16:uniqueId val="{0000001B-AD87-40D5-AA0A-DCCE7A0DD2E2}"/>
              </c:ext>
            </c:extLst>
          </c:dPt>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Hoja1!$A$2:$A$22</c:f>
              <c:strCache>
                <c:ptCount val="21"/>
                <c:pt idx="0">
                  <c:v>Total 2025</c:v>
                </c:pt>
                <c:pt idx="1">
                  <c:v>Total 2022</c:v>
                </c:pt>
                <c:pt idx="2">
                  <c:v>Total 2020</c:v>
                </c:pt>
                <c:pt idx="3">
                  <c:v>Bogotá 25</c:v>
                </c:pt>
                <c:pt idx="4">
                  <c:v>Bogotá 22</c:v>
                </c:pt>
                <c:pt idx="5">
                  <c:v>Bogotá 20</c:v>
                </c:pt>
                <c:pt idx="6">
                  <c:v>Medellín 25</c:v>
                </c:pt>
                <c:pt idx="7">
                  <c:v>Medellín 22</c:v>
                </c:pt>
                <c:pt idx="8">
                  <c:v>Medellín 20</c:v>
                </c:pt>
                <c:pt idx="9">
                  <c:v>Barranquilla 25</c:v>
                </c:pt>
                <c:pt idx="10">
                  <c:v>Barranquilla 22</c:v>
                </c:pt>
                <c:pt idx="11">
                  <c:v>Barranquilla 20</c:v>
                </c:pt>
                <c:pt idx="12">
                  <c:v>NSE 2 25</c:v>
                </c:pt>
                <c:pt idx="13">
                  <c:v>NSE 2 22</c:v>
                </c:pt>
                <c:pt idx="14">
                  <c:v>NSE 2 20</c:v>
                </c:pt>
                <c:pt idx="15">
                  <c:v>NSE 3 25</c:v>
                </c:pt>
                <c:pt idx="16">
                  <c:v>NSE 3 22</c:v>
                </c:pt>
                <c:pt idx="17">
                  <c:v>NSE 3 20</c:v>
                </c:pt>
                <c:pt idx="18">
                  <c:v>NSE 4 25</c:v>
                </c:pt>
                <c:pt idx="19">
                  <c:v>NSE 4 22</c:v>
                </c:pt>
                <c:pt idx="20">
                  <c:v>NSE 4 20</c:v>
                </c:pt>
              </c:strCache>
            </c:strRef>
          </c:cat>
          <c:val>
            <c:numRef>
              <c:f>Hoja1!$B$2:$B$22</c:f>
              <c:numCache>
                <c:formatCode>0%</c:formatCode>
                <c:ptCount val="21"/>
                <c:pt idx="0">
                  <c:v>5.3999999999999999E-2</c:v>
                </c:pt>
                <c:pt idx="1">
                  <c:v>6.8000000000000005E-2</c:v>
                </c:pt>
                <c:pt idx="2">
                  <c:v>0.157</c:v>
                </c:pt>
                <c:pt idx="3">
                  <c:v>0.06</c:v>
                </c:pt>
                <c:pt idx="4">
                  <c:v>6.6000000000000003E-2</c:v>
                </c:pt>
                <c:pt idx="5">
                  <c:v>0.17</c:v>
                </c:pt>
                <c:pt idx="7">
                  <c:v>0.09</c:v>
                </c:pt>
                <c:pt idx="8">
                  <c:v>0.11</c:v>
                </c:pt>
                <c:pt idx="9">
                  <c:v>0.12</c:v>
                </c:pt>
                <c:pt idx="10">
                  <c:v>4.5999999999999999E-2</c:v>
                </c:pt>
                <c:pt idx="11">
                  <c:v>0.17</c:v>
                </c:pt>
                <c:pt idx="12">
                  <c:v>5.6000000000000001E-2</c:v>
                </c:pt>
                <c:pt idx="13">
                  <c:v>9.0999999999999998E-2</c:v>
                </c:pt>
                <c:pt idx="14">
                  <c:v>0.17</c:v>
                </c:pt>
                <c:pt idx="15">
                  <c:v>6.4000000000000001E-2</c:v>
                </c:pt>
                <c:pt idx="16">
                  <c:v>6.0999999999999999E-2</c:v>
                </c:pt>
                <c:pt idx="17">
                  <c:v>0.18</c:v>
                </c:pt>
                <c:pt idx="18">
                  <c:v>4.3999999999999997E-2</c:v>
                </c:pt>
                <c:pt idx="19">
                  <c:v>4.7E-2</c:v>
                </c:pt>
                <c:pt idx="20">
                  <c:v>0.13</c:v>
                </c:pt>
              </c:numCache>
            </c:numRef>
          </c:val>
          <c:extLst>
            <c:ext xmlns:c16="http://schemas.microsoft.com/office/drawing/2014/chart" uri="{C3380CC4-5D6E-409C-BE32-E72D297353CC}">
              <c16:uniqueId val="{0000000E-F018-44A2-A2BB-09F4840DAF5C}"/>
            </c:ext>
          </c:extLst>
        </c:ser>
        <c:ser>
          <c:idx val="1"/>
          <c:order val="1"/>
          <c:tx>
            <c:strRef>
              <c:f>Hoja1!$C$1</c:f>
              <c:strCache>
                <c:ptCount val="1"/>
                <c:pt idx="0">
                  <c:v>Indecisos (7-8)</c:v>
                </c:pt>
              </c:strCache>
            </c:strRef>
          </c:tx>
          <c:spPr>
            <a:solidFill>
              <a:schemeClr val="accent3"/>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32-F018-44A2-A2BB-09F4840DAF5C}"/>
              </c:ext>
            </c:extLst>
          </c:dPt>
          <c:dPt>
            <c:idx val="1"/>
            <c:invertIfNegative val="0"/>
            <c:bubble3D val="0"/>
            <c:spPr>
              <a:solidFill>
                <a:srgbClr val="FFC000">
                  <a:alpha val="70000"/>
                </a:srgbClr>
              </a:solidFill>
              <a:ln>
                <a:noFill/>
              </a:ln>
              <a:effectLst/>
            </c:spPr>
            <c:extLst>
              <c:ext xmlns:c16="http://schemas.microsoft.com/office/drawing/2014/chart" uri="{C3380CC4-5D6E-409C-BE32-E72D297353CC}">
                <c16:uniqueId val="{00000010-F018-44A2-A2BB-09F4840DAF5C}"/>
              </c:ext>
            </c:extLst>
          </c:dPt>
          <c:dPt>
            <c:idx val="2"/>
            <c:invertIfNegative val="0"/>
            <c:bubble3D val="0"/>
            <c:spPr>
              <a:solidFill>
                <a:srgbClr val="FFC000">
                  <a:alpha val="69804"/>
                </a:srgbClr>
              </a:solidFill>
              <a:ln>
                <a:noFill/>
              </a:ln>
              <a:effectLst/>
            </c:spPr>
            <c:extLst>
              <c:ext xmlns:c16="http://schemas.microsoft.com/office/drawing/2014/chart" uri="{C3380CC4-5D6E-409C-BE32-E72D297353CC}">
                <c16:uniqueId val="{00000021-AD87-40D5-AA0A-DCCE7A0DD2E2}"/>
              </c:ext>
            </c:extLst>
          </c:dPt>
          <c:dPt>
            <c:idx val="3"/>
            <c:invertIfNegative val="0"/>
            <c:bubble3D val="0"/>
            <c:spPr>
              <a:solidFill>
                <a:srgbClr val="FFC000"/>
              </a:solidFill>
              <a:ln>
                <a:noFill/>
              </a:ln>
              <a:effectLst/>
            </c:spPr>
            <c:extLst>
              <c:ext xmlns:c16="http://schemas.microsoft.com/office/drawing/2014/chart" uri="{C3380CC4-5D6E-409C-BE32-E72D297353CC}">
                <c16:uniqueId val="{00000012-F018-44A2-A2BB-09F4840DAF5C}"/>
              </c:ext>
            </c:extLst>
          </c:dPt>
          <c:dPt>
            <c:idx val="4"/>
            <c:invertIfNegative val="0"/>
            <c:bubble3D val="0"/>
            <c:spPr>
              <a:solidFill>
                <a:srgbClr val="FFC000">
                  <a:alpha val="70000"/>
                </a:srgbClr>
              </a:solidFill>
              <a:ln>
                <a:noFill/>
              </a:ln>
              <a:effectLst/>
            </c:spPr>
            <c:extLst>
              <c:ext xmlns:c16="http://schemas.microsoft.com/office/drawing/2014/chart" uri="{C3380CC4-5D6E-409C-BE32-E72D297353CC}">
                <c16:uniqueId val="{0000003A-F018-44A2-A2BB-09F4840DAF5C}"/>
              </c:ext>
            </c:extLst>
          </c:dPt>
          <c:dPt>
            <c:idx val="5"/>
            <c:invertIfNegative val="0"/>
            <c:bubble3D val="0"/>
            <c:spPr>
              <a:solidFill>
                <a:srgbClr val="FFD34D"/>
              </a:solidFill>
              <a:ln>
                <a:noFill/>
              </a:ln>
              <a:effectLst/>
            </c:spPr>
            <c:extLst>
              <c:ext xmlns:c16="http://schemas.microsoft.com/office/drawing/2014/chart" uri="{C3380CC4-5D6E-409C-BE32-E72D297353CC}">
                <c16:uniqueId val="{00000014-F018-44A2-A2BB-09F4840DAF5C}"/>
              </c:ext>
            </c:extLst>
          </c:dPt>
          <c:dPt>
            <c:idx val="6"/>
            <c:invertIfNegative val="0"/>
            <c:bubble3D val="0"/>
            <c:spPr>
              <a:solidFill>
                <a:srgbClr val="FFC000"/>
              </a:solidFill>
              <a:ln>
                <a:noFill/>
              </a:ln>
              <a:effectLst/>
            </c:spPr>
            <c:extLst>
              <c:ext xmlns:c16="http://schemas.microsoft.com/office/drawing/2014/chart" uri="{C3380CC4-5D6E-409C-BE32-E72D297353CC}">
                <c16:uniqueId val="{00000039-F018-44A2-A2BB-09F4840DAF5C}"/>
              </c:ext>
            </c:extLst>
          </c:dPt>
          <c:dPt>
            <c:idx val="7"/>
            <c:invertIfNegative val="0"/>
            <c:bubble3D val="0"/>
            <c:spPr>
              <a:solidFill>
                <a:srgbClr val="FFC000">
                  <a:alpha val="70000"/>
                </a:srgbClr>
              </a:solidFill>
              <a:ln>
                <a:noFill/>
              </a:ln>
              <a:effectLst/>
            </c:spPr>
            <c:extLst>
              <c:ext xmlns:c16="http://schemas.microsoft.com/office/drawing/2014/chart" uri="{C3380CC4-5D6E-409C-BE32-E72D297353CC}">
                <c16:uniqueId val="{00000016-F018-44A2-A2BB-09F4840DAF5C}"/>
              </c:ext>
            </c:extLst>
          </c:dPt>
          <c:dPt>
            <c:idx val="8"/>
            <c:invertIfNegative val="0"/>
            <c:bubble3D val="0"/>
            <c:spPr>
              <a:solidFill>
                <a:srgbClr val="FFD34D"/>
              </a:solidFill>
              <a:ln>
                <a:noFill/>
              </a:ln>
              <a:effectLst/>
            </c:spPr>
            <c:extLst>
              <c:ext xmlns:c16="http://schemas.microsoft.com/office/drawing/2014/chart" uri="{C3380CC4-5D6E-409C-BE32-E72D297353CC}">
                <c16:uniqueId val="{0000002D-AD87-40D5-AA0A-DCCE7A0DD2E2}"/>
              </c:ext>
            </c:extLst>
          </c:dPt>
          <c:dPt>
            <c:idx val="9"/>
            <c:invertIfNegative val="0"/>
            <c:bubble3D val="0"/>
            <c:spPr>
              <a:solidFill>
                <a:srgbClr val="FFC000"/>
              </a:solidFill>
              <a:ln>
                <a:noFill/>
              </a:ln>
              <a:effectLst/>
            </c:spPr>
            <c:extLst>
              <c:ext xmlns:c16="http://schemas.microsoft.com/office/drawing/2014/chart" uri="{C3380CC4-5D6E-409C-BE32-E72D297353CC}">
                <c16:uniqueId val="{00000018-F018-44A2-A2BB-09F4840DAF5C}"/>
              </c:ext>
            </c:extLst>
          </c:dPt>
          <c:dPt>
            <c:idx val="10"/>
            <c:invertIfNegative val="0"/>
            <c:bubble3D val="0"/>
            <c:spPr>
              <a:solidFill>
                <a:srgbClr val="FFC000">
                  <a:alpha val="70000"/>
                </a:srgbClr>
              </a:solidFill>
              <a:ln>
                <a:noFill/>
              </a:ln>
              <a:effectLst/>
            </c:spPr>
            <c:extLst>
              <c:ext xmlns:c16="http://schemas.microsoft.com/office/drawing/2014/chart" uri="{C3380CC4-5D6E-409C-BE32-E72D297353CC}">
                <c16:uniqueId val="{00000038-F018-44A2-A2BB-09F4840DAF5C}"/>
              </c:ext>
            </c:extLst>
          </c:dPt>
          <c:dPt>
            <c:idx val="11"/>
            <c:invertIfNegative val="0"/>
            <c:bubble3D val="0"/>
            <c:spPr>
              <a:solidFill>
                <a:srgbClr val="FFD34D"/>
              </a:solidFill>
              <a:ln>
                <a:noFill/>
              </a:ln>
              <a:effectLst/>
            </c:spPr>
            <c:extLst>
              <c:ext xmlns:c16="http://schemas.microsoft.com/office/drawing/2014/chart" uri="{C3380CC4-5D6E-409C-BE32-E72D297353CC}">
                <c16:uniqueId val="{0000001A-F018-44A2-A2BB-09F4840DAF5C}"/>
              </c:ext>
            </c:extLst>
          </c:dPt>
          <c:dPt>
            <c:idx val="12"/>
            <c:invertIfNegative val="0"/>
            <c:bubble3D val="0"/>
            <c:spPr>
              <a:solidFill>
                <a:srgbClr val="FFC000"/>
              </a:solidFill>
              <a:ln>
                <a:noFill/>
              </a:ln>
              <a:effectLst/>
            </c:spPr>
            <c:extLst>
              <c:ext xmlns:c16="http://schemas.microsoft.com/office/drawing/2014/chart" uri="{C3380CC4-5D6E-409C-BE32-E72D297353CC}">
                <c16:uniqueId val="{00000033-F018-44A2-A2BB-09F4840DAF5C}"/>
              </c:ext>
            </c:extLst>
          </c:dPt>
          <c:dPt>
            <c:idx val="13"/>
            <c:invertIfNegative val="0"/>
            <c:bubble3D val="0"/>
            <c:spPr>
              <a:solidFill>
                <a:srgbClr val="FFC000">
                  <a:alpha val="70000"/>
                </a:srgbClr>
              </a:solidFill>
              <a:ln>
                <a:noFill/>
              </a:ln>
              <a:effectLst/>
            </c:spPr>
            <c:extLst>
              <c:ext xmlns:c16="http://schemas.microsoft.com/office/drawing/2014/chart" uri="{C3380CC4-5D6E-409C-BE32-E72D297353CC}">
                <c16:uniqueId val="{0000001C-F018-44A2-A2BB-09F4840DAF5C}"/>
              </c:ext>
            </c:extLst>
          </c:dPt>
          <c:dPt>
            <c:idx val="14"/>
            <c:invertIfNegative val="0"/>
            <c:bubble3D val="0"/>
            <c:spPr>
              <a:solidFill>
                <a:srgbClr val="FFD34D"/>
              </a:solidFill>
              <a:ln>
                <a:noFill/>
              </a:ln>
              <a:effectLst/>
            </c:spPr>
            <c:extLst>
              <c:ext xmlns:c16="http://schemas.microsoft.com/office/drawing/2014/chart" uri="{C3380CC4-5D6E-409C-BE32-E72D297353CC}">
                <c16:uniqueId val="{00000039-AD87-40D5-AA0A-DCCE7A0DD2E2}"/>
              </c:ext>
            </c:extLst>
          </c:dPt>
          <c:dPt>
            <c:idx val="15"/>
            <c:invertIfNegative val="0"/>
            <c:bubble3D val="0"/>
            <c:spPr>
              <a:solidFill>
                <a:srgbClr val="FFC000"/>
              </a:solidFill>
              <a:ln>
                <a:noFill/>
              </a:ln>
              <a:effectLst/>
            </c:spPr>
            <c:extLst>
              <c:ext xmlns:c16="http://schemas.microsoft.com/office/drawing/2014/chart" uri="{C3380CC4-5D6E-409C-BE32-E72D297353CC}">
                <c16:uniqueId val="{00000034-F018-44A2-A2BB-09F4840DAF5C}"/>
              </c:ext>
            </c:extLst>
          </c:dPt>
          <c:dPt>
            <c:idx val="16"/>
            <c:invertIfNegative val="0"/>
            <c:bubble3D val="0"/>
            <c:spPr>
              <a:solidFill>
                <a:srgbClr val="FFC000">
                  <a:alpha val="70000"/>
                </a:srgbClr>
              </a:solidFill>
              <a:ln>
                <a:noFill/>
              </a:ln>
              <a:effectLst/>
            </c:spPr>
            <c:extLst>
              <c:ext xmlns:c16="http://schemas.microsoft.com/office/drawing/2014/chart" uri="{C3380CC4-5D6E-409C-BE32-E72D297353CC}">
                <c16:uniqueId val="{00000037-F018-44A2-A2BB-09F4840DAF5C}"/>
              </c:ext>
            </c:extLst>
          </c:dPt>
          <c:dPt>
            <c:idx val="17"/>
            <c:invertIfNegative val="0"/>
            <c:bubble3D val="0"/>
            <c:spPr>
              <a:solidFill>
                <a:srgbClr val="FFD34D"/>
              </a:solidFill>
              <a:ln>
                <a:noFill/>
              </a:ln>
              <a:effectLst/>
            </c:spPr>
            <c:extLst>
              <c:ext xmlns:c16="http://schemas.microsoft.com/office/drawing/2014/chart" uri="{C3380CC4-5D6E-409C-BE32-E72D297353CC}">
                <c16:uniqueId val="{0000003F-AD87-40D5-AA0A-DCCE7A0DD2E2}"/>
              </c:ext>
            </c:extLst>
          </c:dPt>
          <c:dPt>
            <c:idx val="18"/>
            <c:invertIfNegative val="0"/>
            <c:bubble3D val="0"/>
            <c:spPr>
              <a:solidFill>
                <a:srgbClr val="FFC000"/>
              </a:solidFill>
              <a:ln>
                <a:noFill/>
              </a:ln>
              <a:effectLst/>
            </c:spPr>
            <c:extLst>
              <c:ext xmlns:c16="http://schemas.microsoft.com/office/drawing/2014/chart" uri="{C3380CC4-5D6E-409C-BE32-E72D297353CC}">
                <c16:uniqueId val="{00000035-F018-44A2-A2BB-09F4840DAF5C}"/>
              </c:ext>
            </c:extLst>
          </c:dPt>
          <c:dPt>
            <c:idx val="19"/>
            <c:invertIfNegative val="0"/>
            <c:bubble3D val="0"/>
            <c:spPr>
              <a:solidFill>
                <a:srgbClr val="FFC000">
                  <a:alpha val="70000"/>
                </a:srgbClr>
              </a:solidFill>
              <a:ln>
                <a:noFill/>
              </a:ln>
              <a:effectLst/>
            </c:spPr>
            <c:extLst>
              <c:ext xmlns:c16="http://schemas.microsoft.com/office/drawing/2014/chart" uri="{C3380CC4-5D6E-409C-BE32-E72D297353CC}">
                <c16:uniqueId val="{00000036-F018-44A2-A2BB-09F4840DAF5C}"/>
              </c:ext>
            </c:extLst>
          </c:dPt>
          <c:dPt>
            <c:idx val="20"/>
            <c:invertIfNegative val="0"/>
            <c:bubble3D val="0"/>
            <c:spPr>
              <a:solidFill>
                <a:srgbClr val="FFD34D"/>
              </a:solidFill>
              <a:ln>
                <a:noFill/>
              </a:ln>
              <a:effectLst/>
            </c:spPr>
            <c:extLst>
              <c:ext xmlns:c16="http://schemas.microsoft.com/office/drawing/2014/chart" uri="{C3380CC4-5D6E-409C-BE32-E72D297353CC}">
                <c16:uniqueId val="{00000045-AD87-40D5-AA0A-DCCE7A0DD2E2}"/>
              </c:ext>
            </c:extLst>
          </c:dPt>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Hoja1!$A$2:$A$22</c:f>
              <c:strCache>
                <c:ptCount val="21"/>
                <c:pt idx="0">
                  <c:v>Total 2025</c:v>
                </c:pt>
                <c:pt idx="1">
                  <c:v>Total 2022</c:v>
                </c:pt>
                <c:pt idx="2">
                  <c:v>Total 2020</c:v>
                </c:pt>
                <c:pt idx="3">
                  <c:v>Bogotá 25</c:v>
                </c:pt>
                <c:pt idx="4">
                  <c:v>Bogotá 22</c:v>
                </c:pt>
                <c:pt idx="5">
                  <c:v>Bogotá 20</c:v>
                </c:pt>
                <c:pt idx="6">
                  <c:v>Medellín 25</c:v>
                </c:pt>
                <c:pt idx="7">
                  <c:v>Medellín 22</c:v>
                </c:pt>
                <c:pt idx="8">
                  <c:v>Medellín 20</c:v>
                </c:pt>
                <c:pt idx="9">
                  <c:v>Barranquilla 25</c:v>
                </c:pt>
                <c:pt idx="10">
                  <c:v>Barranquilla 22</c:v>
                </c:pt>
                <c:pt idx="11">
                  <c:v>Barranquilla 20</c:v>
                </c:pt>
                <c:pt idx="12">
                  <c:v>NSE 2 25</c:v>
                </c:pt>
                <c:pt idx="13">
                  <c:v>NSE 2 22</c:v>
                </c:pt>
                <c:pt idx="14">
                  <c:v>NSE 2 20</c:v>
                </c:pt>
                <c:pt idx="15">
                  <c:v>NSE 3 25</c:v>
                </c:pt>
                <c:pt idx="16">
                  <c:v>NSE 3 22</c:v>
                </c:pt>
                <c:pt idx="17">
                  <c:v>NSE 3 20</c:v>
                </c:pt>
                <c:pt idx="18">
                  <c:v>NSE 4 25</c:v>
                </c:pt>
                <c:pt idx="19">
                  <c:v>NSE 4 22</c:v>
                </c:pt>
                <c:pt idx="20">
                  <c:v>NSE 4 20</c:v>
                </c:pt>
              </c:strCache>
            </c:strRef>
          </c:cat>
          <c:val>
            <c:numRef>
              <c:f>Hoja1!$C$2:$C$22</c:f>
              <c:numCache>
                <c:formatCode>0%</c:formatCode>
                <c:ptCount val="21"/>
                <c:pt idx="0">
                  <c:v>0.35699999999999998</c:v>
                </c:pt>
                <c:pt idx="1">
                  <c:v>0.253</c:v>
                </c:pt>
                <c:pt idx="2">
                  <c:v>0.36399999999999999</c:v>
                </c:pt>
                <c:pt idx="3">
                  <c:v>0.36599999999999999</c:v>
                </c:pt>
                <c:pt idx="4">
                  <c:v>0.28399999999999997</c:v>
                </c:pt>
                <c:pt idx="5">
                  <c:v>0.38</c:v>
                </c:pt>
                <c:pt idx="6">
                  <c:v>0.378</c:v>
                </c:pt>
                <c:pt idx="7">
                  <c:v>0.19400000000000001</c:v>
                </c:pt>
                <c:pt idx="8">
                  <c:v>0.33</c:v>
                </c:pt>
                <c:pt idx="9">
                  <c:v>0.22600000000000001</c:v>
                </c:pt>
                <c:pt idx="10">
                  <c:v>0.14399999999999999</c:v>
                </c:pt>
                <c:pt idx="11">
                  <c:v>0.31</c:v>
                </c:pt>
                <c:pt idx="12">
                  <c:v>0.42</c:v>
                </c:pt>
                <c:pt idx="13">
                  <c:v>0.214</c:v>
                </c:pt>
                <c:pt idx="14">
                  <c:v>0.36</c:v>
                </c:pt>
                <c:pt idx="15">
                  <c:v>0.3</c:v>
                </c:pt>
                <c:pt idx="16">
                  <c:v>0.307</c:v>
                </c:pt>
                <c:pt idx="17">
                  <c:v>0.37</c:v>
                </c:pt>
                <c:pt idx="18">
                  <c:v>0.22700000000000001</c:v>
                </c:pt>
                <c:pt idx="19">
                  <c:v>0.29299999999999998</c:v>
                </c:pt>
                <c:pt idx="20">
                  <c:v>0.41</c:v>
                </c:pt>
              </c:numCache>
            </c:numRef>
          </c:val>
          <c:extLst>
            <c:ext xmlns:c16="http://schemas.microsoft.com/office/drawing/2014/chart" uri="{C3380CC4-5D6E-409C-BE32-E72D297353CC}">
              <c16:uniqueId val="{0000001D-F018-44A2-A2BB-09F4840DAF5C}"/>
            </c:ext>
          </c:extLst>
        </c:ser>
        <c:ser>
          <c:idx val="2"/>
          <c:order val="2"/>
          <c:tx>
            <c:strRef>
              <c:f>Hoja1!$D$1</c:f>
              <c:strCache>
                <c:ptCount val="1"/>
                <c:pt idx="0">
                  <c:v>Promotores (9-10)</c:v>
                </c:pt>
              </c:strCache>
            </c:strRef>
          </c:tx>
          <c:spPr>
            <a:solidFill>
              <a:srgbClr val="162B60"/>
            </a:solidFill>
            <a:ln>
              <a:noFill/>
            </a:ln>
            <a:effectLst/>
          </c:spPr>
          <c:invertIfNegative val="0"/>
          <c:dPt>
            <c:idx val="0"/>
            <c:invertIfNegative val="0"/>
            <c:bubble3D val="0"/>
            <c:spPr>
              <a:solidFill>
                <a:srgbClr val="162B60"/>
              </a:solidFill>
              <a:ln>
                <a:noFill/>
              </a:ln>
              <a:effectLst/>
            </c:spPr>
            <c:extLst>
              <c:ext xmlns:c16="http://schemas.microsoft.com/office/drawing/2014/chart" uri="{C3380CC4-5D6E-409C-BE32-E72D297353CC}">
                <c16:uniqueId val="{0000002D-F018-44A2-A2BB-09F4840DAF5C}"/>
              </c:ext>
            </c:extLst>
          </c:dPt>
          <c:dPt>
            <c:idx val="1"/>
            <c:invertIfNegative val="0"/>
            <c:bubble3D val="0"/>
            <c:spPr>
              <a:solidFill>
                <a:srgbClr val="162B60">
                  <a:alpha val="65000"/>
                </a:srgbClr>
              </a:solidFill>
              <a:ln>
                <a:noFill/>
              </a:ln>
              <a:effectLst/>
            </c:spPr>
            <c:extLst>
              <c:ext xmlns:c16="http://schemas.microsoft.com/office/drawing/2014/chart" uri="{C3380CC4-5D6E-409C-BE32-E72D297353CC}">
                <c16:uniqueId val="{00000049-F400-485A-B8B8-7F991D92ED5F}"/>
              </c:ext>
            </c:extLst>
          </c:dPt>
          <c:dPt>
            <c:idx val="2"/>
            <c:invertIfNegative val="0"/>
            <c:bubble3D val="0"/>
            <c:spPr>
              <a:solidFill>
                <a:srgbClr val="162B60">
                  <a:alpha val="65000"/>
                </a:srgbClr>
              </a:solidFill>
              <a:ln>
                <a:noFill/>
              </a:ln>
              <a:effectLst/>
            </c:spPr>
            <c:extLst>
              <c:ext xmlns:c16="http://schemas.microsoft.com/office/drawing/2014/chart" uri="{C3380CC4-5D6E-409C-BE32-E72D297353CC}">
                <c16:uniqueId val="{00000049-AD87-40D5-AA0A-DCCE7A0DD2E2}"/>
              </c:ext>
            </c:extLst>
          </c:dPt>
          <c:dPt>
            <c:idx val="3"/>
            <c:invertIfNegative val="0"/>
            <c:bubble3D val="0"/>
            <c:spPr>
              <a:solidFill>
                <a:srgbClr val="162B60"/>
              </a:solidFill>
              <a:ln>
                <a:noFill/>
              </a:ln>
              <a:effectLst/>
            </c:spPr>
            <c:extLst>
              <c:ext xmlns:c16="http://schemas.microsoft.com/office/drawing/2014/chart" uri="{C3380CC4-5D6E-409C-BE32-E72D297353CC}">
                <c16:uniqueId val="{00000021-F018-44A2-A2BB-09F4840DAF5C}"/>
              </c:ext>
            </c:extLst>
          </c:dPt>
          <c:dPt>
            <c:idx val="4"/>
            <c:invertIfNegative val="0"/>
            <c:bubble3D val="0"/>
            <c:spPr>
              <a:solidFill>
                <a:srgbClr val="162B60">
                  <a:alpha val="65000"/>
                </a:srgbClr>
              </a:solidFill>
              <a:ln>
                <a:noFill/>
              </a:ln>
              <a:effectLst/>
            </c:spPr>
            <c:extLst>
              <c:ext xmlns:c16="http://schemas.microsoft.com/office/drawing/2014/chart" uri="{C3380CC4-5D6E-409C-BE32-E72D297353CC}">
                <c16:uniqueId val="{0000004F-F400-485A-B8B8-7F991D92ED5F}"/>
              </c:ext>
            </c:extLst>
          </c:dPt>
          <c:dPt>
            <c:idx val="5"/>
            <c:invertIfNegative val="0"/>
            <c:bubble3D val="0"/>
            <c:spPr>
              <a:solidFill>
                <a:srgbClr val="162B60">
                  <a:alpha val="65000"/>
                </a:srgbClr>
              </a:solidFill>
              <a:ln>
                <a:noFill/>
              </a:ln>
              <a:effectLst/>
            </c:spPr>
            <c:extLst>
              <c:ext xmlns:c16="http://schemas.microsoft.com/office/drawing/2014/chart" uri="{C3380CC4-5D6E-409C-BE32-E72D297353CC}">
                <c16:uniqueId val="{00000023-F018-44A2-A2BB-09F4840DAF5C}"/>
              </c:ext>
            </c:extLst>
          </c:dPt>
          <c:dPt>
            <c:idx val="6"/>
            <c:invertIfNegative val="0"/>
            <c:bubble3D val="0"/>
            <c:spPr>
              <a:solidFill>
                <a:srgbClr val="162B60"/>
              </a:solidFill>
              <a:ln>
                <a:noFill/>
              </a:ln>
              <a:effectLst/>
            </c:spPr>
            <c:extLst>
              <c:ext xmlns:c16="http://schemas.microsoft.com/office/drawing/2014/chart" uri="{C3380CC4-5D6E-409C-BE32-E72D297353CC}">
                <c16:uniqueId val="{0000002E-F018-44A2-A2BB-09F4840DAF5C}"/>
              </c:ext>
            </c:extLst>
          </c:dPt>
          <c:dPt>
            <c:idx val="7"/>
            <c:invertIfNegative val="0"/>
            <c:bubble3D val="0"/>
            <c:spPr>
              <a:solidFill>
                <a:srgbClr val="162B60">
                  <a:alpha val="65000"/>
                </a:srgbClr>
              </a:solidFill>
              <a:ln>
                <a:noFill/>
              </a:ln>
              <a:effectLst/>
            </c:spPr>
            <c:extLst>
              <c:ext xmlns:c16="http://schemas.microsoft.com/office/drawing/2014/chart" uri="{C3380CC4-5D6E-409C-BE32-E72D297353CC}">
                <c16:uniqueId val="{00000055-F400-485A-B8B8-7F991D92ED5F}"/>
              </c:ext>
            </c:extLst>
          </c:dPt>
          <c:dPt>
            <c:idx val="8"/>
            <c:invertIfNegative val="0"/>
            <c:bubble3D val="0"/>
            <c:spPr>
              <a:solidFill>
                <a:srgbClr val="162B60">
                  <a:alpha val="65000"/>
                </a:srgbClr>
              </a:solidFill>
              <a:ln>
                <a:noFill/>
              </a:ln>
              <a:effectLst/>
            </c:spPr>
            <c:extLst>
              <c:ext xmlns:c16="http://schemas.microsoft.com/office/drawing/2014/chart" uri="{C3380CC4-5D6E-409C-BE32-E72D297353CC}">
                <c16:uniqueId val="{00000051-AD87-40D5-AA0A-DCCE7A0DD2E2}"/>
              </c:ext>
            </c:extLst>
          </c:dPt>
          <c:dPt>
            <c:idx val="9"/>
            <c:invertIfNegative val="0"/>
            <c:bubble3D val="0"/>
            <c:spPr>
              <a:solidFill>
                <a:srgbClr val="162B60"/>
              </a:solidFill>
              <a:ln>
                <a:noFill/>
              </a:ln>
              <a:effectLst/>
            </c:spPr>
            <c:extLst>
              <c:ext xmlns:c16="http://schemas.microsoft.com/office/drawing/2014/chart" uri="{C3380CC4-5D6E-409C-BE32-E72D297353CC}">
                <c16:uniqueId val="{00000027-F018-44A2-A2BB-09F4840DAF5C}"/>
              </c:ext>
            </c:extLst>
          </c:dPt>
          <c:dPt>
            <c:idx val="10"/>
            <c:invertIfNegative val="0"/>
            <c:bubble3D val="0"/>
            <c:spPr>
              <a:solidFill>
                <a:srgbClr val="162B60">
                  <a:alpha val="65000"/>
                </a:srgbClr>
              </a:solidFill>
              <a:ln>
                <a:noFill/>
              </a:ln>
              <a:effectLst/>
            </c:spPr>
            <c:extLst>
              <c:ext xmlns:c16="http://schemas.microsoft.com/office/drawing/2014/chart" uri="{C3380CC4-5D6E-409C-BE32-E72D297353CC}">
                <c16:uniqueId val="{0000005B-F400-485A-B8B8-7F991D92ED5F}"/>
              </c:ext>
            </c:extLst>
          </c:dPt>
          <c:dPt>
            <c:idx val="11"/>
            <c:invertIfNegative val="0"/>
            <c:bubble3D val="0"/>
            <c:spPr>
              <a:solidFill>
                <a:srgbClr val="162B60">
                  <a:alpha val="65000"/>
                </a:srgbClr>
              </a:solidFill>
              <a:ln>
                <a:noFill/>
              </a:ln>
              <a:effectLst/>
            </c:spPr>
            <c:extLst>
              <c:ext xmlns:c16="http://schemas.microsoft.com/office/drawing/2014/chart" uri="{C3380CC4-5D6E-409C-BE32-E72D297353CC}">
                <c16:uniqueId val="{00000029-F018-44A2-A2BB-09F4840DAF5C}"/>
              </c:ext>
            </c:extLst>
          </c:dPt>
          <c:dPt>
            <c:idx val="12"/>
            <c:invertIfNegative val="0"/>
            <c:bubble3D val="0"/>
            <c:spPr>
              <a:solidFill>
                <a:srgbClr val="162B60"/>
              </a:solidFill>
              <a:ln>
                <a:noFill/>
              </a:ln>
              <a:effectLst/>
            </c:spPr>
            <c:extLst>
              <c:ext xmlns:c16="http://schemas.microsoft.com/office/drawing/2014/chart" uri="{C3380CC4-5D6E-409C-BE32-E72D297353CC}">
                <c16:uniqueId val="{0000002F-F018-44A2-A2BB-09F4840DAF5C}"/>
              </c:ext>
            </c:extLst>
          </c:dPt>
          <c:dPt>
            <c:idx val="13"/>
            <c:invertIfNegative val="0"/>
            <c:bubble3D val="0"/>
            <c:spPr>
              <a:solidFill>
                <a:srgbClr val="162B60">
                  <a:alpha val="65000"/>
                </a:srgbClr>
              </a:solidFill>
              <a:ln>
                <a:noFill/>
              </a:ln>
              <a:effectLst/>
            </c:spPr>
            <c:extLst>
              <c:ext xmlns:c16="http://schemas.microsoft.com/office/drawing/2014/chart" uri="{C3380CC4-5D6E-409C-BE32-E72D297353CC}">
                <c16:uniqueId val="{00000061-F400-485A-B8B8-7F991D92ED5F}"/>
              </c:ext>
            </c:extLst>
          </c:dPt>
          <c:dPt>
            <c:idx val="14"/>
            <c:invertIfNegative val="0"/>
            <c:bubble3D val="0"/>
            <c:spPr>
              <a:solidFill>
                <a:srgbClr val="162B60">
                  <a:alpha val="65000"/>
                </a:srgbClr>
              </a:solidFill>
              <a:ln>
                <a:noFill/>
              </a:ln>
              <a:effectLst/>
            </c:spPr>
            <c:extLst>
              <c:ext xmlns:c16="http://schemas.microsoft.com/office/drawing/2014/chart" uri="{C3380CC4-5D6E-409C-BE32-E72D297353CC}">
                <c16:uniqueId val="{00000059-AD87-40D5-AA0A-DCCE7A0DD2E2}"/>
              </c:ext>
            </c:extLst>
          </c:dPt>
          <c:dPt>
            <c:idx val="15"/>
            <c:invertIfNegative val="0"/>
            <c:bubble3D val="0"/>
            <c:spPr>
              <a:solidFill>
                <a:srgbClr val="162B60"/>
              </a:solidFill>
              <a:ln>
                <a:noFill/>
              </a:ln>
              <a:effectLst/>
            </c:spPr>
            <c:extLst>
              <c:ext xmlns:c16="http://schemas.microsoft.com/office/drawing/2014/chart" uri="{C3380CC4-5D6E-409C-BE32-E72D297353CC}">
                <c16:uniqueId val="{00000030-F018-44A2-A2BB-09F4840DAF5C}"/>
              </c:ext>
            </c:extLst>
          </c:dPt>
          <c:dPt>
            <c:idx val="16"/>
            <c:invertIfNegative val="0"/>
            <c:bubble3D val="0"/>
            <c:spPr>
              <a:solidFill>
                <a:srgbClr val="162B60">
                  <a:alpha val="65000"/>
                </a:srgbClr>
              </a:solidFill>
              <a:ln>
                <a:noFill/>
              </a:ln>
              <a:effectLst/>
            </c:spPr>
            <c:extLst>
              <c:ext xmlns:c16="http://schemas.microsoft.com/office/drawing/2014/chart" uri="{C3380CC4-5D6E-409C-BE32-E72D297353CC}">
                <c16:uniqueId val="{00000067-F400-485A-B8B8-7F991D92ED5F}"/>
              </c:ext>
            </c:extLst>
          </c:dPt>
          <c:dPt>
            <c:idx val="17"/>
            <c:invertIfNegative val="0"/>
            <c:bubble3D val="0"/>
            <c:spPr>
              <a:solidFill>
                <a:srgbClr val="162B60">
                  <a:alpha val="65000"/>
                </a:srgbClr>
              </a:solidFill>
              <a:ln>
                <a:noFill/>
              </a:ln>
              <a:effectLst/>
            </c:spPr>
            <c:extLst>
              <c:ext xmlns:c16="http://schemas.microsoft.com/office/drawing/2014/chart" uri="{C3380CC4-5D6E-409C-BE32-E72D297353CC}">
                <c16:uniqueId val="{0000005D-AD87-40D5-AA0A-DCCE7A0DD2E2}"/>
              </c:ext>
            </c:extLst>
          </c:dPt>
          <c:dPt>
            <c:idx val="18"/>
            <c:invertIfNegative val="0"/>
            <c:bubble3D val="0"/>
            <c:spPr>
              <a:solidFill>
                <a:srgbClr val="162B60"/>
              </a:solidFill>
              <a:ln>
                <a:noFill/>
              </a:ln>
              <a:effectLst/>
            </c:spPr>
            <c:extLst>
              <c:ext xmlns:c16="http://schemas.microsoft.com/office/drawing/2014/chart" uri="{C3380CC4-5D6E-409C-BE32-E72D297353CC}">
                <c16:uniqueId val="{00000031-F018-44A2-A2BB-09F4840DAF5C}"/>
              </c:ext>
            </c:extLst>
          </c:dPt>
          <c:dPt>
            <c:idx val="19"/>
            <c:invertIfNegative val="0"/>
            <c:bubble3D val="0"/>
            <c:spPr>
              <a:solidFill>
                <a:srgbClr val="162B60">
                  <a:alpha val="65000"/>
                </a:srgbClr>
              </a:solidFill>
              <a:ln>
                <a:noFill/>
              </a:ln>
              <a:effectLst/>
            </c:spPr>
            <c:extLst>
              <c:ext xmlns:c16="http://schemas.microsoft.com/office/drawing/2014/chart" uri="{C3380CC4-5D6E-409C-BE32-E72D297353CC}">
                <c16:uniqueId val="{0000006D-F400-485A-B8B8-7F991D92ED5F}"/>
              </c:ext>
            </c:extLst>
          </c:dPt>
          <c:dPt>
            <c:idx val="20"/>
            <c:invertIfNegative val="0"/>
            <c:bubble3D val="0"/>
            <c:spPr>
              <a:solidFill>
                <a:srgbClr val="162B60">
                  <a:alpha val="65000"/>
                </a:srgbClr>
              </a:solidFill>
              <a:ln>
                <a:noFill/>
              </a:ln>
              <a:effectLst/>
            </c:spPr>
            <c:extLst>
              <c:ext xmlns:c16="http://schemas.microsoft.com/office/drawing/2014/chart" uri="{C3380CC4-5D6E-409C-BE32-E72D297353CC}">
                <c16:uniqueId val="{00000061-AD87-40D5-AA0A-DCCE7A0DD2E2}"/>
              </c:ext>
            </c:extLst>
          </c:dPt>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Hoja1!$A$2:$A$22</c:f>
              <c:strCache>
                <c:ptCount val="21"/>
                <c:pt idx="0">
                  <c:v>Total 2025</c:v>
                </c:pt>
                <c:pt idx="1">
                  <c:v>Total 2022</c:v>
                </c:pt>
                <c:pt idx="2">
                  <c:v>Total 2020</c:v>
                </c:pt>
                <c:pt idx="3">
                  <c:v>Bogotá 25</c:v>
                </c:pt>
                <c:pt idx="4">
                  <c:v>Bogotá 22</c:v>
                </c:pt>
                <c:pt idx="5">
                  <c:v>Bogotá 20</c:v>
                </c:pt>
                <c:pt idx="6">
                  <c:v>Medellín 25</c:v>
                </c:pt>
                <c:pt idx="7">
                  <c:v>Medellín 22</c:v>
                </c:pt>
                <c:pt idx="8">
                  <c:v>Medellín 20</c:v>
                </c:pt>
                <c:pt idx="9">
                  <c:v>Barranquilla 25</c:v>
                </c:pt>
                <c:pt idx="10">
                  <c:v>Barranquilla 22</c:v>
                </c:pt>
                <c:pt idx="11">
                  <c:v>Barranquilla 20</c:v>
                </c:pt>
                <c:pt idx="12">
                  <c:v>NSE 2 25</c:v>
                </c:pt>
                <c:pt idx="13">
                  <c:v>NSE 2 22</c:v>
                </c:pt>
                <c:pt idx="14">
                  <c:v>NSE 2 20</c:v>
                </c:pt>
                <c:pt idx="15">
                  <c:v>NSE 3 25</c:v>
                </c:pt>
                <c:pt idx="16">
                  <c:v>NSE 3 22</c:v>
                </c:pt>
                <c:pt idx="17">
                  <c:v>NSE 3 20</c:v>
                </c:pt>
                <c:pt idx="18">
                  <c:v>NSE 4 25</c:v>
                </c:pt>
                <c:pt idx="19">
                  <c:v>NSE 4 22</c:v>
                </c:pt>
                <c:pt idx="20">
                  <c:v>NSE 4 20</c:v>
                </c:pt>
              </c:strCache>
            </c:strRef>
          </c:cat>
          <c:val>
            <c:numRef>
              <c:f>Hoja1!$D$2:$D$22</c:f>
              <c:numCache>
                <c:formatCode>0%</c:formatCode>
                <c:ptCount val="21"/>
                <c:pt idx="0">
                  <c:v>0.58899999999999997</c:v>
                </c:pt>
                <c:pt idx="1">
                  <c:v>0.67900000000000005</c:v>
                </c:pt>
                <c:pt idx="2">
                  <c:v>0.47599999999999998</c:v>
                </c:pt>
                <c:pt idx="3">
                  <c:v>0.57399999999999995</c:v>
                </c:pt>
                <c:pt idx="4">
                  <c:v>0.65</c:v>
                </c:pt>
                <c:pt idx="5">
                  <c:v>0.45</c:v>
                </c:pt>
                <c:pt idx="6">
                  <c:v>0.622</c:v>
                </c:pt>
                <c:pt idx="7">
                  <c:v>0.72099999999999997</c:v>
                </c:pt>
                <c:pt idx="8">
                  <c:v>0.56000000000000005</c:v>
                </c:pt>
                <c:pt idx="9">
                  <c:v>0.65400000000000003</c:v>
                </c:pt>
                <c:pt idx="10">
                  <c:v>0.80900000000000005</c:v>
                </c:pt>
                <c:pt idx="11">
                  <c:v>0.52</c:v>
                </c:pt>
                <c:pt idx="12">
                  <c:v>0.51900000000000002</c:v>
                </c:pt>
                <c:pt idx="13">
                  <c:v>0.69499999999999995</c:v>
                </c:pt>
                <c:pt idx="14">
                  <c:v>0.47</c:v>
                </c:pt>
                <c:pt idx="15">
                  <c:v>0.63600000000000001</c:v>
                </c:pt>
                <c:pt idx="16">
                  <c:v>0.63200000000000001</c:v>
                </c:pt>
                <c:pt idx="17">
                  <c:v>0.45</c:v>
                </c:pt>
                <c:pt idx="18">
                  <c:v>0.72899999999999998</c:v>
                </c:pt>
                <c:pt idx="19">
                  <c:v>0.66</c:v>
                </c:pt>
                <c:pt idx="20">
                  <c:v>0.46</c:v>
                </c:pt>
              </c:numCache>
            </c:numRef>
          </c:val>
          <c:extLst>
            <c:ext xmlns:c16="http://schemas.microsoft.com/office/drawing/2014/chart" uri="{C3380CC4-5D6E-409C-BE32-E72D297353CC}">
              <c16:uniqueId val="{0000002C-F018-44A2-A2BB-09F4840DAF5C}"/>
            </c:ext>
          </c:extLst>
        </c:ser>
        <c:dLbls>
          <c:showLegendKey val="0"/>
          <c:showVal val="0"/>
          <c:showCatName val="0"/>
          <c:showSerName val="0"/>
          <c:showPercent val="0"/>
          <c:showBubbleSize val="0"/>
        </c:dLbls>
        <c:gapWidth val="30"/>
        <c:overlap val="100"/>
        <c:axId val="-533364432"/>
        <c:axId val="-533384560"/>
      </c:barChart>
      <c:catAx>
        <c:axId val="-533364432"/>
        <c:scaling>
          <c:orientation val="minMax"/>
        </c:scaling>
        <c:delete val="1"/>
        <c:axPos val="b"/>
        <c:numFmt formatCode="General" sourceLinked="1"/>
        <c:majorTickMark val="none"/>
        <c:minorTickMark val="none"/>
        <c:tickLblPos val="nextTo"/>
        <c:crossAx val="-533384560"/>
        <c:crosses val="autoZero"/>
        <c:auto val="1"/>
        <c:lblAlgn val="ctr"/>
        <c:lblOffset val="100"/>
        <c:noMultiLvlLbl val="0"/>
      </c:catAx>
      <c:valAx>
        <c:axId val="-533384560"/>
        <c:scaling>
          <c:orientation val="minMax"/>
        </c:scaling>
        <c:delete val="1"/>
        <c:axPos val="l"/>
        <c:numFmt formatCode="0%" sourceLinked="1"/>
        <c:majorTickMark val="none"/>
        <c:minorTickMark val="none"/>
        <c:tickLblPos val="nextTo"/>
        <c:crossAx val="-533364432"/>
        <c:crosses val="autoZero"/>
        <c:crossBetween val="between"/>
      </c:valAx>
      <c:spPr>
        <a:noFill/>
        <a:ln>
          <a:noFill/>
        </a:ln>
        <a:effectLst/>
      </c:spPr>
    </c:plotArea>
    <c:legend>
      <c:legendPos val="l"/>
      <c:layout>
        <c:manualLayout>
          <c:xMode val="edge"/>
          <c:yMode val="edge"/>
          <c:x val="2.2063418554218183E-2"/>
          <c:y val="0.39542462841253484"/>
          <c:w val="9.6651671483887744E-2"/>
          <c:h val="0.1866764702759521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649677475874087"/>
          <c:y val="3.1669556268146964E-2"/>
          <c:w val="0.46137318277596678"/>
          <c:h val="0.96642365547656373"/>
        </c:manualLayout>
      </c:layout>
      <c:barChart>
        <c:barDir val="bar"/>
        <c:grouping val="clustered"/>
        <c:varyColors val="0"/>
        <c:ser>
          <c:idx val="0"/>
          <c:order val="0"/>
          <c:tx>
            <c:strRef>
              <c:f>Hoja1!$B$1</c:f>
              <c:strCache>
                <c:ptCount val="1"/>
                <c:pt idx="0">
                  <c:v>Serie 1</c:v>
                </c:pt>
              </c:strCache>
            </c:strRef>
          </c:tx>
          <c:spPr>
            <a:solidFill>
              <a:srgbClr val="162B6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 un mes</c:v>
                </c:pt>
                <c:pt idx="1">
                  <c:v>Entre 2 a 3 meses</c:v>
                </c:pt>
                <c:pt idx="2">
                  <c:v>Entre 4 a 6 meses</c:v>
                </c:pt>
                <c:pt idx="3">
                  <c:v>Entre 7 a 12 meses</c:v>
                </c:pt>
                <c:pt idx="4">
                  <c:v>Más de un año</c:v>
                </c:pt>
              </c:strCache>
            </c:strRef>
          </c:cat>
          <c:val>
            <c:numRef>
              <c:f>Hoja1!$B$2:$B$6</c:f>
              <c:numCache>
                <c:formatCode>0%</c:formatCode>
                <c:ptCount val="5"/>
                <c:pt idx="0">
                  <c:v>0.10299999999999999</c:v>
                </c:pt>
                <c:pt idx="1">
                  <c:v>9.1999999999999998E-2</c:v>
                </c:pt>
                <c:pt idx="2">
                  <c:v>7.2999999999999995E-2</c:v>
                </c:pt>
                <c:pt idx="3">
                  <c:v>0.107</c:v>
                </c:pt>
                <c:pt idx="4">
                  <c:v>0.624</c:v>
                </c:pt>
              </c:numCache>
            </c:numRef>
          </c:val>
          <c:extLst>
            <c:ext xmlns:c16="http://schemas.microsoft.com/office/drawing/2014/chart" uri="{C3380CC4-5D6E-409C-BE32-E72D297353CC}">
              <c16:uniqueId val="{00000000-8789-4E90-85D8-5DE6EBEDC752}"/>
            </c:ext>
          </c:extLst>
        </c:ser>
        <c:dLbls>
          <c:dLblPos val="outEnd"/>
          <c:showLegendKey val="0"/>
          <c:showVal val="1"/>
          <c:showCatName val="0"/>
          <c:showSerName val="0"/>
          <c:showPercent val="0"/>
          <c:showBubbleSize val="0"/>
        </c:dLbls>
        <c:gapWidth val="50"/>
        <c:axId val="-1958371408"/>
        <c:axId val="-1958368144"/>
      </c:barChart>
      <c:catAx>
        <c:axId val="-195837140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1958368144"/>
        <c:crosses val="autoZero"/>
        <c:auto val="1"/>
        <c:lblAlgn val="ctr"/>
        <c:lblOffset val="100"/>
        <c:noMultiLvlLbl val="0"/>
      </c:catAx>
      <c:valAx>
        <c:axId val="-1958368144"/>
        <c:scaling>
          <c:orientation val="minMax"/>
          <c:max val="1"/>
        </c:scaling>
        <c:delete val="1"/>
        <c:axPos val="t"/>
        <c:numFmt formatCode="0%" sourceLinked="1"/>
        <c:majorTickMark val="out"/>
        <c:minorTickMark val="none"/>
        <c:tickLblPos val="nextTo"/>
        <c:crossAx val="-19583714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Century Gothic" panose="020B0502020202020204" pitchFamily="34" charset="0"/>
        </a:defRPr>
      </a:pPr>
      <a:endParaRPr lang="es-CO"/>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3282431933291847"/>
          <c:y val="3.7172020776951115E-2"/>
          <c:w val="0.86717568066708162"/>
          <c:h val="0.92565595844609783"/>
        </c:manualLayout>
      </c:layout>
      <c:barChart>
        <c:barDir val="col"/>
        <c:grouping val="percentStacked"/>
        <c:varyColors val="0"/>
        <c:ser>
          <c:idx val="0"/>
          <c:order val="0"/>
          <c:tx>
            <c:strRef>
              <c:f>Hoja1!$B$1</c:f>
              <c:strCache>
                <c:ptCount val="1"/>
                <c:pt idx="0">
                  <c:v>Más de 15 años</c:v>
                </c:pt>
              </c:strCache>
            </c:strRef>
          </c:tx>
          <c:spPr>
            <a:solidFill>
              <a:srgbClr val="162B60"/>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Hoja1!$A$2:$A$18</c:f>
              <c:strCache>
                <c:ptCount val="17"/>
                <c:pt idx="0">
                  <c:v>Total 2025</c:v>
                </c:pt>
                <c:pt idx="1">
                  <c:v>Total 2022</c:v>
                </c:pt>
                <c:pt idx="2">
                  <c:v>Total 2020</c:v>
                </c:pt>
                <c:pt idx="3">
                  <c:v>Bogotá 25</c:v>
                </c:pt>
                <c:pt idx="4">
                  <c:v>Bogotá 22</c:v>
                </c:pt>
                <c:pt idx="5">
                  <c:v>Bogotá 20</c:v>
                </c:pt>
                <c:pt idx="6">
                  <c:v>Medellín 22</c:v>
                </c:pt>
                <c:pt idx="7">
                  <c:v>Medellín 20</c:v>
                </c:pt>
                <c:pt idx="8">
                  <c:v>Barranquilla 22</c:v>
                </c:pt>
                <c:pt idx="9">
                  <c:v>Barranquilla 20</c:v>
                </c:pt>
                <c:pt idx="10">
                  <c:v>NSE 2 22</c:v>
                </c:pt>
                <c:pt idx="11">
                  <c:v>NSE 2 20</c:v>
                </c:pt>
                <c:pt idx="12">
                  <c:v>NSE 3 25</c:v>
                </c:pt>
                <c:pt idx="13">
                  <c:v>NSE 3 22</c:v>
                </c:pt>
                <c:pt idx="14">
                  <c:v>NSE 3 20</c:v>
                </c:pt>
                <c:pt idx="15">
                  <c:v>NSE 4 22</c:v>
                </c:pt>
                <c:pt idx="16">
                  <c:v>NSE 4 20</c:v>
                </c:pt>
              </c:strCache>
            </c:strRef>
          </c:cat>
          <c:val>
            <c:numRef>
              <c:f>Hoja1!$B$2:$B$18</c:f>
              <c:numCache>
                <c:formatCode>0%</c:formatCode>
                <c:ptCount val="17"/>
                <c:pt idx="0">
                  <c:v>0.24</c:v>
                </c:pt>
                <c:pt idx="1">
                  <c:v>0.20000000000000007</c:v>
                </c:pt>
                <c:pt idx="2">
                  <c:v>0.13200000000000001</c:v>
                </c:pt>
                <c:pt idx="3">
                  <c:v>0.25</c:v>
                </c:pt>
                <c:pt idx="4">
                  <c:v>0.192</c:v>
                </c:pt>
                <c:pt idx="5">
                  <c:v>0.109</c:v>
                </c:pt>
                <c:pt idx="6">
                  <c:v>0.24999999999999997</c:v>
                </c:pt>
                <c:pt idx="7">
                  <c:v>0.14499999999999999</c:v>
                </c:pt>
                <c:pt idx="8">
                  <c:v>0.14500000000000002</c:v>
                </c:pt>
                <c:pt idx="9">
                  <c:v>0.26900000000000002</c:v>
                </c:pt>
                <c:pt idx="10">
                  <c:v>0.14200000000000002</c:v>
                </c:pt>
                <c:pt idx="11">
                  <c:v>0.16800000000000001</c:v>
                </c:pt>
                <c:pt idx="12">
                  <c:v>0.21</c:v>
                </c:pt>
                <c:pt idx="13">
                  <c:v>0.18600000000000003</c:v>
                </c:pt>
                <c:pt idx="14">
                  <c:v>0.114</c:v>
                </c:pt>
                <c:pt idx="15">
                  <c:v>0.32200000000000006</c:v>
                </c:pt>
                <c:pt idx="16">
                  <c:v>0.14399999999999999</c:v>
                </c:pt>
              </c:numCache>
            </c:numRef>
          </c:val>
          <c:extLst>
            <c:ext xmlns:c16="http://schemas.microsoft.com/office/drawing/2014/chart" uri="{C3380CC4-5D6E-409C-BE32-E72D297353CC}">
              <c16:uniqueId val="{00000000-49A9-4478-B318-76F7F77A00D3}"/>
            </c:ext>
          </c:extLst>
        </c:ser>
        <c:ser>
          <c:idx val="1"/>
          <c:order val="1"/>
          <c:tx>
            <c:strRef>
              <c:f>Hoja1!$C$1</c:f>
              <c:strCache>
                <c:ptCount val="1"/>
                <c:pt idx="0">
                  <c:v>11 y 15 años</c:v>
                </c:pt>
              </c:strCache>
            </c:strRef>
          </c:tx>
          <c:spPr>
            <a:solidFill>
              <a:srgbClr val="2449A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Hoja1!$A$2:$A$18</c:f>
              <c:strCache>
                <c:ptCount val="17"/>
                <c:pt idx="0">
                  <c:v>Total 2025</c:v>
                </c:pt>
                <c:pt idx="1">
                  <c:v>Total 2022</c:v>
                </c:pt>
                <c:pt idx="2">
                  <c:v>Total 2020</c:v>
                </c:pt>
                <c:pt idx="3">
                  <c:v>Bogotá 25</c:v>
                </c:pt>
                <c:pt idx="4">
                  <c:v>Bogotá 22</c:v>
                </c:pt>
                <c:pt idx="5">
                  <c:v>Bogotá 20</c:v>
                </c:pt>
                <c:pt idx="6">
                  <c:v>Medellín 22</c:v>
                </c:pt>
                <c:pt idx="7">
                  <c:v>Medellín 20</c:v>
                </c:pt>
                <c:pt idx="8">
                  <c:v>Barranquilla 22</c:v>
                </c:pt>
                <c:pt idx="9">
                  <c:v>Barranquilla 20</c:v>
                </c:pt>
                <c:pt idx="10">
                  <c:v>NSE 2 22</c:v>
                </c:pt>
                <c:pt idx="11">
                  <c:v>NSE 2 20</c:v>
                </c:pt>
                <c:pt idx="12">
                  <c:v>NSE 3 25</c:v>
                </c:pt>
                <c:pt idx="13">
                  <c:v>NSE 3 22</c:v>
                </c:pt>
                <c:pt idx="14">
                  <c:v>NSE 3 20</c:v>
                </c:pt>
                <c:pt idx="15">
                  <c:v>NSE 4 22</c:v>
                </c:pt>
                <c:pt idx="16">
                  <c:v>NSE 4 20</c:v>
                </c:pt>
              </c:strCache>
            </c:strRef>
          </c:cat>
          <c:val>
            <c:numRef>
              <c:f>Hoja1!$C$2:$C$18</c:f>
              <c:numCache>
                <c:formatCode>0%</c:formatCode>
                <c:ptCount val="17"/>
                <c:pt idx="0">
                  <c:v>0.1</c:v>
                </c:pt>
                <c:pt idx="1">
                  <c:v>0.10400000000000001</c:v>
                </c:pt>
                <c:pt idx="2">
                  <c:v>8.3000000000000004E-2</c:v>
                </c:pt>
                <c:pt idx="3">
                  <c:v>0.13</c:v>
                </c:pt>
                <c:pt idx="4">
                  <c:v>0.13400000000000001</c:v>
                </c:pt>
                <c:pt idx="5">
                  <c:v>7.0999999999999994E-2</c:v>
                </c:pt>
                <c:pt idx="6">
                  <c:v>2.5999999999999999E-2</c:v>
                </c:pt>
                <c:pt idx="7">
                  <c:v>0.124</c:v>
                </c:pt>
                <c:pt idx="8">
                  <c:v>8.8999999999999996E-2</c:v>
                </c:pt>
                <c:pt idx="9">
                  <c:v>6.5000000000000002E-2</c:v>
                </c:pt>
                <c:pt idx="10">
                  <c:v>9.0999999999999998E-2</c:v>
                </c:pt>
                <c:pt idx="11">
                  <c:v>0.11</c:v>
                </c:pt>
                <c:pt idx="12">
                  <c:v>0.13</c:v>
                </c:pt>
                <c:pt idx="13">
                  <c:v>8.4999999999999992E-2</c:v>
                </c:pt>
                <c:pt idx="14">
                  <c:v>0.105</c:v>
                </c:pt>
                <c:pt idx="15">
                  <c:v>5.0999999999999997E-2</c:v>
                </c:pt>
              </c:numCache>
            </c:numRef>
          </c:val>
          <c:extLst>
            <c:ext xmlns:c16="http://schemas.microsoft.com/office/drawing/2014/chart" uri="{C3380CC4-5D6E-409C-BE32-E72D297353CC}">
              <c16:uniqueId val="{00000001-49A9-4478-B318-76F7F77A00D3}"/>
            </c:ext>
          </c:extLst>
        </c:ser>
        <c:ser>
          <c:idx val="2"/>
          <c:order val="2"/>
          <c:tx>
            <c:strRef>
              <c:f>Hoja1!$D$1</c:f>
              <c:strCache>
                <c:ptCount val="1"/>
                <c:pt idx="0">
                  <c:v>7 y 10 años</c:v>
                </c:pt>
              </c:strCache>
            </c:strRef>
          </c:tx>
          <c:spPr>
            <a:solidFill>
              <a:srgbClr val="2F5DD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lumMod val="9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Hoja1!$A$2:$A$18</c:f>
              <c:strCache>
                <c:ptCount val="17"/>
                <c:pt idx="0">
                  <c:v>Total 2025</c:v>
                </c:pt>
                <c:pt idx="1">
                  <c:v>Total 2022</c:v>
                </c:pt>
                <c:pt idx="2">
                  <c:v>Total 2020</c:v>
                </c:pt>
                <c:pt idx="3">
                  <c:v>Bogotá 25</c:v>
                </c:pt>
                <c:pt idx="4">
                  <c:v>Bogotá 22</c:v>
                </c:pt>
                <c:pt idx="5">
                  <c:v>Bogotá 20</c:v>
                </c:pt>
                <c:pt idx="6">
                  <c:v>Medellín 22</c:v>
                </c:pt>
                <c:pt idx="7">
                  <c:v>Medellín 20</c:v>
                </c:pt>
                <c:pt idx="8">
                  <c:v>Barranquilla 22</c:v>
                </c:pt>
                <c:pt idx="9">
                  <c:v>Barranquilla 20</c:v>
                </c:pt>
                <c:pt idx="10">
                  <c:v>NSE 2 22</c:v>
                </c:pt>
                <c:pt idx="11">
                  <c:v>NSE 2 20</c:v>
                </c:pt>
                <c:pt idx="12">
                  <c:v>NSE 3 25</c:v>
                </c:pt>
                <c:pt idx="13">
                  <c:v>NSE 3 22</c:v>
                </c:pt>
                <c:pt idx="14">
                  <c:v>NSE 3 20</c:v>
                </c:pt>
                <c:pt idx="15">
                  <c:v>NSE 4 22</c:v>
                </c:pt>
                <c:pt idx="16">
                  <c:v>NSE 4 20</c:v>
                </c:pt>
              </c:strCache>
            </c:strRef>
          </c:cat>
          <c:val>
            <c:numRef>
              <c:f>Hoja1!$D$2:$D$18</c:f>
              <c:numCache>
                <c:formatCode>0%</c:formatCode>
                <c:ptCount val="17"/>
                <c:pt idx="0">
                  <c:v>0.23</c:v>
                </c:pt>
                <c:pt idx="1">
                  <c:v>0.156</c:v>
                </c:pt>
                <c:pt idx="2">
                  <c:v>0.28699999999999998</c:v>
                </c:pt>
                <c:pt idx="3">
                  <c:v>0.25</c:v>
                </c:pt>
                <c:pt idx="4">
                  <c:v>0.18200000000000002</c:v>
                </c:pt>
                <c:pt idx="5">
                  <c:v>0.27700000000000002</c:v>
                </c:pt>
                <c:pt idx="6">
                  <c:v>0.10500000000000001</c:v>
                </c:pt>
                <c:pt idx="7">
                  <c:v>0.35299999999999998</c:v>
                </c:pt>
                <c:pt idx="8">
                  <c:v>0.10200000000000001</c:v>
                </c:pt>
                <c:pt idx="9">
                  <c:v>0.193</c:v>
                </c:pt>
                <c:pt idx="10">
                  <c:v>7.3999999999999996E-2</c:v>
                </c:pt>
                <c:pt idx="11">
                  <c:v>0.20399999999999999</c:v>
                </c:pt>
                <c:pt idx="12">
                  <c:v>0.27</c:v>
                </c:pt>
                <c:pt idx="13">
                  <c:v>0.16800000000000001</c:v>
                </c:pt>
                <c:pt idx="14">
                  <c:v>0.29199999999999998</c:v>
                </c:pt>
                <c:pt idx="15">
                  <c:v>0.27300000000000002</c:v>
                </c:pt>
                <c:pt idx="16">
                  <c:v>0.38</c:v>
                </c:pt>
              </c:numCache>
            </c:numRef>
          </c:val>
          <c:extLst>
            <c:ext xmlns:c16="http://schemas.microsoft.com/office/drawing/2014/chart" uri="{C3380CC4-5D6E-409C-BE32-E72D297353CC}">
              <c16:uniqueId val="{00000002-49A9-4478-B318-76F7F77A00D3}"/>
            </c:ext>
          </c:extLst>
        </c:ser>
        <c:ser>
          <c:idx val="3"/>
          <c:order val="3"/>
          <c:tx>
            <c:strRef>
              <c:f>Hoja1!$E$1</c:f>
              <c:strCache>
                <c:ptCount val="1"/>
                <c:pt idx="0">
                  <c:v>4 y 6 años</c:v>
                </c:pt>
              </c:strCache>
            </c:strRef>
          </c:tx>
          <c:spPr>
            <a:solidFill>
              <a:srgbClr val="6B8CDF"/>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Hoja1!$A$2:$A$18</c:f>
              <c:strCache>
                <c:ptCount val="17"/>
                <c:pt idx="0">
                  <c:v>Total 2025</c:v>
                </c:pt>
                <c:pt idx="1">
                  <c:v>Total 2022</c:v>
                </c:pt>
                <c:pt idx="2">
                  <c:v>Total 2020</c:v>
                </c:pt>
                <c:pt idx="3">
                  <c:v>Bogotá 25</c:v>
                </c:pt>
                <c:pt idx="4">
                  <c:v>Bogotá 22</c:v>
                </c:pt>
                <c:pt idx="5">
                  <c:v>Bogotá 20</c:v>
                </c:pt>
                <c:pt idx="6">
                  <c:v>Medellín 22</c:v>
                </c:pt>
                <c:pt idx="7">
                  <c:v>Medellín 20</c:v>
                </c:pt>
                <c:pt idx="8">
                  <c:v>Barranquilla 22</c:v>
                </c:pt>
                <c:pt idx="9">
                  <c:v>Barranquilla 20</c:v>
                </c:pt>
                <c:pt idx="10">
                  <c:v>NSE 2 22</c:v>
                </c:pt>
                <c:pt idx="11">
                  <c:v>NSE 2 20</c:v>
                </c:pt>
                <c:pt idx="12">
                  <c:v>NSE 3 25</c:v>
                </c:pt>
                <c:pt idx="13">
                  <c:v>NSE 3 22</c:v>
                </c:pt>
                <c:pt idx="14">
                  <c:v>NSE 3 20</c:v>
                </c:pt>
                <c:pt idx="15">
                  <c:v>NSE 4 22</c:v>
                </c:pt>
                <c:pt idx="16">
                  <c:v>NSE 4 20</c:v>
                </c:pt>
              </c:strCache>
            </c:strRef>
          </c:cat>
          <c:val>
            <c:numRef>
              <c:f>Hoja1!$E$2:$E$18</c:f>
              <c:numCache>
                <c:formatCode>0%</c:formatCode>
                <c:ptCount val="17"/>
                <c:pt idx="0">
                  <c:v>0.19</c:v>
                </c:pt>
                <c:pt idx="1">
                  <c:v>0.26599999999999996</c:v>
                </c:pt>
                <c:pt idx="2">
                  <c:v>0.33700000000000002</c:v>
                </c:pt>
                <c:pt idx="3">
                  <c:v>0.13</c:v>
                </c:pt>
                <c:pt idx="4">
                  <c:v>0.26200000000000001</c:v>
                </c:pt>
                <c:pt idx="5">
                  <c:v>0.35299999999999998</c:v>
                </c:pt>
                <c:pt idx="6">
                  <c:v>0.24000000000000002</c:v>
                </c:pt>
                <c:pt idx="7">
                  <c:v>0.32100000000000001</c:v>
                </c:pt>
                <c:pt idx="8">
                  <c:v>0.35499999999999998</c:v>
                </c:pt>
                <c:pt idx="9">
                  <c:v>0.26400000000000001</c:v>
                </c:pt>
                <c:pt idx="10">
                  <c:v>0.26700000000000002</c:v>
                </c:pt>
                <c:pt idx="11">
                  <c:v>0.27200000000000002</c:v>
                </c:pt>
                <c:pt idx="12">
                  <c:v>0.19</c:v>
                </c:pt>
                <c:pt idx="13">
                  <c:v>0.29899999999999999</c:v>
                </c:pt>
                <c:pt idx="14">
                  <c:v>0.41899999999999998</c:v>
                </c:pt>
                <c:pt idx="15">
                  <c:v>0.27100000000000002</c:v>
                </c:pt>
                <c:pt idx="16">
                  <c:v>0.19700000000000001</c:v>
                </c:pt>
              </c:numCache>
            </c:numRef>
          </c:val>
          <c:extLst>
            <c:ext xmlns:c16="http://schemas.microsoft.com/office/drawing/2014/chart" uri="{C3380CC4-5D6E-409C-BE32-E72D297353CC}">
              <c16:uniqueId val="{00000003-49A9-4478-B318-76F7F77A00D3}"/>
            </c:ext>
          </c:extLst>
        </c:ser>
        <c:ser>
          <c:idx val="4"/>
          <c:order val="4"/>
          <c:tx>
            <c:strRef>
              <c:f>Hoja1!$F$1</c:f>
              <c:strCache>
                <c:ptCount val="1"/>
                <c:pt idx="0">
                  <c:v>1 y 3 años</c:v>
                </c:pt>
              </c:strCache>
            </c:strRef>
          </c:tx>
          <c:spPr>
            <a:solidFill>
              <a:srgbClr val="A0B5EA"/>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Hoja1!$A$2:$A$18</c:f>
              <c:strCache>
                <c:ptCount val="17"/>
                <c:pt idx="0">
                  <c:v>Total 2025</c:v>
                </c:pt>
                <c:pt idx="1">
                  <c:v>Total 2022</c:v>
                </c:pt>
                <c:pt idx="2">
                  <c:v>Total 2020</c:v>
                </c:pt>
                <c:pt idx="3">
                  <c:v>Bogotá 25</c:v>
                </c:pt>
                <c:pt idx="4">
                  <c:v>Bogotá 22</c:v>
                </c:pt>
                <c:pt idx="5">
                  <c:v>Bogotá 20</c:v>
                </c:pt>
                <c:pt idx="6">
                  <c:v>Medellín 22</c:v>
                </c:pt>
                <c:pt idx="7">
                  <c:v>Medellín 20</c:v>
                </c:pt>
                <c:pt idx="8">
                  <c:v>Barranquilla 22</c:v>
                </c:pt>
                <c:pt idx="9">
                  <c:v>Barranquilla 20</c:v>
                </c:pt>
                <c:pt idx="10">
                  <c:v>NSE 2 22</c:v>
                </c:pt>
                <c:pt idx="11">
                  <c:v>NSE 2 20</c:v>
                </c:pt>
                <c:pt idx="12">
                  <c:v>NSE 3 25</c:v>
                </c:pt>
                <c:pt idx="13">
                  <c:v>NSE 3 22</c:v>
                </c:pt>
                <c:pt idx="14">
                  <c:v>NSE 3 20</c:v>
                </c:pt>
                <c:pt idx="15">
                  <c:v>NSE 4 22</c:v>
                </c:pt>
                <c:pt idx="16">
                  <c:v>NSE 4 20</c:v>
                </c:pt>
              </c:strCache>
            </c:strRef>
          </c:cat>
          <c:val>
            <c:numRef>
              <c:f>Hoja1!$F$2:$F$18</c:f>
              <c:numCache>
                <c:formatCode>0%</c:formatCode>
                <c:ptCount val="17"/>
                <c:pt idx="0">
                  <c:v>0.25</c:v>
                </c:pt>
                <c:pt idx="1">
                  <c:v>0.27300000000000002</c:v>
                </c:pt>
                <c:pt idx="2">
                  <c:v>0.161</c:v>
                </c:pt>
                <c:pt idx="3">
                  <c:v>0.25</c:v>
                </c:pt>
                <c:pt idx="4">
                  <c:v>0.22800000000000001</c:v>
                </c:pt>
                <c:pt idx="5">
                  <c:v>0.19</c:v>
                </c:pt>
                <c:pt idx="6">
                  <c:v>0.38</c:v>
                </c:pt>
                <c:pt idx="7">
                  <c:v>5.8000000000000003E-2</c:v>
                </c:pt>
                <c:pt idx="8">
                  <c:v>0.31</c:v>
                </c:pt>
                <c:pt idx="9">
                  <c:v>0.20799999999999999</c:v>
                </c:pt>
                <c:pt idx="10">
                  <c:v>0.42599999999999999</c:v>
                </c:pt>
                <c:pt idx="11">
                  <c:v>0.246</c:v>
                </c:pt>
                <c:pt idx="12">
                  <c:v>0.21</c:v>
                </c:pt>
                <c:pt idx="13">
                  <c:v>0.26100000000000001</c:v>
                </c:pt>
                <c:pt idx="14">
                  <c:v>7.0000000000000007E-2</c:v>
                </c:pt>
                <c:pt idx="15">
                  <c:v>8.2000000000000003E-2</c:v>
                </c:pt>
                <c:pt idx="16">
                  <c:v>0.27900000000000003</c:v>
                </c:pt>
              </c:numCache>
            </c:numRef>
          </c:val>
          <c:extLst>
            <c:ext xmlns:c16="http://schemas.microsoft.com/office/drawing/2014/chart" uri="{C3380CC4-5D6E-409C-BE32-E72D297353CC}">
              <c16:uniqueId val="{00000004-49A9-4478-B318-76F7F77A00D3}"/>
            </c:ext>
          </c:extLst>
        </c:ser>
        <c:dLbls>
          <c:dLblPos val="ctr"/>
          <c:showLegendKey val="0"/>
          <c:showVal val="1"/>
          <c:showCatName val="0"/>
          <c:showSerName val="0"/>
          <c:showPercent val="0"/>
          <c:showBubbleSize val="0"/>
        </c:dLbls>
        <c:gapWidth val="30"/>
        <c:overlap val="100"/>
        <c:axId val="-533393264"/>
        <c:axId val="-533375856"/>
      </c:barChart>
      <c:catAx>
        <c:axId val="-533393264"/>
        <c:scaling>
          <c:orientation val="minMax"/>
        </c:scaling>
        <c:delete val="1"/>
        <c:axPos val="b"/>
        <c:numFmt formatCode="General" sourceLinked="1"/>
        <c:majorTickMark val="none"/>
        <c:minorTickMark val="none"/>
        <c:tickLblPos val="nextTo"/>
        <c:crossAx val="-533375856"/>
        <c:crosses val="autoZero"/>
        <c:auto val="1"/>
        <c:lblAlgn val="ctr"/>
        <c:lblOffset val="100"/>
        <c:noMultiLvlLbl val="0"/>
      </c:catAx>
      <c:valAx>
        <c:axId val="-533375856"/>
        <c:scaling>
          <c:orientation val="minMax"/>
        </c:scaling>
        <c:delete val="1"/>
        <c:axPos val="l"/>
        <c:numFmt formatCode="0%" sourceLinked="1"/>
        <c:majorTickMark val="none"/>
        <c:minorTickMark val="none"/>
        <c:tickLblPos val="nextTo"/>
        <c:crossAx val="-533393264"/>
        <c:crosses val="autoZero"/>
        <c:crossBetween val="between"/>
      </c:valAx>
      <c:spPr>
        <a:noFill/>
        <a:ln>
          <a:noFill/>
        </a:ln>
        <a:effectLst/>
      </c:spPr>
    </c:plotArea>
    <c:legend>
      <c:legendPos val="l"/>
      <c:layout>
        <c:manualLayout>
          <c:xMode val="edge"/>
          <c:yMode val="edge"/>
          <c:x val="0"/>
          <c:y val="0.15174823500475054"/>
          <c:w val="0.11842795354384782"/>
          <c:h val="0.7241470504690147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chart>
  <c:spPr>
    <a:noFill/>
    <a:ln>
      <a:noFill/>
    </a:ln>
    <a:effectLst/>
  </c:spPr>
  <c:txPr>
    <a:bodyPr/>
    <a:lstStyle/>
    <a:p>
      <a:pPr>
        <a:defRPr sz="1000"/>
      </a:pPr>
      <a:endParaRPr lang="es-CO"/>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5 - La menos llamativa </c:v>
                </c:pt>
              </c:strCache>
            </c:strRef>
          </c:tx>
          <c:spPr>
            <a:solidFill>
              <a:srgbClr val="ECBAC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Hoja1!$B$2:$B$6</c:f>
              <c:numCache>
                <c:formatCode>0%</c:formatCode>
                <c:ptCount val="5"/>
                <c:pt idx="0">
                  <c:v>0.17899999999999999</c:v>
                </c:pt>
                <c:pt idx="1">
                  <c:v>0.108</c:v>
                </c:pt>
                <c:pt idx="2">
                  <c:v>0.16300000000000001</c:v>
                </c:pt>
                <c:pt idx="3">
                  <c:v>0.26</c:v>
                </c:pt>
                <c:pt idx="4">
                  <c:v>0.28399999999999997</c:v>
                </c:pt>
              </c:numCache>
            </c:numRef>
          </c:val>
          <c:extLst>
            <c:ext xmlns:c16="http://schemas.microsoft.com/office/drawing/2014/chart" uri="{C3380CC4-5D6E-409C-BE32-E72D297353CC}">
              <c16:uniqueId val="{00000004-C461-43C5-BA40-D55449C3E4F6}"/>
            </c:ext>
          </c:extLst>
        </c:ser>
        <c:ser>
          <c:idx val="1"/>
          <c:order val="1"/>
          <c:tx>
            <c:strRef>
              <c:f>Hoja1!$C$1</c:f>
              <c:strCache>
                <c:ptCount val="1"/>
                <c:pt idx="0">
                  <c:v>4</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Hoja1!$C$2:$C$6</c:f>
              <c:numCache>
                <c:formatCode>0%</c:formatCode>
                <c:ptCount val="5"/>
                <c:pt idx="0">
                  <c:v>0.17299999999999999</c:v>
                </c:pt>
                <c:pt idx="1">
                  <c:v>0.2</c:v>
                </c:pt>
                <c:pt idx="2">
                  <c:v>0.26200000000000001</c:v>
                </c:pt>
                <c:pt idx="3">
                  <c:v>0.187</c:v>
                </c:pt>
                <c:pt idx="4">
                  <c:v>0.18099999999999999</c:v>
                </c:pt>
              </c:numCache>
            </c:numRef>
          </c:val>
          <c:extLst>
            <c:ext xmlns:c16="http://schemas.microsoft.com/office/drawing/2014/chart" uri="{C3380CC4-5D6E-409C-BE32-E72D297353CC}">
              <c16:uniqueId val="{00000009-C461-43C5-BA40-D55449C3E4F6}"/>
            </c:ext>
          </c:extLst>
        </c:ser>
        <c:ser>
          <c:idx val="2"/>
          <c:order val="2"/>
          <c:tx>
            <c:strRef>
              <c:f>Hoja1!$D$1</c:f>
              <c:strCache>
                <c:ptCount val="1"/>
                <c:pt idx="0">
                  <c:v>3</c:v>
                </c:pt>
              </c:strCache>
            </c:strRef>
          </c:tx>
          <c:spPr>
            <a:solidFill>
              <a:schemeClr val="accent4">
                <a:alpha val="4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Hoja1!$D$2:$D$6</c:f>
              <c:numCache>
                <c:formatCode>0%</c:formatCode>
                <c:ptCount val="5"/>
                <c:pt idx="0">
                  <c:v>0.155</c:v>
                </c:pt>
                <c:pt idx="1">
                  <c:v>0.22</c:v>
                </c:pt>
                <c:pt idx="2">
                  <c:v>0.24</c:v>
                </c:pt>
                <c:pt idx="3">
                  <c:v>0.16900000000000001</c:v>
                </c:pt>
                <c:pt idx="4">
                  <c:v>0.216</c:v>
                </c:pt>
              </c:numCache>
            </c:numRef>
          </c:val>
          <c:extLst>
            <c:ext xmlns:c16="http://schemas.microsoft.com/office/drawing/2014/chart" uri="{C3380CC4-5D6E-409C-BE32-E72D297353CC}">
              <c16:uniqueId val="{0000000A-C461-43C5-BA40-D55449C3E4F6}"/>
            </c:ext>
          </c:extLst>
        </c:ser>
        <c:ser>
          <c:idx val="3"/>
          <c:order val="3"/>
          <c:tx>
            <c:strRef>
              <c:f>Hoja1!$E$1</c:f>
              <c:strCache>
                <c:ptCount val="1"/>
                <c:pt idx="0">
                  <c:v>2</c:v>
                </c:pt>
              </c:strCache>
            </c:strRef>
          </c:tx>
          <c:spPr>
            <a:solidFill>
              <a:schemeClr val="accent6">
                <a:alpha val="71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Hoja1!$E$2:$E$6</c:f>
              <c:numCache>
                <c:formatCode>0%</c:formatCode>
                <c:ptCount val="5"/>
                <c:pt idx="0">
                  <c:v>0.19900000000000001</c:v>
                </c:pt>
                <c:pt idx="1">
                  <c:v>0.20599999999999999</c:v>
                </c:pt>
                <c:pt idx="2">
                  <c:v>0.152</c:v>
                </c:pt>
                <c:pt idx="3">
                  <c:v>0.246</c:v>
                </c:pt>
                <c:pt idx="4">
                  <c:v>0.19700000000000001</c:v>
                </c:pt>
              </c:numCache>
            </c:numRef>
          </c:val>
          <c:extLst>
            <c:ext xmlns:c16="http://schemas.microsoft.com/office/drawing/2014/chart" uri="{C3380CC4-5D6E-409C-BE32-E72D297353CC}">
              <c16:uniqueId val="{0000000B-C461-43C5-BA40-D55449C3E4F6}"/>
            </c:ext>
          </c:extLst>
        </c:ser>
        <c:ser>
          <c:idx val="4"/>
          <c:order val="4"/>
          <c:tx>
            <c:strRef>
              <c:f>Hoja1!$F$1</c:f>
              <c:strCache>
                <c:ptCount val="1"/>
                <c:pt idx="0">
                  <c:v>1 - La más llamativa</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Hoja1!$F$2:$F$6</c:f>
              <c:numCache>
                <c:formatCode>0%</c:formatCode>
                <c:ptCount val="5"/>
                <c:pt idx="0">
                  <c:v>0.29399999999999998</c:v>
                </c:pt>
                <c:pt idx="1">
                  <c:v>0.26300000000000001</c:v>
                </c:pt>
                <c:pt idx="2">
                  <c:v>0.188</c:v>
                </c:pt>
                <c:pt idx="3">
                  <c:v>0.13200000000000001</c:v>
                </c:pt>
                <c:pt idx="4">
                  <c:v>0.123</c:v>
                </c:pt>
              </c:numCache>
            </c:numRef>
          </c:val>
          <c:extLst>
            <c:ext xmlns:c16="http://schemas.microsoft.com/office/drawing/2014/chart" uri="{C3380CC4-5D6E-409C-BE32-E72D297353CC}">
              <c16:uniqueId val="{0000000C-C461-43C5-BA40-D55449C3E4F6}"/>
            </c:ext>
          </c:extLst>
        </c:ser>
        <c:dLbls>
          <c:dLblPos val="ctr"/>
          <c:showLegendKey val="0"/>
          <c:showVal val="1"/>
          <c:showCatName val="0"/>
          <c:showSerName val="0"/>
          <c:showPercent val="0"/>
          <c:showBubbleSize val="0"/>
        </c:dLbls>
        <c:gapWidth val="150"/>
        <c:overlap val="100"/>
        <c:axId val="-1397862032"/>
        <c:axId val="-1397869104"/>
      </c:barChart>
      <c:catAx>
        <c:axId val="-139786203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 b="0" i="0" u="none" strike="noStrike" kern="1200" baseline="0">
                <a:solidFill>
                  <a:schemeClr val="tx1">
                    <a:lumMod val="65000"/>
                    <a:lumOff val="35000"/>
                  </a:schemeClr>
                </a:solidFill>
                <a:latin typeface="+mn-lt"/>
                <a:ea typeface="+mn-ea"/>
                <a:cs typeface="+mn-cs"/>
              </a:defRPr>
            </a:pPr>
            <a:endParaRPr lang="es-CO"/>
          </a:p>
        </c:txPr>
        <c:crossAx val="-1397869104"/>
        <c:crosses val="autoZero"/>
        <c:auto val="1"/>
        <c:lblAlgn val="ctr"/>
        <c:lblOffset val="100"/>
        <c:noMultiLvlLbl val="0"/>
      </c:catAx>
      <c:valAx>
        <c:axId val="-1397869104"/>
        <c:scaling>
          <c:orientation val="minMax"/>
        </c:scaling>
        <c:delete val="1"/>
        <c:axPos val="l"/>
        <c:numFmt formatCode="0%" sourceLinked="1"/>
        <c:majorTickMark val="out"/>
        <c:minorTickMark val="none"/>
        <c:tickLblPos val="nextTo"/>
        <c:crossAx val="-1397862032"/>
        <c:crosses val="autoZero"/>
        <c:crossBetween val="between"/>
      </c:valAx>
      <c:spPr>
        <a:noFill/>
        <a:ln>
          <a:noFill/>
        </a:ln>
        <a:effectLst/>
      </c:spPr>
    </c:plotArea>
    <c:legend>
      <c:legendPos val="r"/>
      <c:layout>
        <c:manualLayout>
          <c:xMode val="edge"/>
          <c:yMode val="edge"/>
          <c:x val="0.83885108833113031"/>
          <c:y val="0.10715073501002444"/>
          <c:w val="0.12781579495764386"/>
          <c:h val="0.5954825641814162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5 - La menos llamativa </c:v>
                </c:pt>
              </c:strCache>
            </c:strRef>
          </c:tx>
          <c:spPr>
            <a:solidFill>
              <a:srgbClr val="ECBAC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Hoja1!$B$2:$B$6</c:f>
              <c:numCache>
                <c:formatCode>0%</c:formatCode>
                <c:ptCount val="5"/>
                <c:pt idx="0">
                  <c:v>0.19600000000000001</c:v>
                </c:pt>
                <c:pt idx="1">
                  <c:v>0.13800000000000001</c:v>
                </c:pt>
                <c:pt idx="2">
                  <c:v>0.22700000000000001</c:v>
                </c:pt>
                <c:pt idx="3">
                  <c:v>0.22</c:v>
                </c:pt>
                <c:pt idx="4">
                  <c:v>0.22</c:v>
                </c:pt>
              </c:numCache>
            </c:numRef>
          </c:val>
          <c:extLst>
            <c:ext xmlns:c16="http://schemas.microsoft.com/office/drawing/2014/chart" uri="{C3380CC4-5D6E-409C-BE32-E72D297353CC}">
              <c16:uniqueId val="{00000004-C461-43C5-BA40-D55449C3E4F6}"/>
            </c:ext>
          </c:extLst>
        </c:ser>
        <c:ser>
          <c:idx val="1"/>
          <c:order val="1"/>
          <c:tx>
            <c:strRef>
              <c:f>Hoja1!$C$1</c:f>
              <c:strCache>
                <c:ptCount val="1"/>
                <c:pt idx="0">
                  <c:v>4</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Hoja1!$C$2:$C$6</c:f>
              <c:numCache>
                <c:formatCode>0%</c:formatCode>
                <c:ptCount val="5"/>
                <c:pt idx="0">
                  <c:v>0.26300000000000001</c:v>
                </c:pt>
                <c:pt idx="1">
                  <c:v>0.18</c:v>
                </c:pt>
                <c:pt idx="2">
                  <c:v>0.128</c:v>
                </c:pt>
                <c:pt idx="3">
                  <c:v>0.20300000000000001</c:v>
                </c:pt>
                <c:pt idx="4">
                  <c:v>0.221</c:v>
                </c:pt>
              </c:numCache>
            </c:numRef>
          </c:val>
          <c:extLst>
            <c:ext xmlns:c16="http://schemas.microsoft.com/office/drawing/2014/chart" uri="{C3380CC4-5D6E-409C-BE32-E72D297353CC}">
              <c16:uniqueId val="{00000009-C461-43C5-BA40-D55449C3E4F6}"/>
            </c:ext>
          </c:extLst>
        </c:ser>
        <c:ser>
          <c:idx val="2"/>
          <c:order val="2"/>
          <c:tx>
            <c:strRef>
              <c:f>Hoja1!$D$1</c:f>
              <c:strCache>
                <c:ptCount val="1"/>
                <c:pt idx="0">
                  <c:v>3</c:v>
                </c:pt>
              </c:strCache>
            </c:strRef>
          </c:tx>
          <c:spPr>
            <a:solidFill>
              <a:schemeClr val="accent4">
                <a:alpha val="4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Hoja1!$D$2:$D$6</c:f>
              <c:numCache>
                <c:formatCode>0%</c:formatCode>
                <c:ptCount val="5"/>
                <c:pt idx="0">
                  <c:v>0.183</c:v>
                </c:pt>
                <c:pt idx="1">
                  <c:v>0.309</c:v>
                </c:pt>
                <c:pt idx="2">
                  <c:v>0.17599999999999999</c:v>
                </c:pt>
                <c:pt idx="3">
                  <c:v>0.13500000000000001</c:v>
                </c:pt>
                <c:pt idx="4">
                  <c:v>0.19800000000000001</c:v>
                </c:pt>
              </c:numCache>
            </c:numRef>
          </c:val>
          <c:extLst>
            <c:ext xmlns:c16="http://schemas.microsoft.com/office/drawing/2014/chart" uri="{C3380CC4-5D6E-409C-BE32-E72D297353CC}">
              <c16:uniqueId val="{0000000A-C461-43C5-BA40-D55449C3E4F6}"/>
            </c:ext>
          </c:extLst>
        </c:ser>
        <c:ser>
          <c:idx val="3"/>
          <c:order val="3"/>
          <c:tx>
            <c:strRef>
              <c:f>Hoja1!$E$1</c:f>
              <c:strCache>
                <c:ptCount val="1"/>
                <c:pt idx="0">
                  <c:v>2</c:v>
                </c:pt>
              </c:strCache>
            </c:strRef>
          </c:tx>
          <c:spPr>
            <a:solidFill>
              <a:schemeClr val="accent6">
                <a:alpha val="71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Hoja1!$E$2:$E$6</c:f>
              <c:numCache>
                <c:formatCode>0%</c:formatCode>
                <c:ptCount val="5"/>
                <c:pt idx="0">
                  <c:v>0.14099999999999999</c:v>
                </c:pt>
                <c:pt idx="1">
                  <c:v>0.20300000000000001</c:v>
                </c:pt>
                <c:pt idx="2">
                  <c:v>0.26500000000000001</c:v>
                </c:pt>
                <c:pt idx="3">
                  <c:v>0.21099999999999999</c:v>
                </c:pt>
                <c:pt idx="4">
                  <c:v>0.18</c:v>
                </c:pt>
              </c:numCache>
            </c:numRef>
          </c:val>
          <c:extLst>
            <c:ext xmlns:c16="http://schemas.microsoft.com/office/drawing/2014/chart" uri="{C3380CC4-5D6E-409C-BE32-E72D297353CC}">
              <c16:uniqueId val="{0000000B-C461-43C5-BA40-D55449C3E4F6}"/>
            </c:ext>
          </c:extLst>
        </c:ser>
        <c:ser>
          <c:idx val="4"/>
          <c:order val="4"/>
          <c:tx>
            <c:strRef>
              <c:f>Hoja1!$F$1</c:f>
              <c:strCache>
                <c:ptCount val="1"/>
                <c:pt idx="0">
                  <c:v>1 - La más llamativa</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Hoja1!$F$2:$F$6</c:f>
              <c:numCache>
                <c:formatCode>0%</c:formatCode>
                <c:ptCount val="5"/>
                <c:pt idx="0">
                  <c:v>0.218</c:v>
                </c:pt>
                <c:pt idx="1">
                  <c:v>0.16600000000000001</c:v>
                </c:pt>
                <c:pt idx="2">
                  <c:v>0.20399999999999999</c:v>
                </c:pt>
                <c:pt idx="3">
                  <c:v>0.23200000000000001</c:v>
                </c:pt>
                <c:pt idx="4">
                  <c:v>0.18099999999999999</c:v>
                </c:pt>
              </c:numCache>
            </c:numRef>
          </c:val>
          <c:extLst>
            <c:ext xmlns:c16="http://schemas.microsoft.com/office/drawing/2014/chart" uri="{C3380CC4-5D6E-409C-BE32-E72D297353CC}">
              <c16:uniqueId val="{0000000C-C461-43C5-BA40-D55449C3E4F6}"/>
            </c:ext>
          </c:extLst>
        </c:ser>
        <c:dLbls>
          <c:dLblPos val="ctr"/>
          <c:showLegendKey val="0"/>
          <c:showVal val="1"/>
          <c:showCatName val="0"/>
          <c:showSerName val="0"/>
          <c:showPercent val="0"/>
          <c:showBubbleSize val="0"/>
        </c:dLbls>
        <c:gapWidth val="150"/>
        <c:overlap val="100"/>
        <c:axId val="-1397866384"/>
        <c:axId val="-1397866928"/>
      </c:barChart>
      <c:catAx>
        <c:axId val="-13978663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 b="0" i="0" u="none" strike="noStrike" kern="1200" baseline="0">
                <a:solidFill>
                  <a:schemeClr val="tx1">
                    <a:lumMod val="65000"/>
                    <a:lumOff val="35000"/>
                  </a:schemeClr>
                </a:solidFill>
                <a:latin typeface="+mn-lt"/>
                <a:ea typeface="+mn-ea"/>
                <a:cs typeface="+mn-cs"/>
              </a:defRPr>
            </a:pPr>
            <a:endParaRPr lang="es-CO"/>
          </a:p>
        </c:txPr>
        <c:crossAx val="-1397866928"/>
        <c:crosses val="autoZero"/>
        <c:auto val="1"/>
        <c:lblAlgn val="ctr"/>
        <c:lblOffset val="100"/>
        <c:noMultiLvlLbl val="0"/>
      </c:catAx>
      <c:valAx>
        <c:axId val="-1397866928"/>
        <c:scaling>
          <c:orientation val="minMax"/>
        </c:scaling>
        <c:delete val="1"/>
        <c:axPos val="l"/>
        <c:numFmt formatCode="0%" sourceLinked="1"/>
        <c:majorTickMark val="out"/>
        <c:minorTickMark val="none"/>
        <c:tickLblPos val="nextTo"/>
        <c:crossAx val="-1397866384"/>
        <c:crosses val="autoZero"/>
        <c:crossBetween val="between"/>
      </c:valAx>
      <c:spPr>
        <a:noFill/>
        <a:ln>
          <a:noFill/>
        </a:ln>
        <a:effectLst/>
      </c:spPr>
    </c:plotArea>
    <c:legend>
      <c:legendPos val="r"/>
      <c:layout>
        <c:manualLayout>
          <c:xMode val="edge"/>
          <c:yMode val="edge"/>
          <c:x val="0.83885108833113031"/>
          <c:y val="0.10715073501002444"/>
          <c:w val="0.12781579495764386"/>
          <c:h val="0.5954825641814162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5 - La menos llamativa </c:v>
                </c:pt>
              </c:strCache>
            </c:strRef>
          </c:tx>
          <c:spPr>
            <a:solidFill>
              <a:srgbClr val="ECBAC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Hoja1!$B$2:$B$6</c:f>
              <c:numCache>
                <c:formatCode>0%</c:formatCode>
                <c:ptCount val="5"/>
                <c:pt idx="0">
                  <c:v>0.17599999999999999</c:v>
                </c:pt>
                <c:pt idx="1">
                  <c:v>0.10199999999999999</c:v>
                </c:pt>
                <c:pt idx="2">
                  <c:v>0.14000000000000001</c:v>
                </c:pt>
                <c:pt idx="3">
                  <c:v>0.27600000000000002</c:v>
                </c:pt>
                <c:pt idx="4">
                  <c:v>0.29799999999999999</c:v>
                </c:pt>
              </c:numCache>
            </c:numRef>
          </c:val>
          <c:extLst>
            <c:ext xmlns:c16="http://schemas.microsoft.com/office/drawing/2014/chart" uri="{C3380CC4-5D6E-409C-BE32-E72D297353CC}">
              <c16:uniqueId val="{00000004-C461-43C5-BA40-D55449C3E4F6}"/>
            </c:ext>
          </c:extLst>
        </c:ser>
        <c:ser>
          <c:idx val="1"/>
          <c:order val="1"/>
          <c:tx>
            <c:strRef>
              <c:f>Hoja1!$C$1</c:f>
              <c:strCache>
                <c:ptCount val="1"/>
                <c:pt idx="0">
                  <c:v>4</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Hoja1!$C$2:$C$6</c:f>
              <c:numCache>
                <c:formatCode>0%</c:formatCode>
                <c:ptCount val="5"/>
                <c:pt idx="0">
                  <c:v>0.152</c:v>
                </c:pt>
                <c:pt idx="1">
                  <c:v>0.19900000000000001</c:v>
                </c:pt>
                <c:pt idx="2">
                  <c:v>0.29199999999999998</c:v>
                </c:pt>
                <c:pt idx="3">
                  <c:v>0.184</c:v>
                </c:pt>
                <c:pt idx="4">
                  <c:v>0.17199999999999999</c:v>
                </c:pt>
              </c:numCache>
            </c:numRef>
          </c:val>
          <c:extLst>
            <c:ext xmlns:c16="http://schemas.microsoft.com/office/drawing/2014/chart" uri="{C3380CC4-5D6E-409C-BE32-E72D297353CC}">
              <c16:uniqueId val="{00000009-C461-43C5-BA40-D55449C3E4F6}"/>
            </c:ext>
          </c:extLst>
        </c:ser>
        <c:ser>
          <c:idx val="2"/>
          <c:order val="2"/>
          <c:tx>
            <c:strRef>
              <c:f>Hoja1!$D$1</c:f>
              <c:strCache>
                <c:ptCount val="1"/>
                <c:pt idx="0">
                  <c:v>3</c:v>
                </c:pt>
              </c:strCache>
            </c:strRef>
          </c:tx>
          <c:spPr>
            <a:solidFill>
              <a:schemeClr val="accent4">
                <a:alpha val="4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Hoja1!$D$2:$D$6</c:f>
              <c:numCache>
                <c:formatCode>0%</c:formatCode>
                <c:ptCount val="5"/>
                <c:pt idx="0">
                  <c:v>0.14899999999999999</c:v>
                </c:pt>
                <c:pt idx="1">
                  <c:v>0.20699999999999999</c:v>
                </c:pt>
                <c:pt idx="2">
                  <c:v>0.247</c:v>
                </c:pt>
                <c:pt idx="3">
                  <c:v>0.17699999999999999</c:v>
                </c:pt>
                <c:pt idx="4">
                  <c:v>0.22</c:v>
                </c:pt>
              </c:numCache>
            </c:numRef>
          </c:val>
          <c:extLst>
            <c:ext xmlns:c16="http://schemas.microsoft.com/office/drawing/2014/chart" uri="{C3380CC4-5D6E-409C-BE32-E72D297353CC}">
              <c16:uniqueId val="{0000000A-C461-43C5-BA40-D55449C3E4F6}"/>
            </c:ext>
          </c:extLst>
        </c:ser>
        <c:ser>
          <c:idx val="3"/>
          <c:order val="3"/>
          <c:tx>
            <c:strRef>
              <c:f>Hoja1!$E$1</c:f>
              <c:strCache>
                <c:ptCount val="1"/>
                <c:pt idx="0">
                  <c:v>2</c:v>
                </c:pt>
              </c:strCache>
            </c:strRef>
          </c:tx>
          <c:spPr>
            <a:solidFill>
              <a:schemeClr val="accent6">
                <a:alpha val="71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Hoja1!$E$2:$E$6</c:f>
              <c:numCache>
                <c:formatCode>0%</c:formatCode>
                <c:ptCount val="5"/>
                <c:pt idx="0">
                  <c:v>0.21199999999999999</c:v>
                </c:pt>
                <c:pt idx="1">
                  <c:v>0.20699999999999999</c:v>
                </c:pt>
                <c:pt idx="2">
                  <c:v>0.127</c:v>
                </c:pt>
                <c:pt idx="3">
                  <c:v>0.254</c:v>
                </c:pt>
                <c:pt idx="4">
                  <c:v>0.2</c:v>
                </c:pt>
              </c:numCache>
            </c:numRef>
          </c:val>
          <c:extLst>
            <c:ext xmlns:c16="http://schemas.microsoft.com/office/drawing/2014/chart" uri="{C3380CC4-5D6E-409C-BE32-E72D297353CC}">
              <c16:uniqueId val="{0000000B-C461-43C5-BA40-D55449C3E4F6}"/>
            </c:ext>
          </c:extLst>
        </c:ser>
        <c:ser>
          <c:idx val="4"/>
          <c:order val="4"/>
          <c:tx>
            <c:strRef>
              <c:f>Hoja1!$F$1</c:f>
              <c:strCache>
                <c:ptCount val="1"/>
                <c:pt idx="0">
                  <c:v>1 - La más llamativa</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Suplementos nutricionales con ingredientes naturales</c:v>
                </c:pt>
                <c:pt idx="1">
                  <c:v>Productos funcionales</c:v>
                </c:pt>
                <c:pt idx="2">
                  <c:v>Medicamentos dermatológicos</c:v>
                </c:pt>
                <c:pt idx="3">
                  <c:v>Productos pediátricos</c:v>
                </c:pt>
                <c:pt idx="4">
                  <c:v>Suplementos nutricionales</c:v>
                </c:pt>
              </c:strCache>
            </c:strRef>
          </c:cat>
          <c:val>
            <c:numRef>
              <c:f>Hoja1!$F$2:$F$6</c:f>
              <c:numCache>
                <c:formatCode>0%</c:formatCode>
                <c:ptCount val="5"/>
                <c:pt idx="0">
                  <c:v>0.311</c:v>
                </c:pt>
                <c:pt idx="1">
                  <c:v>0.28000000000000003</c:v>
                </c:pt>
                <c:pt idx="2">
                  <c:v>0.185</c:v>
                </c:pt>
                <c:pt idx="3">
                  <c:v>0.109</c:v>
                </c:pt>
                <c:pt idx="4">
                  <c:v>0.109</c:v>
                </c:pt>
              </c:numCache>
            </c:numRef>
          </c:val>
          <c:extLst>
            <c:ext xmlns:c16="http://schemas.microsoft.com/office/drawing/2014/chart" uri="{C3380CC4-5D6E-409C-BE32-E72D297353CC}">
              <c16:uniqueId val="{0000000C-C461-43C5-BA40-D55449C3E4F6}"/>
            </c:ext>
          </c:extLst>
        </c:ser>
        <c:dLbls>
          <c:dLblPos val="ctr"/>
          <c:showLegendKey val="0"/>
          <c:showVal val="1"/>
          <c:showCatName val="0"/>
          <c:showSerName val="0"/>
          <c:showPercent val="0"/>
          <c:showBubbleSize val="0"/>
        </c:dLbls>
        <c:gapWidth val="150"/>
        <c:overlap val="100"/>
        <c:axId val="-528450192"/>
        <c:axId val="-528452368"/>
      </c:barChart>
      <c:catAx>
        <c:axId val="-5284501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 b="0" i="0" u="none" strike="noStrike" kern="1200" baseline="0">
                <a:solidFill>
                  <a:schemeClr val="tx1">
                    <a:lumMod val="65000"/>
                    <a:lumOff val="35000"/>
                  </a:schemeClr>
                </a:solidFill>
                <a:latin typeface="+mn-lt"/>
                <a:ea typeface="+mn-ea"/>
                <a:cs typeface="+mn-cs"/>
              </a:defRPr>
            </a:pPr>
            <a:endParaRPr lang="es-CO"/>
          </a:p>
        </c:txPr>
        <c:crossAx val="-528452368"/>
        <c:crosses val="autoZero"/>
        <c:auto val="1"/>
        <c:lblAlgn val="ctr"/>
        <c:lblOffset val="100"/>
        <c:noMultiLvlLbl val="0"/>
      </c:catAx>
      <c:valAx>
        <c:axId val="-528452368"/>
        <c:scaling>
          <c:orientation val="minMax"/>
        </c:scaling>
        <c:delete val="1"/>
        <c:axPos val="l"/>
        <c:numFmt formatCode="0%" sourceLinked="1"/>
        <c:majorTickMark val="out"/>
        <c:minorTickMark val="none"/>
        <c:tickLblPos val="nextTo"/>
        <c:crossAx val="-528450192"/>
        <c:crosses val="autoZero"/>
        <c:crossBetween val="between"/>
      </c:valAx>
      <c:spPr>
        <a:noFill/>
        <a:ln>
          <a:noFill/>
        </a:ln>
        <a:effectLst/>
      </c:spPr>
    </c:plotArea>
    <c:legend>
      <c:legendPos val="r"/>
      <c:layout>
        <c:manualLayout>
          <c:xMode val="edge"/>
          <c:yMode val="edge"/>
          <c:x val="0.83885108833113031"/>
          <c:y val="0.10715073501002444"/>
          <c:w val="0.12781579495764386"/>
          <c:h val="0.5954825641814162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66216098811977"/>
          <c:y val="1.6976188763145841E-2"/>
          <c:w val="0.80268281355414695"/>
          <c:h val="0.94597433174531331"/>
        </c:manualLayout>
      </c:layout>
      <c:barChart>
        <c:barDir val="bar"/>
        <c:grouping val="clustered"/>
        <c:varyColors val="0"/>
        <c:ser>
          <c:idx val="0"/>
          <c:order val="0"/>
          <c:tx>
            <c:strRef>
              <c:f>Hoja1!$B$1</c:f>
              <c:strCache>
                <c:ptCount val="1"/>
                <c:pt idx="0">
                  <c:v>2025</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No Usuarios</c:v>
                </c:pt>
                <c:pt idx="1">
                  <c:v>Usuarios</c:v>
                </c:pt>
              </c:strCache>
            </c:strRef>
          </c:cat>
          <c:val>
            <c:numRef>
              <c:f>Hoja1!$B$2:$B$3</c:f>
              <c:numCache>
                <c:formatCode>0%</c:formatCode>
                <c:ptCount val="2"/>
                <c:pt idx="0">
                  <c:v>0.51</c:v>
                </c:pt>
                <c:pt idx="1">
                  <c:v>0.49</c:v>
                </c:pt>
              </c:numCache>
            </c:numRef>
          </c:val>
          <c:extLst>
            <c:ext xmlns:c16="http://schemas.microsoft.com/office/drawing/2014/chart" uri="{C3380CC4-5D6E-409C-BE32-E72D297353CC}">
              <c16:uniqueId val="{00000000-E953-45EB-AF01-128F25E6EEEA}"/>
            </c:ext>
          </c:extLst>
        </c:ser>
        <c:ser>
          <c:idx val="1"/>
          <c:order val="1"/>
          <c:tx>
            <c:strRef>
              <c:f>Hoja1!$C$1</c:f>
              <c:strCache>
                <c:ptCount val="1"/>
                <c:pt idx="0">
                  <c:v>2022</c:v>
                </c:pt>
              </c:strCache>
            </c:strRef>
          </c:tx>
          <c:spPr>
            <a:solidFill>
              <a:srgbClr val="FFA100"/>
            </a:solidFill>
            <a:ln>
              <a:noFill/>
            </a:ln>
            <a:effectLst>
              <a:outerShdw blurRad="50800" dist="38100" dir="5400000" algn="t"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No Usuarios</c:v>
                </c:pt>
                <c:pt idx="1">
                  <c:v>Usuarios</c:v>
                </c:pt>
              </c:strCache>
            </c:strRef>
          </c:cat>
          <c:val>
            <c:numRef>
              <c:f>Hoja1!$C$2:$C$3</c:f>
              <c:numCache>
                <c:formatCode>0%</c:formatCode>
                <c:ptCount val="2"/>
                <c:pt idx="0">
                  <c:v>0.56000000000000005</c:v>
                </c:pt>
                <c:pt idx="1">
                  <c:v>0.44</c:v>
                </c:pt>
              </c:numCache>
            </c:numRef>
          </c:val>
          <c:extLst>
            <c:ext xmlns:c16="http://schemas.microsoft.com/office/drawing/2014/chart" uri="{C3380CC4-5D6E-409C-BE32-E72D297353CC}">
              <c16:uniqueId val="{00000001-E953-45EB-AF01-128F25E6EEEA}"/>
            </c:ext>
          </c:extLst>
        </c:ser>
        <c:ser>
          <c:idx val="2"/>
          <c:order val="2"/>
          <c:tx>
            <c:strRef>
              <c:f>Hoja1!$D$1</c:f>
              <c:strCache>
                <c:ptCount val="1"/>
                <c:pt idx="0">
                  <c:v>2020</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No Usuarios</c:v>
                </c:pt>
                <c:pt idx="1">
                  <c:v>Usuarios</c:v>
                </c:pt>
              </c:strCache>
            </c:strRef>
          </c:cat>
          <c:val>
            <c:numRef>
              <c:f>Hoja1!$D$2:$D$3</c:f>
              <c:numCache>
                <c:formatCode>0%</c:formatCode>
                <c:ptCount val="2"/>
                <c:pt idx="0">
                  <c:v>0.55000000000000004</c:v>
                </c:pt>
                <c:pt idx="1">
                  <c:v>0.45</c:v>
                </c:pt>
              </c:numCache>
            </c:numRef>
          </c:val>
          <c:extLst>
            <c:ext xmlns:c16="http://schemas.microsoft.com/office/drawing/2014/chart" uri="{C3380CC4-5D6E-409C-BE32-E72D297353CC}">
              <c16:uniqueId val="{00000002-E953-45EB-AF01-128F25E6EEEA}"/>
            </c:ext>
          </c:extLst>
        </c:ser>
        <c:dLbls>
          <c:dLblPos val="ctr"/>
          <c:showLegendKey val="0"/>
          <c:showVal val="1"/>
          <c:showCatName val="0"/>
          <c:showSerName val="0"/>
          <c:showPercent val="0"/>
          <c:showBubbleSize val="0"/>
        </c:dLbls>
        <c:gapWidth val="91"/>
        <c:axId val="-1010823072"/>
        <c:axId val="-1010822528"/>
      </c:barChart>
      <c:catAx>
        <c:axId val="-101082307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1010822528"/>
        <c:crosses val="autoZero"/>
        <c:auto val="1"/>
        <c:lblAlgn val="ctr"/>
        <c:lblOffset val="100"/>
        <c:noMultiLvlLbl val="0"/>
      </c:catAx>
      <c:valAx>
        <c:axId val="-1010822528"/>
        <c:scaling>
          <c:orientation val="minMax"/>
          <c:max val="0.70000000000000007"/>
        </c:scaling>
        <c:delete val="1"/>
        <c:axPos val="b"/>
        <c:numFmt formatCode="0%" sourceLinked="1"/>
        <c:majorTickMark val="out"/>
        <c:minorTickMark val="none"/>
        <c:tickLblPos val="nextTo"/>
        <c:crossAx val="-1010823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Hoja1!$B$1</c:f>
              <c:strCache>
                <c:ptCount val="1"/>
                <c:pt idx="0">
                  <c:v>Suplementos nutricionales con ingredientes naturales</c:v>
                </c:pt>
              </c:strCache>
            </c:strRef>
          </c:tx>
          <c:spPr>
            <a:ln w="19050" cap="rnd">
              <a:solidFill>
                <a:srgbClr val="2F5597"/>
              </a:solidFill>
              <a:round/>
            </a:ln>
            <a:effectLst/>
          </c:spPr>
          <c:marker>
            <c:symbol val="none"/>
          </c:marker>
          <c:cat>
            <c:strRef>
              <c:f>Hoja1!$A$2:$A$9</c:f>
              <c:strCache>
                <c:ptCount val="8"/>
                <c:pt idx="0">
                  <c:v>Felicidad</c:v>
                </c:pt>
                <c:pt idx="1">
                  <c:v>Sorpresa</c:v>
                </c:pt>
                <c:pt idx="2">
                  <c:v>Neutral</c:v>
                </c:pt>
                <c:pt idx="3">
                  <c:v>Tristeza</c:v>
                </c:pt>
                <c:pt idx="4">
                  <c:v>Desconfianza</c:v>
                </c:pt>
                <c:pt idx="5">
                  <c:v>Rabia</c:v>
                </c:pt>
                <c:pt idx="6">
                  <c:v>Desprecio</c:v>
                </c:pt>
                <c:pt idx="7">
                  <c:v>Miedo</c:v>
                </c:pt>
              </c:strCache>
            </c:strRef>
          </c:cat>
          <c:val>
            <c:numRef>
              <c:f>Hoja1!$B$2:$B$9</c:f>
              <c:numCache>
                <c:formatCode>0%</c:formatCode>
                <c:ptCount val="8"/>
                <c:pt idx="0">
                  <c:v>0.5</c:v>
                </c:pt>
                <c:pt idx="1">
                  <c:v>0.28999999999999998</c:v>
                </c:pt>
                <c:pt idx="2">
                  <c:v>0.06</c:v>
                </c:pt>
                <c:pt idx="3">
                  <c:v>0.04</c:v>
                </c:pt>
                <c:pt idx="4">
                  <c:v>0.06</c:v>
                </c:pt>
                <c:pt idx="5">
                  <c:v>0.02</c:v>
                </c:pt>
                <c:pt idx="6">
                  <c:v>0.01</c:v>
                </c:pt>
                <c:pt idx="7">
                  <c:v>0.02</c:v>
                </c:pt>
              </c:numCache>
            </c:numRef>
          </c:val>
          <c:extLst>
            <c:ext xmlns:c16="http://schemas.microsoft.com/office/drawing/2014/chart" uri="{C3380CC4-5D6E-409C-BE32-E72D297353CC}">
              <c16:uniqueId val="{00000000-AD6A-4466-9928-8CBA3C1FE59A}"/>
            </c:ext>
          </c:extLst>
        </c:ser>
        <c:ser>
          <c:idx val="1"/>
          <c:order val="1"/>
          <c:tx>
            <c:strRef>
              <c:f>Hoja1!$C$1</c:f>
              <c:strCache>
                <c:ptCount val="1"/>
                <c:pt idx="0">
                  <c:v>Productos funcionales</c:v>
                </c:pt>
              </c:strCache>
            </c:strRef>
          </c:tx>
          <c:spPr>
            <a:ln w="19050" cap="rnd">
              <a:solidFill>
                <a:srgbClr val="CC0099"/>
              </a:solidFill>
              <a:round/>
            </a:ln>
            <a:effectLst/>
          </c:spPr>
          <c:marker>
            <c:symbol val="none"/>
          </c:marker>
          <c:cat>
            <c:strRef>
              <c:f>Hoja1!$A$2:$A$9</c:f>
              <c:strCache>
                <c:ptCount val="8"/>
                <c:pt idx="0">
                  <c:v>Felicidad</c:v>
                </c:pt>
                <c:pt idx="1">
                  <c:v>Sorpresa</c:v>
                </c:pt>
                <c:pt idx="2">
                  <c:v>Neutral</c:v>
                </c:pt>
                <c:pt idx="3">
                  <c:v>Tristeza</c:v>
                </c:pt>
                <c:pt idx="4">
                  <c:v>Desconfianza</c:v>
                </c:pt>
                <c:pt idx="5">
                  <c:v>Rabia</c:v>
                </c:pt>
                <c:pt idx="6">
                  <c:v>Desprecio</c:v>
                </c:pt>
                <c:pt idx="7">
                  <c:v>Miedo</c:v>
                </c:pt>
              </c:strCache>
            </c:strRef>
          </c:cat>
          <c:val>
            <c:numRef>
              <c:f>Hoja1!$C$2:$C$9</c:f>
              <c:numCache>
                <c:formatCode>0%</c:formatCode>
                <c:ptCount val="8"/>
                <c:pt idx="0">
                  <c:v>0.54</c:v>
                </c:pt>
                <c:pt idx="1">
                  <c:v>0.25</c:v>
                </c:pt>
                <c:pt idx="2">
                  <c:v>0.06</c:v>
                </c:pt>
                <c:pt idx="3">
                  <c:v>0.01</c:v>
                </c:pt>
                <c:pt idx="4">
                  <c:v>0.05</c:v>
                </c:pt>
                <c:pt idx="5">
                  <c:v>0.01</c:v>
                </c:pt>
                <c:pt idx="6">
                  <c:v>0.02</c:v>
                </c:pt>
                <c:pt idx="7">
                  <c:v>7.0000000000000007E-2</c:v>
                </c:pt>
              </c:numCache>
            </c:numRef>
          </c:val>
          <c:extLst>
            <c:ext xmlns:c16="http://schemas.microsoft.com/office/drawing/2014/chart" uri="{C3380CC4-5D6E-409C-BE32-E72D297353CC}">
              <c16:uniqueId val="{00000001-AD6A-4466-9928-8CBA3C1FE59A}"/>
            </c:ext>
          </c:extLst>
        </c:ser>
        <c:ser>
          <c:idx val="2"/>
          <c:order val="2"/>
          <c:tx>
            <c:strRef>
              <c:f>Hoja1!$D$1</c:f>
              <c:strCache>
                <c:ptCount val="1"/>
                <c:pt idx="0">
                  <c:v>Suplementos nutricionales</c:v>
                </c:pt>
              </c:strCache>
            </c:strRef>
          </c:tx>
          <c:spPr>
            <a:ln w="19050" cap="rnd">
              <a:solidFill>
                <a:schemeClr val="accent3"/>
              </a:solidFill>
              <a:round/>
            </a:ln>
            <a:effectLst/>
          </c:spPr>
          <c:marker>
            <c:symbol val="none"/>
          </c:marker>
          <c:cat>
            <c:strRef>
              <c:f>Hoja1!$A$2:$A$9</c:f>
              <c:strCache>
                <c:ptCount val="8"/>
                <c:pt idx="0">
                  <c:v>Felicidad</c:v>
                </c:pt>
                <c:pt idx="1">
                  <c:v>Sorpresa</c:v>
                </c:pt>
                <c:pt idx="2">
                  <c:v>Neutral</c:v>
                </c:pt>
                <c:pt idx="3">
                  <c:v>Tristeza</c:v>
                </c:pt>
                <c:pt idx="4">
                  <c:v>Desconfianza</c:v>
                </c:pt>
                <c:pt idx="5">
                  <c:v>Rabia</c:v>
                </c:pt>
                <c:pt idx="6">
                  <c:v>Desprecio</c:v>
                </c:pt>
                <c:pt idx="7">
                  <c:v>Miedo</c:v>
                </c:pt>
              </c:strCache>
            </c:strRef>
          </c:cat>
          <c:val>
            <c:numRef>
              <c:f>Hoja1!$D$2:$D$9</c:f>
              <c:numCache>
                <c:formatCode>0%</c:formatCode>
                <c:ptCount val="8"/>
                <c:pt idx="0">
                  <c:v>0.42</c:v>
                </c:pt>
                <c:pt idx="1">
                  <c:v>0.24</c:v>
                </c:pt>
                <c:pt idx="2">
                  <c:v>0.15</c:v>
                </c:pt>
                <c:pt idx="3">
                  <c:v>0.02</c:v>
                </c:pt>
                <c:pt idx="4">
                  <c:v>0.06</c:v>
                </c:pt>
                <c:pt idx="5">
                  <c:v>0.01</c:v>
                </c:pt>
                <c:pt idx="6">
                  <c:v>0.08</c:v>
                </c:pt>
                <c:pt idx="7">
                  <c:v>0.02</c:v>
                </c:pt>
              </c:numCache>
            </c:numRef>
          </c:val>
          <c:extLst>
            <c:ext xmlns:c16="http://schemas.microsoft.com/office/drawing/2014/chart" uri="{C3380CC4-5D6E-409C-BE32-E72D297353CC}">
              <c16:uniqueId val="{00000002-AD6A-4466-9928-8CBA3C1FE59A}"/>
            </c:ext>
          </c:extLst>
        </c:ser>
        <c:ser>
          <c:idx val="3"/>
          <c:order val="3"/>
          <c:tx>
            <c:strRef>
              <c:f>Hoja1!$E$1</c:f>
              <c:strCache>
                <c:ptCount val="1"/>
                <c:pt idx="0">
                  <c:v>Medicamentos dermatológicos</c:v>
                </c:pt>
              </c:strCache>
            </c:strRef>
          </c:tx>
          <c:spPr>
            <a:ln w="19050" cap="rnd">
              <a:solidFill>
                <a:srgbClr val="0070C0"/>
              </a:solidFill>
              <a:round/>
            </a:ln>
            <a:effectLst/>
          </c:spPr>
          <c:marker>
            <c:symbol val="none"/>
          </c:marker>
          <c:cat>
            <c:strRef>
              <c:f>Hoja1!$A$2:$A$9</c:f>
              <c:strCache>
                <c:ptCount val="8"/>
                <c:pt idx="0">
                  <c:v>Felicidad</c:v>
                </c:pt>
                <c:pt idx="1">
                  <c:v>Sorpresa</c:v>
                </c:pt>
                <c:pt idx="2">
                  <c:v>Neutral</c:v>
                </c:pt>
                <c:pt idx="3">
                  <c:v>Tristeza</c:v>
                </c:pt>
                <c:pt idx="4">
                  <c:v>Desconfianza</c:v>
                </c:pt>
                <c:pt idx="5">
                  <c:v>Rabia</c:v>
                </c:pt>
                <c:pt idx="6">
                  <c:v>Desprecio</c:v>
                </c:pt>
                <c:pt idx="7">
                  <c:v>Miedo</c:v>
                </c:pt>
              </c:strCache>
            </c:strRef>
          </c:cat>
          <c:val>
            <c:numRef>
              <c:f>Hoja1!$E$2:$E$9</c:f>
              <c:numCache>
                <c:formatCode>0%</c:formatCode>
                <c:ptCount val="8"/>
                <c:pt idx="0">
                  <c:v>0.54</c:v>
                </c:pt>
                <c:pt idx="1">
                  <c:v>0.26</c:v>
                </c:pt>
                <c:pt idx="2">
                  <c:v>0.03</c:v>
                </c:pt>
                <c:pt idx="3">
                  <c:v>0.02</c:v>
                </c:pt>
                <c:pt idx="4">
                  <c:v>7.0000000000000007E-2</c:v>
                </c:pt>
                <c:pt idx="5">
                  <c:v>0.04</c:v>
                </c:pt>
                <c:pt idx="6">
                  <c:v>0.03</c:v>
                </c:pt>
                <c:pt idx="7">
                  <c:v>0.02</c:v>
                </c:pt>
              </c:numCache>
            </c:numRef>
          </c:val>
          <c:extLst>
            <c:ext xmlns:c16="http://schemas.microsoft.com/office/drawing/2014/chart" uri="{C3380CC4-5D6E-409C-BE32-E72D297353CC}">
              <c16:uniqueId val="{00000003-AD6A-4466-9928-8CBA3C1FE59A}"/>
            </c:ext>
          </c:extLst>
        </c:ser>
        <c:ser>
          <c:idx val="4"/>
          <c:order val="4"/>
          <c:tx>
            <c:strRef>
              <c:f>Hoja1!$F$1</c:f>
              <c:strCache>
                <c:ptCount val="1"/>
                <c:pt idx="0">
                  <c:v>Productos pediátricos</c:v>
                </c:pt>
              </c:strCache>
            </c:strRef>
          </c:tx>
          <c:spPr>
            <a:ln w="19050" cap="rnd">
              <a:solidFill>
                <a:schemeClr val="accent5"/>
              </a:solidFill>
              <a:round/>
            </a:ln>
            <a:effectLst/>
          </c:spPr>
          <c:marker>
            <c:symbol val="none"/>
          </c:marker>
          <c:cat>
            <c:strRef>
              <c:f>Hoja1!$A$2:$A$9</c:f>
              <c:strCache>
                <c:ptCount val="8"/>
                <c:pt idx="0">
                  <c:v>Felicidad</c:v>
                </c:pt>
                <c:pt idx="1">
                  <c:v>Sorpresa</c:v>
                </c:pt>
                <c:pt idx="2">
                  <c:v>Neutral</c:v>
                </c:pt>
                <c:pt idx="3">
                  <c:v>Tristeza</c:v>
                </c:pt>
                <c:pt idx="4">
                  <c:v>Desconfianza</c:v>
                </c:pt>
                <c:pt idx="5">
                  <c:v>Rabia</c:v>
                </c:pt>
                <c:pt idx="6">
                  <c:v>Desprecio</c:v>
                </c:pt>
                <c:pt idx="7">
                  <c:v>Miedo</c:v>
                </c:pt>
              </c:strCache>
            </c:strRef>
          </c:cat>
          <c:val>
            <c:numRef>
              <c:f>Hoja1!$F$2:$F$9</c:f>
              <c:numCache>
                <c:formatCode>0%</c:formatCode>
                <c:ptCount val="8"/>
                <c:pt idx="0">
                  <c:v>0.43</c:v>
                </c:pt>
                <c:pt idx="1">
                  <c:v>0.22</c:v>
                </c:pt>
                <c:pt idx="2">
                  <c:v>0.09</c:v>
                </c:pt>
                <c:pt idx="3">
                  <c:v>0.04</c:v>
                </c:pt>
                <c:pt idx="4">
                  <c:v>0.12</c:v>
                </c:pt>
                <c:pt idx="5">
                  <c:v>0.03</c:v>
                </c:pt>
                <c:pt idx="6">
                  <c:v>0.04</c:v>
                </c:pt>
                <c:pt idx="7">
                  <c:v>0.03</c:v>
                </c:pt>
              </c:numCache>
            </c:numRef>
          </c:val>
          <c:extLst>
            <c:ext xmlns:c16="http://schemas.microsoft.com/office/drawing/2014/chart" uri="{C3380CC4-5D6E-409C-BE32-E72D297353CC}">
              <c16:uniqueId val="{00000004-AD6A-4466-9928-8CBA3C1FE59A}"/>
            </c:ext>
          </c:extLst>
        </c:ser>
        <c:dLbls>
          <c:showLegendKey val="0"/>
          <c:showVal val="0"/>
          <c:showCatName val="0"/>
          <c:showSerName val="0"/>
          <c:showPercent val="0"/>
          <c:showBubbleSize val="0"/>
        </c:dLbls>
        <c:axId val="-528455632"/>
        <c:axId val="-528448016"/>
      </c:radarChart>
      <c:catAx>
        <c:axId val="-528455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528448016"/>
        <c:crosses val="autoZero"/>
        <c:auto val="1"/>
        <c:lblAlgn val="ctr"/>
        <c:lblOffset val="100"/>
        <c:noMultiLvlLbl val="0"/>
      </c:catAx>
      <c:valAx>
        <c:axId val="-528448016"/>
        <c:scaling>
          <c:orientation val="minMax"/>
          <c:max val="0.60000000000000009"/>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528455632"/>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1"/>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2"/>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3"/>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4"/>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ayout>
        <c:manualLayout>
          <c:xMode val="edge"/>
          <c:yMode val="edge"/>
          <c:x val="0.74747949235137923"/>
          <c:y val="0.56951037041419461"/>
          <c:w val="0.25252050764862083"/>
          <c:h val="0.41968763099863116"/>
        </c:manualLayout>
      </c:layout>
      <c:overlay val="0"/>
      <c:spPr>
        <a:noFill/>
        <a:ln w="19050">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s-CO"/>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Nunca lo pensé</c:v>
                </c:pt>
              </c:strCache>
            </c:strRef>
          </c:tx>
          <c:spPr>
            <a:solidFill>
              <a:srgbClr val="ECBAC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Hoja1!$B$2:$B$2</c:f>
              <c:numCache>
                <c:formatCode>0%</c:formatCode>
                <c:ptCount val="1"/>
              </c:numCache>
            </c:numRef>
          </c:val>
          <c:extLst>
            <c:ext xmlns:c16="http://schemas.microsoft.com/office/drawing/2014/chart" uri="{C3380CC4-5D6E-409C-BE32-E72D297353CC}">
              <c16:uniqueId val="{00000000-B846-4F78-BB56-F7E8FF32C4D9}"/>
            </c:ext>
          </c:extLst>
        </c:ser>
        <c:ser>
          <c:idx val="1"/>
          <c:order val="1"/>
          <c:tx>
            <c:strRef>
              <c:f>Hoja1!$C$1</c:f>
              <c:strCache>
                <c:ptCount val="1"/>
                <c:pt idx="0">
                  <c:v>Rara vez, lo pensé</c:v>
                </c:pt>
              </c:strCache>
            </c:strRef>
          </c:tx>
          <c:spPr>
            <a:solidFill>
              <a:schemeClr val="accent4">
                <a:alpha val="48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Hoja1!$C$2:$C$2</c:f>
              <c:numCache>
                <c:formatCode>0%</c:formatCode>
                <c:ptCount val="1"/>
              </c:numCache>
            </c:numRef>
          </c:val>
          <c:extLst>
            <c:ext xmlns:c16="http://schemas.microsoft.com/office/drawing/2014/chart" uri="{C3380CC4-5D6E-409C-BE32-E72D297353CC}">
              <c16:uniqueId val="{00000001-B846-4F78-BB56-F7E8FF32C4D9}"/>
            </c:ext>
          </c:extLst>
        </c:ser>
        <c:ser>
          <c:idx val="2"/>
          <c:order val="2"/>
          <c:tx>
            <c:strRef>
              <c:f>Hoja1!$D$1</c:f>
              <c:strCache>
                <c:ptCount val="1"/>
                <c:pt idx="0">
                  <c:v>Algunas veces paso por mi mente</c:v>
                </c:pt>
              </c:strCache>
            </c:strRef>
          </c:tx>
          <c:spPr>
            <a:solidFill>
              <a:schemeClr val="accent6">
                <a:alpha val="71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Hoja1!$D$2:$D$2</c:f>
              <c:numCache>
                <c:formatCode>0%</c:formatCode>
                <c:ptCount val="1"/>
              </c:numCache>
            </c:numRef>
          </c:val>
          <c:extLst>
            <c:ext xmlns:c16="http://schemas.microsoft.com/office/drawing/2014/chart" uri="{C3380CC4-5D6E-409C-BE32-E72D297353CC}">
              <c16:uniqueId val="{00000002-B846-4F78-BB56-F7E8FF32C4D9}"/>
            </c:ext>
          </c:extLst>
        </c:ser>
        <c:ser>
          <c:idx val="3"/>
          <c:order val="3"/>
          <c:tx>
            <c:strRef>
              <c:f>Hoja1!$E$1</c:f>
              <c:strCache>
                <c:ptCount val="1"/>
                <c:pt idx="0">
                  <c:v>Siempre lo pensé</c:v>
                </c:pt>
              </c:strCache>
            </c:strRef>
          </c:tx>
          <c:spPr>
            <a:solidFill>
              <a:srgbClr val="162B6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Hoja1!$E$2:$E$2</c:f>
              <c:numCache>
                <c:formatCode>0%</c:formatCode>
                <c:ptCount val="1"/>
              </c:numCache>
            </c:numRef>
          </c:val>
          <c:extLst>
            <c:ext xmlns:c16="http://schemas.microsoft.com/office/drawing/2014/chart" uri="{C3380CC4-5D6E-409C-BE32-E72D297353CC}">
              <c16:uniqueId val="{00000003-B846-4F78-BB56-F7E8FF32C4D9}"/>
            </c:ext>
          </c:extLst>
        </c:ser>
        <c:dLbls>
          <c:dLblPos val="ctr"/>
          <c:showLegendKey val="0"/>
          <c:showVal val="1"/>
          <c:showCatName val="0"/>
          <c:showSerName val="0"/>
          <c:showPercent val="0"/>
          <c:showBubbleSize val="0"/>
        </c:dLbls>
        <c:gapWidth val="150"/>
        <c:overlap val="100"/>
        <c:axId val="-528446928"/>
        <c:axId val="-528446384"/>
      </c:barChart>
      <c:catAx>
        <c:axId val="-528446928"/>
        <c:scaling>
          <c:orientation val="minMax"/>
        </c:scaling>
        <c:delete val="1"/>
        <c:axPos val="b"/>
        <c:numFmt formatCode="General" sourceLinked="1"/>
        <c:majorTickMark val="none"/>
        <c:minorTickMark val="none"/>
        <c:tickLblPos val="nextTo"/>
        <c:crossAx val="-528446384"/>
        <c:crosses val="autoZero"/>
        <c:auto val="1"/>
        <c:lblAlgn val="ctr"/>
        <c:lblOffset val="100"/>
        <c:noMultiLvlLbl val="0"/>
      </c:catAx>
      <c:valAx>
        <c:axId val="-528446384"/>
        <c:scaling>
          <c:orientation val="minMax"/>
        </c:scaling>
        <c:delete val="1"/>
        <c:axPos val="l"/>
        <c:numFmt formatCode="0%" sourceLinked="1"/>
        <c:majorTickMark val="none"/>
        <c:minorTickMark val="none"/>
        <c:tickLblPos val="nextTo"/>
        <c:crossAx val="-528446928"/>
        <c:crosses val="autoZero"/>
        <c:crossBetween val="between"/>
      </c:valAx>
      <c:spPr>
        <a:noFill/>
        <a:ln>
          <a:noFill/>
        </a:ln>
        <a:effectLst/>
      </c:spPr>
    </c:plotArea>
    <c:legend>
      <c:legendPos val="r"/>
      <c:layout>
        <c:manualLayout>
          <c:xMode val="edge"/>
          <c:yMode val="edge"/>
          <c:x val="3.1103104936463899E-2"/>
          <c:y val="0.24780031743516476"/>
          <c:w val="0.96889689506353605"/>
          <c:h val="0.6333608511965158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latin typeface="Century Gothic" panose="020B0502020202020204" pitchFamily="34" charset="0"/>
        </a:defRPr>
      </a:pPr>
      <a:endParaRPr lang="es-CO"/>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289671380519321E-2"/>
          <c:y val="0.10983749240297229"/>
          <c:w val="0.97142065723896132"/>
          <c:h val="0.78032501519405539"/>
        </c:manualLayout>
      </c:layout>
      <c:barChart>
        <c:barDir val="col"/>
        <c:grouping val="percentStacked"/>
        <c:varyColors val="0"/>
        <c:ser>
          <c:idx val="0"/>
          <c:order val="0"/>
          <c:tx>
            <c:strRef>
              <c:f>Hoja1!$B$1</c:f>
              <c:strCache>
                <c:ptCount val="1"/>
                <c:pt idx="0">
                  <c:v>Nunca lo pensé</c:v>
                </c:pt>
              </c:strCache>
            </c:strRef>
          </c:tx>
          <c:spPr>
            <a:solidFill>
              <a:srgbClr val="ECBAC2"/>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Hoja1!$B$2:$B$6</c:f>
              <c:numCache>
                <c:formatCode>0%</c:formatCode>
                <c:ptCount val="5"/>
                <c:pt idx="0">
                  <c:v>0.17299999999999999</c:v>
                </c:pt>
                <c:pt idx="1">
                  <c:v>0.223</c:v>
                </c:pt>
                <c:pt idx="2">
                  <c:v>0.17</c:v>
                </c:pt>
                <c:pt idx="3">
                  <c:v>0.27500000000000002</c:v>
                </c:pt>
                <c:pt idx="4">
                  <c:v>0.25900000000000001</c:v>
                </c:pt>
              </c:numCache>
            </c:numRef>
          </c:val>
          <c:extLst>
            <c:ext xmlns:c16="http://schemas.microsoft.com/office/drawing/2014/chart" uri="{C3380CC4-5D6E-409C-BE32-E72D297353CC}">
              <c16:uniqueId val="{00000000-3DC4-42B1-8D75-F8311DEA5A31}"/>
            </c:ext>
          </c:extLst>
        </c:ser>
        <c:ser>
          <c:idx val="1"/>
          <c:order val="1"/>
          <c:tx>
            <c:strRef>
              <c:f>Hoja1!$C$1</c:f>
              <c:strCache>
                <c:ptCount val="1"/>
                <c:pt idx="0">
                  <c:v>Rara vez, lo pensé</c:v>
                </c:pt>
              </c:strCache>
            </c:strRef>
          </c:tx>
          <c:spPr>
            <a:solidFill>
              <a:schemeClr val="accent4">
                <a:alpha val="48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Hoja1!$C$2:$C$6</c:f>
              <c:numCache>
                <c:formatCode>0%</c:formatCode>
                <c:ptCount val="5"/>
                <c:pt idx="0">
                  <c:v>0.187</c:v>
                </c:pt>
                <c:pt idx="1">
                  <c:v>0.154</c:v>
                </c:pt>
                <c:pt idx="2">
                  <c:v>0.311</c:v>
                </c:pt>
                <c:pt idx="3">
                  <c:v>0.16300000000000001</c:v>
                </c:pt>
                <c:pt idx="4">
                  <c:v>0.21199999999999999</c:v>
                </c:pt>
              </c:numCache>
            </c:numRef>
          </c:val>
          <c:extLst>
            <c:ext xmlns:c16="http://schemas.microsoft.com/office/drawing/2014/chart" uri="{C3380CC4-5D6E-409C-BE32-E72D297353CC}">
              <c16:uniqueId val="{00000001-3DC4-42B1-8D75-F8311DEA5A31}"/>
            </c:ext>
          </c:extLst>
        </c:ser>
        <c:ser>
          <c:idx val="2"/>
          <c:order val="2"/>
          <c:tx>
            <c:strRef>
              <c:f>Hoja1!$D$1</c:f>
              <c:strCache>
                <c:ptCount val="1"/>
                <c:pt idx="0">
                  <c:v>Algunas veces paso por mi mente</c:v>
                </c:pt>
              </c:strCache>
            </c:strRef>
          </c:tx>
          <c:spPr>
            <a:solidFill>
              <a:schemeClr val="accent6">
                <a:alpha val="71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Hoja1!$D$2:$D$6</c:f>
              <c:numCache>
                <c:formatCode>0%</c:formatCode>
                <c:ptCount val="5"/>
                <c:pt idx="0">
                  <c:v>0.34799999999999998</c:v>
                </c:pt>
                <c:pt idx="1">
                  <c:v>0.34499999999999997</c:v>
                </c:pt>
                <c:pt idx="2">
                  <c:v>0.26900000000000002</c:v>
                </c:pt>
                <c:pt idx="3">
                  <c:v>0.34300000000000003</c:v>
                </c:pt>
                <c:pt idx="4">
                  <c:v>0.316</c:v>
                </c:pt>
              </c:numCache>
            </c:numRef>
          </c:val>
          <c:extLst>
            <c:ext xmlns:c16="http://schemas.microsoft.com/office/drawing/2014/chart" uri="{C3380CC4-5D6E-409C-BE32-E72D297353CC}">
              <c16:uniqueId val="{00000002-3DC4-42B1-8D75-F8311DEA5A31}"/>
            </c:ext>
          </c:extLst>
        </c:ser>
        <c:ser>
          <c:idx val="3"/>
          <c:order val="3"/>
          <c:tx>
            <c:strRef>
              <c:f>Hoja1!$E$1</c:f>
              <c:strCache>
                <c:ptCount val="1"/>
                <c:pt idx="0">
                  <c:v>Siempre lo pensé</c:v>
                </c:pt>
              </c:strCache>
            </c:strRef>
          </c:tx>
          <c:spPr>
            <a:solidFill>
              <a:srgbClr val="162B60"/>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Hoja1!$E$2:$E$6</c:f>
              <c:numCache>
                <c:formatCode>0%</c:formatCode>
                <c:ptCount val="5"/>
                <c:pt idx="0">
                  <c:v>0.29299999999999998</c:v>
                </c:pt>
                <c:pt idx="1">
                  <c:v>0.27900000000000003</c:v>
                </c:pt>
                <c:pt idx="2">
                  <c:v>0.251</c:v>
                </c:pt>
                <c:pt idx="3">
                  <c:v>0.219</c:v>
                </c:pt>
                <c:pt idx="4">
                  <c:v>0.21299999999999999</c:v>
                </c:pt>
              </c:numCache>
            </c:numRef>
          </c:val>
          <c:extLst>
            <c:ext xmlns:c16="http://schemas.microsoft.com/office/drawing/2014/chart" uri="{C3380CC4-5D6E-409C-BE32-E72D297353CC}">
              <c16:uniqueId val="{00000003-3DC4-42B1-8D75-F8311DEA5A31}"/>
            </c:ext>
          </c:extLst>
        </c:ser>
        <c:dLbls>
          <c:dLblPos val="ctr"/>
          <c:showLegendKey val="0"/>
          <c:showVal val="1"/>
          <c:showCatName val="0"/>
          <c:showSerName val="0"/>
          <c:showPercent val="0"/>
          <c:showBubbleSize val="0"/>
        </c:dLbls>
        <c:gapWidth val="150"/>
        <c:overlap val="100"/>
        <c:axId val="-528443120"/>
        <c:axId val="-528442032"/>
      </c:barChart>
      <c:catAx>
        <c:axId val="-528443120"/>
        <c:scaling>
          <c:orientation val="minMax"/>
        </c:scaling>
        <c:delete val="1"/>
        <c:axPos val="b"/>
        <c:numFmt formatCode="General" sourceLinked="1"/>
        <c:majorTickMark val="none"/>
        <c:minorTickMark val="none"/>
        <c:tickLblPos val="nextTo"/>
        <c:crossAx val="-528442032"/>
        <c:crosses val="autoZero"/>
        <c:auto val="1"/>
        <c:lblAlgn val="ctr"/>
        <c:lblOffset val="100"/>
        <c:noMultiLvlLbl val="0"/>
      </c:catAx>
      <c:valAx>
        <c:axId val="-528442032"/>
        <c:scaling>
          <c:orientation val="minMax"/>
        </c:scaling>
        <c:delete val="1"/>
        <c:axPos val="l"/>
        <c:numFmt formatCode="0%" sourceLinked="1"/>
        <c:majorTickMark val="none"/>
        <c:minorTickMark val="none"/>
        <c:tickLblPos val="nextTo"/>
        <c:crossAx val="-52844312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s-CO"/>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No confia (1-6)</c:v>
                </c:pt>
              </c:strCache>
            </c:strRef>
          </c:tx>
          <c:spPr>
            <a:solidFill>
              <a:srgbClr val="ECBAC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lumMod val="75000"/>
                        <a:lumOff val="25000"/>
                      </a:schemeClr>
                    </a:solidFill>
                    <a:latin typeface="+mn-lt"/>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Hoja1!$B$2:$B$2</c:f>
              <c:numCache>
                <c:formatCode>0%</c:formatCode>
                <c:ptCount val="1"/>
              </c:numCache>
            </c:numRef>
          </c:val>
          <c:extLst>
            <c:ext xmlns:c16="http://schemas.microsoft.com/office/drawing/2014/chart" uri="{C3380CC4-5D6E-409C-BE32-E72D297353CC}">
              <c16:uniqueId val="{00000000-300F-4643-BAA0-669D73257819}"/>
            </c:ext>
          </c:extLst>
        </c:ser>
        <c:ser>
          <c:idx val="1"/>
          <c:order val="1"/>
          <c:tx>
            <c:strRef>
              <c:f>Hoja1!$C$1</c:f>
              <c:strCache>
                <c:ptCount val="1"/>
                <c:pt idx="0">
                  <c:v>Indecisos (7-8)</c:v>
                </c:pt>
              </c:strCache>
            </c:strRef>
          </c:tx>
          <c:spPr>
            <a:solidFill>
              <a:schemeClr val="accent4">
                <a:alpha val="48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lumMod val="75000"/>
                        <a:lumOff val="25000"/>
                      </a:schemeClr>
                    </a:solidFill>
                    <a:latin typeface="+mn-lt"/>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Hoja1!$C$2:$C$2</c:f>
              <c:numCache>
                <c:formatCode>0%</c:formatCode>
                <c:ptCount val="1"/>
              </c:numCache>
            </c:numRef>
          </c:val>
          <c:extLst>
            <c:ext xmlns:c16="http://schemas.microsoft.com/office/drawing/2014/chart" uri="{C3380CC4-5D6E-409C-BE32-E72D297353CC}">
              <c16:uniqueId val="{00000001-300F-4643-BAA0-669D73257819}"/>
            </c:ext>
          </c:extLst>
        </c:ser>
        <c:ser>
          <c:idx val="2"/>
          <c:order val="2"/>
          <c:tx>
            <c:strRef>
              <c:f>Hoja1!$D$1</c:f>
              <c:strCache>
                <c:ptCount val="1"/>
                <c:pt idx="0">
                  <c:v>Confiaría (9-10)</c:v>
                </c:pt>
              </c:strCache>
            </c:strRef>
          </c:tx>
          <c:spPr>
            <a:solidFill>
              <a:srgbClr val="00B050">
                <a:alpha val="71000"/>
              </a:srgb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lumMod val="75000"/>
                        <a:lumOff val="25000"/>
                      </a:schemeClr>
                    </a:solidFill>
                    <a:latin typeface="+mn-lt"/>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Hoja1!$D$2:$D$2</c:f>
              <c:numCache>
                <c:formatCode>0%</c:formatCode>
                <c:ptCount val="1"/>
              </c:numCache>
            </c:numRef>
          </c:val>
          <c:extLst>
            <c:ext xmlns:c16="http://schemas.microsoft.com/office/drawing/2014/chart" uri="{C3380CC4-5D6E-409C-BE32-E72D297353CC}">
              <c16:uniqueId val="{00000002-300F-4643-BAA0-669D73257819}"/>
            </c:ext>
          </c:extLst>
        </c:ser>
        <c:dLbls>
          <c:dLblPos val="ctr"/>
          <c:showLegendKey val="0"/>
          <c:showVal val="1"/>
          <c:showCatName val="0"/>
          <c:showSerName val="0"/>
          <c:showPercent val="0"/>
          <c:showBubbleSize val="0"/>
        </c:dLbls>
        <c:gapWidth val="150"/>
        <c:overlap val="100"/>
        <c:axId val="-528442576"/>
        <c:axId val="-528454544"/>
      </c:barChart>
      <c:catAx>
        <c:axId val="-528442576"/>
        <c:scaling>
          <c:orientation val="minMax"/>
        </c:scaling>
        <c:delete val="1"/>
        <c:axPos val="b"/>
        <c:numFmt formatCode="General" sourceLinked="1"/>
        <c:majorTickMark val="none"/>
        <c:minorTickMark val="none"/>
        <c:tickLblPos val="nextTo"/>
        <c:crossAx val="-528454544"/>
        <c:crosses val="autoZero"/>
        <c:auto val="1"/>
        <c:lblAlgn val="ctr"/>
        <c:lblOffset val="100"/>
        <c:noMultiLvlLbl val="0"/>
      </c:catAx>
      <c:valAx>
        <c:axId val="-528454544"/>
        <c:scaling>
          <c:orientation val="minMax"/>
        </c:scaling>
        <c:delete val="1"/>
        <c:axPos val="l"/>
        <c:numFmt formatCode="0%" sourceLinked="1"/>
        <c:majorTickMark val="none"/>
        <c:minorTickMark val="none"/>
        <c:tickLblPos val="nextTo"/>
        <c:crossAx val="-528442576"/>
        <c:crosses val="autoZero"/>
        <c:crossBetween val="between"/>
      </c:valAx>
      <c:spPr>
        <a:noFill/>
        <a:ln>
          <a:noFill/>
        </a:ln>
        <a:effectLst/>
      </c:spPr>
    </c:plotArea>
    <c:legend>
      <c:legendPos val="r"/>
      <c:layout>
        <c:manualLayout>
          <c:xMode val="edge"/>
          <c:yMode val="edge"/>
          <c:x val="3.1103104936463899E-2"/>
          <c:y val="0.53521616134722272"/>
          <c:w val="0.96889689506353605"/>
          <c:h val="0.3459446866575698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s-CO"/>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289671380519321E-2"/>
          <c:y val="0.10983749240297229"/>
          <c:w val="0.97142065723896132"/>
          <c:h val="0.78032501519405539"/>
        </c:manualLayout>
      </c:layout>
      <c:barChart>
        <c:barDir val="col"/>
        <c:grouping val="percentStacked"/>
        <c:varyColors val="0"/>
        <c:ser>
          <c:idx val="0"/>
          <c:order val="0"/>
          <c:tx>
            <c:strRef>
              <c:f>Hoja1!$B$1</c:f>
              <c:strCache>
                <c:ptCount val="1"/>
                <c:pt idx="0">
                  <c:v>No confia (1-6)</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Hoja1!$B$2:$B$6</c:f>
              <c:numCache>
                <c:formatCode>0%</c:formatCode>
                <c:ptCount val="5"/>
                <c:pt idx="0">
                  <c:v>0.16400000000000001</c:v>
                </c:pt>
                <c:pt idx="1">
                  <c:v>0.12</c:v>
                </c:pt>
                <c:pt idx="2">
                  <c:v>0.17</c:v>
                </c:pt>
                <c:pt idx="3">
                  <c:v>0.13</c:v>
                </c:pt>
                <c:pt idx="4">
                  <c:v>0.14000000000000001</c:v>
                </c:pt>
              </c:numCache>
            </c:numRef>
          </c:val>
          <c:extLst>
            <c:ext xmlns:c16="http://schemas.microsoft.com/office/drawing/2014/chart" uri="{C3380CC4-5D6E-409C-BE32-E72D297353CC}">
              <c16:uniqueId val="{00000000-7EF9-47CD-8341-42708D48E579}"/>
            </c:ext>
          </c:extLst>
        </c:ser>
        <c:ser>
          <c:idx val="2"/>
          <c:order val="1"/>
          <c:tx>
            <c:strRef>
              <c:f>Hoja1!$C$1</c:f>
              <c:strCache>
                <c:ptCount val="1"/>
                <c:pt idx="0">
                  <c:v>Indecisos (7-8)</c:v>
                </c:pt>
              </c:strCache>
            </c:strRef>
          </c:tx>
          <c:spPr>
            <a:solidFill>
              <a:srgbClr val="B1B1B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85000"/>
                        <a:lumOff val="1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Hoja1!$C$2:$C$6</c:f>
              <c:numCache>
                <c:formatCode>0%</c:formatCode>
                <c:ptCount val="5"/>
                <c:pt idx="0">
                  <c:v>0.28699999999999998</c:v>
                </c:pt>
                <c:pt idx="1">
                  <c:v>0.39100000000000001</c:v>
                </c:pt>
                <c:pt idx="2">
                  <c:v>0.38800000000000001</c:v>
                </c:pt>
                <c:pt idx="3">
                  <c:v>0.35899999999999999</c:v>
                </c:pt>
                <c:pt idx="4">
                  <c:v>0.373</c:v>
                </c:pt>
              </c:numCache>
            </c:numRef>
          </c:val>
          <c:extLst>
            <c:ext xmlns:c16="http://schemas.microsoft.com/office/drawing/2014/chart" uri="{C3380CC4-5D6E-409C-BE32-E72D297353CC}">
              <c16:uniqueId val="{00000001-7EF9-47CD-8341-42708D48E579}"/>
            </c:ext>
          </c:extLst>
        </c:ser>
        <c:ser>
          <c:idx val="3"/>
          <c:order val="2"/>
          <c:tx>
            <c:strRef>
              <c:f>Hoja1!$D$1</c:f>
              <c:strCache>
                <c:ptCount val="1"/>
                <c:pt idx="0">
                  <c:v>Confiaría (9-10)</c:v>
                </c:pt>
              </c:strCache>
            </c:strRef>
          </c:tx>
          <c:spPr>
            <a:solidFill>
              <a:srgbClr val="FFA1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Hoja1!$D$2:$D$6</c:f>
              <c:numCache>
                <c:formatCode>0%</c:formatCode>
                <c:ptCount val="5"/>
                <c:pt idx="0">
                  <c:v>0.54900000000000004</c:v>
                </c:pt>
                <c:pt idx="1">
                  <c:v>0.48899999999999999</c:v>
                </c:pt>
                <c:pt idx="2">
                  <c:v>0.437</c:v>
                </c:pt>
                <c:pt idx="3">
                  <c:v>0.50600000000000001</c:v>
                </c:pt>
                <c:pt idx="4">
                  <c:v>0.48699999999999999</c:v>
                </c:pt>
              </c:numCache>
            </c:numRef>
          </c:val>
          <c:extLst>
            <c:ext xmlns:c16="http://schemas.microsoft.com/office/drawing/2014/chart" uri="{C3380CC4-5D6E-409C-BE32-E72D297353CC}">
              <c16:uniqueId val="{00000002-7EF9-47CD-8341-42708D48E579}"/>
            </c:ext>
          </c:extLst>
        </c:ser>
        <c:dLbls>
          <c:dLblPos val="ctr"/>
          <c:showLegendKey val="0"/>
          <c:showVal val="1"/>
          <c:showCatName val="0"/>
          <c:showSerName val="0"/>
          <c:showPercent val="0"/>
          <c:showBubbleSize val="0"/>
        </c:dLbls>
        <c:gapWidth val="150"/>
        <c:overlap val="100"/>
        <c:axId val="-528456720"/>
        <c:axId val="-528453456"/>
      </c:barChart>
      <c:catAx>
        <c:axId val="-528456720"/>
        <c:scaling>
          <c:orientation val="minMax"/>
        </c:scaling>
        <c:delete val="1"/>
        <c:axPos val="b"/>
        <c:numFmt formatCode="General" sourceLinked="1"/>
        <c:majorTickMark val="none"/>
        <c:minorTickMark val="none"/>
        <c:tickLblPos val="nextTo"/>
        <c:crossAx val="-528453456"/>
        <c:crosses val="autoZero"/>
        <c:auto val="1"/>
        <c:lblAlgn val="ctr"/>
        <c:lblOffset val="100"/>
        <c:noMultiLvlLbl val="0"/>
      </c:catAx>
      <c:valAx>
        <c:axId val="-528453456"/>
        <c:scaling>
          <c:orientation val="minMax"/>
        </c:scaling>
        <c:delete val="1"/>
        <c:axPos val="l"/>
        <c:numFmt formatCode="0%" sourceLinked="1"/>
        <c:majorTickMark val="none"/>
        <c:minorTickMark val="none"/>
        <c:tickLblPos val="nextTo"/>
        <c:crossAx val="-52845672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Pésima calidad (1-6)</c:v>
                </c:pt>
              </c:strCache>
            </c:strRef>
          </c:tx>
          <c:spPr>
            <a:solidFill>
              <a:srgbClr val="ECBAC2"/>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Hoja1!$B$2:$B$2</c:f>
              <c:numCache>
                <c:formatCode>0%</c:formatCode>
                <c:ptCount val="1"/>
              </c:numCache>
            </c:numRef>
          </c:val>
          <c:extLst>
            <c:ext xmlns:c16="http://schemas.microsoft.com/office/drawing/2014/chart" uri="{C3380CC4-5D6E-409C-BE32-E72D297353CC}">
              <c16:uniqueId val="{00000000-02BD-43E7-9D20-DEC9BCE3ACDE}"/>
            </c:ext>
          </c:extLst>
        </c:ser>
        <c:ser>
          <c:idx val="1"/>
          <c:order val="1"/>
          <c:tx>
            <c:strRef>
              <c:f>Hoja1!$C$1</c:f>
              <c:strCache>
                <c:ptCount val="1"/>
                <c:pt idx="0">
                  <c:v>Indecisos (7-8)</c:v>
                </c:pt>
              </c:strCache>
            </c:strRef>
          </c:tx>
          <c:spPr>
            <a:solidFill>
              <a:schemeClr val="accent4">
                <a:alpha val="48000"/>
              </a:schemeClr>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Hoja1!$C$2:$C$2</c:f>
              <c:numCache>
                <c:formatCode>0%</c:formatCode>
                <c:ptCount val="1"/>
              </c:numCache>
            </c:numRef>
          </c:val>
          <c:extLst>
            <c:ext xmlns:c16="http://schemas.microsoft.com/office/drawing/2014/chart" uri="{C3380CC4-5D6E-409C-BE32-E72D297353CC}">
              <c16:uniqueId val="{00000001-02BD-43E7-9D20-DEC9BCE3ACDE}"/>
            </c:ext>
          </c:extLst>
        </c:ser>
        <c:ser>
          <c:idx val="2"/>
          <c:order val="2"/>
          <c:tx>
            <c:strRef>
              <c:f>Hoja1!$D$1</c:f>
              <c:strCache>
                <c:ptCount val="1"/>
                <c:pt idx="0">
                  <c:v>Excelente calidad (9-10)</c:v>
                </c:pt>
              </c:strCache>
            </c:strRef>
          </c:tx>
          <c:spPr>
            <a:solidFill>
              <a:srgbClr val="00B050">
                <a:alpha val="71000"/>
              </a:srgbClr>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Hoja1!$D$2:$D$2</c:f>
              <c:numCache>
                <c:formatCode>0%</c:formatCode>
                <c:ptCount val="1"/>
              </c:numCache>
            </c:numRef>
          </c:val>
          <c:extLst>
            <c:ext xmlns:c16="http://schemas.microsoft.com/office/drawing/2014/chart" uri="{C3380CC4-5D6E-409C-BE32-E72D297353CC}">
              <c16:uniqueId val="{00000002-02BD-43E7-9D20-DEC9BCE3ACDE}"/>
            </c:ext>
          </c:extLst>
        </c:ser>
        <c:dLbls>
          <c:dLblPos val="ctr"/>
          <c:showLegendKey val="0"/>
          <c:showVal val="1"/>
          <c:showCatName val="0"/>
          <c:showSerName val="0"/>
          <c:showPercent val="0"/>
          <c:showBubbleSize val="0"/>
        </c:dLbls>
        <c:gapWidth val="150"/>
        <c:overlap val="100"/>
        <c:axId val="-528452912"/>
        <c:axId val="-528451824"/>
      </c:barChart>
      <c:catAx>
        <c:axId val="-528452912"/>
        <c:scaling>
          <c:orientation val="minMax"/>
        </c:scaling>
        <c:delete val="1"/>
        <c:axPos val="b"/>
        <c:numFmt formatCode="General" sourceLinked="1"/>
        <c:majorTickMark val="none"/>
        <c:minorTickMark val="none"/>
        <c:tickLblPos val="nextTo"/>
        <c:crossAx val="-528451824"/>
        <c:crosses val="autoZero"/>
        <c:auto val="1"/>
        <c:lblAlgn val="ctr"/>
        <c:lblOffset val="100"/>
        <c:noMultiLvlLbl val="0"/>
      </c:catAx>
      <c:valAx>
        <c:axId val="-528451824"/>
        <c:scaling>
          <c:orientation val="minMax"/>
        </c:scaling>
        <c:delete val="1"/>
        <c:axPos val="l"/>
        <c:numFmt formatCode="0%" sourceLinked="1"/>
        <c:majorTickMark val="none"/>
        <c:minorTickMark val="none"/>
        <c:tickLblPos val="nextTo"/>
        <c:crossAx val="-528452912"/>
        <c:crosses val="autoZero"/>
        <c:crossBetween val="between"/>
      </c:valAx>
      <c:spPr>
        <a:noFill/>
        <a:ln>
          <a:noFill/>
        </a:ln>
        <a:effectLst/>
      </c:spPr>
    </c:plotArea>
    <c:legend>
      <c:legendPos val="r"/>
      <c:layout>
        <c:manualLayout>
          <c:xMode val="edge"/>
          <c:yMode val="edge"/>
          <c:x val="3.1103104936463899E-2"/>
          <c:y val="0.53521616134722272"/>
          <c:w val="0.96889689506353605"/>
          <c:h val="0.34594468665756983"/>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50" b="0">
          <a:latin typeface="Century Gothic" panose="020B0502020202020204" pitchFamily="34" charset="0"/>
        </a:defRPr>
      </a:pPr>
      <a:endParaRPr lang="es-CO"/>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289671380519321E-2"/>
          <c:y val="0.10983749240297229"/>
          <c:w val="0.97142065723896132"/>
          <c:h val="0.78032501519405539"/>
        </c:manualLayout>
      </c:layout>
      <c:barChart>
        <c:barDir val="col"/>
        <c:grouping val="percentStacked"/>
        <c:varyColors val="0"/>
        <c:ser>
          <c:idx val="0"/>
          <c:order val="0"/>
          <c:tx>
            <c:strRef>
              <c:f>Hoja1!$B$1</c:f>
              <c:strCache>
                <c:ptCount val="1"/>
                <c:pt idx="0">
                  <c:v>Pésima calidad (1-6)</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lumMod val="9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Hoja1!$B$2:$B$6</c:f>
              <c:numCache>
                <c:formatCode>0%</c:formatCode>
                <c:ptCount val="5"/>
                <c:pt idx="0">
                  <c:v>9.6000000000000002E-2</c:v>
                </c:pt>
                <c:pt idx="1">
                  <c:v>0.104</c:v>
                </c:pt>
                <c:pt idx="2">
                  <c:v>0.13</c:v>
                </c:pt>
                <c:pt idx="3">
                  <c:v>0.11799999999999999</c:v>
                </c:pt>
                <c:pt idx="4">
                  <c:v>0.185</c:v>
                </c:pt>
              </c:numCache>
            </c:numRef>
          </c:val>
          <c:extLst>
            <c:ext xmlns:c16="http://schemas.microsoft.com/office/drawing/2014/chart" uri="{C3380CC4-5D6E-409C-BE32-E72D297353CC}">
              <c16:uniqueId val="{00000000-9EFC-4D2F-9EBB-E5FB42C377CB}"/>
            </c:ext>
          </c:extLst>
        </c:ser>
        <c:ser>
          <c:idx val="2"/>
          <c:order val="1"/>
          <c:tx>
            <c:strRef>
              <c:f>Hoja1!$C$1</c:f>
              <c:strCache>
                <c:ptCount val="1"/>
                <c:pt idx="0">
                  <c:v>Indecisos (7-8)</c:v>
                </c:pt>
              </c:strCache>
            </c:strRef>
          </c:tx>
          <c:spPr>
            <a:solidFill>
              <a:srgbClr val="B1B1B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85000"/>
                        <a:lumOff val="1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Hoja1!$C$2:$C$6</c:f>
              <c:numCache>
                <c:formatCode>0%</c:formatCode>
                <c:ptCount val="5"/>
                <c:pt idx="0">
                  <c:v>0.33</c:v>
                </c:pt>
                <c:pt idx="1">
                  <c:v>0.46700000000000003</c:v>
                </c:pt>
                <c:pt idx="2">
                  <c:v>0.41799999999999998</c:v>
                </c:pt>
                <c:pt idx="3">
                  <c:v>0.42199999999999999</c:v>
                </c:pt>
                <c:pt idx="4">
                  <c:v>0.37</c:v>
                </c:pt>
              </c:numCache>
            </c:numRef>
          </c:val>
          <c:extLst>
            <c:ext xmlns:c16="http://schemas.microsoft.com/office/drawing/2014/chart" uri="{C3380CC4-5D6E-409C-BE32-E72D297353CC}">
              <c16:uniqueId val="{00000001-9EFC-4D2F-9EBB-E5FB42C377CB}"/>
            </c:ext>
          </c:extLst>
        </c:ser>
        <c:ser>
          <c:idx val="3"/>
          <c:order val="2"/>
          <c:tx>
            <c:strRef>
              <c:f>Hoja1!$D$1</c:f>
              <c:strCache>
                <c:ptCount val="1"/>
                <c:pt idx="0">
                  <c:v>Excelente Calidad (9-10)</c:v>
                </c:pt>
              </c:strCache>
            </c:strRef>
          </c:tx>
          <c:spPr>
            <a:solidFill>
              <a:srgbClr val="FFA1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Hoja1!$D$2:$D$6</c:f>
              <c:numCache>
                <c:formatCode>0%</c:formatCode>
                <c:ptCount val="5"/>
                <c:pt idx="0">
                  <c:v>0.56899999999999995</c:v>
                </c:pt>
                <c:pt idx="1">
                  <c:v>0.42799999999999999</c:v>
                </c:pt>
                <c:pt idx="2">
                  <c:v>0.44700000000000001</c:v>
                </c:pt>
                <c:pt idx="3">
                  <c:v>0.46100000000000002</c:v>
                </c:pt>
                <c:pt idx="4">
                  <c:v>0.441</c:v>
                </c:pt>
              </c:numCache>
            </c:numRef>
          </c:val>
          <c:extLst>
            <c:ext xmlns:c16="http://schemas.microsoft.com/office/drawing/2014/chart" uri="{C3380CC4-5D6E-409C-BE32-E72D297353CC}">
              <c16:uniqueId val="{00000002-9EFC-4D2F-9EBB-E5FB42C377CB}"/>
            </c:ext>
          </c:extLst>
        </c:ser>
        <c:dLbls>
          <c:dLblPos val="ctr"/>
          <c:showLegendKey val="0"/>
          <c:showVal val="1"/>
          <c:showCatName val="0"/>
          <c:showSerName val="0"/>
          <c:showPercent val="0"/>
          <c:showBubbleSize val="0"/>
        </c:dLbls>
        <c:gapWidth val="150"/>
        <c:overlap val="100"/>
        <c:axId val="-1799499440"/>
        <c:axId val="-1799497808"/>
      </c:barChart>
      <c:catAx>
        <c:axId val="-1799499440"/>
        <c:scaling>
          <c:orientation val="minMax"/>
        </c:scaling>
        <c:delete val="1"/>
        <c:axPos val="b"/>
        <c:numFmt formatCode="General" sourceLinked="1"/>
        <c:majorTickMark val="none"/>
        <c:minorTickMark val="none"/>
        <c:tickLblPos val="nextTo"/>
        <c:crossAx val="-1799497808"/>
        <c:crosses val="autoZero"/>
        <c:auto val="1"/>
        <c:lblAlgn val="ctr"/>
        <c:lblOffset val="100"/>
        <c:noMultiLvlLbl val="0"/>
      </c:catAx>
      <c:valAx>
        <c:axId val="-1799497808"/>
        <c:scaling>
          <c:orientation val="minMax"/>
        </c:scaling>
        <c:delete val="1"/>
        <c:axPos val="l"/>
        <c:numFmt formatCode="0%" sourceLinked="1"/>
        <c:majorTickMark val="none"/>
        <c:minorTickMark val="none"/>
        <c:tickLblPos val="nextTo"/>
        <c:crossAx val="-179949944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No lo compraría por ningún motivo (1-6)</c:v>
                </c:pt>
              </c:strCache>
            </c:strRef>
          </c:tx>
          <c:spPr>
            <a:solidFill>
              <a:srgbClr val="ECBAC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lumMod val="75000"/>
                        <a:lumOff val="25000"/>
                      </a:schemeClr>
                    </a:solidFill>
                    <a:latin typeface="+mn-lt"/>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Hoja1!$B$2:$B$2</c:f>
              <c:numCache>
                <c:formatCode>0%</c:formatCode>
                <c:ptCount val="1"/>
              </c:numCache>
            </c:numRef>
          </c:val>
          <c:extLst>
            <c:ext xmlns:c16="http://schemas.microsoft.com/office/drawing/2014/chart" uri="{C3380CC4-5D6E-409C-BE32-E72D297353CC}">
              <c16:uniqueId val="{00000000-42BF-4987-99F2-3CD940C5A4F6}"/>
            </c:ext>
          </c:extLst>
        </c:ser>
        <c:ser>
          <c:idx val="1"/>
          <c:order val="1"/>
          <c:tx>
            <c:strRef>
              <c:f>Hoja1!$C$1</c:f>
              <c:strCache>
                <c:ptCount val="1"/>
                <c:pt idx="0">
                  <c:v>Indecisos (7-8)</c:v>
                </c:pt>
              </c:strCache>
            </c:strRef>
          </c:tx>
          <c:spPr>
            <a:solidFill>
              <a:schemeClr val="accent4">
                <a:alpha val="48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lumMod val="75000"/>
                        <a:lumOff val="25000"/>
                      </a:schemeClr>
                    </a:solidFill>
                    <a:latin typeface="+mn-lt"/>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Hoja1!$C$2:$C$2</c:f>
              <c:numCache>
                <c:formatCode>0%</c:formatCode>
                <c:ptCount val="1"/>
              </c:numCache>
            </c:numRef>
          </c:val>
          <c:extLst>
            <c:ext xmlns:c16="http://schemas.microsoft.com/office/drawing/2014/chart" uri="{C3380CC4-5D6E-409C-BE32-E72D297353CC}">
              <c16:uniqueId val="{00000001-42BF-4987-99F2-3CD940C5A4F6}"/>
            </c:ext>
          </c:extLst>
        </c:ser>
        <c:ser>
          <c:idx val="2"/>
          <c:order val="2"/>
          <c:tx>
            <c:strRef>
              <c:f>Hoja1!$D$1</c:f>
              <c:strCache>
                <c:ptCount val="1"/>
                <c:pt idx="0">
                  <c:v>Lo compraría sin duda alguna (9-10)</c:v>
                </c:pt>
              </c:strCache>
            </c:strRef>
          </c:tx>
          <c:spPr>
            <a:solidFill>
              <a:srgbClr val="00B050">
                <a:alpha val="71000"/>
              </a:srgb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lumMod val="75000"/>
                        <a:lumOff val="25000"/>
                      </a:schemeClr>
                    </a:solidFill>
                    <a:latin typeface="+mn-lt"/>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Hoja1!$A$2:$A$2</c:f>
              <c:numCache>
                <c:formatCode>General</c:formatCode>
                <c:ptCount val="1"/>
              </c:numCache>
            </c:numRef>
          </c:cat>
          <c:val>
            <c:numRef>
              <c:f>Hoja1!$D$2:$D$2</c:f>
              <c:numCache>
                <c:formatCode>0%</c:formatCode>
                <c:ptCount val="1"/>
              </c:numCache>
            </c:numRef>
          </c:val>
          <c:extLst>
            <c:ext xmlns:c16="http://schemas.microsoft.com/office/drawing/2014/chart" uri="{C3380CC4-5D6E-409C-BE32-E72D297353CC}">
              <c16:uniqueId val="{00000002-42BF-4987-99F2-3CD940C5A4F6}"/>
            </c:ext>
          </c:extLst>
        </c:ser>
        <c:dLbls>
          <c:dLblPos val="ctr"/>
          <c:showLegendKey val="0"/>
          <c:showVal val="1"/>
          <c:showCatName val="0"/>
          <c:showSerName val="0"/>
          <c:showPercent val="0"/>
          <c:showBubbleSize val="0"/>
        </c:dLbls>
        <c:gapWidth val="150"/>
        <c:overlap val="100"/>
        <c:axId val="-1799497264"/>
        <c:axId val="-1799494544"/>
      </c:barChart>
      <c:catAx>
        <c:axId val="-1799497264"/>
        <c:scaling>
          <c:orientation val="minMax"/>
        </c:scaling>
        <c:delete val="1"/>
        <c:axPos val="b"/>
        <c:numFmt formatCode="General" sourceLinked="1"/>
        <c:majorTickMark val="none"/>
        <c:minorTickMark val="none"/>
        <c:tickLblPos val="nextTo"/>
        <c:crossAx val="-1799494544"/>
        <c:crosses val="autoZero"/>
        <c:auto val="1"/>
        <c:lblAlgn val="ctr"/>
        <c:lblOffset val="100"/>
        <c:noMultiLvlLbl val="0"/>
      </c:catAx>
      <c:valAx>
        <c:axId val="-1799494544"/>
        <c:scaling>
          <c:orientation val="minMax"/>
        </c:scaling>
        <c:delete val="1"/>
        <c:axPos val="l"/>
        <c:numFmt formatCode="0%" sourceLinked="1"/>
        <c:majorTickMark val="none"/>
        <c:minorTickMark val="none"/>
        <c:tickLblPos val="nextTo"/>
        <c:crossAx val="-1799497264"/>
        <c:crosses val="autoZero"/>
        <c:crossBetween val="between"/>
      </c:valAx>
      <c:spPr>
        <a:noFill/>
        <a:ln>
          <a:noFill/>
        </a:ln>
        <a:effectLst/>
      </c:spPr>
    </c:plotArea>
    <c:legend>
      <c:legendPos val="r"/>
      <c:layout>
        <c:manualLayout>
          <c:xMode val="edge"/>
          <c:yMode val="edge"/>
          <c:x val="3.1103104936463899E-2"/>
          <c:y val="0.53521616134722272"/>
          <c:w val="0.96889689506353605"/>
          <c:h val="0.34594468665756983"/>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s-CO"/>
    </a:p>
  </c:txPr>
  <c:externalData r:id="rId3">
    <c:autoUpdate val="0"/>
  </c:externalData>
  <c:userShapes r:id="rId4"/>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289671380519321E-2"/>
          <c:y val="0.10983749240297229"/>
          <c:w val="0.97142065723896132"/>
          <c:h val="0.78032501519405539"/>
        </c:manualLayout>
      </c:layout>
      <c:barChart>
        <c:barDir val="col"/>
        <c:grouping val="percentStacked"/>
        <c:varyColors val="0"/>
        <c:ser>
          <c:idx val="0"/>
          <c:order val="0"/>
          <c:tx>
            <c:strRef>
              <c:f>Hoja1!$B$1</c:f>
              <c:strCache>
                <c:ptCount val="1"/>
                <c:pt idx="0">
                  <c:v>Pésima calidad (1-6)</c:v>
                </c:pt>
              </c:strCache>
            </c:strRef>
          </c:tx>
          <c:spPr>
            <a:solidFill>
              <a:srgbClr val="162B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lumMod val="9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Hoja1!$B$2:$B$6</c:f>
              <c:numCache>
                <c:formatCode>0%</c:formatCode>
                <c:ptCount val="5"/>
                <c:pt idx="0">
                  <c:v>0.16</c:v>
                </c:pt>
                <c:pt idx="1">
                  <c:v>0.19</c:v>
                </c:pt>
                <c:pt idx="2">
                  <c:v>0.16300000000000001</c:v>
                </c:pt>
                <c:pt idx="3">
                  <c:v>0.13600000000000001</c:v>
                </c:pt>
                <c:pt idx="4">
                  <c:v>0.215</c:v>
                </c:pt>
              </c:numCache>
            </c:numRef>
          </c:val>
          <c:extLst>
            <c:ext xmlns:c16="http://schemas.microsoft.com/office/drawing/2014/chart" uri="{C3380CC4-5D6E-409C-BE32-E72D297353CC}">
              <c16:uniqueId val="{00000000-AB83-49A6-88B4-444EE3B2E49B}"/>
            </c:ext>
          </c:extLst>
        </c:ser>
        <c:ser>
          <c:idx val="2"/>
          <c:order val="1"/>
          <c:tx>
            <c:strRef>
              <c:f>Hoja1!$C$1</c:f>
              <c:strCache>
                <c:ptCount val="1"/>
                <c:pt idx="0">
                  <c:v>Indecisos (7-8)</c:v>
                </c:pt>
              </c:strCache>
            </c:strRef>
          </c:tx>
          <c:spPr>
            <a:solidFill>
              <a:srgbClr val="B1B1B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85000"/>
                        <a:lumOff val="15000"/>
                      </a:schemeClr>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Hoja1!$C$2:$C$6</c:f>
              <c:numCache>
                <c:formatCode>0%</c:formatCode>
                <c:ptCount val="5"/>
                <c:pt idx="0">
                  <c:v>0.29799999999999999</c:v>
                </c:pt>
                <c:pt idx="1">
                  <c:v>0.38400000000000001</c:v>
                </c:pt>
                <c:pt idx="2">
                  <c:v>0.39500000000000002</c:v>
                </c:pt>
                <c:pt idx="3">
                  <c:v>0.371</c:v>
                </c:pt>
                <c:pt idx="4">
                  <c:v>0.3</c:v>
                </c:pt>
              </c:numCache>
            </c:numRef>
          </c:val>
          <c:extLst>
            <c:ext xmlns:c16="http://schemas.microsoft.com/office/drawing/2014/chart" uri="{C3380CC4-5D6E-409C-BE32-E72D297353CC}">
              <c16:uniqueId val="{00000001-AB83-49A6-88B4-444EE3B2E49B}"/>
            </c:ext>
          </c:extLst>
        </c:ser>
        <c:ser>
          <c:idx val="3"/>
          <c:order val="2"/>
          <c:tx>
            <c:strRef>
              <c:f>Hoja1!$D$1</c:f>
              <c:strCache>
                <c:ptCount val="1"/>
                <c:pt idx="0">
                  <c:v>Excelente Calidad (9-10)</c:v>
                </c:pt>
              </c:strCache>
            </c:strRef>
          </c:tx>
          <c:spPr>
            <a:solidFill>
              <a:srgbClr val="FFA1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Century Gothic" panose="020B0502020202020204" pitchFamily="34" charset="0"/>
                    <a:ea typeface="+mn-ea"/>
                    <a:cs typeface="+mn-cs"/>
                  </a:defRPr>
                </a:pPr>
                <a:endParaRPr lang="es-C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Productos funcionales</c:v>
                </c:pt>
                <c:pt idx="1">
                  <c:v>Productos pediátricos</c:v>
                </c:pt>
                <c:pt idx="2">
                  <c:v>Suplementos nutricionales</c:v>
                </c:pt>
                <c:pt idx="3">
                  <c:v>Medicamentos dermatológicos</c:v>
                </c:pt>
                <c:pt idx="4">
                  <c:v>Suplementos nutricionales con ingredientes naturales</c:v>
                </c:pt>
              </c:strCache>
            </c:strRef>
          </c:cat>
          <c:val>
            <c:numRef>
              <c:f>Hoja1!$D$2:$D$6</c:f>
              <c:numCache>
                <c:formatCode>0%</c:formatCode>
                <c:ptCount val="5"/>
                <c:pt idx="0">
                  <c:v>0.54200000000000004</c:v>
                </c:pt>
                <c:pt idx="1">
                  <c:v>0.42599999999999999</c:v>
                </c:pt>
                <c:pt idx="2">
                  <c:v>0.442</c:v>
                </c:pt>
                <c:pt idx="3">
                  <c:v>0.49199999999999999</c:v>
                </c:pt>
                <c:pt idx="4">
                  <c:v>0.47899999999999998</c:v>
                </c:pt>
              </c:numCache>
            </c:numRef>
          </c:val>
          <c:extLst>
            <c:ext xmlns:c16="http://schemas.microsoft.com/office/drawing/2014/chart" uri="{C3380CC4-5D6E-409C-BE32-E72D297353CC}">
              <c16:uniqueId val="{00000002-AB83-49A6-88B4-444EE3B2E49B}"/>
            </c:ext>
          </c:extLst>
        </c:ser>
        <c:dLbls>
          <c:dLblPos val="ctr"/>
          <c:showLegendKey val="0"/>
          <c:showVal val="1"/>
          <c:showCatName val="0"/>
          <c:showSerName val="0"/>
          <c:showPercent val="0"/>
          <c:showBubbleSize val="0"/>
        </c:dLbls>
        <c:gapWidth val="150"/>
        <c:overlap val="100"/>
        <c:axId val="-1799498352"/>
        <c:axId val="-1799494000"/>
      </c:barChart>
      <c:catAx>
        <c:axId val="-1799498352"/>
        <c:scaling>
          <c:orientation val="minMax"/>
        </c:scaling>
        <c:delete val="1"/>
        <c:axPos val="b"/>
        <c:numFmt formatCode="General" sourceLinked="1"/>
        <c:majorTickMark val="none"/>
        <c:minorTickMark val="none"/>
        <c:tickLblPos val="nextTo"/>
        <c:crossAx val="-1799494000"/>
        <c:crosses val="autoZero"/>
        <c:auto val="1"/>
        <c:lblAlgn val="ctr"/>
        <c:lblOffset val="100"/>
        <c:noMultiLvlLbl val="0"/>
      </c:catAx>
      <c:valAx>
        <c:axId val="-1799494000"/>
        <c:scaling>
          <c:orientation val="minMax"/>
        </c:scaling>
        <c:delete val="1"/>
        <c:axPos val="l"/>
        <c:numFmt formatCode="0%" sourceLinked="1"/>
        <c:majorTickMark val="none"/>
        <c:minorTickMark val="none"/>
        <c:tickLblPos val="nextTo"/>
        <c:crossAx val="-179949835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Hoja1!$B$1</c:f>
              <c:strCache>
                <c:ptCount val="1"/>
                <c:pt idx="0">
                  <c:v>Suplementos nutricionales con ingredientes naturales</c:v>
                </c:pt>
              </c:strCache>
            </c:strRef>
          </c:tx>
          <c:spPr>
            <a:ln w="19050" cap="rnd">
              <a:solidFill>
                <a:srgbClr val="2F5597"/>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Hoja1!$B$2:$B$9</c:f>
              <c:numCache>
                <c:formatCode>0%</c:formatCode>
                <c:ptCount val="8"/>
                <c:pt idx="0">
                  <c:v>0.50800000000000001</c:v>
                </c:pt>
                <c:pt idx="1">
                  <c:v>0.502</c:v>
                </c:pt>
                <c:pt idx="2">
                  <c:v>0.32800000000000001</c:v>
                </c:pt>
                <c:pt idx="3">
                  <c:v>0.32700000000000001</c:v>
                </c:pt>
                <c:pt idx="4">
                  <c:v>0.247</c:v>
                </c:pt>
                <c:pt idx="5">
                  <c:v>0.21299999999999999</c:v>
                </c:pt>
                <c:pt idx="6">
                  <c:v>0.17799999999999999</c:v>
                </c:pt>
                <c:pt idx="7">
                  <c:v>0.151</c:v>
                </c:pt>
              </c:numCache>
            </c:numRef>
          </c:val>
          <c:extLst>
            <c:ext xmlns:c16="http://schemas.microsoft.com/office/drawing/2014/chart" uri="{C3380CC4-5D6E-409C-BE32-E72D297353CC}">
              <c16:uniqueId val="{00000000-25A0-4B4C-A52D-84D43493E683}"/>
            </c:ext>
          </c:extLst>
        </c:ser>
        <c:ser>
          <c:idx val="1"/>
          <c:order val="1"/>
          <c:tx>
            <c:strRef>
              <c:f>Hoja1!$C$1</c:f>
              <c:strCache>
                <c:ptCount val="1"/>
                <c:pt idx="0">
                  <c:v>Productos funcionales</c:v>
                </c:pt>
              </c:strCache>
            </c:strRef>
          </c:tx>
          <c:spPr>
            <a:ln w="19050" cap="rnd">
              <a:solidFill>
                <a:srgbClr val="CC0099"/>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Hoja1!$C$2:$C$9</c:f>
              <c:numCache>
                <c:formatCode>0%</c:formatCode>
                <c:ptCount val="8"/>
                <c:pt idx="0">
                  <c:v>0.379</c:v>
                </c:pt>
                <c:pt idx="1">
                  <c:v>0.52900000000000003</c:v>
                </c:pt>
                <c:pt idx="2">
                  <c:v>0.435</c:v>
                </c:pt>
                <c:pt idx="3">
                  <c:v>0.16900000000000001</c:v>
                </c:pt>
                <c:pt idx="4">
                  <c:v>0.29599999999999999</c:v>
                </c:pt>
                <c:pt idx="5">
                  <c:v>0.29399999999999998</c:v>
                </c:pt>
                <c:pt idx="6">
                  <c:v>0.23499999999999999</c:v>
                </c:pt>
                <c:pt idx="7">
                  <c:v>0.22800000000000001</c:v>
                </c:pt>
              </c:numCache>
            </c:numRef>
          </c:val>
          <c:extLst>
            <c:ext xmlns:c16="http://schemas.microsoft.com/office/drawing/2014/chart" uri="{C3380CC4-5D6E-409C-BE32-E72D297353CC}">
              <c16:uniqueId val="{00000001-25A0-4B4C-A52D-84D43493E683}"/>
            </c:ext>
          </c:extLst>
        </c:ser>
        <c:ser>
          <c:idx val="2"/>
          <c:order val="2"/>
          <c:tx>
            <c:strRef>
              <c:f>Hoja1!$D$1</c:f>
              <c:strCache>
                <c:ptCount val="1"/>
                <c:pt idx="0">
                  <c:v>Suplementos nutricionales</c:v>
                </c:pt>
              </c:strCache>
            </c:strRef>
          </c:tx>
          <c:spPr>
            <a:ln w="19050" cap="rnd">
              <a:solidFill>
                <a:schemeClr val="accent3"/>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Hoja1!$D$2:$D$9</c:f>
              <c:numCache>
                <c:formatCode>0%</c:formatCode>
                <c:ptCount val="8"/>
                <c:pt idx="0">
                  <c:v>0.496</c:v>
                </c:pt>
                <c:pt idx="1">
                  <c:v>0.59</c:v>
                </c:pt>
                <c:pt idx="2">
                  <c:v>0.28799999999999998</c:v>
                </c:pt>
                <c:pt idx="3">
                  <c:v>0.37</c:v>
                </c:pt>
                <c:pt idx="4">
                  <c:v>0.17799999999999999</c:v>
                </c:pt>
                <c:pt idx="5">
                  <c:v>0.28599999999999998</c:v>
                </c:pt>
                <c:pt idx="6">
                  <c:v>0.16500000000000001</c:v>
                </c:pt>
                <c:pt idx="7">
                  <c:v>0.155</c:v>
                </c:pt>
              </c:numCache>
            </c:numRef>
          </c:val>
          <c:extLst>
            <c:ext xmlns:c16="http://schemas.microsoft.com/office/drawing/2014/chart" uri="{C3380CC4-5D6E-409C-BE32-E72D297353CC}">
              <c16:uniqueId val="{00000002-25A0-4B4C-A52D-84D43493E683}"/>
            </c:ext>
          </c:extLst>
        </c:ser>
        <c:ser>
          <c:idx val="3"/>
          <c:order val="3"/>
          <c:tx>
            <c:strRef>
              <c:f>Hoja1!$E$1</c:f>
              <c:strCache>
                <c:ptCount val="1"/>
                <c:pt idx="0">
                  <c:v>Medicamentos dermatológicos</c:v>
                </c:pt>
              </c:strCache>
            </c:strRef>
          </c:tx>
          <c:spPr>
            <a:ln w="19050" cap="rnd">
              <a:solidFill>
                <a:srgbClr val="0070C0"/>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Hoja1!$E$2:$E$9</c:f>
              <c:numCache>
                <c:formatCode>0%</c:formatCode>
                <c:ptCount val="8"/>
                <c:pt idx="0">
                  <c:v>0.23899999999999999</c:v>
                </c:pt>
                <c:pt idx="1">
                  <c:v>0.46600000000000003</c:v>
                </c:pt>
                <c:pt idx="2">
                  <c:v>0.39500000000000002</c:v>
                </c:pt>
                <c:pt idx="3">
                  <c:v>0.215</c:v>
                </c:pt>
                <c:pt idx="4">
                  <c:v>0.11600000000000001</c:v>
                </c:pt>
                <c:pt idx="5">
                  <c:v>0.2</c:v>
                </c:pt>
                <c:pt idx="6">
                  <c:v>0.34200000000000003</c:v>
                </c:pt>
                <c:pt idx="7">
                  <c:v>0.11700000000000001</c:v>
                </c:pt>
              </c:numCache>
            </c:numRef>
          </c:val>
          <c:extLst>
            <c:ext xmlns:c16="http://schemas.microsoft.com/office/drawing/2014/chart" uri="{C3380CC4-5D6E-409C-BE32-E72D297353CC}">
              <c16:uniqueId val="{00000003-25A0-4B4C-A52D-84D43493E683}"/>
            </c:ext>
          </c:extLst>
        </c:ser>
        <c:ser>
          <c:idx val="4"/>
          <c:order val="4"/>
          <c:tx>
            <c:strRef>
              <c:f>Hoja1!$F$1</c:f>
              <c:strCache>
                <c:ptCount val="1"/>
                <c:pt idx="0">
                  <c:v>Productos pediátricos</c:v>
                </c:pt>
              </c:strCache>
            </c:strRef>
          </c:tx>
          <c:spPr>
            <a:ln w="19050" cap="rnd">
              <a:solidFill>
                <a:schemeClr val="accent5"/>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Hoja1!$F$2:$F$9</c:f>
              <c:numCache>
                <c:formatCode>0%</c:formatCode>
                <c:ptCount val="8"/>
                <c:pt idx="0">
                  <c:v>0.70399999999999996</c:v>
                </c:pt>
                <c:pt idx="1">
                  <c:v>0.29699999999999999</c:v>
                </c:pt>
                <c:pt idx="2">
                  <c:v>0.35099999999999998</c:v>
                </c:pt>
                <c:pt idx="3">
                  <c:v>0.19400000000000001</c:v>
                </c:pt>
                <c:pt idx="4">
                  <c:v>0.41799999999999998</c:v>
                </c:pt>
                <c:pt idx="5">
                  <c:v>0.126</c:v>
                </c:pt>
                <c:pt idx="6">
                  <c:v>0.17499999999999999</c:v>
                </c:pt>
                <c:pt idx="7">
                  <c:v>0.14599999999999999</c:v>
                </c:pt>
              </c:numCache>
            </c:numRef>
          </c:val>
          <c:extLst>
            <c:ext xmlns:c16="http://schemas.microsoft.com/office/drawing/2014/chart" uri="{C3380CC4-5D6E-409C-BE32-E72D297353CC}">
              <c16:uniqueId val="{00000004-25A0-4B4C-A52D-84D43493E683}"/>
            </c:ext>
          </c:extLst>
        </c:ser>
        <c:dLbls>
          <c:showLegendKey val="0"/>
          <c:showVal val="0"/>
          <c:showCatName val="0"/>
          <c:showSerName val="0"/>
          <c:showPercent val="0"/>
          <c:showBubbleSize val="0"/>
        </c:dLbls>
        <c:axId val="-1799493456"/>
        <c:axId val="-1799495632"/>
      </c:radarChart>
      <c:catAx>
        <c:axId val="-1799493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1799495632"/>
        <c:crosses val="autoZero"/>
        <c:auto val="1"/>
        <c:lblAlgn val="ctr"/>
        <c:lblOffset val="100"/>
        <c:noMultiLvlLbl val="0"/>
      </c:catAx>
      <c:valAx>
        <c:axId val="-1799495632"/>
        <c:scaling>
          <c:orientation val="minMax"/>
          <c:max val="0.8"/>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1799493456"/>
        <c:crosses val="autoZero"/>
        <c:crossBetween val="between"/>
        <c:majorUnit val="0.2"/>
      </c:valAx>
      <c:spPr>
        <a:noFill/>
        <a:ln>
          <a:noFill/>
        </a:ln>
        <a:effectLst/>
      </c:spPr>
    </c:plotArea>
    <c:legend>
      <c:legendPos val="r"/>
      <c:legendEntry>
        <c:idx val="0"/>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1"/>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2"/>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3"/>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4"/>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ayout>
        <c:manualLayout>
          <c:xMode val="edge"/>
          <c:yMode val="edge"/>
          <c:x val="0.74747949235137923"/>
          <c:y val="0.56951037041419461"/>
          <c:w val="0.25252050764862083"/>
          <c:h val="0.41968763099863116"/>
        </c:manualLayout>
      </c:layout>
      <c:overlay val="0"/>
      <c:spPr>
        <a:noFill/>
        <a:ln w="19050">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s-C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038634941713864E-2"/>
          <c:y val="0"/>
          <c:w val="0.86111904947476903"/>
          <c:h val="1"/>
        </c:manualLayout>
      </c:layout>
      <c:barChart>
        <c:barDir val="bar"/>
        <c:grouping val="clustered"/>
        <c:varyColors val="0"/>
        <c:ser>
          <c:idx val="0"/>
          <c:order val="0"/>
          <c:tx>
            <c:strRef>
              <c:f>Hoja1!$B$1</c:f>
              <c:strCache>
                <c:ptCount val="1"/>
                <c:pt idx="0">
                  <c:v>Baldom</c:v>
                </c:pt>
              </c:strCache>
            </c:strRef>
          </c:tx>
          <c:spPr>
            <a:solidFill>
              <a:srgbClr val="162B60"/>
            </a:solidFill>
            <a:ln w="19050">
              <a:noFill/>
            </a:ln>
            <a:effectLst/>
          </c:spPr>
          <c:invertIfNegative val="0"/>
          <c:dPt>
            <c:idx val="0"/>
            <c:invertIfNegative val="0"/>
            <c:bubble3D val="0"/>
            <c:spPr>
              <a:solidFill>
                <a:srgbClr val="162B60"/>
              </a:solidFill>
              <a:ln w="19050">
                <a:noFill/>
              </a:ln>
              <a:effectLst/>
            </c:spPr>
            <c:extLst>
              <c:ext xmlns:c16="http://schemas.microsoft.com/office/drawing/2014/chart" uri="{C3380CC4-5D6E-409C-BE32-E72D297353CC}">
                <c16:uniqueId val="{00000000-DFAA-4F33-90FC-00870CC77111}"/>
              </c:ext>
            </c:extLst>
          </c:dPt>
          <c:dPt>
            <c:idx val="1"/>
            <c:invertIfNegative val="0"/>
            <c:bubble3D val="0"/>
            <c:spPr>
              <a:solidFill>
                <a:srgbClr val="162B60"/>
              </a:solidFill>
              <a:ln w="19050">
                <a:noFill/>
              </a:ln>
              <a:effectLst/>
            </c:spPr>
            <c:extLst>
              <c:ext xmlns:c16="http://schemas.microsoft.com/office/drawing/2014/chart" uri="{C3380CC4-5D6E-409C-BE32-E72D297353CC}">
                <c16:uniqueId val="{00000003-3B31-4DC1-B349-934FCF615EBC}"/>
              </c:ext>
            </c:extLst>
          </c:dPt>
          <c:dPt>
            <c:idx val="2"/>
            <c:invertIfNegative val="0"/>
            <c:bubble3D val="0"/>
            <c:spPr>
              <a:solidFill>
                <a:srgbClr val="162B60"/>
              </a:solidFill>
              <a:ln w="19050">
                <a:noFill/>
              </a:ln>
              <a:effectLst/>
            </c:spPr>
            <c:extLst>
              <c:ext xmlns:c16="http://schemas.microsoft.com/office/drawing/2014/chart" uri="{C3380CC4-5D6E-409C-BE32-E72D297353CC}">
                <c16:uniqueId val="{00000005-3B31-4DC1-B349-934FCF615EBC}"/>
              </c:ext>
            </c:extLst>
          </c:dPt>
          <c:dPt>
            <c:idx val="3"/>
            <c:invertIfNegative val="0"/>
            <c:bubble3D val="0"/>
            <c:spPr>
              <a:solidFill>
                <a:srgbClr val="162B60"/>
              </a:solidFill>
              <a:ln w="19050">
                <a:noFill/>
              </a:ln>
              <a:effectLst/>
            </c:spPr>
            <c:extLst>
              <c:ext xmlns:c16="http://schemas.microsoft.com/office/drawing/2014/chart" uri="{C3380CC4-5D6E-409C-BE32-E72D297353CC}">
                <c16:uniqueId val="{00000002-DFAA-4F33-90FC-00870CC77111}"/>
              </c:ext>
            </c:extLst>
          </c:dPt>
          <c:dPt>
            <c:idx val="5"/>
            <c:invertIfNegative val="0"/>
            <c:bubble3D val="0"/>
            <c:spPr>
              <a:solidFill>
                <a:srgbClr val="162B60"/>
              </a:solidFill>
              <a:ln w="19050">
                <a:noFill/>
              </a:ln>
              <a:effectLst/>
            </c:spPr>
            <c:extLst>
              <c:ext xmlns:c16="http://schemas.microsoft.com/office/drawing/2014/chart" uri="{C3380CC4-5D6E-409C-BE32-E72D297353CC}">
                <c16:uniqueId val="{00000009-3B31-4DC1-B349-934FCF615EBC}"/>
              </c:ext>
            </c:extLst>
          </c:dPt>
          <c:dPt>
            <c:idx val="6"/>
            <c:invertIfNegative val="0"/>
            <c:bubble3D val="0"/>
            <c:spPr>
              <a:solidFill>
                <a:srgbClr val="162B60"/>
              </a:solidFill>
              <a:ln w="19050">
                <a:noFill/>
              </a:ln>
              <a:effectLst/>
            </c:spPr>
            <c:extLst>
              <c:ext xmlns:c16="http://schemas.microsoft.com/office/drawing/2014/chart" uri="{C3380CC4-5D6E-409C-BE32-E72D297353CC}">
                <c16:uniqueId val="{00000006-DFAA-4F33-90FC-00870CC77111}"/>
              </c:ext>
            </c:extLst>
          </c:dPt>
          <c:dPt>
            <c:idx val="7"/>
            <c:invertIfNegative val="0"/>
            <c:bubble3D val="0"/>
            <c:spPr>
              <a:solidFill>
                <a:srgbClr val="162B60"/>
              </a:solidFill>
              <a:ln w="19050">
                <a:noFill/>
              </a:ln>
              <a:effectLst/>
            </c:spPr>
            <c:extLst>
              <c:ext xmlns:c16="http://schemas.microsoft.com/office/drawing/2014/chart" uri="{C3380CC4-5D6E-409C-BE32-E72D297353CC}">
                <c16:uniqueId val="{00000008-DFAA-4F33-90FC-00870CC77111}"/>
              </c:ext>
            </c:extLst>
          </c:dPt>
          <c:dPt>
            <c:idx val="8"/>
            <c:invertIfNegative val="0"/>
            <c:bubble3D val="0"/>
            <c:spPr>
              <a:solidFill>
                <a:srgbClr val="162B60"/>
              </a:solidFill>
              <a:ln w="19050">
                <a:noFill/>
              </a:ln>
              <a:effectLst/>
            </c:spPr>
            <c:extLst>
              <c:ext xmlns:c16="http://schemas.microsoft.com/office/drawing/2014/chart" uri="{C3380CC4-5D6E-409C-BE32-E72D297353CC}">
                <c16:uniqueId val="{0000000A-DFAA-4F33-90FC-00870CC77111}"/>
              </c:ext>
            </c:extLst>
          </c:dPt>
          <c:dPt>
            <c:idx val="9"/>
            <c:invertIfNegative val="0"/>
            <c:bubble3D val="0"/>
            <c:spPr>
              <a:solidFill>
                <a:srgbClr val="162B60"/>
              </a:solidFill>
              <a:ln w="19050">
                <a:noFill/>
              </a:ln>
              <a:effectLst/>
            </c:spPr>
            <c:extLst>
              <c:ext xmlns:c16="http://schemas.microsoft.com/office/drawing/2014/chart" uri="{C3380CC4-5D6E-409C-BE32-E72D297353CC}">
                <c16:uniqueId val="{0000000C-DFAA-4F33-90FC-00870CC77111}"/>
              </c:ext>
            </c:extLst>
          </c:dPt>
          <c:dPt>
            <c:idx val="10"/>
            <c:invertIfNegative val="0"/>
            <c:bubble3D val="0"/>
            <c:spPr>
              <a:solidFill>
                <a:srgbClr val="162B60"/>
              </a:solidFill>
              <a:ln w="19050">
                <a:noFill/>
              </a:ln>
              <a:effectLst/>
            </c:spPr>
            <c:extLst>
              <c:ext xmlns:c16="http://schemas.microsoft.com/office/drawing/2014/chart" uri="{C3380CC4-5D6E-409C-BE32-E72D297353CC}">
                <c16:uniqueId val="{0000000E-DFAA-4F33-90FC-00870CC77111}"/>
              </c:ext>
            </c:extLst>
          </c:dPt>
          <c:dPt>
            <c:idx val="13"/>
            <c:invertIfNegative val="0"/>
            <c:bubble3D val="0"/>
            <c:spPr>
              <a:solidFill>
                <a:srgbClr val="162B60"/>
              </a:solidFill>
              <a:ln w="19050">
                <a:noFill/>
              </a:ln>
              <a:effectLst/>
            </c:spPr>
            <c:extLst>
              <c:ext xmlns:c16="http://schemas.microsoft.com/office/drawing/2014/chart" uri="{C3380CC4-5D6E-409C-BE32-E72D297353CC}">
                <c16:uniqueId val="{00000012-DFAA-4F33-90FC-00870CC77111}"/>
              </c:ext>
            </c:extLst>
          </c:dPt>
          <c:dPt>
            <c:idx val="14"/>
            <c:invertIfNegative val="0"/>
            <c:bubble3D val="0"/>
            <c:spPr>
              <a:solidFill>
                <a:srgbClr val="162B60"/>
              </a:solidFill>
              <a:ln w="19050">
                <a:noFill/>
              </a:ln>
              <a:effectLst/>
            </c:spPr>
            <c:extLst>
              <c:ext xmlns:c16="http://schemas.microsoft.com/office/drawing/2014/chart" uri="{C3380CC4-5D6E-409C-BE32-E72D297353CC}">
                <c16:uniqueId val="{00000014-DFAA-4F33-90FC-00870CC77111}"/>
              </c:ext>
            </c:extLst>
          </c:dPt>
          <c:dPt>
            <c:idx val="15"/>
            <c:invertIfNegative val="0"/>
            <c:bubble3D val="0"/>
            <c:spPr>
              <a:solidFill>
                <a:srgbClr val="162B60"/>
              </a:solidFill>
              <a:ln w="19050">
                <a:noFill/>
              </a:ln>
              <a:effectLst/>
            </c:spPr>
            <c:extLst>
              <c:ext xmlns:c16="http://schemas.microsoft.com/office/drawing/2014/chart" uri="{C3380CC4-5D6E-409C-BE32-E72D297353CC}">
                <c16:uniqueId val="{00000016-DFAA-4F33-90FC-00870CC77111}"/>
              </c:ext>
            </c:extLst>
          </c:dPt>
          <c:dPt>
            <c:idx val="16"/>
            <c:invertIfNegative val="0"/>
            <c:bubble3D val="0"/>
            <c:spPr>
              <a:solidFill>
                <a:srgbClr val="162B60"/>
              </a:solidFill>
              <a:ln w="19050">
                <a:noFill/>
              </a:ln>
              <a:effectLst/>
            </c:spPr>
            <c:extLst>
              <c:ext xmlns:c16="http://schemas.microsoft.com/office/drawing/2014/chart" uri="{C3380CC4-5D6E-409C-BE32-E72D297353CC}">
                <c16:uniqueId val="{00000018-DFAA-4F33-90FC-00870CC77111}"/>
              </c:ext>
            </c:extLst>
          </c:dPt>
          <c:dPt>
            <c:idx val="17"/>
            <c:invertIfNegative val="0"/>
            <c:bubble3D val="0"/>
            <c:spPr>
              <a:solidFill>
                <a:srgbClr val="162B60"/>
              </a:solidFill>
              <a:ln w="19050">
                <a:noFill/>
              </a:ln>
              <a:effectLst/>
            </c:spPr>
            <c:extLst>
              <c:ext xmlns:c16="http://schemas.microsoft.com/office/drawing/2014/chart" uri="{C3380CC4-5D6E-409C-BE32-E72D297353CC}">
                <c16:uniqueId val="{0000001D-3B31-4DC1-B349-934FCF615EB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Hoja1!$A$2:$A$21</c:f>
              <c:strCache>
                <c:ptCount val="20"/>
                <c:pt idx="0">
                  <c:v>Bachillerato</c:v>
                </c:pt>
                <c:pt idx="1">
                  <c:v>Agrupación Técnico</c:v>
                </c:pt>
                <c:pt idx="2">
                  <c:v>Agrupación Universitario</c:v>
                </c:pt>
                <c:pt idx="3">
                  <c:v>Postgrado/ Especialización / Maestría</c:v>
                </c:pt>
                <c:pt idx="5">
                  <c:v>Esposa / esposo</c:v>
                </c:pt>
                <c:pt idx="6">
                  <c:v>Hija / Hijo</c:v>
                </c:pt>
                <c:pt idx="7">
                  <c:v>Madre / Padre</c:v>
                </c:pt>
                <c:pt idx="8">
                  <c:v>Vivo solo(a)</c:v>
                </c:pt>
                <c:pt idx="9">
                  <c:v>Es otro familiar o pariente</c:v>
                </c:pt>
                <c:pt idx="10">
                  <c:v>Esposa y madre</c:v>
                </c:pt>
                <c:pt idx="11">
                  <c:v>Madre, hermana y sobrina</c:v>
                </c:pt>
                <c:pt idx="13">
                  <c:v>Trabajador</c:v>
                </c:pt>
                <c:pt idx="14">
                  <c:v>Desempleado</c:v>
                </c:pt>
                <c:pt idx="15">
                  <c:v>Ama de casa</c:v>
                </c:pt>
                <c:pt idx="16">
                  <c:v>Estudiante</c:v>
                </c:pt>
                <c:pt idx="17">
                  <c:v>Estudia y trabaja</c:v>
                </c:pt>
                <c:pt idx="18">
                  <c:v>Jubilado</c:v>
                </c:pt>
                <c:pt idx="19">
                  <c:v>Incapacitado</c:v>
                </c:pt>
              </c:strCache>
            </c:strRef>
          </c:cat>
          <c:val>
            <c:numRef>
              <c:f>Hoja1!$B$2:$B$21</c:f>
              <c:numCache>
                <c:formatCode>0%</c:formatCode>
                <c:ptCount val="20"/>
                <c:pt idx="0">
                  <c:v>0.14000000000000001</c:v>
                </c:pt>
                <c:pt idx="1">
                  <c:v>0.31</c:v>
                </c:pt>
                <c:pt idx="2">
                  <c:v>0.45</c:v>
                </c:pt>
                <c:pt idx="3">
                  <c:v>0.1</c:v>
                </c:pt>
                <c:pt idx="5">
                  <c:v>0.49</c:v>
                </c:pt>
                <c:pt idx="6">
                  <c:v>0.19</c:v>
                </c:pt>
                <c:pt idx="7">
                  <c:v>0.18</c:v>
                </c:pt>
                <c:pt idx="8">
                  <c:v>0.08</c:v>
                </c:pt>
                <c:pt idx="9">
                  <c:v>0.04</c:v>
                </c:pt>
                <c:pt idx="10">
                  <c:v>0.01</c:v>
                </c:pt>
                <c:pt idx="11">
                  <c:v>0.01</c:v>
                </c:pt>
                <c:pt idx="13">
                  <c:v>0.7</c:v>
                </c:pt>
                <c:pt idx="14">
                  <c:v>0.09</c:v>
                </c:pt>
                <c:pt idx="15">
                  <c:v>0.09</c:v>
                </c:pt>
                <c:pt idx="16">
                  <c:v>0.05</c:v>
                </c:pt>
                <c:pt idx="17">
                  <c:v>0.04</c:v>
                </c:pt>
                <c:pt idx="18">
                  <c:v>0.02</c:v>
                </c:pt>
                <c:pt idx="19">
                  <c:v>0.01</c:v>
                </c:pt>
              </c:numCache>
            </c:numRef>
          </c:val>
          <c:extLst>
            <c:ext xmlns:c16="http://schemas.microsoft.com/office/drawing/2014/chart" uri="{C3380CC4-5D6E-409C-BE32-E72D297353CC}">
              <c16:uniqueId val="{0000002F-DFAA-4F33-90FC-00870CC77111}"/>
            </c:ext>
          </c:extLst>
        </c:ser>
        <c:dLbls>
          <c:dLblPos val="outEnd"/>
          <c:showLegendKey val="0"/>
          <c:showVal val="1"/>
          <c:showCatName val="0"/>
          <c:showSerName val="0"/>
          <c:showPercent val="0"/>
          <c:showBubbleSize val="0"/>
        </c:dLbls>
        <c:gapWidth val="50"/>
        <c:axId val="-533369872"/>
        <c:axId val="-533369328"/>
      </c:barChart>
      <c:catAx>
        <c:axId val="-533369872"/>
        <c:scaling>
          <c:orientation val="maxMin"/>
        </c:scaling>
        <c:delete val="1"/>
        <c:axPos val="l"/>
        <c:numFmt formatCode="General" sourceLinked="1"/>
        <c:majorTickMark val="out"/>
        <c:minorTickMark val="none"/>
        <c:tickLblPos val="nextTo"/>
        <c:crossAx val="-533369328"/>
        <c:crosses val="autoZero"/>
        <c:auto val="1"/>
        <c:lblAlgn val="ctr"/>
        <c:lblOffset val="100"/>
        <c:noMultiLvlLbl val="0"/>
      </c:catAx>
      <c:valAx>
        <c:axId val="-533369328"/>
        <c:scaling>
          <c:orientation val="minMax"/>
          <c:max val="1"/>
          <c:min val="0"/>
        </c:scaling>
        <c:delete val="1"/>
        <c:axPos val="t"/>
        <c:numFmt formatCode="0%" sourceLinked="1"/>
        <c:majorTickMark val="out"/>
        <c:minorTickMark val="none"/>
        <c:tickLblPos val="nextTo"/>
        <c:crossAx val="-53336987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Hoja1!$B$1</c:f>
              <c:strCache>
                <c:ptCount val="1"/>
                <c:pt idx="0">
                  <c:v>Suplementos nutricionales con ingredientes naturales</c:v>
                </c:pt>
              </c:strCache>
            </c:strRef>
          </c:tx>
          <c:spPr>
            <a:ln w="19050" cap="rnd">
              <a:solidFill>
                <a:srgbClr val="2F5597"/>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Hoja1!$B$2:$B$9</c:f>
              <c:numCache>
                <c:formatCode>0%</c:formatCode>
                <c:ptCount val="8"/>
                <c:pt idx="0">
                  <c:v>0.42599999999999999</c:v>
                </c:pt>
                <c:pt idx="1">
                  <c:v>0.32700000000000001</c:v>
                </c:pt>
                <c:pt idx="2">
                  <c:v>0.35599999999999998</c:v>
                </c:pt>
                <c:pt idx="3">
                  <c:v>0.39</c:v>
                </c:pt>
                <c:pt idx="4">
                  <c:v>0.34100000000000003</c:v>
                </c:pt>
                <c:pt idx="5">
                  <c:v>0.19900000000000001</c:v>
                </c:pt>
                <c:pt idx="6">
                  <c:v>0.19</c:v>
                </c:pt>
                <c:pt idx="7">
                  <c:v>0.222</c:v>
                </c:pt>
              </c:numCache>
            </c:numRef>
          </c:val>
          <c:extLst>
            <c:ext xmlns:c16="http://schemas.microsoft.com/office/drawing/2014/chart" uri="{C3380CC4-5D6E-409C-BE32-E72D297353CC}">
              <c16:uniqueId val="{00000000-25A0-4B4C-A52D-84D43493E683}"/>
            </c:ext>
          </c:extLst>
        </c:ser>
        <c:ser>
          <c:idx val="1"/>
          <c:order val="1"/>
          <c:tx>
            <c:strRef>
              <c:f>Hoja1!$C$1</c:f>
              <c:strCache>
                <c:ptCount val="1"/>
                <c:pt idx="0">
                  <c:v>Productos funcionales</c:v>
                </c:pt>
              </c:strCache>
            </c:strRef>
          </c:tx>
          <c:spPr>
            <a:ln w="19050" cap="rnd">
              <a:solidFill>
                <a:srgbClr val="CC0099"/>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Hoja1!$C$2:$C$9</c:f>
              <c:numCache>
                <c:formatCode>0%</c:formatCode>
                <c:ptCount val="8"/>
                <c:pt idx="0">
                  <c:v>0.32700000000000001</c:v>
                </c:pt>
                <c:pt idx="1">
                  <c:v>0.39200000000000002</c:v>
                </c:pt>
                <c:pt idx="2">
                  <c:v>0.55000000000000004</c:v>
                </c:pt>
                <c:pt idx="3">
                  <c:v>0.28199999999999997</c:v>
                </c:pt>
                <c:pt idx="4">
                  <c:v>0.32400000000000001</c:v>
                </c:pt>
                <c:pt idx="5">
                  <c:v>0.254</c:v>
                </c:pt>
                <c:pt idx="6">
                  <c:v>0.20799999999999999</c:v>
                </c:pt>
                <c:pt idx="7">
                  <c:v>0.27900000000000003</c:v>
                </c:pt>
              </c:numCache>
            </c:numRef>
          </c:val>
          <c:extLst>
            <c:ext xmlns:c16="http://schemas.microsoft.com/office/drawing/2014/chart" uri="{C3380CC4-5D6E-409C-BE32-E72D297353CC}">
              <c16:uniqueId val="{00000001-25A0-4B4C-A52D-84D43493E683}"/>
            </c:ext>
          </c:extLst>
        </c:ser>
        <c:ser>
          <c:idx val="2"/>
          <c:order val="2"/>
          <c:tx>
            <c:strRef>
              <c:f>Hoja1!$D$1</c:f>
              <c:strCache>
                <c:ptCount val="1"/>
                <c:pt idx="0">
                  <c:v>Suplementos nutricionales</c:v>
                </c:pt>
              </c:strCache>
            </c:strRef>
          </c:tx>
          <c:spPr>
            <a:ln w="19050" cap="rnd">
              <a:solidFill>
                <a:schemeClr val="accent3"/>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Hoja1!$D$2:$D$9</c:f>
              <c:numCache>
                <c:formatCode>0%</c:formatCode>
                <c:ptCount val="8"/>
                <c:pt idx="0">
                  <c:v>0.52800000000000002</c:v>
                </c:pt>
                <c:pt idx="1">
                  <c:v>0.35799999999999998</c:v>
                </c:pt>
                <c:pt idx="2">
                  <c:v>0.35499999999999998</c:v>
                </c:pt>
                <c:pt idx="3">
                  <c:v>0.38700000000000001</c:v>
                </c:pt>
                <c:pt idx="4">
                  <c:v>0.224</c:v>
                </c:pt>
                <c:pt idx="5">
                  <c:v>0.27700000000000002</c:v>
                </c:pt>
                <c:pt idx="6">
                  <c:v>0.23400000000000001</c:v>
                </c:pt>
                <c:pt idx="7">
                  <c:v>0.255</c:v>
                </c:pt>
              </c:numCache>
            </c:numRef>
          </c:val>
          <c:extLst>
            <c:ext xmlns:c16="http://schemas.microsoft.com/office/drawing/2014/chart" uri="{C3380CC4-5D6E-409C-BE32-E72D297353CC}">
              <c16:uniqueId val="{00000002-25A0-4B4C-A52D-84D43493E683}"/>
            </c:ext>
          </c:extLst>
        </c:ser>
        <c:ser>
          <c:idx val="3"/>
          <c:order val="3"/>
          <c:tx>
            <c:strRef>
              <c:f>Hoja1!$E$1</c:f>
              <c:strCache>
                <c:ptCount val="1"/>
                <c:pt idx="0">
                  <c:v>Medicamentos dermatológicos</c:v>
                </c:pt>
              </c:strCache>
            </c:strRef>
          </c:tx>
          <c:spPr>
            <a:ln w="19050" cap="rnd">
              <a:solidFill>
                <a:srgbClr val="0070C0"/>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Hoja1!$E$2:$E$9</c:f>
              <c:numCache>
                <c:formatCode>0%</c:formatCode>
                <c:ptCount val="8"/>
                <c:pt idx="0">
                  <c:v>0.23799999999999999</c:v>
                </c:pt>
                <c:pt idx="1">
                  <c:v>0.41199999999999998</c:v>
                </c:pt>
                <c:pt idx="2">
                  <c:v>0.433</c:v>
                </c:pt>
                <c:pt idx="3">
                  <c:v>0.29499999999999998</c:v>
                </c:pt>
                <c:pt idx="4">
                  <c:v>0.14799999999999999</c:v>
                </c:pt>
                <c:pt idx="5">
                  <c:v>0.23799999999999999</c:v>
                </c:pt>
                <c:pt idx="6">
                  <c:v>0.33100000000000002</c:v>
                </c:pt>
                <c:pt idx="7">
                  <c:v>0.114</c:v>
                </c:pt>
              </c:numCache>
            </c:numRef>
          </c:val>
          <c:extLst>
            <c:ext xmlns:c16="http://schemas.microsoft.com/office/drawing/2014/chart" uri="{C3380CC4-5D6E-409C-BE32-E72D297353CC}">
              <c16:uniqueId val="{00000003-25A0-4B4C-A52D-84D43493E683}"/>
            </c:ext>
          </c:extLst>
        </c:ser>
        <c:ser>
          <c:idx val="4"/>
          <c:order val="4"/>
          <c:tx>
            <c:strRef>
              <c:f>Hoja1!$F$1</c:f>
              <c:strCache>
                <c:ptCount val="1"/>
                <c:pt idx="0">
                  <c:v>Productos pediátricos</c:v>
                </c:pt>
              </c:strCache>
            </c:strRef>
          </c:tx>
          <c:spPr>
            <a:ln w="19050" cap="rnd">
              <a:solidFill>
                <a:schemeClr val="accent5"/>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Hoja1!$F$2:$F$9</c:f>
              <c:numCache>
                <c:formatCode>0%</c:formatCode>
                <c:ptCount val="8"/>
                <c:pt idx="0">
                  <c:v>0.63200000000000001</c:v>
                </c:pt>
                <c:pt idx="1">
                  <c:v>0.26</c:v>
                </c:pt>
                <c:pt idx="2">
                  <c:v>0.35199999999999998</c:v>
                </c:pt>
                <c:pt idx="3">
                  <c:v>0.26700000000000002</c:v>
                </c:pt>
                <c:pt idx="4">
                  <c:v>0.41499999999999998</c:v>
                </c:pt>
                <c:pt idx="5">
                  <c:v>0.14499999999999999</c:v>
                </c:pt>
                <c:pt idx="6">
                  <c:v>0.18099999999999999</c:v>
                </c:pt>
                <c:pt idx="7">
                  <c:v>0.17899999999999999</c:v>
                </c:pt>
              </c:numCache>
            </c:numRef>
          </c:val>
          <c:extLst>
            <c:ext xmlns:c16="http://schemas.microsoft.com/office/drawing/2014/chart" uri="{C3380CC4-5D6E-409C-BE32-E72D297353CC}">
              <c16:uniqueId val="{00000004-25A0-4B4C-A52D-84D43493E683}"/>
            </c:ext>
          </c:extLst>
        </c:ser>
        <c:dLbls>
          <c:showLegendKey val="0"/>
          <c:showVal val="0"/>
          <c:showCatName val="0"/>
          <c:showSerName val="0"/>
          <c:showPercent val="0"/>
          <c:showBubbleSize val="0"/>
        </c:dLbls>
        <c:axId val="-1799492912"/>
        <c:axId val="-1799499984"/>
      </c:radarChart>
      <c:catAx>
        <c:axId val="-1799492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1799499984"/>
        <c:crosses val="autoZero"/>
        <c:auto val="1"/>
        <c:lblAlgn val="ctr"/>
        <c:lblOffset val="100"/>
        <c:noMultiLvlLbl val="0"/>
      </c:catAx>
      <c:valAx>
        <c:axId val="-1799499984"/>
        <c:scaling>
          <c:orientation val="minMax"/>
          <c:max val="0.8"/>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1799492912"/>
        <c:crosses val="autoZero"/>
        <c:crossBetween val="between"/>
        <c:majorUnit val="0.2"/>
      </c:valAx>
      <c:spPr>
        <a:noFill/>
        <a:ln>
          <a:noFill/>
        </a:ln>
        <a:effectLst/>
      </c:spPr>
    </c:plotArea>
    <c:legend>
      <c:legendPos val="r"/>
      <c:legendEntry>
        <c:idx val="0"/>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1"/>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2"/>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3"/>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4"/>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ayout>
        <c:manualLayout>
          <c:xMode val="edge"/>
          <c:yMode val="edge"/>
          <c:x val="0.69900477442409126"/>
          <c:y val="0.57593230572255116"/>
          <c:w val="0.25252050764862083"/>
          <c:h val="0.41968763099863116"/>
        </c:manualLayout>
      </c:layout>
      <c:overlay val="0"/>
      <c:spPr>
        <a:noFill/>
        <a:ln w="19050">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s-CO"/>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Hoja1!$B$1</c:f>
              <c:strCache>
                <c:ptCount val="1"/>
                <c:pt idx="0">
                  <c:v>Suplementos nutricionales con ingredientes naturales</c:v>
                </c:pt>
              </c:strCache>
            </c:strRef>
          </c:tx>
          <c:spPr>
            <a:ln w="19050" cap="rnd">
              <a:solidFill>
                <a:srgbClr val="2F5597"/>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Hoja1!$B$2:$B$9</c:f>
              <c:numCache>
                <c:formatCode>0%</c:formatCode>
                <c:ptCount val="8"/>
                <c:pt idx="0">
                  <c:v>0.52600000000000002</c:v>
                </c:pt>
                <c:pt idx="1">
                  <c:v>0.54100000000000004</c:v>
                </c:pt>
                <c:pt idx="2">
                  <c:v>0.32200000000000001</c:v>
                </c:pt>
                <c:pt idx="3">
                  <c:v>0.312</c:v>
                </c:pt>
                <c:pt idx="4">
                  <c:v>0.22600000000000001</c:v>
                </c:pt>
                <c:pt idx="5">
                  <c:v>0.216</c:v>
                </c:pt>
                <c:pt idx="6">
                  <c:v>0.17499999999999999</c:v>
                </c:pt>
                <c:pt idx="7">
                  <c:v>0.13500000000000001</c:v>
                </c:pt>
              </c:numCache>
            </c:numRef>
          </c:val>
          <c:extLst>
            <c:ext xmlns:c16="http://schemas.microsoft.com/office/drawing/2014/chart" uri="{C3380CC4-5D6E-409C-BE32-E72D297353CC}">
              <c16:uniqueId val="{00000000-25A0-4B4C-A52D-84D43493E683}"/>
            </c:ext>
          </c:extLst>
        </c:ser>
        <c:ser>
          <c:idx val="1"/>
          <c:order val="1"/>
          <c:tx>
            <c:strRef>
              <c:f>Hoja1!$C$1</c:f>
              <c:strCache>
                <c:ptCount val="1"/>
                <c:pt idx="0">
                  <c:v>Productos funcionales</c:v>
                </c:pt>
              </c:strCache>
            </c:strRef>
          </c:tx>
          <c:spPr>
            <a:ln w="19050" cap="rnd">
              <a:solidFill>
                <a:srgbClr val="CC0099"/>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Hoja1!$C$2:$C$9</c:f>
              <c:numCache>
                <c:formatCode>0%</c:formatCode>
                <c:ptCount val="8"/>
                <c:pt idx="0">
                  <c:v>0.39</c:v>
                </c:pt>
                <c:pt idx="1">
                  <c:v>0.56000000000000005</c:v>
                </c:pt>
                <c:pt idx="2">
                  <c:v>0.41</c:v>
                </c:pt>
                <c:pt idx="3">
                  <c:v>0.14399999999999999</c:v>
                </c:pt>
                <c:pt idx="4">
                  <c:v>0.28999999999999998</c:v>
                </c:pt>
                <c:pt idx="5">
                  <c:v>0.30299999999999999</c:v>
                </c:pt>
                <c:pt idx="6">
                  <c:v>0.24099999999999999</c:v>
                </c:pt>
                <c:pt idx="7">
                  <c:v>0.217</c:v>
                </c:pt>
              </c:numCache>
            </c:numRef>
          </c:val>
          <c:extLst>
            <c:ext xmlns:c16="http://schemas.microsoft.com/office/drawing/2014/chart" uri="{C3380CC4-5D6E-409C-BE32-E72D297353CC}">
              <c16:uniqueId val="{00000001-25A0-4B4C-A52D-84D43493E683}"/>
            </c:ext>
          </c:extLst>
        </c:ser>
        <c:ser>
          <c:idx val="2"/>
          <c:order val="2"/>
          <c:tx>
            <c:strRef>
              <c:f>Hoja1!$D$1</c:f>
              <c:strCache>
                <c:ptCount val="1"/>
                <c:pt idx="0">
                  <c:v>Suplementos nutricionales</c:v>
                </c:pt>
              </c:strCache>
            </c:strRef>
          </c:tx>
          <c:spPr>
            <a:ln w="19050" cap="rnd">
              <a:solidFill>
                <a:schemeClr val="accent3"/>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Hoja1!$D$2:$D$9</c:f>
              <c:numCache>
                <c:formatCode>0%</c:formatCode>
                <c:ptCount val="8"/>
                <c:pt idx="0">
                  <c:v>0.48899999999999999</c:v>
                </c:pt>
                <c:pt idx="1">
                  <c:v>0.64200000000000002</c:v>
                </c:pt>
                <c:pt idx="2">
                  <c:v>0.27300000000000002</c:v>
                </c:pt>
                <c:pt idx="3">
                  <c:v>0.36599999999999999</c:v>
                </c:pt>
                <c:pt idx="4">
                  <c:v>0.16700000000000001</c:v>
                </c:pt>
                <c:pt idx="5">
                  <c:v>0.28799999999999998</c:v>
                </c:pt>
                <c:pt idx="6">
                  <c:v>0.15</c:v>
                </c:pt>
                <c:pt idx="7">
                  <c:v>0.13300000000000001</c:v>
                </c:pt>
              </c:numCache>
            </c:numRef>
          </c:val>
          <c:extLst>
            <c:ext xmlns:c16="http://schemas.microsoft.com/office/drawing/2014/chart" uri="{C3380CC4-5D6E-409C-BE32-E72D297353CC}">
              <c16:uniqueId val="{00000002-25A0-4B4C-A52D-84D43493E683}"/>
            </c:ext>
          </c:extLst>
        </c:ser>
        <c:ser>
          <c:idx val="3"/>
          <c:order val="3"/>
          <c:tx>
            <c:strRef>
              <c:f>Hoja1!$E$1</c:f>
              <c:strCache>
                <c:ptCount val="1"/>
                <c:pt idx="0">
                  <c:v>Medicamentos dermatológicos</c:v>
                </c:pt>
              </c:strCache>
            </c:strRef>
          </c:tx>
          <c:spPr>
            <a:ln w="19050" cap="rnd">
              <a:solidFill>
                <a:srgbClr val="0070C0"/>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Hoja1!$E$2:$E$9</c:f>
              <c:numCache>
                <c:formatCode>0%</c:formatCode>
                <c:ptCount val="8"/>
                <c:pt idx="0">
                  <c:v>0.23899999999999999</c:v>
                </c:pt>
                <c:pt idx="1">
                  <c:v>0.47899999999999998</c:v>
                </c:pt>
                <c:pt idx="2">
                  <c:v>0.38700000000000001</c:v>
                </c:pt>
                <c:pt idx="3">
                  <c:v>0.19700000000000001</c:v>
                </c:pt>
                <c:pt idx="4">
                  <c:v>0.108</c:v>
                </c:pt>
                <c:pt idx="5">
                  <c:v>0.192</c:v>
                </c:pt>
                <c:pt idx="6">
                  <c:v>0.34399999999999997</c:v>
                </c:pt>
                <c:pt idx="7">
                  <c:v>0.11700000000000001</c:v>
                </c:pt>
              </c:numCache>
            </c:numRef>
          </c:val>
          <c:extLst>
            <c:ext xmlns:c16="http://schemas.microsoft.com/office/drawing/2014/chart" uri="{C3380CC4-5D6E-409C-BE32-E72D297353CC}">
              <c16:uniqueId val="{00000003-25A0-4B4C-A52D-84D43493E683}"/>
            </c:ext>
          </c:extLst>
        </c:ser>
        <c:ser>
          <c:idx val="4"/>
          <c:order val="4"/>
          <c:tx>
            <c:strRef>
              <c:f>Hoja1!$F$1</c:f>
              <c:strCache>
                <c:ptCount val="1"/>
                <c:pt idx="0">
                  <c:v>Productos pediátricos</c:v>
                </c:pt>
              </c:strCache>
            </c:strRef>
          </c:tx>
          <c:spPr>
            <a:ln w="19050" cap="rnd">
              <a:solidFill>
                <a:schemeClr val="accent5"/>
              </a:solidFill>
              <a:round/>
            </a:ln>
            <a:effectLst/>
          </c:spPr>
          <c:marker>
            <c:symbol val="none"/>
          </c:marker>
          <c:cat>
            <c:strRef>
              <c:f>Hoja1!$A$2:$A$9</c:f>
              <c:strCache>
                <c:ptCount val="8"/>
                <c:pt idx="0">
                  <c:v>Gomas</c:v>
                </c:pt>
                <c:pt idx="1">
                  <c:v>Cápsulas blandas</c:v>
                </c:pt>
                <c:pt idx="2">
                  <c:v>Líquidos</c:v>
                </c:pt>
                <c:pt idx="3">
                  <c:v>Polvos</c:v>
                </c:pt>
                <c:pt idx="4">
                  <c:v>Jarabes</c:v>
                </c:pt>
                <c:pt idx="5">
                  <c:v>Tabletas</c:v>
                </c:pt>
                <c:pt idx="6">
                  <c:v>Sachet</c:v>
                </c:pt>
                <c:pt idx="7">
                  <c:v>Efervescentes</c:v>
                </c:pt>
              </c:strCache>
            </c:strRef>
          </c:cat>
          <c:val>
            <c:numRef>
              <c:f>Hoja1!$F$2:$F$9</c:f>
              <c:numCache>
                <c:formatCode>0%</c:formatCode>
                <c:ptCount val="8"/>
                <c:pt idx="0">
                  <c:v>0.72</c:v>
                </c:pt>
                <c:pt idx="1">
                  <c:v>0.30599999999999999</c:v>
                </c:pt>
                <c:pt idx="2">
                  <c:v>0.35099999999999998</c:v>
                </c:pt>
                <c:pt idx="3">
                  <c:v>0.17799999999999999</c:v>
                </c:pt>
                <c:pt idx="4">
                  <c:v>0.41899999999999998</c:v>
                </c:pt>
                <c:pt idx="5">
                  <c:v>0.121</c:v>
                </c:pt>
                <c:pt idx="6">
                  <c:v>0.17399999999999999</c:v>
                </c:pt>
                <c:pt idx="7">
                  <c:v>0.13900000000000001</c:v>
                </c:pt>
              </c:numCache>
            </c:numRef>
          </c:val>
          <c:extLst>
            <c:ext xmlns:c16="http://schemas.microsoft.com/office/drawing/2014/chart" uri="{C3380CC4-5D6E-409C-BE32-E72D297353CC}">
              <c16:uniqueId val="{00000004-25A0-4B4C-A52D-84D43493E683}"/>
            </c:ext>
          </c:extLst>
        </c:ser>
        <c:dLbls>
          <c:showLegendKey val="0"/>
          <c:showVal val="0"/>
          <c:showCatName val="0"/>
          <c:showSerName val="0"/>
          <c:showPercent val="0"/>
          <c:showBubbleSize val="0"/>
        </c:dLbls>
        <c:axId val="-1799498896"/>
        <c:axId val="-1799495088"/>
      </c:radarChart>
      <c:catAx>
        <c:axId val="-179949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1799495088"/>
        <c:crosses val="autoZero"/>
        <c:auto val="1"/>
        <c:lblAlgn val="ctr"/>
        <c:lblOffset val="100"/>
        <c:noMultiLvlLbl val="0"/>
      </c:catAx>
      <c:valAx>
        <c:axId val="-1799495088"/>
        <c:scaling>
          <c:orientation val="minMax"/>
          <c:max val="0.8"/>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crossAx val="-1799498896"/>
        <c:crosses val="autoZero"/>
        <c:crossBetween val="between"/>
        <c:majorUnit val="0.2"/>
      </c:valAx>
      <c:spPr>
        <a:noFill/>
        <a:ln>
          <a:noFill/>
        </a:ln>
        <a:effectLst/>
      </c:spPr>
    </c:plotArea>
    <c:legend>
      <c:legendPos val="r"/>
      <c:legendEntry>
        <c:idx val="0"/>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1"/>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2"/>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3"/>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egendEntry>
        <c:idx val="4"/>
        <c:txPr>
          <a:bodyPr rot="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Entry>
      <c:layout>
        <c:manualLayout>
          <c:xMode val="edge"/>
          <c:yMode val="edge"/>
          <c:x val="0.69900477442409126"/>
          <c:y val="0.57593230572255116"/>
          <c:w val="0.25252050764862083"/>
          <c:h val="0.41968763099863116"/>
        </c:manualLayout>
      </c:layout>
      <c:overlay val="0"/>
      <c:spPr>
        <a:noFill/>
        <a:ln w="19050">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s-CO"/>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s-CO"/>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7080674420390748E-2"/>
          <c:y val="1.8396419728588367E-2"/>
          <c:w val="0.92480190027582565"/>
          <c:h val="0.92950782914439967"/>
        </c:manualLayout>
      </c:layout>
      <c:bubbleChart>
        <c:varyColors val="0"/>
        <c:ser>
          <c:idx val="0"/>
          <c:order val="0"/>
          <c:tx>
            <c:strRef>
              <c:f>'incluyendo identif'!$B$3</c:f>
              <c:strCache>
                <c:ptCount val="1"/>
                <c:pt idx="0">
                  <c:v>A</c:v>
                </c:pt>
              </c:strCache>
            </c:strRef>
          </c:tx>
          <c:spPr>
            <a:solidFill>
              <a:srgbClr val="006600"/>
            </a:solidFill>
          </c:spPr>
          <c:invertIfNegative val="0"/>
          <c:dLbls>
            <c:dLbl>
              <c:idx val="0"/>
              <c:tx>
                <c:rich>
                  <a:bodyPr/>
                  <a:lstStyle/>
                  <a:p>
                    <a:r>
                      <a:rPr lang="en-US"/>
                      <a:t>A</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7068-4E1C-858A-82130BE4A1D4}"/>
                </c:ext>
              </c:extLst>
            </c:dLbl>
            <c:spPr>
              <a:noFill/>
              <a:ln>
                <a:noFill/>
              </a:ln>
              <a:effectLst/>
            </c:spPr>
            <c:txPr>
              <a:bodyPr/>
              <a:lstStyle/>
              <a:p>
                <a:pPr>
                  <a:defRPr sz="1100" b="1">
                    <a:solidFill>
                      <a:schemeClr val="bg1"/>
                    </a:solidFill>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'incluyendo identif'!$D$3</c:f>
              <c:numCache>
                <c:formatCode>0%</c:formatCode>
                <c:ptCount val="1"/>
                <c:pt idx="0">
                  <c:v>0.55000000000000004</c:v>
                </c:pt>
              </c:numCache>
            </c:numRef>
          </c:xVal>
          <c:yVal>
            <c:numRef>
              <c:f>'incluyendo identif'!$E$3</c:f>
              <c:numCache>
                <c:formatCode>0%</c:formatCode>
                <c:ptCount val="1"/>
                <c:pt idx="0">
                  <c:v>0.51</c:v>
                </c:pt>
              </c:numCache>
            </c:numRef>
          </c:yVal>
          <c:bubbleSize>
            <c:numRef>
              <c:f>'incluyendo identif'!$F$3</c:f>
              <c:numCache>
                <c:formatCode>0%</c:formatCode>
                <c:ptCount val="1"/>
                <c:pt idx="0">
                  <c:v>0.2</c:v>
                </c:pt>
              </c:numCache>
            </c:numRef>
          </c:bubbleSize>
          <c:bubble3D val="0"/>
          <c:extLst>
            <c:ext xmlns:c16="http://schemas.microsoft.com/office/drawing/2014/chart" uri="{C3380CC4-5D6E-409C-BE32-E72D297353CC}">
              <c16:uniqueId val="{00000001-7068-4E1C-858A-82130BE4A1D4}"/>
            </c:ext>
          </c:extLst>
        </c:ser>
        <c:ser>
          <c:idx val="1"/>
          <c:order val="1"/>
          <c:tx>
            <c:strRef>
              <c:f>'incluyendo identif'!$B$4</c:f>
              <c:strCache>
                <c:ptCount val="1"/>
                <c:pt idx="0">
                  <c:v>B</c:v>
                </c:pt>
              </c:strCache>
            </c:strRef>
          </c:tx>
          <c:spPr>
            <a:solidFill>
              <a:schemeClr val="tx2">
                <a:lumMod val="75000"/>
              </a:schemeClr>
            </a:solidFill>
            <a:ln w="25400">
              <a:noFill/>
            </a:ln>
            <a:effectLst/>
          </c:spPr>
          <c:invertIfNegative val="0"/>
          <c:dLbls>
            <c:dLbl>
              <c:idx val="0"/>
              <c:tx>
                <c:rich>
                  <a:bodyPr/>
                  <a:lstStyle/>
                  <a:p>
                    <a:r>
                      <a:rPr lang="en-US"/>
                      <a:t>B</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068-4E1C-858A-82130BE4A1D4}"/>
                </c:ext>
              </c:extLst>
            </c:dLbl>
            <c:spPr>
              <a:noFill/>
              <a:ln>
                <a:noFill/>
              </a:ln>
              <a:effectLst/>
            </c:spPr>
            <c:txPr>
              <a:bodyPr/>
              <a:lstStyle/>
              <a:p>
                <a:pPr>
                  <a:defRPr sz="1100" b="1">
                    <a:solidFill>
                      <a:schemeClr val="bg1"/>
                    </a:solidFill>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'incluyendo identif'!$D$4</c:f>
              <c:numCache>
                <c:formatCode>0%</c:formatCode>
                <c:ptCount val="1"/>
                <c:pt idx="0">
                  <c:v>0.61</c:v>
                </c:pt>
              </c:numCache>
            </c:numRef>
          </c:xVal>
          <c:yVal>
            <c:numRef>
              <c:f>'incluyendo identif'!$E$4</c:f>
              <c:numCache>
                <c:formatCode>0%</c:formatCode>
                <c:ptCount val="1"/>
                <c:pt idx="0">
                  <c:v>0.56000000000000005</c:v>
                </c:pt>
              </c:numCache>
            </c:numRef>
          </c:yVal>
          <c:bubbleSize>
            <c:numRef>
              <c:f>'incluyendo identif'!$F$4</c:f>
              <c:numCache>
                <c:formatCode>0%</c:formatCode>
                <c:ptCount val="1"/>
                <c:pt idx="0">
                  <c:v>0.2</c:v>
                </c:pt>
              </c:numCache>
            </c:numRef>
          </c:bubbleSize>
          <c:bubble3D val="0"/>
          <c:extLst>
            <c:ext xmlns:c16="http://schemas.microsoft.com/office/drawing/2014/chart" uri="{C3380CC4-5D6E-409C-BE32-E72D297353CC}">
              <c16:uniqueId val="{00000003-7068-4E1C-858A-82130BE4A1D4}"/>
            </c:ext>
          </c:extLst>
        </c:ser>
        <c:ser>
          <c:idx val="2"/>
          <c:order val="2"/>
          <c:tx>
            <c:strRef>
              <c:f>'incluyendo identif'!$B$5</c:f>
              <c:strCache>
                <c:ptCount val="1"/>
                <c:pt idx="0">
                  <c:v>C</c:v>
                </c:pt>
              </c:strCache>
            </c:strRef>
          </c:tx>
          <c:spPr>
            <a:solidFill>
              <a:srgbClr val="162B60"/>
            </a:solidFill>
            <a:ln w="25400">
              <a:noFill/>
            </a:ln>
          </c:spPr>
          <c:invertIfNegative val="0"/>
          <c:dLbls>
            <c:dLbl>
              <c:idx val="0"/>
              <c:tx>
                <c:rich>
                  <a:bodyPr/>
                  <a:lstStyle/>
                  <a:p>
                    <a:r>
                      <a:rPr lang="en-US"/>
                      <a:t>C</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7068-4E1C-858A-82130BE4A1D4}"/>
                </c:ext>
              </c:extLst>
            </c:dLbl>
            <c:spPr>
              <a:noFill/>
              <a:ln>
                <a:noFill/>
              </a:ln>
              <a:effectLst/>
            </c:spPr>
            <c:txPr>
              <a:bodyPr/>
              <a:lstStyle/>
              <a:p>
                <a:pPr>
                  <a:defRPr sz="1100" b="1">
                    <a:solidFill>
                      <a:schemeClr val="bg1"/>
                    </a:solidFill>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'incluyendo identif'!$D$5</c:f>
              <c:numCache>
                <c:formatCode>0%</c:formatCode>
                <c:ptCount val="1"/>
                <c:pt idx="0">
                  <c:v>0.5</c:v>
                </c:pt>
              </c:numCache>
            </c:numRef>
          </c:xVal>
          <c:yVal>
            <c:numRef>
              <c:f>'incluyendo identif'!$E$5</c:f>
              <c:numCache>
                <c:formatCode>0%</c:formatCode>
                <c:ptCount val="1"/>
                <c:pt idx="0">
                  <c:v>0.42</c:v>
                </c:pt>
              </c:numCache>
            </c:numRef>
          </c:yVal>
          <c:bubbleSize>
            <c:numRef>
              <c:f>'incluyendo identif'!$F$5</c:f>
              <c:numCache>
                <c:formatCode>0%</c:formatCode>
                <c:ptCount val="1"/>
                <c:pt idx="0">
                  <c:v>0.2</c:v>
                </c:pt>
              </c:numCache>
            </c:numRef>
          </c:bubbleSize>
          <c:bubble3D val="0"/>
          <c:extLst>
            <c:ext xmlns:c16="http://schemas.microsoft.com/office/drawing/2014/chart" uri="{C3380CC4-5D6E-409C-BE32-E72D297353CC}">
              <c16:uniqueId val="{00000005-7068-4E1C-858A-82130BE4A1D4}"/>
            </c:ext>
          </c:extLst>
        </c:ser>
        <c:ser>
          <c:idx val="3"/>
          <c:order val="3"/>
          <c:tx>
            <c:strRef>
              <c:f>'incluyendo identif'!$B$6</c:f>
              <c:strCache>
                <c:ptCount val="1"/>
                <c:pt idx="0">
                  <c:v>D</c:v>
                </c:pt>
              </c:strCache>
            </c:strRef>
          </c:tx>
          <c:spPr>
            <a:solidFill>
              <a:schemeClr val="tx1">
                <a:lumMod val="65000"/>
                <a:lumOff val="35000"/>
              </a:schemeClr>
            </a:solidFill>
            <a:ln w="25400">
              <a:noFill/>
            </a:ln>
          </c:spPr>
          <c:invertIfNegative val="0"/>
          <c:dLbls>
            <c:dLbl>
              <c:idx val="0"/>
              <c:tx>
                <c:rich>
                  <a:bodyPr/>
                  <a:lstStyle/>
                  <a:p>
                    <a:r>
                      <a:rPr lang="en-US"/>
                      <a:t>D</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7068-4E1C-858A-82130BE4A1D4}"/>
                </c:ext>
              </c:extLst>
            </c:dLbl>
            <c:spPr>
              <a:noFill/>
              <a:ln>
                <a:noFill/>
              </a:ln>
              <a:effectLst/>
            </c:spPr>
            <c:txPr>
              <a:bodyPr/>
              <a:lstStyle/>
              <a:p>
                <a:pPr>
                  <a:defRPr sz="1100" b="1">
                    <a:solidFill>
                      <a:schemeClr val="bg1"/>
                    </a:solidFill>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'incluyendo identif'!$D$6</c:f>
              <c:numCache>
                <c:formatCode>0%</c:formatCode>
                <c:ptCount val="1"/>
                <c:pt idx="0">
                  <c:v>0.56999999999999995</c:v>
                </c:pt>
              </c:numCache>
            </c:numRef>
          </c:xVal>
          <c:yVal>
            <c:numRef>
              <c:f>'incluyendo identif'!$E$6</c:f>
              <c:numCache>
                <c:formatCode>0%</c:formatCode>
                <c:ptCount val="1"/>
                <c:pt idx="0">
                  <c:v>0.45</c:v>
                </c:pt>
              </c:numCache>
            </c:numRef>
          </c:yVal>
          <c:bubbleSize>
            <c:numRef>
              <c:f>'incluyendo identif'!$F$6</c:f>
              <c:numCache>
                <c:formatCode>0%</c:formatCode>
                <c:ptCount val="1"/>
                <c:pt idx="0">
                  <c:v>0.2</c:v>
                </c:pt>
              </c:numCache>
            </c:numRef>
          </c:bubbleSize>
          <c:bubble3D val="0"/>
          <c:extLst>
            <c:ext xmlns:c16="http://schemas.microsoft.com/office/drawing/2014/chart" uri="{C3380CC4-5D6E-409C-BE32-E72D297353CC}">
              <c16:uniqueId val="{00000007-7068-4E1C-858A-82130BE4A1D4}"/>
            </c:ext>
          </c:extLst>
        </c:ser>
        <c:ser>
          <c:idx val="4"/>
          <c:order val="4"/>
          <c:tx>
            <c:strRef>
              <c:f>'incluyendo identif'!$B$7</c:f>
              <c:strCache>
                <c:ptCount val="1"/>
                <c:pt idx="0">
                  <c:v>E</c:v>
                </c:pt>
              </c:strCache>
            </c:strRef>
          </c:tx>
          <c:spPr>
            <a:solidFill>
              <a:schemeClr val="tx1"/>
            </a:solidFill>
            <a:ln w="25400">
              <a:noFill/>
            </a:ln>
          </c:spPr>
          <c:invertIfNegative val="0"/>
          <c:dLbls>
            <c:dLbl>
              <c:idx val="0"/>
              <c:tx>
                <c:rich>
                  <a:bodyPr/>
                  <a:lstStyle/>
                  <a:p>
                    <a:r>
                      <a:rPr lang="en-US"/>
                      <a:t>E</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7068-4E1C-858A-82130BE4A1D4}"/>
                </c:ext>
              </c:extLst>
            </c:dLbl>
            <c:spPr>
              <a:noFill/>
              <a:ln>
                <a:noFill/>
              </a:ln>
              <a:effectLst/>
            </c:spPr>
            <c:txPr>
              <a:bodyPr/>
              <a:lstStyle/>
              <a:p>
                <a:pPr>
                  <a:defRPr sz="1100" b="1">
                    <a:solidFill>
                      <a:schemeClr val="bg1"/>
                    </a:solidFill>
                  </a:defRPr>
                </a:pPr>
                <a:endParaRPr lang="es-MX"/>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'incluyendo identif'!$D$7</c:f>
              <c:numCache>
                <c:formatCode>0%</c:formatCode>
                <c:ptCount val="1"/>
                <c:pt idx="0">
                  <c:v>0.5</c:v>
                </c:pt>
              </c:numCache>
            </c:numRef>
          </c:xVal>
          <c:yVal>
            <c:numRef>
              <c:f>'incluyendo identif'!$E$7</c:f>
              <c:numCache>
                <c:formatCode>0%</c:formatCode>
                <c:ptCount val="1"/>
                <c:pt idx="0">
                  <c:v>0.51</c:v>
                </c:pt>
              </c:numCache>
            </c:numRef>
          </c:yVal>
          <c:bubbleSize>
            <c:numRef>
              <c:f>'incluyendo identif'!$F$7</c:f>
              <c:numCache>
                <c:formatCode>0%</c:formatCode>
                <c:ptCount val="1"/>
                <c:pt idx="0">
                  <c:v>0.2</c:v>
                </c:pt>
              </c:numCache>
            </c:numRef>
          </c:bubbleSize>
          <c:bubble3D val="0"/>
          <c:extLst>
            <c:ext xmlns:c16="http://schemas.microsoft.com/office/drawing/2014/chart" uri="{C3380CC4-5D6E-409C-BE32-E72D297353CC}">
              <c16:uniqueId val="{00000009-7068-4E1C-858A-82130BE4A1D4}"/>
            </c:ext>
          </c:extLst>
        </c:ser>
        <c:dLbls>
          <c:dLblPos val="ctr"/>
          <c:showLegendKey val="0"/>
          <c:showVal val="1"/>
          <c:showCatName val="0"/>
          <c:showSerName val="0"/>
          <c:showPercent val="0"/>
          <c:showBubbleSize val="0"/>
        </c:dLbls>
        <c:bubbleScale val="30"/>
        <c:showNegBubbles val="0"/>
        <c:sizeRepresents val="w"/>
        <c:axId val="-375049408"/>
        <c:axId val="-375048864"/>
      </c:bubbleChart>
      <c:valAx>
        <c:axId val="-375049408"/>
        <c:scaling>
          <c:orientation val="minMax"/>
          <c:max val="1"/>
          <c:min val="0"/>
        </c:scaling>
        <c:delete val="0"/>
        <c:axPos val="b"/>
        <c:numFmt formatCode="0%" sourceLinked="1"/>
        <c:majorTickMark val="out"/>
        <c:minorTickMark val="none"/>
        <c:tickLblPos val="low"/>
        <c:spPr>
          <a:noFill/>
          <a:ln w="19050">
            <a:solidFill>
              <a:schemeClr val="bg1">
                <a:lumMod val="50000"/>
              </a:schemeClr>
            </a:solidFill>
          </a:ln>
        </c:spPr>
        <c:txPr>
          <a:bodyPr/>
          <a:lstStyle/>
          <a:p>
            <a:pPr>
              <a:defRPr sz="900"/>
            </a:pPr>
            <a:endParaRPr lang="es-CO"/>
          </a:p>
        </c:txPr>
        <c:crossAx val="-375048864"/>
        <c:crossesAt val="0.49000000000000005"/>
        <c:crossBetween val="midCat"/>
        <c:majorUnit val="0.1"/>
      </c:valAx>
      <c:valAx>
        <c:axId val="-375048864"/>
        <c:scaling>
          <c:orientation val="minMax"/>
          <c:max val="1"/>
          <c:min val="0"/>
        </c:scaling>
        <c:delete val="0"/>
        <c:axPos val="l"/>
        <c:numFmt formatCode="0%" sourceLinked="0"/>
        <c:majorTickMark val="out"/>
        <c:minorTickMark val="none"/>
        <c:tickLblPos val="low"/>
        <c:spPr>
          <a:ln w="19050">
            <a:solidFill>
              <a:schemeClr val="bg1">
                <a:lumMod val="50000"/>
              </a:schemeClr>
            </a:solidFill>
          </a:ln>
        </c:spPr>
        <c:txPr>
          <a:bodyPr/>
          <a:lstStyle/>
          <a:p>
            <a:pPr>
              <a:defRPr sz="900"/>
            </a:pPr>
            <a:endParaRPr lang="es-CO"/>
          </a:p>
        </c:txPr>
        <c:crossAx val="-375049408"/>
        <c:crossesAt val="0.54600000000000004"/>
        <c:crossBetween val="midCat"/>
        <c:majorUnit val="0.1"/>
      </c:valAx>
      <c:spPr>
        <a:noFill/>
        <a:ln w="25400">
          <a:solidFill>
            <a:schemeClr val="bg1">
              <a:lumMod val="50000"/>
            </a:schemeClr>
          </a:solidFill>
        </a:ln>
      </c:spPr>
    </c:plotArea>
    <c:plotVisOnly val="1"/>
    <c:dispBlanksAs val="gap"/>
    <c:showDLblsOverMax val="0"/>
  </c:chart>
  <c:spPr>
    <a:ln>
      <a:noFill/>
    </a:ln>
  </c:spPr>
  <c:txPr>
    <a:bodyPr/>
    <a:lstStyle/>
    <a:p>
      <a:pPr>
        <a:defRPr sz="800" baseline="0">
          <a:latin typeface="Century Gothic" panose="020B0502020202020204" pitchFamily="34" charset="0"/>
        </a:defRPr>
      </a:pPr>
      <a:endParaRPr lang="es-CO"/>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Hoja1!$B$1</c:f>
              <c:strCache>
                <c:ptCount val="1"/>
                <c:pt idx="0">
                  <c:v>Brand Equity</c:v>
                </c:pt>
              </c:strCache>
            </c:strRef>
          </c:tx>
          <c:spPr>
            <a:solidFill>
              <a:srgbClr val="FF7D25"/>
            </a:solidFill>
            <a:ln>
              <a:noFill/>
            </a:ln>
          </c:spPr>
          <c:invertIfNegative val="0"/>
          <c:dLbls>
            <c:numFmt formatCode="#,##0.00" sourceLinked="0"/>
            <c:spPr>
              <a:noFill/>
              <a:ln>
                <a:noFill/>
              </a:ln>
              <a:effectLst/>
            </c:spPr>
            <c:txPr>
              <a:bodyPr/>
              <a:lstStyle/>
              <a:p>
                <a:pPr>
                  <a:defRPr sz="1000">
                    <a:solidFill>
                      <a:schemeClr val="tx1"/>
                    </a:solidFill>
                    <a:latin typeface="Calibri" panose="020F0502020204030204" pitchFamily="34" charset="0"/>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Hoja1!$A$2:$A$10</c:f>
              <c:strCache>
                <c:ptCount val="9"/>
                <c:pt idx="0">
                  <c:v>Genfar</c:v>
                </c:pt>
                <c:pt idx="1">
                  <c:v>Mk</c:v>
                </c:pt>
                <c:pt idx="2">
                  <c:v>Laproff</c:v>
                </c:pt>
                <c:pt idx="3">
                  <c:v>La Santé</c:v>
                </c:pt>
                <c:pt idx="4">
                  <c:v>Humax</c:v>
                </c:pt>
                <c:pt idx="5">
                  <c:v>American Generics</c:v>
                </c:pt>
                <c:pt idx="6">
                  <c:v>Coaspharma</c:v>
                </c:pt>
                <c:pt idx="7">
                  <c:v>Ecar</c:v>
                </c:pt>
                <c:pt idx="8">
                  <c:v>Recipe</c:v>
                </c:pt>
              </c:strCache>
            </c:strRef>
          </c:cat>
          <c:val>
            <c:numRef>
              <c:f>Hoja1!$B$2:$B$10</c:f>
              <c:numCache>
                <c:formatCode>0.00</c:formatCode>
                <c:ptCount val="9"/>
                <c:pt idx="0">
                  <c:v>6.0213605896099995</c:v>
                </c:pt>
                <c:pt idx="1">
                  <c:v>5.7577617525305556</c:v>
                </c:pt>
                <c:pt idx="2">
                  <c:v>5.4148561282322243</c:v>
                </c:pt>
                <c:pt idx="3">
                  <c:v>5.1966762670455555</c:v>
                </c:pt>
                <c:pt idx="4">
                  <c:v>4.9811238934772222</c:v>
                </c:pt>
                <c:pt idx="5">
                  <c:v>4.6692992318011122</c:v>
                </c:pt>
                <c:pt idx="6">
                  <c:v>4.3106471247238884</c:v>
                </c:pt>
                <c:pt idx="7">
                  <c:v>4.1051563695372222</c:v>
                </c:pt>
                <c:pt idx="8">
                  <c:v>3.4226848755094452</c:v>
                </c:pt>
              </c:numCache>
            </c:numRef>
          </c:val>
          <c:extLst>
            <c:ext xmlns:c16="http://schemas.microsoft.com/office/drawing/2014/chart" uri="{C3380CC4-5D6E-409C-BE32-E72D297353CC}">
              <c16:uniqueId val="{00000001-BA8B-4FED-A2A7-EBE30B727DE7}"/>
            </c:ext>
          </c:extLst>
        </c:ser>
        <c:dLbls>
          <c:showLegendKey val="0"/>
          <c:showVal val="0"/>
          <c:showCatName val="0"/>
          <c:showSerName val="0"/>
          <c:showPercent val="0"/>
          <c:showBubbleSize val="0"/>
        </c:dLbls>
        <c:gapWidth val="150"/>
        <c:axId val="730186752"/>
        <c:axId val="190793984"/>
      </c:barChart>
      <c:catAx>
        <c:axId val="730186752"/>
        <c:scaling>
          <c:orientation val="minMax"/>
        </c:scaling>
        <c:delete val="0"/>
        <c:axPos val="b"/>
        <c:majorGridlines>
          <c:spPr>
            <a:ln>
              <a:prstDash val="dash"/>
            </a:ln>
          </c:spPr>
        </c:majorGridlines>
        <c:numFmt formatCode="General" sourceLinked="0"/>
        <c:majorTickMark val="out"/>
        <c:minorTickMark val="none"/>
        <c:tickLblPos val="high"/>
        <c:txPr>
          <a:bodyPr/>
          <a:lstStyle/>
          <a:p>
            <a:pPr>
              <a:defRPr sz="1050" b="1" i="1"/>
            </a:pPr>
            <a:endParaRPr lang="es-CO"/>
          </a:p>
        </c:txPr>
        <c:crossAx val="190793984"/>
        <c:crosses val="autoZero"/>
        <c:auto val="1"/>
        <c:lblAlgn val="ctr"/>
        <c:lblOffset val="100"/>
        <c:noMultiLvlLbl val="0"/>
      </c:catAx>
      <c:valAx>
        <c:axId val="190793984"/>
        <c:scaling>
          <c:orientation val="minMax"/>
          <c:max val="8"/>
        </c:scaling>
        <c:delete val="1"/>
        <c:axPos val="l"/>
        <c:numFmt formatCode="0.00" sourceLinked="1"/>
        <c:majorTickMark val="out"/>
        <c:minorTickMark val="none"/>
        <c:tickLblPos val="nextTo"/>
        <c:crossAx val="730186752"/>
        <c:crosses val="autoZero"/>
        <c:crossBetween val="between"/>
        <c:majorUnit val="1"/>
      </c:valAx>
    </c:plotArea>
    <c:plotVisOnly val="1"/>
    <c:dispBlanksAs val="gap"/>
    <c:showDLblsOverMax val="0"/>
  </c:chart>
  <c:txPr>
    <a:bodyPr/>
    <a:lstStyle/>
    <a:p>
      <a:pPr>
        <a:defRPr sz="1800"/>
      </a:pPr>
      <a:endParaRPr lang="es-CO"/>
    </a:p>
  </c:txPr>
  <c:externalData r:id="rId2">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Hoja1!$B$1</c:f>
              <c:strCache>
                <c:ptCount val="1"/>
                <c:pt idx="0">
                  <c:v>Brand Equity</c:v>
                </c:pt>
              </c:strCache>
            </c:strRef>
          </c:tx>
          <c:spPr>
            <a:solidFill>
              <a:srgbClr val="FF7D25"/>
            </a:solidFill>
            <a:ln>
              <a:noFill/>
            </a:ln>
          </c:spPr>
          <c:invertIfNegative val="0"/>
          <c:dLbls>
            <c:numFmt formatCode="#,##0.00" sourceLinked="0"/>
            <c:spPr>
              <a:noFill/>
              <a:ln>
                <a:noFill/>
              </a:ln>
              <a:effectLst/>
            </c:spPr>
            <c:txPr>
              <a:bodyPr/>
              <a:lstStyle/>
              <a:p>
                <a:pPr>
                  <a:defRPr sz="1000">
                    <a:solidFill>
                      <a:schemeClr val="tx1"/>
                    </a:solidFill>
                    <a:latin typeface="Calibri" panose="020F0502020204030204" pitchFamily="34" charset="0"/>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Hoja1!$A$2:$A$10</c:f>
              <c:strCache>
                <c:ptCount val="9"/>
                <c:pt idx="0">
                  <c:v>Genfar</c:v>
                </c:pt>
                <c:pt idx="1">
                  <c:v>Mk</c:v>
                </c:pt>
                <c:pt idx="2">
                  <c:v>Laproff</c:v>
                </c:pt>
                <c:pt idx="3">
                  <c:v>La Santé</c:v>
                </c:pt>
                <c:pt idx="4">
                  <c:v>Humax</c:v>
                </c:pt>
                <c:pt idx="5">
                  <c:v>American Generics</c:v>
                </c:pt>
                <c:pt idx="6">
                  <c:v>Coaspharma</c:v>
                </c:pt>
                <c:pt idx="7">
                  <c:v>Ecar</c:v>
                </c:pt>
                <c:pt idx="8">
                  <c:v>Recipe</c:v>
                </c:pt>
              </c:strCache>
            </c:strRef>
          </c:cat>
          <c:val>
            <c:numRef>
              <c:f>Hoja1!$B$2:$B$10</c:f>
              <c:numCache>
                <c:formatCode>0.00</c:formatCode>
                <c:ptCount val="9"/>
                <c:pt idx="0">
                  <c:v>0.39799500000000004</c:v>
                </c:pt>
                <c:pt idx="1">
                  <c:v>0.21699399999999999</c:v>
                </c:pt>
                <c:pt idx="2">
                  <c:v>3.5777000000000003E-2</c:v>
                </c:pt>
                <c:pt idx="3">
                  <c:v>0.23099800000000004</c:v>
                </c:pt>
                <c:pt idx="4">
                  <c:v>2.0249999999999999E-3</c:v>
                </c:pt>
                <c:pt idx="5">
                  <c:v>3.0438000000000003E-2</c:v>
                </c:pt>
                <c:pt idx="6">
                  <c:v>9.5739999999999992E-3</c:v>
                </c:pt>
                <c:pt idx="7">
                  <c:v>2.7616000000000009E-2</c:v>
                </c:pt>
                <c:pt idx="8">
                  <c:v>0</c:v>
                </c:pt>
              </c:numCache>
            </c:numRef>
          </c:val>
          <c:extLst>
            <c:ext xmlns:c16="http://schemas.microsoft.com/office/drawing/2014/chart" uri="{C3380CC4-5D6E-409C-BE32-E72D297353CC}">
              <c16:uniqueId val="{00000001-2912-4C78-98CF-FAF277DEA44C}"/>
            </c:ext>
          </c:extLst>
        </c:ser>
        <c:dLbls>
          <c:showLegendKey val="0"/>
          <c:showVal val="0"/>
          <c:showCatName val="0"/>
          <c:showSerName val="0"/>
          <c:showPercent val="0"/>
          <c:showBubbleSize val="0"/>
        </c:dLbls>
        <c:gapWidth val="150"/>
        <c:axId val="730186752"/>
        <c:axId val="190793984"/>
      </c:barChart>
      <c:catAx>
        <c:axId val="730186752"/>
        <c:scaling>
          <c:orientation val="minMax"/>
        </c:scaling>
        <c:delete val="1"/>
        <c:axPos val="b"/>
        <c:majorGridlines>
          <c:spPr>
            <a:ln>
              <a:prstDash val="dash"/>
            </a:ln>
          </c:spPr>
        </c:majorGridlines>
        <c:numFmt formatCode="General" sourceLinked="0"/>
        <c:majorTickMark val="out"/>
        <c:minorTickMark val="none"/>
        <c:tickLblPos val="high"/>
        <c:crossAx val="190793984"/>
        <c:crosses val="autoZero"/>
        <c:auto val="1"/>
        <c:lblAlgn val="ctr"/>
        <c:lblOffset val="100"/>
        <c:noMultiLvlLbl val="0"/>
      </c:catAx>
      <c:valAx>
        <c:axId val="190793984"/>
        <c:scaling>
          <c:orientation val="minMax"/>
          <c:max val="1"/>
        </c:scaling>
        <c:delete val="1"/>
        <c:axPos val="l"/>
        <c:numFmt formatCode="0.00" sourceLinked="1"/>
        <c:majorTickMark val="out"/>
        <c:minorTickMark val="none"/>
        <c:tickLblPos val="nextTo"/>
        <c:crossAx val="730186752"/>
        <c:crosses val="autoZero"/>
        <c:crossBetween val="between"/>
        <c:majorUnit val="1"/>
      </c:valAx>
    </c:plotArea>
    <c:plotVisOnly val="1"/>
    <c:dispBlanksAs val="gap"/>
    <c:showDLblsOverMax val="0"/>
  </c:chart>
  <c:txPr>
    <a:bodyPr/>
    <a:lstStyle/>
    <a:p>
      <a:pPr>
        <a:defRPr sz="1800"/>
      </a:pPr>
      <a:endParaRPr lang="es-CO"/>
    </a:p>
  </c:txPr>
  <c:externalData r:id="rId2">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Hoja1!$B$1</c:f>
              <c:strCache>
                <c:ptCount val="1"/>
                <c:pt idx="0">
                  <c:v>Brand Equity</c:v>
                </c:pt>
              </c:strCache>
            </c:strRef>
          </c:tx>
          <c:spPr>
            <a:solidFill>
              <a:srgbClr val="FF7D25"/>
            </a:solidFill>
            <a:ln>
              <a:noFill/>
            </a:ln>
          </c:spPr>
          <c:invertIfNegative val="0"/>
          <c:dLbls>
            <c:numFmt formatCode="#,##0.00" sourceLinked="0"/>
            <c:spPr>
              <a:noFill/>
              <a:ln>
                <a:noFill/>
              </a:ln>
              <a:effectLst/>
            </c:spPr>
            <c:txPr>
              <a:bodyPr/>
              <a:lstStyle/>
              <a:p>
                <a:pPr>
                  <a:defRPr sz="1000">
                    <a:solidFill>
                      <a:schemeClr val="tx1"/>
                    </a:solidFill>
                    <a:latin typeface="Calibri" panose="020F0502020204030204" pitchFamily="34" charset="0"/>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Hoja1!$A$2:$A$10</c:f>
              <c:strCache>
                <c:ptCount val="9"/>
                <c:pt idx="0">
                  <c:v>Genfar</c:v>
                </c:pt>
                <c:pt idx="1">
                  <c:v>Mk</c:v>
                </c:pt>
                <c:pt idx="2">
                  <c:v>Laproff</c:v>
                </c:pt>
                <c:pt idx="3">
                  <c:v>La Santé</c:v>
                </c:pt>
                <c:pt idx="4">
                  <c:v>Humax</c:v>
                </c:pt>
                <c:pt idx="5">
                  <c:v>American Generics</c:v>
                </c:pt>
                <c:pt idx="6">
                  <c:v>Coaspharma</c:v>
                </c:pt>
                <c:pt idx="7">
                  <c:v>Ecar</c:v>
                </c:pt>
                <c:pt idx="8">
                  <c:v>Recipe</c:v>
                </c:pt>
              </c:strCache>
            </c:strRef>
          </c:cat>
          <c:val>
            <c:numRef>
              <c:f>Hoja1!$B$2:$B$10</c:f>
              <c:numCache>
                <c:formatCode>0.00</c:formatCode>
                <c:ptCount val="9"/>
                <c:pt idx="0">
                  <c:v>5.5713249999999999</c:v>
                </c:pt>
                <c:pt idx="1">
                  <c:v>5.4898830000000007</c:v>
                </c:pt>
                <c:pt idx="2">
                  <c:v>5.3615280000000016</c:v>
                </c:pt>
                <c:pt idx="3">
                  <c:v>4.9193730000000002</c:v>
                </c:pt>
                <c:pt idx="4">
                  <c:v>4.9734180000000006</c:v>
                </c:pt>
                <c:pt idx="5">
                  <c:v>4.6207650000000005</c:v>
                </c:pt>
                <c:pt idx="6">
                  <c:v>4.2965900000000001</c:v>
                </c:pt>
                <c:pt idx="7">
                  <c:v>4.0688500000000003</c:v>
                </c:pt>
                <c:pt idx="8">
                  <c:v>3.4188680000000007</c:v>
                </c:pt>
              </c:numCache>
            </c:numRef>
          </c:val>
          <c:extLst>
            <c:ext xmlns:c16="http://schemas.microsoft.com/office/drawing/2014/chart" uri="{C3380CC4-5D6E-409C-BE32-E72D297353CC}">
              <c16:uniqueId val="{00000001-63FD-46D7-A1B0-12CDABDF8D11}"/>
            </c:ext>
          </c:extLst>
        </c:ser>
        <c:ser>
          <c:idx val="1"/>
          <c:order val="1"/>
          <c:tx>
            <c:strRef>
              <c:f>Hoja1!$C$1</c:f>
              <c:strCache>
                <c:ptCount val="1"/>
                <c:pt idx="0">
                  <c:v>Columna1</c:v>
                </c:pt>
              </c:strCache>
            </c:strRef>
          </c:tx>
          <c:spPr>
            <a:solidFill>
              <a:schemeClr val="bg1">
                <a:lumMod val="65000"/>
              </a:schemeClr>
            </a:solidFill>
            <a:ln>
              <a:solidFill>
                <a:schemeClr val="bg1">
                  <a:lumMod val="75000"/>
                </a:schemeClr>
              </a:solidFill>
            </a:ln>
          </c:spPr>
          <c:invertIfNegative val="0"/>
          <c:cat>
            <c:strRef>
              <c:f>Hoja1!$A$2:$A$10</c:f>
              <c:strCache>
                <c:ptCount val="9"/>
                <c:pt idx="0">
                  <c:v>Genfar</c:v>
                </c:pt>
                <c:pt idx="1">
                  <c:v>Mk</c:v>
                </c:pt>
                <c:pt idx="2">
                  <c:v>Laproff</c:v>
                </c:pt>
                <c:pt idx="3">
                  <c:v>La Santé</c:v>
                </c:pt>
                <c:pt idx="4">
                  <c:v>Humax</c:v>
                </c:pt>
                <c:pt idx="5">
                  <c:v>American Generics</c:v>
                </c:pt>
                <c:pt idx="6">
                  <c:v>Coaspharma</c:v>
                </c:pt>
                <c:pt idx="7">
                  <c:v>Ecar</c:v>
                </c:pt>
                <c:pt idx="8">
                  <c:v>Recipe</c:v>
                </c:pt>
              </c:strCache>
            </c:strRef>
          </c:cat>
          <c:val>
            <c:numRef>
              <c:f>Hoja1!$C$2:$C$10</c:f>
            </c:numRef>
          </c:val>
          <c:extLst>
            <c:ext xmlns:c16="http://schemas.microsoft.com/office/drawing/2014/chart" uri="{C3380CC4-5D6E-409C-BE32-E72D297353CC}">
              <c16:uniqueId val="{00000002-63FD-46D7-A1B0-12CDABDF8D11}"/>
            </c:ext>
          </c:extLst>
        </c:ser>
        <c:ser>
          <c:idx val="2"/>
          <c:order val="2"/>
          <c:tx>
            <c:strRef>
              <c:f>Hoja1!$D$1</c:f>
              <c:strCache>
                <c:ptCount val="1"/>
                <c:pt idx="0">
                  <c:v>Columna2</c:v>
                </c:pt>
              </c:strCache>
            </c:strRef>
          </c:tx>
          <c:spPr>
            <a:solidFill>
              <a:schemeClr val="bg1">
                <a:lumMod val="75000"/>
              </a:schemeClr>
            </a:solidFill>
          </c:spPr>
          <c:invertIfNegative val="0"/>
          <c:cat>
            <c:strRef>
              <c:f>Hoja1!$A$2:$A$10</c:f>
              <c:strCache>
                <c:ptCount val="9"/>
                <c:pt idx="0">
                  <c:v>Genfar</c:v>
                </c:pt>
                <c:pt idx="1">
                  <c:v>Mk</c:v>
                </c:pt>
                <c:pt idx="2">
                  <c:v>Laproff</c:v>
                </c:pt>
                <c:pt idx="3">
                  <c:v>La Santé</c:v>
                </c:pt>
                <c:pt idx="4">
                  <c:v>Humax</c:v>
                </c:pt>
                <c:pt idx="5">
                  <c:v>American Generics</c:v>
                </c:pt>
                <c:pt idx="6">
                  <c:v>Coaspharma</c:v>
                </c:pt>
                <c:pt idx="7">
                  <c:v>Ecar</c:v>
                </c:pt>
                <c:pt idx="8">
                  <c:v>Recipe</c:v>
                </c:pt>
              </c:strCache>
            </c:strRef>
          </c:cat>
          <c:val>
            <c:numRef>
              <c:f>Hoja1!$D$2:$D$10</c:f>
            </c:numRef>
          </c:val>
          <c:extLst>
            <c:ext xmlns:c16="http://schemas.microsoft.com/office/drawing/2014/chart" uri="{C3380CC4-5D6E-409C-BE32-E72D297353CC}">
              <c16:uniqueId val="{00000003-63FD-46D7-A1B0-12CDABDF8D11}"/>
            </c:ext>
          </c:extLst>
        </c:ser>
        <c:ser>
          <c:idx val="3"/>
          <c:order val="3"/>
          <c:tx>
            <c:strRef>
              <c:f>Hoja1!$E$1</c:f>
              <c:strCache>
                <c:ptCount val="1"/>
                <c:pt idx="0">
                  <c:v>Columna3</c:v>
                </c:pt>
              </c:strCache>
            </c:strRef>
          </c:tx>
          <c:spPr>
            <a:solidFill>
              <a:schemeClr val="bg1">
                <a:lumMod val="85000"/>
              </a:schemeClr>
            </a:solidFill>
          </c:spPr>
          <c:invertIfNegative val="0"/>
          <c:cat>
            <c:strRef>
              <c:f>Hoja1!$A$2:$A$10</c:f>
              <c:strCache>
                <c:ptCount val="9"/>
                <c:pt idx="0">
                  <c:v>Genfar</c:v>
                </c:pt>
                <c:pt idx="1">
                  <c:v>Mk</c:v>
                </c:pt>
                <c:pt idx="2">
                  <c:v>Laproff</c:v>
                </c:pt>
                <c:pt idx="3">
                  <c:v>La Santé</c:v>
                </c:pt>
                <c:pt idx="4">
                  <c:v>Humax</c:v>
                </c:pt>
                <c:pt idx="5">
                  <c:v>American Generics</c:v>
                </c:pt>
                <c:pt idx="6">
                  <c:v>Coaspharma</c:v>
                </c:pt>
                <c:pt idx="7">
                  <c:v>Ecar</c:v>
                </c:pt>
                <c:pt idx="8">
                  <c:v>Recipe</c:v>
                </c:pt>
              </c:strCache>
            </c:strRef>
          </c:cat>
          <c:val>
            <c:numRef>
              <c:f>Hoja1!$E$2:$E$10</c:f>
            </c:numRef>
          </c:val>
          <c:extLst>
            <c:ext xmlns:c16="http://schemas.microsoft.com/office/drawing/2014/chart" uri="{C3380CC4-5D6E-409C-BE32-E72D297353CC}">
              <c16:uniqueId val="{00000004-63FD-46D7-A1B0-12CDABDF8D11}"/>
            </c:ext>
          </c:extLst>
        </c:ser>
        <c:dLbls>
          <c:showLegendKey val="0"/>
          <c:showVal val="0"/>
          <c:showCatName val="0"/>
          <c:showSerName val="0"/>
          <c:showPercent val="0"/>
          <c:showBubbleSize val="0"/>
        </c:dLbls>
        <c:gapWidth val="150"/>
        <c:axId val="730186752"/>
        <c:axId val="190793984"/>
      </c:barChart>
      <c:catAx>
        <c:axId val="730186752"/>
        <c:scaling>
          <c:orientation val="minMax"/>
        </c:scaling>
        <c:delete val="1"/>
        <c:axPos val="b"/>
        <c:majorGridlines>
          <c:spPr>
            <a:ln>
              <a:prstDash val="dash"/>
            </a:ln>
          </c:spPr>
        </c:majorGridlines>
        <c:numFmt formatCode="General" sourceLinked="0"/>
        <c:majorTickMark val="out"/>
        <c:minorTickMark val="none"/>
        <c:tickLblPos val="high"/>
        <c:crossAx val="190793984"/>
        <c:crosses val="autoZero"/>
        <c:auto val="1"/>
        <c:lblAlgn val="ctr"/>
        <c:lblOffset val="100"/>
        <c:noMultiLvlLbl val="0"/>
      </c:catAx>
      <c:valAx>
        <c:axId val="190793984"/>
        <c:scaling>
          <c:orientation val="minMax"/>
          <c:max val="6"/>
        </c:scaling>
        <c:delete val="1"/>
        <c:axPos val="l"/>
        <c:numFmt formatCode="0.00" sourceLinked="1"/>
        <c:majorTickMark val="out"/>
        <c:minorTickMark val="none"/>
        <c:tickLblPos val="nextTo"/>
        <c:crossAx val="730186752"/>
        <c:crosses val="autoZero"/>
        <c:crossBetween val="between"/>
        <c:majorUnit val="1"/>
      </c:valAx>
    </c:plotArea>
    <c:plotVisOnly val="1"/>
    <c:dispBlanksAs val="gap"/>
    <c:showDLblsOverMax val="0"/>
  </c:chart>
  <c:txPr>
    <a:bodyPr/>
    <a:lstStyle/>
    <a:p>
      <a:pPr>
        <a:defRPr sz="1800"/>
      </a:pPr>
      <a:endParaRPr lang="es-CO"/>
    </a:p>
  </c:txPr>
  <c:externalData r:id="rId2">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Hoja1!$B$1</c:f>
              <c:strCache>
                <c:ptCount val="1"/>
                <c:pt idx="0">
                  <c:v>Brand Equity</c:v>
                </c:pt>
              </c:strCache>
            </c:strRef>
          </c:tx>
          <c:spPr>
            <a:solidFill>
              <a:srgbClr val="FF7D25"/>
            </a:solidFill>
            <a:ln>
              <a:noFill/>
            </a:ln>
          </c:spPr>
          <c:invertIfNegative val="0"/>
          <c:dLbls>
            <c:numFmt formatCode="#,##0.00" sourceLinked="0"/>
            <c:spPr>
              <a:noFill/>
              <a:ln>
                <a:noFill/>
              </a:ln>
              <a:effectLst/>
            </c:spPr>
            <c:txPr>
              <a:bodyPr/>
              <a:lstStyle/>
              <a:p>
                <a:pPr>
                  <a:defRPr sz="1000">
                    <a:solidFill>
                      <a:schemeClr val="tx1"/>
                    </a:solidFill>
                    <a:latin typeface="Calibri" panose="020F0502020204030204" pitchFamily="34" charset="0"/>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Hoja1!$A$2:$A$10</c:f>
              <c:strCache>
                <c:ptCount val="9"/>
                <c:pt idx="0">
                  <c:v>Genfar</c:v>
                </c:pt>
                <c:pt idx="1">
                  <c:v>Mk</c:v>
                </c:pt>
                <c:pt idx="2">
                  <c:v>Laproff</c:v>
                </c:pt>
                <c:pt idx="3">
                  <c:v>La Santé</c:v>
                </c:pt>
                <c:pt idx="4">
                  <c:v>Humax</c:v>
                </c:pt>
                <c:pt idx="5">
                  <c:v>American Generics</c:v>
                </c:pt>
                <c:pt idx="6">
                  <c:v>Coaspharma</c:v>
                </c:pt>
                <c:pt idx="7">
                  <c:v>Ecar</c:v>
                </c:pt>
                <c:pt idx="8">
                  <c:v>Recipe</c:v>
                </c:pt>
              </c:strCache>
            </c:strRef>
          </c:cat>
          <c:val>
            <c:numRef>
              <c:f>Hoja1!$B$2:$B$10</c:f>
              <c:numCache>
                <c:formatCode>0.00</c:formatCode>
                <c:ptCount val="9"/>
                <c:pt idx="0">
                  <c:v>5.204058961E-2</c:v>
                </c:pt>
                <c:pt idx="1">
                  <c:v>5.0884752530555556E-2</c:v>
                </c:pt>
                <c:pt idx="2">
                  <c:v>1.755112823222222E-2</c:v>
                </c:pt>
                <c:pt idx="3">
                  <c:v>4.6305267045555557E-2</c:v>
                </c:pt>
                <c:pt idx="4">
                  <c:v>5.680893477222222E-3</c:v>
                </c:pt>
                <c:pt idx="5">
                  <c:v>1.8096231801111109E-2</c:v>
                </c:pt>
                <c:pt idx="6">
                  <c:v>4.4831247238888896E-3</c:v>
                </c:pt>
                <c:pt idx="7">
                  <c:v>8.6903695372222214E-3</c:v>
                </c:pt>
                <c:pt idx="8">
                  <c:v>3.8168755094444445E-3</c:v>
                </c:pt>
              </c:numCache>
            </c:numRef>
          </c:val>
          <c:extLst>
            <c:ext xmlns:c16="http://schemas.microsoft.com/office/drawing/2014/chart" uri="{C3380CC4-5D6E-409C-BE32-E72D297353CC}">
              <c16:uniqueId val="{00000001-018A-40BF-8A8B-9DD93A555BC9}"/>
            </c:ext>
          </c:extLst>
        </c:ser>
        <c:dLbls>
          <c:showLegendKey val="0"/>
          <c:showVal val="0"/>
          <c:showCatName val="0"/>
          <c:showSerName val="0"/>
          <c:showPercent val="0"/>
          <c:showBubbleSize val="0"/>
        </c:dLbls>
        <c:gapWidth val="150"/>
        <c:axId val="730186752"/>
        <c:axId val="190793984"/>
      </c:barChart>
      <c:catAx>
        <c:axId val="730186752"/>
        <c:scaling>
          <c:orientation val="minMax"/>
        </c:scaling>
        <c:delete val="1"/>
        <c:axPos val="b"/>
        <c:majorGridlines>
          <c:spPr>
            <a:ln>
              <a:prstDash val="dash"/>
            </a:ln>
          </c:spPr>
        </c:majorGridlines>
        <c:numFmt formatCode="General" sourceLinked="0"/>
        <c:majorTickMark val="out"/>
        <c:minorTickMark val="none"/>
        <c:tickLblPos val="high"/>
        <c:crossAx val="190793984"/>
        <c:crosses val="autoZero"/>
        <c:auto val="1"/>
        <c:lblAlgn val="ctr"/>
        <c:lblOffset val="100"/>
        <c:noMultiLvlLbl val="0"/>
      </c:catAx>
      <c:valAx>
        <c:axId val="190793984"/>
        <c:scaling>
          <c:orientation val="minMax"/>
          <c:max val="0.1"/>
          <c:min val="0"/>
        </c:scaling>
        <c:delete val="1"/>
        <c:axPos val="l"/>
        <c:numFmt formatCode="0.00" sourceLinked="1"/>
        <c:majorTickMark val="out"/>
        <c:minorTickMark val="none"/>
        <c:tickLblPos val="nextTo"/>
        <c:crossAx val="730186752"/>
        <c:crosses val="autoZero"/>
        <c:crossBetween val="between"/>
        <c:majorUnit val="1"/>
      </c:valAx>
    </c:plotArea>
    <c:plotVisOnly val="1"/>
    <c:dispBlanksAs val="gap"/>
    <c:showDLblsOverMax val="0"/>
  </c:chart>
  <c:txPr>
    <a:bodyPr/>
    <a:lstStyle/>
    <a:p>
      <a:pPr>
        <a:defRPr sz="1800"/>
      </a:pPr>
      <a:endParaRPr lang="es-CO"/>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038634941713864E-2"/>
          <c:y val="0"/>
          <c:w val="0.86111904947476903"/>
          <c:h val="1"/>
        </c:manualLayout>
      </c:layout>
      <c:barChart>
        <c:barDir val="bar"/>
        <c:grouping val="clustered"/>
        <c:varyColors val="0"/>
        <c:ser>
          <c:idx val="0"/>
          <c:order val="0"/>
          <c:tx>
            <c:strRef>
              <c:f>Hoja1!$B$1</c:f>
              <c:strCache>
                <c:ptCount val="1"/>
                <c:pt idx="0">
                  <c:v>Baldom</c:v>
                </c:pt>
              </c:strCache>
            </c:strRef>
          </c:tx>
          <c:spPr>
            <a:solidFill>
              <a:srgbClr val="162B60">
                <a:alpha val="70000"/>
              </a:srgbClr>
            </a:solidFill>
            <a:ln w="19050">
              <a:noFill/>
            </a:ln>
            <a:effectLst/>
          </c:spPr>
          <c:invertIfNegative val="0"/>
          <c:dPt>
            <c:idx val="0"/>
            <c:invertIfNegative val="0"/>
            <c:bubble3D val="0"/>
            <c:spPr>
              <a:solidFill>
                <a:srgbClr val="162B60">
                  <a:alpha val="70000"/>
                </a:srgbClr>
              </a:solidFill>
              <a:ln w="19050">
                <a:noFill/>
              </a:ln>
              <a:effectLst/>
            </c:spPr>
            <c:extLst>
              <c:ext xmlns:c16="http://schemas.microsoft.com/office/drawing/2014/chart" uri="{C3380CC4-5D6E-409C-BE32-E72D297353CC}">
                <c16:uniqueId val="{00000000-DFAA-4F33-90FC-00870CC77111}"/>
              </c:ext>
            </c:extLst>
          </c:dPt>
          <c:dPt>
            <c:idx val="1"/>
            <c:invertIfNegative val="0"/>
            <c:bubble3D val="0"/>
            <c:spPr>
              <a:solidFill>
                <a:srgbClr val="162B60">
                  <a:alpha val="70000"/>
                </a:srgbClr>
              </a:solidFill>
              <a:ln w="19050">
                <a:noFill/>
              </a:ln>
              <a:effectLst/>
            </c:spPr>
            <c:extLst>
              <c:ext xmlns:c16="http://schemas.microsoft.com/office/drawing/2014/chart" uri="{C3380CC4-5D6E-409C-BE32-E72D297353CC}">
                <c16:uniqueId val="{00000003-462F-4180-924F-7DC386A7C1E1}"/>
              </c:ext>
            </c:extLst>
          </c:dPt>
          <c:dPt>
            <c:idx val="2"/>
            <c:invertIfNegative val="0"/>
            <c:bubble3D val="0"/>
            <c:spPr>
              <a:solidFill>
                <a:srgbClr val="162B60">
                  <a:alpha val="70000"/>
                </a:srgbClr>
              </a:solidFill>
              <a:ln w="19050">
                <a:noFill/>
              </a:ln>
              <a:effectLst/>
            </c:spPr>
            <c:extLst>
              <c:ext xmlns:c16="http://schemas.microsoft.com/office/drawing/2014/chart" uri="{C3380CC4-5D6E-409C-BE32-E72D297353CC}">
                <c16:uniqueId val="{00000005-462F-4180-924F-7DC386A7C1E1}"/>
              </c:ext>
            </c:extLst>
          </c:dPt>
          <c:dPt>
            <c:idx val="3"/>
            <c:invertIfNegative val="0"/>
            <c:bubble3D val="0"/>
            <c:spPr>
              <a:solidFill>
                <a:srgbClr val="162B60">
                  <a:alpha val="70000"/>
                </a:srgbClr>
              </a:solidFill>
              <a:ln w="19050">
                <a:noFill/>
              </a:ln>
              <a:effectLst/>
            </c:spPr>
            <c:extLst>
              <c:ext xmlns:c16="http://schemas.microsoft.com/office/drawing/2014/chart" uri="{C3380CC4-5D6E-409C-BE32-E72D297353CC}">
                <c16:uniqueId val="{00000002-DFAA-4F33-90FC-00870CC77111}"/>
              </c:ext>
            </c:extLst>
          </c:dPt>
          <c:dPt>
            <c:idx val="5"/>
            <c:invertIfNegative val="0"/>
            <c:bubble3D val="0"/>
            <c:spPr>
              <a:solidFill>
                <a:srgbClr val="162B60">
                  <a:alpha val="70000"/>
                </a:srgbClr>
              </a:solidFill>
              <a:ln w="19050">
                <a:noFill/>
              </a:ln>
              <a:effectLst/>
            </c:spPr>
            <c:extLst>
              <c:ext xmlns:c16="http://schemas.microsoft.com/office/drawing/2014/chart" uri="{C3380CC4-5D6E-409C-BE32-E72D297353CC}">
                <c16:uniqueId val="{00000009-462F-4180-924F-7DC386A7C1E1}"/>
              </c:ext>
            </c:extLst>
          </c:dPt>
          <c:dPt>
            <c:idx val="6"/>
            <c:invertIfNegative val="0"/>
            <c:bubble3D val="0"/>
            <c:spPr>
              <a:solidFill>
                <a:srgbClr val="162B60">
                  <a:alpha val="70000"/>
                </a:srgbClr>
              </a:solidFill>
              <a:ln w="19050">
                <a:noFill/>
              </a:ln>
              <a:effectLst/>
            </c:spPr>
            <c:extLst>
              <c:ext xmlns:c16="http://schemas.microsoft.com/office/drawing/2014/chart" uri="{C3380CC4-5D6E-409C-BE32-E72D297353CC}">
                <c16:uniqueId val="{00000006-DFAA-4F33-90FC-00870CC77111}"/>
              </c:ext>
            </c:extLst>
          </c:dPt>
          <c:dPt>
            <c:idx val="7"/>
            <c:invertIfNegative val="0"/>
            <c:bubble3D val="0"/>
            <c:spPr>
              <a:solidFill>
                <a:srgbClr val="162B60">
                  <a:alpha val="70000"/>
                </a:srgbClr>
              </a:solidFill>
              <a:ln w="19050">
                <a:noFill/>
              </a:ln>
              <a:effectLst/>
            </c:spPr>
            <c:extLst>
              <c:ext xmlns:c16="http://schemas.microsoft.com/office/drawing/2014/chart" uri="{C3380CC4-5D6E-409C-BE32-E72D297353CC}">
                <c16:uniqueId val="{00000008-DFAA-4F33-90FC-00870CC77111}"/>
              </c:ext>
            </c:extLst>
          </c:dPt>
          <c:dPt>
            <c:idx val="8"/>
            <c:invertIfNegative val="0"/>
            <c:bubble3D val="0"/>
            <c:spPr>
              <a:solidFill>
                <a:srgbClr val="162B60">
                  <a:alpha val="70000"/>
                </a:srgbClr>
              </a:solidFill>
              <a:ln w="19050">
                <a:noFill/>
              </a:ln>
              <a:effectLst/>
            </c:spPr>
            <c:extLst>
              <c:ext xmlns:c16="http://schemas.microsoft.com/office/drawing/2014/chart" uri="{C3380CC4-5D6E-409C-BE32-E72D297353CC}">
                <c16:uniqueId val="{0000000A-DFAA-4F33-90FC-00870CC77111}"/>
              </c:ext>
            </c:extLst>
          </c:dPt>
          <c:dPt>
            <c:idx val="9"/>
            <c:invertIfNegative val="0"/>
            <c:bubble3D val="0"/>
            <c:spPr>
              <a:solidFill>
                <a:srgbClr val="162B60">
                  <a:alpha val="70000"/>
                </a:srgbClr>
              </a:solidFill>
              <a:ln w="19050">
                <a:noFill/>
              </a:ln>
              <a:effectLst/>
            </c:spPr>
            <c:extLst>
              <c:ext xmlns:c16="http://schemas.microsoft.com/office/drawing/2014/chart" uri="{C3380CC4-5D6E-409C-BE32-E72D297353CC}">
                <c16:uniqueId val="{0000000C-DFAA-4F33-90FC-00870CC77111}"/>
              </c:ext>
            </c:extLst>
          </c:dPt>
          <c:dPt>
            <c:idx val="10"/>
            <c:invertIfNegative val="0"/>
            <c:bubble3D val="0"/>
            <c:spPr>
              <a:solidFill>
                <a:srgbClr val="162B60">
                  <a:alpha val="70000"/>
                </a:srgbClr>
              </a:solidFill>
              <a:ln w="19050">
                <a:noFill/>
              </a:ln>
              <a:effectLst/>
            </c:spPr>
            <c:extLst>
              <c:ext xmlns:c16="http://schemas.microsoft.com/office/drawing/2014/chart" uri="{C3380CC4-5D6E-409C-BE32-E72D297353CC}">
                <c16:uniqueId val="{0000000E-DFAA-4F33-90FC-00870CC77111}"/>
              </c:ext>
            </c:extLst>
          </c:dPt>
          <c:dPt>
            <c:idx val="13"/>
            <c:invertIfNegative val="0"/>
            <c:bubble3D val="0"/>
            <c:spPr>
              <a:solidFill>
                <a:srgbClr val="162B60">
                  <a:alpha val="70000"/>
                </a:srgbClr>
              </a:solidFill>
              <a:ln w="19050">
                <a:noFill/>
              </a:ln>
              <a:effectLst/>
            </c:spPr>
            <c:extLst>
              <c:ext xmlns:c16="http://schemas.microsoft.com/office/drawing/2014/chart" uri="{C3380CC4-5D6E-409C-BE32-E72D297353CC}">
                <c16:uniqueId val="{00000012-DFAA-4F33-90FC-00870CC77111}"/>
              </c:ext>
            </c:extLst>
          </c:dPt>
          <c:dPt>
            <c:idx val="14"/>
            <c:invertIfNegative val="0"/>
            <c:bubble3D val="0"/>
            <c:spPr>
              <a:solidFill>
                <a:srgbClr val="162B60">
                  <a:alpha val="70000"/>
                </a:srgbClr>
              </a:solidFill>
              <a:ln w="19050">
                <a:noFill/>
              </a:ln>
              <a:effectLst/>
            </c:spPr>
            <c:extLst>
              <c:ext xmlns:c16="http://schemas.microsoft.com/office/drawing/2014/chart" uri="{C3380CC4-5D6E-409C-BE32-E72D297353CC}">
                <c16:uniqueId val="{00000014-DFAA-4F33-90FC-00870CC77111}"/>
              </c:ext>
            </c:extLst>
          </c:dPt>
          <c:dPt>
            <c:idx val="15"/>
            <c:invertIfNegative val="0"/>
            <c:bubble3D val="0"/>
            <c:spPr>
              <a:solidFill>
                <a:srgbClr val="162B60">
                  <a:alpha val="70000"/>
                </a:srgbClr>
              </a:solidFill>
              <a:ln w="19050">
                <a:noFill/>
              </a:ln>
              <a:effectLst/>
            </c:spPr>
            <c:extLst>
              <c:ext xmlns:c16="http://schemas.microsoft.com/office/drawing/2014/chart" uri="{C3380CC4-5D6E-409C-BE32-E72D297353CC}">
                <c16:uniqueId val="{00000016-DFAA-4F33-90FC-00870CC77111}"/>
              </c:ext>
            </c:extLst>
          </c:dPt>
          <c:dPt>
            <c:idx val="16"/>
            <c:invertIfNegative val="0"/>
            <c:bubble3D val="0"/>
            <c:spPr>
              <a:solidFill>
                <a:srgbClr val="162B60">
                  <a:alpha val="70000"/>
                </a:srgbClr>
              </a:solidFill>
              <a:ln w="19050">
                <a:noFill/>
              </a:ln>
              <a:effectLst/>
            </c:spPr>
            <c:extLst>
              <c:ext xmlns:c16="http://schemas.microsoft.com/office/drawing/2014/chart" uri="{C3380CC4-5D6E-409C-BE32-E72D297353CC}">
                <c16:uniqueId val="{00000018-DFAA-4F33-90FC-00870CC77111}"/>
              </c:ext>
            </c:extLst>
          </c:dPt>
          <c:dPt>
            <c:idx val="17"/>
            <c:invertIfNegative val="0"/>
            <c:bubble3D val="0"/>
            <c:spPr>
              <a:solidFill>
                <a:srgbClr val="162B60">
                  <a:alpha val="70000"/>
                </a:srgbClr>
              </a:solidFill>
              <a:ln w="19050">
                <a:noFill/>
              </a:ln>
              <a:effectLst/>
            </c:spPr>
            <c:extLst>
              <c:ext xmlns:c16="http://schemas.microsoft.com/office/drawing/2014/chart" uri="{C3380CC4-5D6E-409C-BE32-E72D297353CC}">
                <c16:uniqueId val="{0000001D-462F-4180-924F-7DC386A7C1E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Hoja1!$A$2:$A$21</c:f>
              <c:strCache>
                <c:ptCount val="20"/>
                <c:pt idx="0">
                  <c:v>Bachillerato</c:v>
                </c:pt>
                <c:pt idx="1">
                  <c:v>Agrupación Técnico</c:v>
                </c:pt>
                <c:pt idx="2">
                  <c:v>Agrupación Universitario</c:v>
                </c:pt>
                <c:pt idx="3">
                  <c:v>Postgrado/ Especialización / Maestría</c:v>
                </c:pt>
                <c:pt idx="5">
                  <c:v>Esposa / esposo</c:v>
                </c:pt>
                <c:pt idx="6">
                  <c:v>Hija / Hijo</c:v>
                </c:pt>
                <c:pt idx="7">
                  <c:v>Madre / Padre</c:v>
                </c:pt>
                <c:pt idx="8">
                  <c:v>Vivo solo(a)</c:v>
                </c:pt>
                <c:pt idx="9">
                  <c:v>Es otro familiar o pariente</c:v>
                </c:pt>
                <c:pt idx="10">
                  <c:v>Esposa y madre</c:v>
                </c:pt>
                <c:pt idx="11">
                  <c:v>Madre, hermana y sobrina</c:v>
                </c:pt>
                <c:pt idx="13">
                  <c:v>Trabajador</c:v>
                </c:pt>
                <c:pt idx="14">
                  <c:v>Desempleado</c:v>
                </c:pt>
                <c:pt idx="15">
                  <c:v>Ama de casa</c:v>
                </c:pt>
                <c:pt idx="16">
                  <c:v>Estudiante</c:v>
                </c:pt>
                <c:pt idx="17">
                  <c:v>Estudia y trabaja</c:v>
                </c:pt>
                <c:pt idx="18">
                  <c:v>Jubilado</c:v>
                </c:pt>
                <c:pt idx="19">
                  <c:v>Incapacitado</c:v>
                </c:pt>
              </c:strCache>
            </c:strRef>
          </c:cat>
          <c:val>
            <c:numRef>
              <c:f>Hoja1!$B$2:$B$21</c:f>
              <c:numCache>
                <c:formatCode>0%</c:formatCode>
                <c:ptCount val="20"/>
                <c:pt idx="0">
                  <c:v>0.09</c:v>
                </c:pt>
                <c:pt idx="1">
                  <c:v>0.31</c:v>
                </c:pt>
                <c:pt idx="2">
                  <c:v>0.48</c:v>
                </c:pt>
                <c:pt idx="3">
                  <c:v>0.12</c:v>
                </c:pt>
                <c:pt idx="5">
                  <c:v>0.504</c:v>
                </c:pt>
                <c:pt idx="6">
                  <c:v>0.16200000000000001</c:v>
                </c:pt>
                <c:pt idx="7">
                  <c:v>0.2</c:v>
                </c:pt>
                <c:pt idx="8">
                  <c:v>7.0999999999999994E-2</c:v>
                </c:pt>
                <c:pt idx="9">
                  <c:v>3.1E-2</c:v>
                </c:pt>
                <c:pt idx="10">
                  <c:v>1.0999999999999999E-2</c:v>
                </c:pt>
                <c:pt idx="11">
                  <c:v>1.6E-2</c:v>
                </c:pt>
                <c:pt idx="13">
                  <c:v>0.7</c:v>
                </c:pt>
                <c:pt idx="14">
                  <c:v>0.08</c:v>
                </c:pt>
                <c:pt idx="15">
                  <c:v>9.6000000000000002E-2</c:v>
                </c:pt>
                <c:pt idx="16">
                  <c:v>4.2000000000000003E-2</c:v>
                </c:pt>
                <c:pt idx="17">
                  <c:v>4.4999999999999998E-2</c:v>
                </c:pt>
                <c:pt idx="18">
                  <c:v>2.5999999999999999E-2</c:v>
                </c:pt>
                <c:pt idx="19">
                  <c:v>1.2E-2</c:v>
                </c:pt>
              </c:numCache>
            </c:numRef>
          </c:val>
          <c:extLst>
            <c:ext xmlns:c16="http://schemas.microsoft.com/office/drawing/2014/chart" uri="{C3380CC4-5D6E-409C-BE32-E72D297353CC}">
              <c16:uniqueId val="{0000002F-DFAA-4F33-90FC-00870CC77111}"/>
            </c:ext>
          </c:extLst>
        </c:ser>
        <c:dLbls>
          <c:dLblPos val="outEnd"/>
          <c:showLegendKey val="0"/>
          <c:showVal val="1"/>
          <c:showCatName val="0"/>
          <c:showSerName val="0"/>
          <c:showPercent val="0"/>
          <c:showBubbleSize val="0"/>
        </c:dLbls>
        <c:gapWidth val="50"/>
        <c:axId val="-533366608"/>
        <c:axId val="-533361168"/>
      </c:barChart>
      <c:catAx>
        <c:axId val="-533366608"/>
        <c:scaling>
          <c:orientation val="maxMin"/>
        </c:scaling>
        <c:delete val="1"/>
        <c:axPos val="l"/>
        <c:numFmt formatCode="General" sourceLinked="1"/>
        <c:majorTickMark val="out"/>
        <c:minorTickMark val="none"/>
        <c:tickLblPos val="nextTo"/>
        <c:crossAx val="-533361168"/>
        <c:crosses val="autoZero"/>
        <c:auto val="1"/>
        <c:lblAlgn val="ctr"/>
        <c:lblOffset val="100"/>
        <c:noMultiLvlLbl val="0"/>
      </c:catAx>
      <c:valAx>
        <c:axId val="-533361168"/>
        <c:scaling>
          <c:orientation val="minMax"/>
          <c:max val="1"/>
          <c:min val="0"/>
        </c:scaling>
        <c:delete val="1"/>
        <c:axPos val="t"/>
        <c:numFmt formatCode="0%" sourceLinked="1"/>
        <c:majorTickMark val="out"/>
        <c:minorTickMark val="none"/>
        <c:tickLblPos val="nextTo"/>
        <c:crossAx val="-5333666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Reversed" id="23">
  <a:schemeClr val="accent3"/>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withinLinear" id="17">
  <a:schemeClr val="accent4"/>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70.png"/></Relationships>
</file>

<file path=ppt/drawings/drawing1.xml><?xml version="1.0" encoding="utf-8"?>
<c:userShapes xmlns:c="http://schemas.openxmlformats.org/drawingml/2006/chart">
  <cdr:relSizeAnchor xmlns:cdr="http://schemas.openxmlformats.org/drawingml/2006/chartDrawing">
    <cdr:from>
      <cdr:x>0.08184</cdr:x>
      <cdr:y>0.04249</cdr:y>
    </cdr:from>
    <cdr:to>
      <cdr:x>0.95247</cdr:x>
      <cdr:y>0.90661</cdr:y>
    </cdr:to>
    <cdr:cxnSp macro="">
      <cdr:nvCxnSpPr>
        <cdr:cNvPr id="5" name="Conector recto 4">
          <a:extLst xmlns:a="http://schemas.openxmlformats.org/drawingml/2006/main">
            <a:ext uri="{FF2B5EF4-FFF2-40B4-BE49-F238E27FC236}">
              <a16:creationId xmlns:a16="http://schemas.microsoft.com/office/drawing/2014/main" id="{0949247D-6B9D-A977-9C2C-3206B12E8FA2}"/>
            </a:ext>
          </a:extLst>
        </cdr:cNvPr>
        <cdr:cNvCxnSpPr/>
      </cdr:nvCxnSpPr>
      <cdr:spPr>
        <a:xfrm xmlns:a="http://schemas.openxmlformats.org/drawingml/2006/main" flipV="1">
          <a:off x="493539" y="149076"/>
          <a:ext cx="5250461" cy="3031921"/>
        </a:xfrm>
        <a:prstGeom xmlns:a="http://schemas.openxmlformats.org/drawingml/2006/main" prst="line">
          <a:avLst/>
        </a:prstGeom>
        <a:ln xmlns:a="http://schemas.openxmlformats.org/drawingml/2006/main" w="28575">
          <a:solidFill>
            <a:schemeClr val="bg1">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0.66721</cdr:x>
      <cdr:y>0.60207</cdr:y>
    </cdr:from>
    <cdr:to>
      <cdr:x>0.75785</cdr:x>
      <cdr:y>0.66711</cdr:y>
    </cdr:to>
    <cdr:pic>
      <cdr:nvPicPr>
        <cdr:cNvPr id="4" name="Imagen 3">
          <a:extLst xmlns:a="http://schemas.openxmlformats.org/drawingml/2006/main">
            <a:ext uri="{FF2B5EF4-FFF2-40B4-BE49-F238E27FC236}">
              <a16:creationId xmlns:a16="http://schemas.microsoft.com/office/drawing/2014/main" id="{674BC3D2-705F-C7FC-3C5D-38A89827EC3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4023706" y="2112458"/>
          <a:ext cx="546616" cy="228203"/>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0.09134</cdr:x>
      <cdr:y>0.61453</cdr:y>
    </cdr:from>
    <cdr:to>
      <cdr:x>0.10236</cdr:x>
      <cdr:y>0.78648</cdr:y>
    </cdr:to>
    <cdr:sp macro="" textlink="">
      <cdr:nvSpPr>
        <cdr:cNvPr id="2" name="Rectángulo 1"/>
        <cdr:cNvSpPr/>
      </cdr:nvSpPr>
      <cdr:spPr>
        <a:xfrm xmlns:a="http://schemas.openxmlformats.org/drawingml/2006/main">
          <a:off x="773929" y="304059"/>
          <a:ext cx="93345" cy="85079"/>
        </a:xfrm>
        <a:prstGeom xmlns:a="http://schemas.openxmlformats.org/drawingml/2006/main" prst="rect">
          <a:avLst/>
        </a:prstGeom>
        <a:solidFill xmlns:a="http://schemas.openxmlformats.org/drawingml/2006/main">
          <a:srgbClr val="FFA1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s-CO"/>
        </a:p>
      </cdr:txBody>
    </cdr:sp>
  </cdr:relSizeAnchor>
  <cdr:relSizeAnchor xmlns:cdr="http://schemas.openxmlformats.org/drawingml/2006/chartDrawing">
    <cdr:from>
      <cdr:x>0.44274</cdr:x>
      <cdr:y>0.63062</cdr:y>
    </cdr:from>
    <cdr:to>
      <cdr:x>0.45376</cdr:x>
      <cdr:y>0.80257</cdr:y>
    </cdr:to>
    <cdr:sp macro="" textlink="">
      <cdr:nvSpPr>
        <cdr:cNvPr id="3" name="Rectángulo 2"/>
        <cdr:cNvSpPr/>
      </cdr:nvSpPr>
      <cdr:spPr>
        <a:xfrm xmlns:a="http://schemas.openxmlformats.org/drawingml/2006/main">
          <a:off x="3751205" y="312020"/>
          <a:ext cx="93345" cy="85079"/>
        </a:xfrm>
        <a:prstGeom xmlns:a="http://schemas.openxmlformats.org/drawingml/2006/main" prst="rect">
          <a:avLst/>
        </a:prstGeom>
        <a:solidFill xmlns:a="http://schemas.openxmlformats.org/drawingml/2006/main">
          <a:srgbClr val="B1B1B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s-CO"/>
        </a:p>
      </cdr:txBody>
    </cdr:sp>
  </cdr:relSizeAnchor>
  <cdr:relSizeAnchor xmlns:cdr="http://schemas.openxmlformats.org/drawingml/2006/chartDrawing">
    <cdr:from>
      <cdr:x>0.62385</cdr:x>
      <cdr:y>0.63062</cdr:y>
    </cdr:from>
    <cdr:to>
      <cdr:x>0.63486</cdr:x>
      <cdr:y>0.80257</cdr:y>
    </cdr:to>
    <cdr:sp macro="" textlink="">
      <cdr:nvSpPr>
        <cdr:cNvPr id="4" name="Rectángulo 3"/>
        <cdr:cNvSpPr/>
      </cdr:nvSpPr>
      <cdr:spPr>
        <a:xfrm xmlns:a="http://schemas.openxmlformats.org/drawingml/2006/main">
          <a:off x="5285690" y="312020"/>
          <a:ext cx="93345" cy="85079"/>
        </a:xfrm>
        <a:prstGeom xmlns:a="http://schemas.openxmlformats.org/drawingml/2006/main" prst="rect">
          <a:avLst/>
        </a:prstGeom>
        <a:solidFill xmlns:a="http://schemas.openxmlformats.org/drawingml/2006/main">
          <a:srgbClr val="162B6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s-CO"/>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319DE-C173-4C84-ADE8-B364C78C69E1}" type="datetimeFigureOut">
              <a:rPr lang="es-CO" smtClean="0"/>
              <a:t>21/10/2025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2E3C2-419D-4111-B7B0-A927AE41AE63}" type="slidenum">
              <a:rPr lang="es-CO" smtClean="0"/>
              <a:t>‹Nº›</a:t>
            </a:fld>
            <a:endParaRPr lang="es-CO"/>
          </a:p>
        </p:txBody>
      </p:sp>
    </p:spTree>
    <p:extLst>
      <p:ext uri="{BB962C8B-B14F-4D97-AF65-F5344CB8AC3E}">
        <p14:creationId xmlns:p14="http://schemas.microsoft.com/office/powerpoint/2010/main" val="728348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22E3C2-419D-4111-B7B0-A927AE41AE63}" type="slidenum">
              <a:rPr lang="es-CO" smtClean="0"/>
              <a:t>1</a:t>
            </a:fld>
            <a:endParaRPr lang="es-CO"/>
          </a:p>
        </p:txBody>
      </p:sp>
    </p:spTree>
    <p:extLst>
      <p:ext uri="{BB962C8B-B14F-4D97-AF65-F5344CB8AC3E}">
        <p14:creationId xmlns:p14="http://schemas.microsoft.com/office/powerpoint/2010/main" val="228169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17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014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88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311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857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371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955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822E3C2-419D-4111-B7B0-A927AE41AE63}" type="slidenum">
              <a:rPr lang="es-CO" smtClean="0"/>
              <a:t>59</a:t>
            </a:fld>
            <a:endParaRPr lang="es-CO"/>
          </a:p>
        </p:txBody>
      </p:sp>
    </p:spTree>
    <p:extLst>
      <p:ext uri="{BB962C8B-B14F-4D97-AF65-F5344CB8AC3E}">
        <p14:creationId xmlns:p14="http://schemas.microsoft.com/office/powerpoint/2010/main" val="2208991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MX" dirty="0"/>
              <a:t>.</a:t>
            </a:r>
            <a:endParaRPr lang="es-CO"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7ABF8-46BA-4EA1-89BE-0B8404597A38}" type="slidenum">
              <a:rPr kumimoji="0" lang="es-C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744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66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28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88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41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202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794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CF8C61-6542-4C70-A64C-1BAD4A6CFB8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22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F9676700-F8B7-4702-8296-6421EAB32BD8}" type="datetimeFigureOut">
              <a:rPr lang="es-CO" smtClean="0"/>
              <a:t>21/10/2025</a:t>
            </a:fld>
            <a:endParaRPr lang="es-CO"/>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CO"/>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7A667BDE-F3A7-4B0D-85A4-4F28386CA039}" type="slidenum">
              <a:rPr lang="es-CO" smtClean="0"/>
              <a:t>‹Nº›</a:t>
            </a:fld>
            <a:endParaRPr lang="es-CO"/>
          </a:p>
        </p:txBody>
      </p:sp>
    </p:spTree>
    <p:extLst>
      <p:ext uri="{BB962C8B-B14F-4D97-AF65-F5344CB8AC3E}">
        <p14:creationId xmlns:p14="http://schemas.microsoft.com/office/powerpoint/2010/main" val="3222783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atin typeface="Century Gothic" panose="020B0502020202020204" pitchFamily="34" charset="0"/>
              </a:defRPr>
            </a:lvl1pPr>
          </a:lstStyle>
          <a:p>
            <a:r>
              <a:rPr lang="es-ES" dirty="0"/>
              <a:t>Haga clic para modificar el estilo de título del patrón</a:t>
            </a:r>
            <a:endParaRPr lang="es-CO" dirty="0"/>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sp>
        <p:nvSpPr>
          <p:cNvPr id="4" name="Marcador de fecha 3"/>
          <p:cNvSpPr>
            <a:spLocks noGrp="1"/>
          </p:cNvSpPr>
          <p:nvPr>
            <p:ph type="dt" sz="half" idx="10"/>
          </p:nvPr>
        </p:nvSpPr>
        <p:spPr>
          <a:xfrm>
            <a:off x="838200" y="6356350"/>
            <a:ext cx="2743200" cy="365125"/>
          </a:xfrm>
          <a:prstGeom prst="rect">
            <a:avLst/>
          </a:prstGeom>
        </p:spPr>
        <p:txBody>
          <a:bodyPr/>
          <a:lstStyle>
            <a:lvl1pPr>
              <a:defRPr>
                <a:latin typeface="Century Gothic" panose="020B0502020202020204" pitchFamily="34" charset="0"/>
              </a:defRPr>
            </a:lvl1pPr>
          </a:lstStyle>
          <a:p>
            <a:fld id="{64DF69DE-D7D0-4A70-B4DB-A886643187CC}" type="datetimeFigureOut">
              <a:rPr lang="es-CO" smtClean="0">
                <a:solidFill>
                  <a:prstClr val="black"/>
                </a:solidFill>
              </a:rPr>
              <a:pPr/>
              <a:t>21/10/2025</a:t>
            </a:fld>
            <a:endParaRPr lang="es-CO" dirty="0">
              <a:solidFill>
                <a:prstClr val="black"/>
              </a:solidFill>
            </a:endParaRPr>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lvl1pPr>
              <a:defRPr>
                <a:latin typeface="Century Gothic" panose="020B0502020202020204" pitchFamily="34" charset="0"/>
              </a:defRPr>
            </a:lvl1pPr>
          </a:lstStyle>
          <a:p>
            <a:endParaRPr lang="es-CO" dirty="0">
              <a:solidFill>
                <a:prstClr val="black"/>
              </a:solidFill>
            </a:endParaRPr>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lvl1pPr>
              <a:defRPr>
                <a:latin typeface="Century Gothic" panose="020B0502020202020204" pitchFamily="34" charset="0"/>
              </a:defRPr>
            </a:lvl1pPr>
          </a:lstStyle>
          <a:p>
            <a:fld id="{0D319B7F-FD62-4ADD-831A-4E0F2560AE20}" type="slidenum">
              <a:rPr lang="es-CO" smtClean="0">
                <a:solidFill>
                  <a:prstClr val="black"/>
                </a:solidFill>
              </a:rPr>
              <a:pPr/>
              <a:t>‹Nº›</a:t>
            </a:fld>
            <a:endParaRPr lang="es-CO" dirty="0">
              <a:solidFill>
                <a:prstClr val="black"/>
              </a:solidFill>
            </a:endParaRPr>
          </a:p>
        </p:txBody>
      </p:sp>
    </p:spTree>
    <p:extLst>
      <p:ext uri="{BB962C8B-B14F-4D97-AF65-F5344CB8AC3E}">
        <p14:creationId xmlns:p14="http://schemas.microsoft.com/office/powerpoint/2010/main" val="108239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atin typeface="Century Gothic" panose="020B0502020202020204" pitchFamily="34" charset="0"/>
              </a:defRPr>
            </a:lvl1pPr>
          </a:lstStyle>
          <a:p>
            <a:r>
              <a:rPr lang="es-ES" dirty="0"/>
              <a:t>Haga clic para modificar el estilo de título del patrón</a:t>
            </a:r>
            <a:endParaRPr lang="es-CO" dirty="0"/>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sp>
        <p:nvSpPr>
          <p:cNvPr id="4" name="Marcador de fecha 3"/>
          <p:cNvSpPr>
            <a:spLocks noGrp="1"/>
          </p:cNvSpPr>
          <p:nvPr>
            <p:ph type="dt" sz="half" idx="10"/>
          </p:nvPr>
        </p:nvSpPr>
        <p:spPr>
          <a:xfrm>
            <a:off x="838200" y="6356350"/>
            <a:ext cx="2743200" cy="365125"/>
          </a:xfrm>
          <a:prstGeom prst="rect">
            <a:avLst/>
          </a:prstGeom>
        </p:spPr>
        <p:txBody>
          <a:bodyPr/>
          <a:lstStyle>
            <a:lvl1pPr>
              <a:defRPr>
                <a:latin typeface="Century Gothic" panose="020B0502020202020204" pitchFamily="34" charset="0"/>
              </a:defRPr>
            </a:lvl1pPr>
          </a:lstStyle>
          <a:p>
            <a:fld id="{EA51A766-AA07-4370-8A62-B58BD9CC95D3}" type="datetimeFigureOut">
              <a:rPr lang="es-CO" smtClean="0">
                <a:solidFill>
                  <a:prstClr val="black"/>
                </a:solidFill>
              </a:rPr>
              <a:pPr/>
              <a:t>21/10/2025</a:t>
            </a:fld>
            <a:endParaRPr lang="es-CO" dirty="0">
              <a:solidFill>
                <a:prstClr val="black"/>
              </a:solidFill>
            </a:endParaRPr>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lvl1pPr>
              <a:defRPr>
                <a:latin typeface="Century Gothic" panose="020B0502020202020204" pitchFamily="34" charset="0"/>
              </a:defRPr>
            </a:lvl1pPr>
          </a:lstStyle>
          <a:p>
            <a:endParaRPr lang="es-CO" dirty="0">
              <a:solidFill>
                <a:prstClr val="black"/>
              </a:solidFill>
            </a:endParaRPr>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lvl1pPr>
              <a:defRPr>
                <a:latin typeface="Century Gothic" panose="020B0502020202020204" pitchFamily="34" charset="0"/>
              </a:defRPr>
            </a:lvl1pPr>
          </a:lstStyle>
          <a:p>
            <a:fld id="{25E969C0-7202-45EB-B330-2AAB5889B832}" type="slidenum">
              <a:rPr lang="es-CO" smtClean="0">
                <a:solidFill>
                  <a:prstClr val="black"/>
                </a:solidFill>
              </a:rPr>
              <a:pPr/>
              <a:t>‹Nº›</a:t>
            </a:fld>
            <a:endParaRPr lang="es-CO" dirty="0">
              <a:solidFill>
                <a:prstClr val="black"/>
              </a:solidFill>
            </a:endParaRPr>
          </a:p>
        </p:txBody>
      </p:sp>
    </p:spTree>
    <p:extLst>
      <p:ext uri="{BB962C8B-B14F-4D97-AF65-F5344CB8AC3E}">
        <p14:creationId xmlns:p14="http://schemas.microsoft.com/office/powerpoint/2010/main" val="618612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8B536D1-D918-41C1-9806-6DF21681FE06}" type="datetime1">
              <a:rPr lang="es-CO">
                <a:solidFill>
                  <a:prstClr val="black"/>
                </a:solidFill>
              </a:rPr>
              <a:pPr/>
              <a:t>21/10/2025</a:t>
            </a:fld>
            <a:endParaRPr lang="es-CO">
              <a:solidFill>
                <a:prstClr val="black"/>
              </a:solidFill>
            </a:endParaRPr>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CO">
              <a:solidFill>
                <a:prstClr val="black"/>
              </a:solidFill>
            </a:endParaRPr>
          </a:p>
        </p:txBody>
      </p:sp>
      <p:sp>
        <p:nvSpPr>
          <p:cNvPr id="6" name="Marcador de número de diapositiva 5"/>
          <p:cNvSpPr>
            <a:spLocks noGrp="1"/>
          </p:cNvSpPr>
          <p:nvPr>
            <p:ph type="sldNum" sz="quarter" idx="12"/>
          </p:nvPr>
        </p:nvSpPr>
        <p:spPr>
          <a:xfrm>
            <a:off x="9448800" y="6538912"/>
            <a:ext cx="2743200" cy="365125"/>
          </a:xfrm>
        </p:spPr>
        <p:txBody>
          <a:body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265484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9" name="Marcador de número de diapositiva 8"/>
          <p:cNvSpPr>
            <a:spLocks noGrp="1"/>
          </p:cNvSpPr>
          <p:nvPr>
            <p:ph type="sldNum" sz="quarter" idx="12"/>
          </p:nvPr>
        </p:nvSpPr>
        <p:spPr>
          <a:xfrm>
            <a:off x="9448800" y="6538912"/>
            <a:ext cx="2743200" cy="365125"/>
          </a:xfrm>
        </p:spPr>
        <p:txBody>
          <a:body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3141002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9" name="Marcador de número de diapositiva 8"/>
          <p:cNvSpPr>
            <a:spLocks noGrp="1"/>
          </p:cNvSpPr>
          <p:nvPr>
            <p:ph type="sldNum" sz="quarter" idx="12"/>
          </p:nvPr>
        </p:nvSpPr>
        <p:spPr>
          <a:xfrm>
            <a:off x="9448800" y="6538912"/>
            <a:ext cx="2743200" cy="365125"/>
          </a:xfrm>
        </p:spPr>
        <p:txBody>
          <a:body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848537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dirty="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prstGeom prst="rect">
            <a:avLst/>
          </a:prstGeo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noProof="0" dirty="0"/>
              <a:t>Haga clic para modificar el estilo de subtítulo del patrón</a:t>
            </a:r>
            <a:endParaRPr lang="en-US" noProof="0" dirty="0"/>
          </a:p>
        </p:txBody>
      </p:sp>
    </p:spTree>
    <p:extLst>
      <p:ext uri="{BB962C8B-B14F-4D97-AF65-F5344CB8AC3E}">
        <p14:creationId xmlns:p14="http://schemas.microsoft.com/office/powerpoint/2010/main" val="423198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0" y="1"/>
            <a:ext cx="10653082" cy="6857999"/>
          </a:xfrm>
          <a:custGeom>
            <a:avLst/>
            <a:gdLst>
              <a:gd name="connsiteX0" fmla="*/ 9452973 w 10653082"/>
              <a:gd name="connsiteY0" fmla="*/ 6204584 h 6857999"/>
              <a:gd name="connsiteX1" fmla="*/ 10604736 w 10653082"/>
              <a:gd name="connsiteY1" fmla="*/ 6782853 h 6857999"/>
              <a:gd name="connsiteX2" fmla="*/ 10653082 w 10653082"/>
              <a:gd name="connsiteY2" fmla="*/ 6857999 h 6857999"/>
              <a:gd name="connsiteX3" fmla="*/ 8252864 w 10653082"/>
              <a:gd name="connsiteY3" fmla="*/ 6857999 h 6857999"/>
              <a:gd name="connsiteX4" fmla="*/ 8301210 w 10653082"/>
              <a:gd name="connsiteY4" fmla="*/ 6782853 h 6857999"/>
              <a:gd name="connsiteX5" fmla="*/ 9452973 w 10653082"/>
              <a:gd name="connsiteY5" fmla="*/ 6204584 h 6857999"/>
              <a:gd name="connsiteX6" fmla="*/ 8865442 w 10653082"/>
              <a:gd name="connsiteY6" fmla="*/ 4745354 h 6857999"/>
              <a:gd name="connsiteX7" fmla="*/ 9575450 w 10653082"/>
              <a:gd name="connsiteY7" fmla="*/ 5434964 h 6857999"/>
              <a:gd name="connsiteX8" fmla="*/ 8865442 w 10653082"/>
              <a:gd name="connsiteY8" fmla="*/ 6124574 h 6857999"/>
              <a:gd name="connsiteX9" fmla="*/ 8155434 w 10653082"/>
              <a:gd name="connsiteY9" fmla="*/ 5434964 h 6857999"/>
              <a:gd name="connsiteX10" fmla="*/ 8865442 w 10653082"/>
              <a:gd name="connsiteY10" fmla="*/ 4745354 h 6857999"/>
              <a:gd name="connsiteX11" fmla="*/ 8659702 w 10653082"/>
              <a:gd name="connsiteY11" fmla="*/ 4114799 h 6857999"/>
              <a:gd name="connsiteX12" fmla="*/ 8954420 w 10653082"/>
              <a:gd name="connsiteY12" fmla="*/ 4390072 h 6857999"/>
              <a:gd name="connsiteX13" fmla="*/ 8659702 w 10653082"/>
              <a:gd name="connsiteY13" fmla="*/ 4665345 h 6857999"/>
              <a:gd name="connsiteX14" fmla="*/ 8364984 w 10653082"/>
              <a:gd name="connsiteY14" fmla="*/ 4390072 h 6857999"/>
              <a:gd name="connsiteX15" fmla="*/ 8659702 w 10653082"/>
              <a:gd name="connsiteY15" fmla="*/ 4114799 h 6857999"/>
              <a:gd name="connsiteX16" fmla="*/ 7919214 w 10653082"/>
              <a:gd name="connsiteY16" fmla="*/ 3451859 h 6857999"/>
              <a:gd name="connsiteX17" fmla="*/ 8364984 w 10653082"/>
              <a:gd name="connsiteY17" fmla="*/ 3890962 h 6857999"/>
              <a:gd name="connsiteX18" fmla="*/ 7919214 w 10653082"/>
              <a:gd name="connsiteY18" fmla="*/ 4330065 h 6857999"/>
              <a:gd name="connsiteX19" fmla="*/ 7473444 w 10653082"/>
              <a:gd name="connsiteY19" fmla="*/ 3890962 h 6857999"/>
              <a:gd name="connsiteX20" fmla="*/ 7919214 w 10653082"/>
              <a:gd name="connsiteY20" fmla="*/ 3451859 h 6857999"/>
              <a:gd name="connsiteX21" fmla="*/ 9575450 w 10653082"/>
              <a:gd name="connsiteY21" fmla="*/ 2080260 h 6857999"/>
              <a:gd name="connsiteX22" fmla="*/ 10394600 w 10653082"/>
              <a:gd name="connsiteY22" fmla="*/ 2880360 h 6857999"/>
              <a:gd name="connsiteX23" fmla="*/ 9575450 w 10653082"/>
              <a:gd name="connsiteY23" fmla="*/ 3680459 h 6857999"/>
              <a:gd name="connsiteX24" fmla="*/ 8756300 w 10653082"/>
              <a:gd name="connsiteY24" fmla="*/ 2880360 h 6857999"/>
              <a:gd name="connsiteX25" fmla="*/ 9575450 w 10653082"/>
              <a:gd name="connsiteY25" fmla="*/ 2080260 h 6857999"/>
              <a:gd name="connsiteX26" fmla="*/ 3542509 w 10653082"/>
              <a:gd name="connsiteY26" fmla="*/ 2080260 h 6857999"/>
              <a:gd name="connsiteX27" fmla="*/ 7725097 w 10653082"/>
              <a:gd name="connsiteY27" fmla="*/ 5806439 h 6857999"/>
              <a:gd name="connsiteX28" fmla="*/ 7593418 w 10653082"/>
              <a:gd name="connsiteY28" fmla="*/ 6737669 h 6857999"/>
              <a:gd name="connsiteX29" fmla="*/ 7555063 w 10653082"/>
              <a:gd name="connsiteY29" fmla="*/ 6857999 h 6857999"/>
              <a:gd name="connsiteX30" fmla="*/ 1 w 10653082"/>
              <a:gd name="connsiteY30" fmla="*/ 6857999 h 6857999"/>
              <a:gd name="connsiteX31" fmla="*/ 1 w 10653082"/>
              <a:gd name="connsiteY31" fmla="*/ 3831964 h 6857999"/>
              <a:gd name="connsiteX32" fmla="*/ 74241 w 10653082"/>
              <a:gd name="connsiteY32" fmla="*/ 3723097 h 6857999"/>
              <a:gd name="connsiteX33" fmla="*/ 3542509 w 10653082"/>
              <a:gd name="connsiteY33" fmla="*/ 2080260 h 6857999"/>
              <a:gd name="connsiteX34" fmla="*/ 7486133 w 10653082"/>
              <a:gd name="connsiteY34" fmla="*/ 782955 h 6857999"/>
              <a:gd name="connsiteX35" fmla="*/ 8827253 w 10653082"/>
              <a:gd name="connsiteY35" fmla="*/ 2057400 h 6857999"/>
              <a:gd name="connsiteX36" fmla="*/ 7486133 w 10653082"/>
              <a:gd name="connsiteY36" fmla="*/ 3331845 h 6857999"/>
              <a:gd name="connsiteX37" fmla="*/ 6145013 w 10653082"/>
              <a:gd name="connsiteY37" fmla="*/ 2057400 h 6857999"/>
              <a:gd name="connsiteX38" fmla="*/ 7486133 w 10653082"/>
              <a:gd name="connsiteY38" fmla="*/ 782955 h 6857999"/>
              <a:gd name="connsiteX39" fmla="*/ 0 w 10653082"/>
              <a:gd name="connsiteY39" fmla="*/ 0 h 6857999"/>
              <a:gd name="connsiteX40" fmla="*/ 7160894 w 10653082"/>
              <a:gd name="connsiteY40" fmla="*/ 0 h 6857999"/>
              <a:gd name="connsiteX41" fmla="*/ 6957436 w 10653082"/>
              <a:gd name="connsiteY41" fmla="*/ 298358 h 6857999"/>
              <a:gd name="connsiteX42" fmla="*/ 3489168 w 10653082"/>
              <a:gd name="connsiteY42" fmla="*/ 1941195 h 6857999"/>
              <a:gd name="connsiteX43" fmla="*/ 20900 w 10653082"/>
              <a:gd name="connsiteY43" fmla="*/ 298358 h 6857999"/>
              <a:gd name="connsiteX44" fmla="*/ 0 w 10653082"/>
              <a:gd name="connsiteY44" fmla="*/ 2677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53082" h="6857999">
                <a:moveTo>
                  <a:pt x="9452973" y="6204584"/>
                </a:moveTo>
                <a:cubicBezTo>
                  <a:pt x="9932418" y="6204584"/>
                  <a:pt x="10355127" y="6433967"/>
                  <a:pt x="10604736" y="6782853"/>
                </a:cubicBezTo>
                <a:lnTo>
                  <a:pt x="10653082" y="6857999"/>
                </a:lnTo>
                <a:lnTo>
                  <a:pt x="8252864" y="6857999"/>
                </a:lnTo>
                <a:lnTo>
                  <a:pt x="8301210" y="6782853"/>
                </a:lnTo>
                <a:cubicBezTo>
                  <a:pt x="8550819" y="6433967"/>
                  <a:pt x="8973528" y="6204584"/>
                  <a:pt x="9452973" y="6204584"/>
                </a:cubicBezTo>
                <a:close/>
                <a:moveTo>
                  <a:pt x="8865442" y="4745354"/>
                </a:moveTo>
                <a:cubicBezTo>
                  <a:pt x="9257569" y="4745354"/>
                  <a:pt x="9575450" y="5054103"/>
                  <a:pt x="9575450" y="5434964"/>
                </a:cubicBezTo>
                <a:cubicBezTo>
                  <a:pt x="9575450" y="5815825"/>
                  <a:pt x="9257569" y="6124574"/>
                  <a:pt x="8865442" y="6124574"/>
                </a:cubicBezTo>
                <a:cubicBezTo>
                  <a:pt x="8473315" y="6124574"/>
                  <a:pt x="8155434" y="5815825"/>
                  <a:pt x="8155434" y="5434964"/>
                </a:cubicBezTo>
                <a:cubicBezTo>
                  <a:pt x="8155434" y="5054103"/>
                  <a:pt x="8473315" y="4745354"/>
                  <a:pt x="8865442" y="4745354"/>
                </a:cubicBezTo>
                <a:close/>
                <a:moveTo>
                  <a:pt x="8659702" y="4114799"/>
                </a:moveTo>
                <a:cubicBezTo>
                  <a:pt x="8822470" y="4114799"/>
                  <a:pt x="8954420" y="4238043"/>
                  <a:pt x="8954420" y="4390072"/>
                </a:cubicBezTo>
                <a:cubicBezTo>
                  <a:pt x="8954420" y="4542101"/>
                  <a:pt x="8822470" y="4665345"/>
                  <a:pt x="8659702" y="4665345"/>
                </a:cubicBezTo>
                <a:cubicBezTo>
                  <a:pt x="8496934" y="4665345"/>
                  <a:pt x="8364984" y="4542101"/>
                  <a:pt x="8364984" y="4390072"/>
                </a:cubicBezTo>
                <a:cubicBezTo>
                  <a:pt x="8364984" y="4238043"/>
                  <a:pt x="8496934" y="4114799"/>
                  <a:pt x="8659702" y="4114799"/>
                </a:cubicBezTo>
                <a:close/>
                <a:moveTo>
                  <a:pt x="7919214" y="3451859"/>
                </a:moveTo>
                <a:cubicBezTo>
                  <a:pt x="8165406" y="3451859"/>
                  <a:pt x="8364984" y="3648452"/>
                  <a:pt x="8364984" y="3890962"/>
                </a:cubicBezTo>
                <a:cubicBezTo>
                  <a:pt x="8364984" y="4133472"/>
                  <a:pt x="8165406" y="4330065"/>
                  <a:pt x="7919214" y="4330065"/>
                </a:cubicBezTo>
                <a:cubicBezTo>
                  <a:pt x="7673022" y="4330065"/>
                  <a:pt x="7473444" y="4133472"/>
                  <a:pt x="7473444" y="3890962"/>
                </a:cubicBezTo>
                <a:cubicBezTo>
                  <a:pt x="7473444" y="3648452"/>
                  <a:pt x="7673022" y="3451859"/>
                  <a:pt x="7919214" y="3451859"/>
                </a:cubicBezTo>
                <a:close/>
                <a:moveTo>
                  <a:pt x="9575450" y="2080260"/>
                </a:moveTo>
                <a:cubicBezTo>
                  <a:pt x="10027854" y="2080260"/>
                  <a:pt x="10394600" y="2438477"/>
                  <a:pt x="10394600" y="2880360"/>
                </a:cubicBezTo>
                <a:cubicBezTo>
                  <a:pt x="10394600" y="3322242"/>
                  <a:pt x="10027854" y="3680459"/>
                  <a:pt x="9575450" y="3680459"/>
                </a:cubicBezTo>
                <a:cubicBezTo>
                  <a:pt x="9123046" y="3680459"/>
                  <a:pt x="8756300" y="3322242"/>
                  <a:pt x="8756300" y="2880360"/>
                </a:cubicBezTo>
                <a:cubicBezTo>
                  <a:pt x="8756300" y="2438477"/>
                  <a:pt x="9123046" y="2080260"/>
                  <a:pt x="9575450" y="2080260"/>
                </a:cubicBezTo>
                <a:close/>
                <a:moveTo>
                  <a:pt x="3542509" y="2080260"/>
                </a:moveTo>
                <a:cubicBezTo>
                  <a:pt x="5852488" y="2080260"/>
                  <a:pt x="7725097" y="3748527"/>
                  <a:pt x="7725097" y="5806439"/>
                </a:cubicBezTo>
                <a:cubicBezTo>
                  <a:pt x="7725097" y="6127988"/>
                  <a:pt x="7679379" y="6440024"/>
                  <a:pt x="7593418" y="6737669"/>
                </a:cubicBezTo>
                <a:lnTo>
                  <a:pt x="7555063" y="6857999"/>
                </a:lnTo>
                <a:lnTo>
                  <a:pt x="1" y="6857999"/>
                </a:lnTo>
                <a:lnTo>
                  <a:pt x="1" y="3831964"/>
                </a:lnTo>
                <a:lnTo>
                  <a:pt x="74241" y="3723097"/>
                </a:lnTo>
                <a:cubicBezTo>
                  <a:pt x="825882" y="2731927"/>
                  <a:pt x="2098772" y="2080260"/>
                  <a:pt x="3542509" y="2080260"/>
                </a:cubicBezTo>
                <a:close/>
                <a:moveTo>
                  <a:pt x="7486133" y="782955"/>
                </a:moveTo>
                <a:cubicBezTo>
                  <a:pt x="8226813" y="782955"/>
                  <a:pt x="8827253" y="1353543"/>
                  <a:pt x="8827253" y="2057400"/>
                </a:cubicBezTo>
                <a:cubicBezTo>
                  <a:pt x="8827253" y="2761257"/>
                  <a:pt x="8226813" y="3331845"/>
                  <a:pt x="7486133" y="3331845"/>
                </a:cubicBezTo>
                <a:cubicBezTo>
                  <a:pt x="6745453" y="3331845"/>
                  <a:pt x="6145013" y="2761257"/>
                  <a:pt x="6145013" y="2057400"/>
                </a:cubicBezTo>
                <a:cubicBezTo>
                  <a:pt x="6145013" y="1353543"/>
                  <a:pt x="6745453" y="782955"/>
                  <a:pt x="7486133" y="782955"/>
                </a:cubicBezTo>
                <a:close/>
                <a:moveTo>
                  <a:pt x="0" y="0"/>
                </a:moveTo>
                <a:lnTo>
                  <a:pt x="7160894" y="0"/>
                </a:lnTo>
                <a:lnTo>
                  <a:pt x="6957436" y="298358"/>
                </a:lnTo>
                <a:cubicBezTo>
                  <a:pt x="6205794" y="1289528"/>
                  <a:pt x="4932905" y="1941195"/>
                  <a:pt x="3489168" y="1941195"/>
                </a:cubicBezTo>
                <a:cubicBezTo>
                  <a:pt x="2045431" y="1941195"/>
                  <a:pt x="772541" y="1289528"/>
                  <a:pt x="20900" y="298358"/>
                </a:cubicBezTo>
                <a:lnTo>
                  <a:pt x="0" y="267710"/>
                </a:lnTo>
                <a:close/>
              </a:path>
            </a:pathLst>
          </a:custGeom>
        </p:spPr>
        <p:txBody>
          <a:bodyPr wrap="square">
            <a:noAutofit/>
          </a:bodyPr>
          <a:lstStyle/>
          <a:p>
            <a:endParaRPr lang="es-CO"/>
          </a:p>
        </p:txBody>
      </p:sp>
    </p:spTree>
    <p:extLst>
      <p:ext uri="{BB962C8B-B14F-4D97-AF65-F5344CB8AC3E}">
        <p14:creationId xmlns:p14="http://schemas.microsoft.com/office/powerpoint/2010/main" val="10685334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0" y="1"/>
            <a:ext cx="10653082" cy="6857999"/>
          </a:xfrm>
          <a:custGeom>
            <a:avLst/>
            <a:gdLst>
              <a:gd name="connsiteX0" fmla="*/ 9452973 w 10653082"/>
              <a:gd name="connsiteY0" fmla="*/ 6204584 h 6857999"/>
              <a:gd name="connsiteX1" fmla="*/ 10604736 w 10653082"/>
              <a:gd name="connsiteY1" fmla="*/ 6782853 h 6857999"/>
              <a:gd name="connsiteX2" fmla="*/ 10653082 w 10653082"/>
              <a:gd name="connsiteY2" fmla="*/ 6857999 h 6857999"/>
              <a:gd name="connsiteX3" fmla="*/ 8252864 w 10653082"/>
              <a:gd name="connsiteY3" fmla="*/ 6857999 h 6857999"/>
              <a:gd name="connsiteX4" fmla="*/ 8301210 w 10653082"/>
              <a:gd name="connsiteY4" fmla="*/ 6782853 h 6857999"/>
              <a:gd name="connsiteX5" fmla="*/ 9452973 w 10653082"/>
              <a:gd name="connsiteY5" fmla="*/ 6204584 h 6857999"/>
              <a:gd name="connsiteX6" fmla="*/ 8865442 w 10653082"/>
              <a:gd name="connsiteY6" fmla="*/ 4745354 h 6857999"/>
              <a:gd name="connsiteX7" fmla="*/ 9575450 w 10653082"/>
              <a:gd name="connsiteY7" fmla="*/ 5434964 h 6857999"/>
              <a:gd name="connsiteX8" fmla="*/ 8865442 w 10653082"/>
              <a:gd name="connsiteY8" fmla="*/ 6124574 h 6857999"/>
              <a:gd name="connsiteX9" fmla="*/ 8155434 w 10653082"/>
              <a:gd name="connsiteY9" fmla="*/ 5434964 h 6857999"/>
              <a:gd name="connsiteX10" fmla="*/ 8865442 w 10653082"/>
              <a:gd name="connsiteY10" fmla="*/ 4745354 h 6857999"/>
              <a:gd name="connsiteX11" fmla="*/ 8659702 w 10653082"/>
              <a:gd name="connsiteY11" fmla="*/ 4114799 h 6857999"/>
              <a:gd name="connsiteX12" fmla="*/ 8954420 w 10653082"/>
              <a:gd name="connsiteY12" fmla="*/ 4390072 h 6857999"/>
              <a:gd name="connsiteX13" fmla="*/ 8659702 w 10653082"/>
              <a:gd name="connsiteY13" fmla="*/ 4665345 h 6857999"/>
              <a:gd name="connsiteX14" fmla="*/ 8364984 w 10653082"/>
              <a:gd name="connsiteY14" fmla="*/ 4390072 h 6857999"/>
              <a:gd name="connsiteX15" fmla="*/ 8659702 w 10653082"/>
              <a:gd name="connsiteY15" fmla="*/ 4114799 h 6857999"/>
              <a:gd name="connsiteX16" fmla="*/ 7919214 w 10653082"/>
              <a:gd name="connsiteY16" fmla="*/ 3451859 h 6857999"/>
              <a:gd name="connsiteX17" fmla="*/ 8364984 w 10653082"/>
              <a:gd name="connsiteY17" fmla="*/ 3890962 h 6857999"/>
              <a:gd name="connsiteX18" fmla="*/ 7919214 w 10653082"/>
              <a:gd name="connsiteY18" fmla="*/ 4330065 h 6857999"/>
              <a:gd name="connsiteX19" fmla="*/ 7473444 w 10653082"/>
              <a:gd name="connsiteY19" fmla="*/ 3890962 h 6857999"/>
              <a:gd name="connsiteX20" fmla="*/ 7919214 w 10653082"/>
              <a:gd name="connsiteY20" fmla="*/ 3451859 h 6857999"/>
              <a:gd name="connsiteX21" fmla="*/ 9575450 w 10653082"/>
              <a:gd name="connsiteY21" fmla="*/ 2080260 h 6857999"/>
              <a:gd name="connsiteX22" fmla="*/ 10394600 w 10653082"/>
              <a:gd name="connsiteY22" fmla="*/ 2880360 h 6857999"/>
              <a:gd name="connsiteX23" fmla="*/ 9575450 w 10653082"/>
              <a:gd name="connsiteY23" fmla="*/ 3680459 h 6857999"/>
              <a:gd name="connsiteX24" fmla="*/ 8756300 w 10653082"/>
              <a:gd name="connsiteY24" fmla="*/ 2880360 h 6857999"/>
              <a:gd name="connsiteX25" fmla="*/ 9575450 w 10653082"/>
              <a:gd name="connsiteY25" fmla="*/ 2080260 h 6857999"/>
              <a:gd name="connsiteX26" fmla="*/ 3542509 w 10653082"/>
              <a:gd name="connsiteY26" fmla="*/ 2080260 h 6857999"/>
              <a:gd name="connsiteX27" fmla="*/ 7725097 w 10653082"/>
              <a:gd name="connsiteY27" fmla="*/ 5806439 h 6857999"/>
              <a:gd name="connsiteX28" fmla="*/ 7593418 w 10653082"/>
              <a:gd name="connsiteY28" fmla="*/ 6737669 h 6857999"/>
              <a:gd name="connsiteX29" fmla="*/ 7555063 w 10653082"/>
              <a:gd name="connsiteY29" fmla="*/ 6857999 h 6857999"/>
              <a:gd name="connsiteX30" fmla="*/ 1 w 10653082"/>
              <a:gd name="connsiteY30" fmla="*/ 6857999 h 6857999"/>
              <a:gd name="connsiteX31" fmla="*/ 1 w 10653082"/>
              <a:gd name="connsiteY31" fmla="*/ 3831964 h 6857999"/>
              <a:gd name="connsiteX32" fmla="*/ 74241 w 10653082"/>
              <a:gd name="connsiteY32" fmla="*/ 3723097 h 6857999"/>
              <a:gd name="connsiteX33" fmla="*/ 3542509 w 10653082"/>
              <a:gd name="connsiteY33" fmla="*/ 2080260 h 6857999"/>
              <a:gd name="connsiteX34" fmla="*/ 7486133 w 10653082"/>
              <a:gd name="connsiteY34" fmla="*/ 782955 h 6857999"/>
              <a:gd name="connsiteX35" fmla="*/ 8827253 w 10653082"/>
              <a:gd name="connsiteY35" fmla="*/ 2057400 h 6857999"/>
              <a:gd name="connsiteX36" fmla="*/ 7486133 w 10653082"/>
              <a:gd name="connsiteY36" fmla="*/ 3331845 h 6857999"/>
              <a:gd name="connsiteX37" fmla="*/ 6145013 w 10653082"/>
              <a:gd name="connsiteY37" fmla="*/ 2057400 h 6857999"/>
              <a:gd name="connsiteX38" fmla="*/ 7486133 w 10653082"/>
              <a:gd name="connsiteY38" fmla="*/ 782955 h 6857999"/>
              <a:gd name="connsiteX39" fmla="*/ 0 w 10653082"/>
              <a:gd name="connsiteY39" fmla="*/ 0 h 6857999"/>
              <a:gd name="connsiteX40" fmla="*/ 7160894 w 10653082"/>
              <a:gd name="connsiteY40" fmla="*/ 0 h 6857999"/>
              <a:gd name="connsiteX41" fmla="*/ 6957436 w 10653082"/>
              <a:gd name="connsiteY41" fmla="*/ 298358 h 6857999"/>
              <a:gd name="connsiteX42" fmla="*/ 3489168 w 10653082"/>
              <a:gd name="connsiteY42" fmla="*/ 1941195 h 6857999"/>
              <a:gd name="connsiteX43" fmla="*/ 20900 w 10653082"/>
              <a:gd name="connsiteY43" fmla="*/ 298358 h 6857999"/>
              <a:gd name="connsiteX44" fmla="*/ 0 w 10653082"/>
              <a:gd name="connsiteY44" fmla="*/ 2677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53082" h="6857999">
                <a:moveTo>
                  <a:pt x="9452973" y="6204584"/>
                </a:moveTo>
                <a:cubicBezTo>
                  <a:pt x="9932418" y="6204584"/>
                  <a:pt x="10355127" y="6433967"/>
                  <a:pt x="10604736" y="6782853"/>
                </a:cubicBezTo>
                <a:lnTo>
                  <a:pt x="10653082" y="6857999"/>
                </a:lnTo>
                <a:lnTo>
                  <a:pt x="8252864" y="6857999"/>
                </a:lnTo>
                <a:lnTo>
                  <a:pt x="8301210" y="6782853"/>
                </a:lnTo>
                <a:cubicBezTo>
                  <a:pt x="8550819" y="6433967"/>
                  <a:pt x="8973528" y="6204584"/>
                  <a:pt x="9452973" y="6204584"/>
                </a:cubicBezTo>
                <a:close/>
                <a:moveTo>
                  <a:pt x="8865442" y="4745354"/>
                </a:moveTo>
                <a:cubicBezTo>
                  <a:pt x="9257569" y="4745354"/>
                  <a:pt x="9575450" y="5054103"/>
                  <a:pt x="9575450" y="5434964"/>
                </a:cubicBezTo>
                <a:cubicBezTo>
                  <a:pt x="9575450" y="5815825"/>
                  <a:pt x="9257569" y="6124574"/>
                  <a:pt x="8865442" y="6124574"/>
                </a:cubicBezTo>
                <a:cubicBezTo>
                  <a:pt x="8473315" y="6124574"/>
                  <a:pt x="8155434" y="5815825"/>
                  <a:pt x="8155434" y="5434964"/>
                </a:cubicBezTo>
                <a:cubicBezTo>
                  <a:pt x="8155434" y="5054103"/>
                  <a:pt x="8473315" y="4745354"/>
                  <a:pt x="8865442" y="4745354"/>
                </a:cubicBezTo>
                <a:close/>
                <a:moveTo>
                  <a:pt x="8659702" y="4114799"/>
                </a:moveTo>
                <a:cubicBezTo>
                  <a:pt x="8822470" y="4114799"/>
                  <a:pt x="8954420" y="4238043"/>
                  <a:pt x="8954420" y="4390072"/>
                </a:cubicBezTo>
                <a:cubicBezTo>
                  <a:pt x="8954420" y="4542101"/>
                  <a:pt x="8822470" y="4665345"/>
                  <a:pt x="8659702" y="4665345"/>
                </a:cubicBezTo>
                <a:cubicBezTo>
                  <a:pt x="8496934" y="4665345"/>
                  <a:pt x="8364984" y="4542101"/>
                  <a:pt x="8364984" y="4390072"/>
                </a:cubicBezTo>
                <a:cubicBezTo>
                  <a:pt x="8364984" y="4238043"/>
                  <a:pt x="8496934" y="4114799"/>
                  <a:pt x="8659702" y="4114799"/>
                </a:cubicBezTo>
                <a:close/>
                <a:moveTo>
                  <a:pt x="7919214" y="3451859"/>
                </a:moveTo>
                <a:cubicBezTo>
                  <a:pt x="8165406" y="3451859"/>
                  <a:pt x="8364984" y="3648452"/>
                  <a:pt x="8364984" y="3890962"/>
                </a:cubicBezTo>
                <a:cubicBezTo>
                  <a:pt x="8364984" y="4133472"/>
                  <a:pt x="8165406" y="4330065"/>
                  <a:pt x="7919214" y="4330065"/>
                </a:cubicBezTo>
                <a:cubicBezTo>
                  <a:pt x="7673022" y="4330065"/>
                  <a:pt x="7473444" y="4133472"/>
                  <a:pt x="7473444" y="3890962"/>
                </a:cubicBezTo>
                <a:cubicBezTo>
                  <a:pt x="7473444" y="3648452"/>
                  <a:pt x="7673022" y="3451859"/>
                  <a:pt x="7919214" y="3451859"/>
                </a:cubicBezTo>
                <a:close/>
                <a:moveTo>
                  <a:pt x="9575450" y="2080260"/>
                </a:moveTo>
                <a:cubicBezTo>
                  <a:pt x="10027854" y="2080260"/>
                  <a:pt x="10394600" y="2438477"/>
                  <a:pt x="10394600" y="2880360"/>
                </a:cubicBezTo>
                <a:cubicBezTo>
                  <a:pt x="10394600" y="3322242"/>
                  <a:pt x="10027854" y="3680459"/>
                  <a:pt x="9575450" y="3680459"/>
                </a:cubicBezTo>
                <a:cubicBezTo>
                  <a:pt x="9123046" y="3680459"/>
                  <a:pt x="8756300" y="3322242"/>
                  <a:pt x="8756300" y="2880360"/>
                </a:cubicBezTo>
                <a:cubicBezTo>
                  <a:pt x="8756300" y="2438477"/>
                  <a:pt x="9123046" y="2080260"/>
                  <a:pt x="9575450" y="2080260"/>
                </a:cubicBezTo>
                <a:close/>
                <a:moveTo>
                  <a:pt x="3542509" y="2080260"/>
                </a:moveTo>
                <a:cubicBezTo>
                  <a:pt x="5852488" y="2080260"/>
                  <a:pt x="7725097" y="3748527"/>
                  <a:pt x="7725097" y="5806439"/>
                </a:cubicBezTo>
                <a:cubicBezTo>
                  <a:pt x="7725097" y="6127988"/>
                  <a:pt x="7679379" y="6440024"/>
                  <a:pt x="7593418" y="6737669"/>
                </a:cubicBezTo>
                <a:lnTo>
                  <a:pt x="7555063" y="6857999"/>
                </a:lnTo>
                <a:lnTo>
                  <a:pt x="1" y="6857999"/>
                </a:lnTo>
                <a:lnTo>
                  <a:pt x="1" y="3831964"/>
                </a:lnTo>
                <a:lnTo>
                  <a:pt x="74241" y="3723097"/>
                </a:lnTo>
                <a:cubicBezTo>
                  <a:pt x="825882" y="2731927"/>
                  <a:pt x="2098772" y="2080260"/>
                  <a:pt x="3542509" y="2080260"/>
                </a:cubicBezTo>
                <a:close/>
                <a:moveTo>
                  <a:pt x="7486133" y="782955"/>
                </a:moveTo>
                <a:cubicBezTo>
                  <a:pt x="8226813" y="782955"/>
                  <a:pt x="8827253" y="1353543"/>
                  <a:pt x="8827253" y="2057400"/>
                </a:cubicBezTo>
                <a:cubicBezTo>
                  <a:pt x="8827253" y="2761257"/>
                  <a:pt x="8226813" y="3331845"/>
                  <a:pt x="7486133" y="3331845"/>
                </a:cubicBezTo>
                <a:cubicBezTo>
                  <a:pt x="6745453" y="3331845"/>
                  <a:pt x="6145013" y="2761257"/>
                  <a:pt x="6145013" y="2057400"/>
                </a:cubicBezTo>
                <a:cubicBezTo>
                  <a:pt x="6145013" y="1353543"/>
                  <a:pt x="6745453" y="782955"/>
                  <a:pt x="7486133" y="782955"/>
                </a:cubicBezTo>
                <a:close/>
                <a:moveTo>
                  <a:pt x="0" y="0"/>
                </a:moveTo>
                <a:lnTo>
                  <a:pt x="7160894" y="0"/>
                </a:lnTo>
                <a:lnTo>
                  <a:pt x="6957436" y="298358"/>
                </a:lnTo>
                <a:cubicBezTo>
                  <a:pt x="6205794" y="1289528"/>
                  <a:pt x="4932905" y="1941195"/>
                  <a:pt x="3489168" y="1941195"/>
                </a:cubicBezTo>
                <a:cubicBezTo>
                  <a:pt x="2045431" y="1941195"/>
                  <a:pt x="772541" y="1289528"/>
                  <a:pt x="20900" y="298358"/>
                </a:cubicBezTo>
                <a:lnTo>
                  <a:pt x="0" y="267710"/>
                </a:lnTo>
                <a:close/>
              </a:path>
            </a:pathLst>
          </a:custGeom>
        </p:spPr>
        <p:txBody>
          <a:bodyPr wrap="square">
            <a:noAutofit/>
          </a:bodyPr>
          <a:lstStyle/>
          <a:p>
            <a:endParaRPr lang="es-CO"/>
          </a:p>
        </p:txBody>
      </p:sp>
    </p:spTree>
    <p:extLst>
      <p:ext uri="{BB962C8B-B14F-4D97-AF65-F5344CB8AC3E}">
        <p14:creationId xmlns:p14="http://schemas.microsoft.com/office/powerpoint/2010/main" val="2377150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3_Título y objeto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‹Nº›</a:t>
            </a:fld>
            <a:endParaRPr>
              <a:solidFill>
                <a:prstClr val="black">
                  <a:tint val="75000"/>
                </a:prstClr>
              </a:solidFill>
            </a:endParaRPr>
          </a:p>
        </p:txBody>
      </p:sp>
    </p:spTree>
    <p:extLst>
      <p:ext uri="{BB962C8B-B14F-4D97-AF65-F5344CB8AC3E}">
        <p14:creationId xmlns:p14="http://schemas.microsoft.com/office/powerpoint/2010/main" val="340173143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F683F7-2851-24B9-3D38-B148E81BDFD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44C162D-EEFE-8B68-750C-01E4AE8D0C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B461139-D655-DF7B-0CE2-5DBF34311BC6}"/>
              </a:ext>
            </a:extLst>
          </p:cNvPr>
          <p:cNvSpPr>
            <a:spLocks noGrp="1"/>
          </p:cNvSpPr>
          <p:nvPr>
            <p:ph type="dt" sz="half" idx="10"/>
          </p:nvPr>
        </p:nvSpPr>
        <p:spPr/>
        <p:txBody>
          <a:bodyPr/>
          <a:lstStyle/>
          <a:p>
            <a:fld id="{A7164EC0-B091-4FDD-876E-EDA13BE874C6}"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164B3347-7DDA-B8DB-FDB6-054E94F464D0}"/>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7AF2DC87-42AF-BE36-5C09-1C038A338596}"/>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4132471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lvl1pPr>
              <a:defRPr>
                <a:latin typeface="Century Gothic" panose="020B0502020202020204" pitchFamily="34" charset="0"/>
              </a:defRPr>
            </a:lvl1pPr>
          </a:lstStyle>
          <a:p>
            <a:fld id="{56C64743-CB81-45D0-9877-05B70AADA5BB}" type="datetimeFigureOut">
              <a:rPr lang="es-CO" smtClean="0"/>
              <a:pPr/>
              <a:t>21/10/2025</a:t>
            </a:fld>
            <a:endParaRPr lang="es-CO" dirty="0"/>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lvl1pPr>
              <a:defRPr>
                <a:latin typeface="Century Gothic" panose="020B0502020202020204" pitchFamily="34" charset="0"/>
              </a:defRPr>
            </a:lvl1pPr>
          </a:lstStyle>
          <a:p>
            <a:endParaRPr lang="es-CO" dirty="0"/>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lvl1pPr>
              <a:defRPr>
                <a:latin typeface="Century Gothic" panose="020B0502020202020204" pitchFamily="34" charset="0"/>
              </a:defRPr>
            </a:lvl1pPr>
          </a:lstStyle>
          <a:p>
            <a:fld id="{95EB9B09-2662-4B44-B476-20B6DA7E1479}" type="slidenum">
              <a:rPr lang="es-CO" smtClean="0"/>
              <a:pPr/>
              <a:t>‹Nº›</a:t>
            </a:fld>
            <a:endParaRPr lang="es-CO" dirty="0"/>
          </a:p>
        </p:txBody>
      </p:sp>
    </p:spTree>
    <p:extLst>
      <p:ext uri="{BB962C8B-B14F-4D97-AF65-F5344CB8AC3E}">
        <p14:creationId xmlns:p14="http://schemas.microsoft.com/office/powerpoint/2010/main" val="3077803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9AD295-AE5F-B67D-7C8D-F485F13231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A831D60-DD10-E877-45B4-F0F19014C5E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5B0A41E-AF71-B1AB-2362-C79C8ED599D9}"/>
              </a:ext>
            </a:extLst>
          </p:cNvPr>
          <p:cNvSpPr>
            <a:spLocks noGrp="1"/>
          </p:cNvSpPr>
          <p:nvPr>
            <p:ph type="dt" sz="half" idx="10"/>
          </p:nvPr>
        </p:nvSpPr>
        <p:spPr/>
        <p:txBody>
          <a:bodyPr/>
          <a:lstStyle/>
          <a:p>
            <a:fld id="{30D6033C-D5F6-4B1C-94EF-3C963824FDE7}"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43921A49-BFE4-B97D-3668-9E1076809EFF}"/>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DFB1EF18-4CBB-158B-53F4-C7EDA3AC8609}"/>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31364323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2D4E5-5A35-33EE-EE7E-72D71772A88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0D22B4D-7BFB-AF82-708E-C6CB0D35B7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0B9D034-F0BE-9F96-B928-E7080BD7431F}"/>
              </a:ext>
            </a:extLst>
          </p:cNvPr>
          <p:cNvSpPr>
            <a:spLocks noGrp="1"/>
          </p:cNvSpPr>
          <p:nvPr>
            <p:ph type="dt" sz="half" idx="10"/>
          </p:nvPr>
        </p:nvSpPr>
        <p:spPr/>
        <p:txBody>
          <a:bodyPr/>
          <a:lstStyle/>
          <a:p>
            <a:fld id="{BA29FB7F-A5EF-4093-8E6B-C1CD1A6A8D3F}"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722BDE49-9CED-872A-C970-7F2C5B499C89}"/>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13590923-E45C-56C8-5D01-374ACEA68476}"/>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754820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E7544-7777-4A34-0F30-C7A2B33AE7E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EED6BCF-4131-F8C4-BFCB-85FED19E8AF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909CABB-7367-9662-BDAE-E774235D65C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DBE07CC-65D0-77B8-762C-70A05E09F9A9}"/>
              </a:ext>
            </a:extLst>
          </p:cNvPr>
          <p:cNvSpPr>
            <a:spLocks noGrp="1"/>
          </p:cNvSpPr>
          <p:nvPr>
            <p:ph type="dt" sz="half" idx="10"/>
          </p:nvPr>
        </p:nvSpPr>
        <p:spPr/>
        <p:txBody>
          <a:bodyPr/>
          <a:lstStyle/>
          <a:p>
            <a:fld id="{6B7F105C-35DE-40C5-9FAC-1DF951AA1946}" type="datetime1">
              <a:rPr lang="es-CO" smtClean="0">
                <a:solidFill>
                  <a:prstClr val="black">
                    <a:tint val="75000"/>
                  </a:prstClr>
                </a:solidFill>
              </a:rPr>
              <a:pPr/>
              <a:t>21/10/2025</a:t>
            </a:fld>
            <a:endParaRPr lang="es-CO">
              <a:solidFill>
                <a:prstClr val="black">
                  <a:tint val="75000"/>
                </a:prstClr>
              </a:solidFill>
            </a:endParaRPr>
          </a:p>
        </p:txBody>
      </p:sp>
      <p:sp>
        <p:nvSpPr>
          <p:cNvPr id="6" name="Marcador de pie de página 5">
            <a:extLst>
              <a:ext uri="{FF2B5EF4-FFF2-40B4-BE49-F238E27FC236}">
                <a16:creationId xmlns:a16="http://schemas.microsoft.com/office/drawing/2014/main" id="{A3CC8831-4504-EED8-1856-E0EB8B946619}"/>
              </a:ext>
            </a:extLst>
          </p:cNvPr>
          <p:cNvSpPr>
            <a:spLocks noGrp="1"/>
          </p:cNvSpPr>
          <p:nvPr>
            <p:ph type="ftr" sz="quarter" idx="11"/>
          </p:nvPr>
        </p:nvSpPr>
        <p:spPr/>
        <p:txBody>
          <a:bodyPr/>
          <a:lstStyle/>
          <a:p>
            <a:endParaRPr lang="es-CO">
              <a:solidFill>
                <a:prstClr val="black">
                  <a:tint val="75000"/>
                </a:prstClr>
              </a:solidFill>
            </a:endParaRPr>
          </a:p>
        </p:txBody>
      </p:sp>
      <p:sp>
        <p:nvSpPr>
          <p:cNvPr id="7" name="Marcador de número de diapositiva 6">
            <a:extLst>
              <a:ext uri="{FF2B5EF4-FFF2-40B4-BE49-F238E27FC236}">
                <a16:creationId xmlns:a16="http://schemas.microsoft.com/office/drawing/2014/main" id="{3588862D-F4C9-F8C3-246E-E8EF41563C4A}"/>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4213329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257B9-E589-36D6-151D-1AF27664536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21B188C-60DD-13BA-9EBF-5115A24B3E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12C6EE3-73FB-175E-E031-27344383327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84FE9FD4-C7B2-D4A3-859E-8589CB94BC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9F0268C-52CF-3BD8-AF86-5E0C1384D42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2C01947-823A-3E30-7B2E-DD3F4FF8D6C0}"/>
              </a:ext>
            </a:extLst>
          </p:cNvPr>
          <p:cNvSpPr>
            <a:spLocks noGrp="1"/>
          </p:cNvSpPr>
          <p:nvPr>
            <p:ph type="dt" sz="half" idx="10"/>
          </p:nvPr>
        </p:nvSpPr>
        <p:spPr/>
        <p:txBody>
          <a:bodyPr/>
          <a:lstStyle/>
          <a:p>
            <a:fld id="{86939D2E-C76E-4028-A86F-5B3500418705}" type="datetime1">
              <a:rPr lang="es-CO" smtClean="0">
                <a:solidFill>
                  <a:prstClr val="black">
                    <a:tint val="75000"/>
                  </a:prstClr>
                </a:solidFill>
              </a:rPr>
              <a:pPr/>
              <a:t>21/10/2025</a:t>
            </a:fld>
            <a:endParaRPr lang="es-CO">
              <a:solidFill>
                <a:prstClr val="black">
                  <a:tint val="75000"/>
                </a:prstClr>
              </a:solidFill>
            </a:endParaRPr>
          </a:p>
        </p:txBody>
      </p:sp>
      <p:sp>
        <p:nvSpPr>
          <p:cNvPr id="8" name="Marcador de pie de página 7">
            <a:extLst>
              <a:ext uri="{FF2B5EF4-FFF2-40B4-BE49-F238E27FC236}">
                <a16:creationId xmlns:a16="http://schemas.microsoft.com/office/drawing/2014/main" id="{877A755D-2049-C6AB-F6ED-662E61CD9A7F}"/>
              </a:ext>
            </a:extLst>
          </p:cNvPr>
          <p:cNvSpPr>
            <a:spLocks noGrp="1"/>
          </p:cNvSpPr>
          <p:nvPr>
            <p:ph type="ftr" sz="quarter" idx="11"/>
          </p:nvPr>
        </p:nvSpPr>
        <p:spPr/>
        <p:txBody>
          <a:bodyPr/>
          <a:lstStyle/>
          <a:p>
            <a:endParaRPr lang="es-CO">
              <a:solidFill>
                <a:prstClr val="black">
                  <a:tint val="75000"/>
                </a:prstClr>
              </a:solidFill>
            </a:endParaRPr>
          </a:p>
        </p:txBody>
      </p:sp>
      <p:sp>
        <p:nvSpPr>
          <p:cNvPr id="9" name="Marcador de número de diapositiva 8">
            <a:extLst>
              <a:ext uri="{FF2B5EF4-FFF2-40B4-BE49-F238E27FC236}">
                <a16:creationId xmlns:a16="http://schemas.microsoft.com/office/drawing/2014/main" id="{C4E8601A-5441-4BC7-3C5B-B5019F78F0B0}"/>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11673793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9FEC9-3E61-3892-36EE-78B42E45CD7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9036FE1C-B7AD-A846-8E85-7FCB69E629D6}"/>
              </a:ext>
            </a:extLst>
          </p:cNvPr>
          <p:cNvSpPr>
            <a:spLocks noGrp="1"/>
          </p:cNvSpPr>
          <p:nvPr>
            <p:ph type="dt" sz="half" idx="10"/>
          </p:nvPr>
        </p:nvSpPr>
        <p:spPr/>
        <p:txBody>
          <a:bodyPr/>
          <a:lstStyle/>
          <a:p>
            <a:fld id="{1F0BFA0E-937E-4687-95B4-516AE113F382}" type="datetime1">
              <a:rPr lang="es-CO" smtClean="0">
                <a:solidFill>
                  <a:prstClr val="black">
                    <a:tint val="75000"/>
                  </a:prstClr>
                </a:solidFill>
              </a:rPr>
              <a:pPr/>
              <a:t>21/10/2025</a:t>
            </a:fld>
            <a:endParaRPr lang="es-CO">
              <a:solidFill>
                <a:prstClr val="black">
                  <a:tint val="75000"/>
                </a:prstClr>
              </a:solidFill>
            </a:endParaRPr>
          </a:p>
        </p:txBody>
      </p:sp>
      <p:sp>
        <p:nvSpPr>
          <p:cNvPr id="4" name="Marcador de pie de página 3">
            <a:extLst>
              <a:ext uri="{FF2B5EF4-FFF2-40B4-BE49-F238E27FC236}">
                <a16:creationId xmlns:a16="http://schemas.microsoft.com/office/drawing/2014/main" id="{59F7C017-A877-C3F0-A9FA-1F6038213CF1}"/>
              </a:ext>
            </a:extLst>
          </p:cNvPr>
          <p:cNvSpPr>
            <a:spLocks noGrp="1"/>
          </p:cNvSpPr>
          <p:nvPr>
            <p:ph type="ftr" sz="quarter" idx="11"/>
          </p:nvPr>
        </p:nvSpPr>
        <p:spPr/>
        <p:txBody>
          <a:bodyPr/>
          <a:lstStyle/>
          <a:p>
            <a:endParaRPr lang="es-CO">
              <a:solidFill>
                <a:prstClr val="black">
                  <a:tint val="75000"/>
                </a:prstClr>
              </a:solidFill>
            </a:endParaRPr>
          </a:p>
        </p:txBody>
      </p:sp>
      <p:sp>
        <p:nvSpPr>
          <p:cNvPr id="5" name="Marcador de número de diapositiva 4">
            <a:extLst>
              <a:ext uri="{FF2B5EF4-FFF2-40B4-BE49-F238E27FC236}">
                <a16:creationId xmlns:a16="http://schemas.microsoft.com/office/drawing/2014/main" id="{3AA77004-E77E-4ACB-0702-99422F13EC31}"/>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11072202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1ADFF2E-5B9E-5FEC-D53F-E31B4E23E523}"/>
              </a:ext>
            </a:extLst>
          </p:cNvPr>
          <p:cNvSpPr>
            <a:spLocks noGrp="1"/>
          </p:cNvSpPr>
          <p:nvPr>
            <p:ph type="dt" sz="half" idx="10"/>
          </p:nvPr>
        </p:nvSpPr>
        <p:spPr/>
        <p:txBody>
          <a:bodyPr/>
          <a:lstStyle/>
          <a:p>
            <a:fld id="{4D98A465-096D-4531-ABBA-E85FEBC8BE9D}" type="datetime1">
              <a:rPr lang="es-CO" smtClean="0">
                <a:solidFill>
                  <a:prstClr val="black">
                    <a:tint val="75000"/>
                  </a:prstClr>
                </a:solidFill>
              </a:rPr>
              <a:pPr/>
              <a:t>21/10/2025</a:t>
            </a:fld>
            <a:endParaRPr lang="es-CO">
              <a:solidFill>
                <a:prstClr val="black">
                  <a:tint val="75000"/>
                </a:prstClr>
              </a:solidFill>
            </a:endParaRPr>
          </a:p>
        </p:txBody>
      </p:sp>
      <p:sp>
        <p:nvSpPr>
          <p:cNvPr id="3" name="Marcador de pie de página 2">
            <a:extLst>
              <a:ext uri="{FF2B5EF4-FFF2-40B4-BE49-F238E27FC236}">
                <a16:creationId xmlns:a16="http://schemas.microsoft.com/office/drawing/2014/main" id="{ED97BCBC-354D-70F4-F94F-7CF66C0D4B3E}"/>
              </a:ext>
            </a:extLst>
          </p:cNvPr>
          <p:cNvSpPr>
            <a:spLocks noGrp="1"/>
          </p:cNvSpPr>
          <p:nvPr>
            <p:ph type="ftr" sz="quarter" idx="11"/>
          </p:nvPr>
        </p:nvSpPr>
        <p:spPr/>
        <p:txBody>
          <a:bodyPr/>
          <a:lstStyle/>
          <a:p>
            <a:endParaRPr lang="es-CO">
              <a:solidFill>
                <a:prstClr val="black">
                  <a:tint val="75000"/>
                </a:prstClr>
              </a:solidFill>
            </a:endParaRPr>
          </a:p>
        </p:txBody>
      </p:sp>
      <p:sp>
        <p:nvSpPr>
          <p:cNvPr id="4" name="Marcador de número de diapositiva 3">
            <a:extLst>
              <a:ext uri="{FF2B5EF4-FFF2-40B4-BE49-F238E27FC236}">
                <a16:creationId xmlns:a16="http://schemas.microsoft.com/office/drawing/2014/main" id="{90F48B18-E280-BEF2-6743-D1E348E1141C}"/>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187576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56CDF4-77FA-347A-0F5C-041C8069143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4367707-2CE2-C959-0D64-D1B0D946C9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CD12DCE-D9FE-6F63-8D63-0A68A8953F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2C8D0EA-D660-B750-0D3B-FD4A30DA5AB4}"/>
              </a:ext>
            </a:extLst>
          </p:cNvPr>
          <p:cNvSpPr>
            <a:spLocks noGrp="1"/>
          </p:cNvSpPr>
          <p:nvPr>
            <p:ph type="dt" sz="half" idx="10"/>
          </p:nvPr>
        </p:nvSpPr>
        <p:spPr/>
        <p:txBody>
          <a:bodyPr/>
          <a:lstStyle/>
          <a:p>
            <a:fld id="{2809CAC6-680E-412E-A45B-983E3D408EBE}" type="datetime1">
              <a:rPr lang="es-CO" smtClean="0">
                <a:solidFill>
                  <a:prstClr val="black">
                    <a:tint val="75000"/>
                  </a:prstClr>
                </a:solidFill>
              </a:rPr>
              <a:pPr/>
              <a:t>21/10/2025</a:t>
            </a:fld>
            <a:endParaRPr lang="es-CO">
              <a:solidFill>
                <a:prstClr val="black">
                  <a:tint val="75000"/>
                </a:prstClr>
              </a:solidFill>
            </a:endParaRPr>
          </a:p>
        </p:txBody>
      </p:sp>
      <p:sp>
        <p:nvSpPr>
          <p:cNvPr id="6" name="Marcador de pie de página 5">
            <a:extLst>
              <a:ext uri="{FF2B5EF4-FFF2-40B4-BE49-F238E27FC236}">
                <a16:creationId xmlns:a16="http://schemas.microsoft.com/office/drawing/2014/main" id="{5383A5E3-7972-9241-3B18-8701ADBAB024}"/>
              </a:ext>
            </a:extLst>
          </p:cNvPr>
          <p:cNvSpPr>
            <a:spLocks noGrp="1"/>
          </p:cNvSpPr>
          <p:nvPr>
            <p:ph type="ftr" sz="quarter" idx="11"/>
          </p:nvPr>
        </p:nvSpPr>
        <p:spPr/>
        <p:txBody>
          <a:bodyPr/>
          <a:lstStyle/>
          <a:p>
            <a:endParaRPr lang="es-CO">
              <a:solidFill>
                <a:prstClr val="black">
                  <a:tint val="75000"/>
                </a:prstClr>
              </a:solidFill>
            </a:endParaRPr>
          </a:p>
        </p:txBody>
      </p:sp>
      <p:sp>
        <p:nvSpPr>
          <p:cNvPr id="7" name="Marcador de número de diapositiva 6">
            <a:extLst>
              <a:ext uri="{FF2B5EF4-FFF2-40B4-BE49-F238E27FC236}">
                <a16:creationId xmlns:a16="http://schemas.microsoft.com/office/drawing/2014/main" id="{0AC517F9-F7BF-F9AF-CF81-4053CBDF5673}"/>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1396468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D6A952-16A0-771F-63D4-1E0BFBC0D38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AEC4ED27-4C64-4D91-89C7-4701743D78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394D2854-E43F-0927-4D39-137AC7AC7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1BFD787-2A49-474D-7DC2-E7FD949E4128}"/>
              </a:ext>
            </a:extLst>
          </p:cNvPr>
          <p:cNvSpPr>
            <a:spLocks noGrp="1"/>
          </p:cNvSpPr>
          <p:nvPr>
            <p:ph type="dt" sz="half" idx="10"/>
          </p:nvPr>
        </p:nvSpPr>
        <p:spPr/>
        <p:txBody>
          <a:bodyPr/>
          <a:lstStyle/>
          <a:p>
            <a:fld id="{BF6417F4-AD64-45B5-9C2F-5F3CA4115820}" type="datetime1">
              <a:rPr lang="es-CO" smtClean="0">
                <a:solidFill>
                  <a:prstClr val="black">
                    <a:tint val="75000"/>
                  </a:prstClr>
                </a:solidFill>
              </a:rPr>
              <a:pPr/>
              <a:t>21/10/2025</a:t>
            </a:fld>
            <a:endParaRPr lang="es-CO">
              <a:solidFill>
                <a:prstClr val="black">
                  <a:tint val="75000"/>
                </a:prstClr>
              </a:solidFill>
            </a:endParaRPr>
          </a:p>
        </p:txBody>
      </p:sp>
      <p:sp>
        <p:nvSpPr>
          <p:cNvPr id="6" name="Marcador de pie de página 5">
            <a:extLst>
              <a:ext uri="{FF2B5EF4-FFF2-40B4-BE49-F238E27FC236}">
                <a16:creationId xmlns:a16="http://schemas.microsoft.com/office/drawing/2014/main" id="{9CF81E19-2AB8-1305-4E9F-F3FFD47FD37F}"/>
              </a:ext>
            </a:extLst>
          </p:cNvPr>
          <p:cNvSpPr>
            <a:spLocks noGrp="1"/>
          </p:cNvSpPr>
          <p:nvPr>
            <p:ph type="ftr" sz="quarter" idx="11"/>
          </p:nvPr>
        </p:nvSpPr>
        <p:spPr/>
        <p:txBody>
          <a:bodyPr/>
          <a:lstStyle/>
          <a:p>
            <a:endParaRPr lang="es-CO">
              <a:solidFill>
                <a:prstClr val="black">
                  <a:tint val="75000"/>
                </a:prstClr>
              </a:solidFill>
            </a:endParaRPr>
          </a:p>
        </p:txBody>
      </p:sp>
      <p:sp>
        <p:nvSpPr>
          <p:cNvPr id="7" name="Marcador de número de diapositiva 6">
            <a:extLst>
              <a:ext uri="{FF2B5EF4-FFF2-40B4-BE49-F238E27FC236}">
                <a16:creationId xmlns:a16="http://schemas.microsoft.com/office/drawing/2014/main" id="{952359FA-1475-6558-0EEC-ED92EA8423C0}"/>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3876985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BDE9E1-5E3C-2206-2E6F-C9D964A3CD1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812283B-B9F8-4DD8-06C9-16B2AEB4516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1D0305A-7DCD-2B0F-4AC5-39E892EE4DC6}"/>
              </a:ext>
            </a:extLst>
          </p:cNvPr>
          <p:cNvSpPr>
            <a:spLocks noGrp="1"/>
          </p:cNvSpPr>
          <p:nvPr>
            <p:ph type="dt" sz="half" idx="10"/>
          </p:nvPr>
        </p:nvSpPr>
        <p:spPr/>
        <p:txBody>
          <a:bodyPr/>
          <a:lstStyle/>
          <a:p>
            <a:fld id="{522C268D-1905-4E6E-92CA-9DEFF4CCCA2F}"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6AC5D8FE-6AAF-9ED8-B7A0-4D3003F6B535}"/>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6E3AAC5D-6EAA-71CF-5685-3597EBF18DE0}"/>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668346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5D62896-8BF7-670F-2CDE-F06670F4486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5377D91-CF11-771A-DB5D-A5F9C0C05B9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8CC6B6F-DBC2-CF18-CC9D-7F2DB068D3CE}"/>
              </a:ext>
            </a:extLst>
          </p:cNvPr>
          <p:cNvSpPr>
            <a:spLocks noGrp="1"/>
          </p:cNvSpPr>
          <p:nvPr>
            <p:ph type="dt" sz="half" idx="10"/>
          </p:nvPr>
        </p:nvSpPr>
        <p:spPr/>
        <p:txBody>
          <a:bodyPr/>
          <a:lstStyle/>
          <a:p>
            <a:fld id="{DE034B89-869C-4646-8D43-BAA68090A16C}"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E8F5492D-C321-C692-1A79-69A44297E77A}"/>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70C097BB-4528-F181-5D0D-41C9763F2B2F}"/>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400495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9" name="Marcador de número de diapositiva 8"/>
          <p:cNvSpPr>
            <a:spLocks noGrp="1"/>
          </p:cNvSpPr>
          <p:nvPr>
            <p:ph type="sldNum" sz="quarter" idx="12"/>
          </p:nvPr>
        </p:nvSpPr>
        <p:spPr>
          <a:xfrm>
            <a:off x="9448800" y="6538912"/>
            <a:ext cx="2743200" cy="365125"/>
          </a:xfrm>
        </p:spPr>
        <p:txBody>
          <a:bodyPr/>
          <a:lstStyle/>
          <a:p>
            <a:fld id="{38A50CCD-A0DF-4FAE-8F96-C198FE9B6016}" type="slidenum">
              <a:rPr lang="es-CO" smtClean="0"/>
              <a:t>‹Nº›</a:t>
            </a:fld>
            <a:endParaRPr lang="es-CO"/>
          </a:p>
        </p:txBody>
      </p:sp>
    </p:spTree>
    <p:extLst>
      <p:ext uri="{BB962C8B-B14F-4D97-AF65-F5344CB8AC3E}">
        <p14:creationId xmlns:p14="http://schemas.microsoft.com/office/powerpoint/2010/main" val="39543149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0DE14AF6-1EC3-5905-0395-728DE34AE485}"/>
              </a:ext>
            </a:extLst>
          </p:cNvPr>
          <p:cNvSpPr>
            <a:spLocks noGrp="1"/>
          </p:cNvSpPr>
          <p:nvPr>
            <p:ph type="dt" sz="half" idx="10"/>
          </p:nvPr>
        </p:nvSpPr>
        <p:spPr/>
        <p:txBody>
          <a:bodyPr/>
          <a:lstStyle/>
          <a:p>
            <a:fld id="{E37D0D32-1B6D-41CD-982A-3EF15EB2E16F}"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89F84EEA-7EE7-2DEB-EC78-5BB19A3BEF53}"/>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875EDD76-53D6-23AF-70FD-596ABE36CDDE}"/>
              </a:ext>
            </a:extLst>
          </p:cNvPr>
          <p:cNvSpPr>
            <a:spLocks noGrp="1"/>
          </p:cNvSpPr>
          <p:nvPr>
            <p:ph type="sldNum" sz="quarter" idx="12"/>
          </p:nvPr>
        </p:nvSpPr>
        <p:spPr/>
        <p:txBody>
          <a:bodyPr/>
          <a:lstStyle/>
          <a:p>
            <a:fld id="{7928CEBE-C86B-42A6-BE84-18328116A9E3}" type="slidenum">
              <a:rPr lang="es-CO" smtClean="0">
                <a:solidFill>
                  <a:prstClr val="black">
                    <a:tint val="75000"/>
                  </a:prstClr>
                </a:solidFill>
              </a:rPr>
              <a:pPr/>
              <a:t>‹Nº›</a:t>
            </a:fld>
            <a:endParaRPr lang="es-CO">
              <a:solidFill>
                <a:prstClr val="black">
                  <a:tint val="75000"/>
                </a:prstClr>
              </a:solidFill>
            </a:endParaRPr>
          </a:p>
        </p:txBody>
      </p:sp>
      <p:pic>
        <p:nvPicPr>
          <p:cNvPr id="2" name="Imagen 1">
            <a:extLst>
              <a:ext uri="{FF2B5EF4-FFF2-40B4-BE49-F238E27FC236}">
                <a16:creationId xmlns:a16="http://schemas.microsoft.com/office/drawing/2014/main" id="{E975D987-D7D0-FFCB-B615-626D8E2EF84A}"/>
              </a:ext>
            </a:extLst>
          </p:cNvPr>
          <p:cNvPicPr>
            <a:picLocks noChangeAspect="1"/>
          </p:cNvPicPr>
          <p:nvPr userDrawn="1"/>
        </p:nvPicPr>
        <p:blipFill>
          <a:blip r:embed="rId2" cstate="email">
            <a:grayscl/>
            <a:extLst>
              <a:ext uri="{28A0092B-C50C-407E-A947-70E740481C1C}">
                <a14:useLocalDpi xmlns:a14="http://schemas.microsoft.com/office/drawing/2010/main"/>
              </a:ext>
            </a:extLst>
          </a:blip>
          <a:stretch>
            <a:fillRect/>
          </a:stretch>
        </p:blipFill>
        <p:spPr>
          <a:xfrm>
            <a:off x="11572223" y="138320"/>
            <a:ext cx="415123" cy="453609"/>
          </a:xfrm>
          <a:prstGeom prst="rect">
            <a:avLst/>
          </a:prstGeom>
        </p:spPr>
      </p:pic>
    </p:spTree>
    <p:extLst>
      <p:ext uri="{BB962C8B-B14F-4D97-AF65-F5344CB8AC3E}">
        <p14:creationId xmlns:p14="http://schemas.microsoft.com/office/powerpoint/2010/main" val="31367193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3_Título y objeto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‹Nº›</a:t>
            </a:fld>
            <a:endParaRPr>
              <a:solidFill>
                <a:prstClr val="black">
                  <a:tint val="75000"/>
                </a:prstClr>
              </a:solidFill>
            </a:endParaRPr>
          </a:p>
        </p:txBody>
      </p:sp>
    </p:spTree>
    <p:extLst>
      <p:ext uri="{BB962C8B-B14F-4D97-AF65-F5344CB8AC3E}">
        <p14:creationId xmlns:p14="http://schemas.microsoft.com/office/powerpoint/2010/main" val="155108431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F683F7-2851-24B9-3D38-B148E81BDFD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44C162D-EEFE-8B68-750C-01E4AE8D0C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B461139-D655-DF7B-0CE2-5DBF34311BC6}"/>
              </a:ext>
            </a:extLst>
          </p:cNvPr>
          <p:cNvSpPr>
            <a:spLocks noGrp="1"/>
          </p:cNvSpPr>
          <p:nvPr>
            <p:ph type="dt" sz="half" idx="10"/>
          </p:nvPr>
        </p:nvSpPr>
        <p:spPr/>
        <p:txBody>
          <a:bodyPr/>
          <a:lstStyle/>
          <a:p>
            <a:fld id="{A7164EC0-B091-4FDD-876E-EDA13BE874C6}"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164B3347-7DDA-B8DB-FDB6-054E94F464D0}"/>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7AF2DC87-42AF-BE36-5C09-1C038A338596}"/>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1620141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9AD295-AE5F-B67D-7C8D-F485F13231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A831D60-DD10-E877-45B4-F0F19014C5E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5B0A41E-AF71-B1AB-2362-C79C8ED599D9}"/>
              </a:ext>
            </a:extLst>
          </p:cNvPr>
          <p:cNvSpPr>
            <a:spLocks noGrp="1"/>
          </p:cNvSpPr>
          <p:nvPr>
            <p:ph type="dt" sz="half" idx="10"/>
          </p:nvPr>
        </p:nvSpPr>
        <p:spPr/>
        <p:txBody>
          <a:bodyPr/>
          <a:lstStyle/>
          <a:p>
            <a:fld id="{30D6033C-D5F6-4B1C-94EF-3C963824FDE7}"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43921A49-BFE4-B97D-3668-9E1076809EFF}"/>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DFB1EF18-4CBB-158B-53F4-C7EDA3AC8609}"/>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5457297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2D4E5-5A35-33EE-EE7E-72D71772A88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0D22B4D-7BFB-AF82-708E-C6CB0D35B7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0B9D034-F0BE-9F96-B928-E7080BD7431F}"/>
              </a:ext>
            </a:extLst>
          </p:cNvPr>
          <p:cNvSpPr>
            <a:spLocks noGrp="1"/>
          </p:cNvSpPr>
          <p:nvPr>
            <p:ph type="dt" sz="half" idx="10"/>
          </p:nvPr>
        </p:nvSpPr>
        <p:spPr/>
        <p:txBody>
          <a:bodyPr/>
          <a:lstStyle/>
          <a:p>
            <a:fld id="{BA29FB7F-A5EF-4093-8E6B-C1CD1A6A8D3F}"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722BDE49-9CED-872A-C970-7F2C5B499C89}"/>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13590923-E45C-56C8-5D01-374ACEA68476}"/>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287120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E7544-7777-4A34-0F30-C7A2B33AE7E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EED6BCF-4131-F8C4-BFCB-85FED19E8AF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909CABB-7367-9662-BDAE-E774235D65C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DBE07CC-65D0-77B8-762C-70A05E09F9A9}"/>
              </a:ext>
            </a:extLst>
          </p:cNvPr>
          <p:cNvSpPr>
            <a:spLocks noGrp="1"/>
          </p:cNvSpPr>
          <p:nvPr>
            <p:ph type="dt" sz="half" idx="10"/>
          </p:nvPr>
        </p:nvSpPr>
        <p:spPr/>
        <p:txBody>
          <a:bodyPr/>
          <a:lstStyle/>
          <a:p>
            <a:fld id="{6B7F105C-35DE-40C5-9FAC-1DF951AA1946}" type="datetime1">
              <a:rPr lang="es-CO" smtClean="0">
                <a:solidFill>
                  <a:prstClr val="black">
                    <a:tint val="75000"/>
                  </a:prstClr>
                </a:solidFill>
              </a:rPr>
              <a:pPr/>
              <a:t>21/10/2025</a:t>
            </a:fld>
            <a:endParaRPr lang="es-CO">
              <a:solidFill>
                <a:prstClr val="black">
                  <a:tint val="75000"/>
                </a:prstClr>
              </a:solidFill>
            </a:endParaRPr>
          </a:p>
        </p:txBody>
      </p:sp>
      <p:sp>
        <p:nvSpPr>
          <p:cNvPr id="6" name="Marcador de pie de página 5">
            <a:extLst>
              <a:ext uri="{FF2B5EF4-FFF2-40B4-BE49-F238E27FC236}">
                <a16:creationId xmlns:a16="http://schemas.microsoft.com/office/drawing/2014/main" id="{A3CC8831-4504-EED8-1856-E0EB8B946619}"/>
              </a:ext>
            </a:extLst>
          </p:cNvPr>
          <p:cNvSpPr>
            <a:spLocks noGrp="1"/>
          </p:cNvSpPr>
          <p:nvPr>
            <p:ph type="ftr" sz="quarter" idx="11"/>
          </p:nvPr>
        </p:nvSpPr>
        <p:spPr/>
        <p:txBody>
          <a:bodyPr/>
          <a:lstStyle/>
          <a:p>
            <a:endParaRPr lang="es-CO">
              <a:solidFill>
                <a:prstClr val="black">
                  <a:tint val="75000"/>
                </a:prstClr>
              </a:solidFill>
            </a:endParaRPr>
          </a:p>
        </p:txBody>
      </p:sp>
      <p:sp>
        <p:nvSpPr>
          <p:cNvPr id="7" name="Marcador de número de diapositiva 6">
            <a:extLst>
              <a:ext uri="{FF2B5EF4-FFF2-40B4-BE49-F238E27FC236}">
                <a16:creationId xmlns:a16="http://schemas.microsoft.com/office/drawing/2014/main" id="{3588862D-F4C9-F8C3-246E-E8EF41563C4A}"/>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4377716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257B9-E589-36D6-151D-1AF27664536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21B188C-60DD-13BA-9EBF-5115A24B3E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12C6EE3-73FB-175E-E031-27344383327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84FE9FD4-C7B2-D4A3-859E-8589CB94BC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9F0268C-52CF-3BD8-AF86-5E0C1384D42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2C01947-823A-3E30-7B2E-DD3F4FF8D6C0}"/>
              </a:ext>
            </a:extLst>
          </p:cNvPr>
          <p:cNvSpPr>
            <a:spLocks noGrp="1"/>
          </p:cNvSpPr>
          <p:nvPr>
            <p:ph type="dt" sz="half" idx="10"/>
          </p:nvPr>
        </p:nvSpPr>
        <p:spPr/>
        <p:txBody>
          <a:bodyPr/>
          <a:lstStyle/>
          <a:p>
            <a:fld id="{86939D2E-C76E-4028-A86F-5B3500418705}" type="datetime1">
              <a:rPr lang="es-CO" smtClean="0">
                <a:solidFill>
                  <a:prstClr val="black">
                    <a:tint val="75000"/>
                  </a:prstClr>
                </a:solidFill>
              </a:rPr>
              <a:pPr/>
              <a:t>21/10/2025</a:t>
            </a:fld>
            <a:endParaRPr lang="es-CO">
              <a:solidFill>
                <a:prstClr val="black">
                  <a:tint val="75000"/>
                </a:prstClr>
              </a:solidFill>
            </a:endParaRPr>
          </a:p>
        </p:txBody>
      </p:sp>
      <p:sp>
        <p:nvSpPr>
          <p:cNvPr id="8" name="Marcador de pie de página 7">
            <a:extLst>
              <a:ext uri="{FF2B5EF4-FFF2-40B4-BE49-F238E27FC236}">
                <a16:creationId xmlns:a16="http://schemas.microsoft.com/office/drawing/2014/main" id="{877A755D-2049-C6AB-F6ED-662E61CD9A7F}"/>
              </a:ext>
            </a:extLst>
          </p:cNvPr>
          <p:cNvSpPr>
            <a:spLocks noGrp="1"/>
          </p:cNvSpPr>
          <p:nvPr>
            <p:ph type="ftr" sz="quarter" idx="11"/>
          </p:nvPr>
        </p:nvSpPr>
        <p:spPr/>
        <p:txBody>
          <a:bodyPr/>
          <a:lstStyle/>
          <a:p>
            <a:endParaRPr lang="es-CO">
              <a:solidFill>
                <a:prstClr val="black">
                  <a:tint val="75000"/>
                </a:prstClr>
              </a:solidFill>
            </a:endParaRPr>
          </a:p>
        </p:txBody>
      </p:sp>
      <p:sp>
        <p:nvSpPr>
          <p:cNvPr id="9" name="Marcador de número de diapositiva 8">
            <a:extLst>
              <a:ext uri="{FF2B5EF4-FFF2-40B4-BE49-F238E27FC236}">
                <a16:creationId xmlns:a16="http://schemas.microsoft.com/office/drawing/2014/main" id="{C4E8601A-5441-4BC7-3C5B-B5019F78F0B0}"/>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8412508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9FEC9-3E61-3892-36EE-78B42E45CD7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9036FE1C-B7AD-A846-8E85-7FCB69E629D6}"/>
              </a:ext>
            </a:extLst>
          </p:cNvPr>
          <p:cNvSpPr>
            <a:spLocks noGrp="1"/>
          </p:cNvSpPr>
          <p:nvPr>
            <p:ph type="dt" sz="half" idx="10"/>
          </p:nvPr>
        </p:nvSpPr>
        <p:spPr/>
        <p:txBody>
          <a:bodyPr/>
          <a:lstStyle/>
          <a:p>
            <a:fld id="{1F0BFA0E-937E-4687-95B4-516AE113F382}" type="datetime1">
              <a:rPr lang="es-CO" smtClean="0">
                <a:solidFill>
                  <a:prstClr val="black">
                    <a:tint val="75000"/>
                  </a:prstClr>
                </a:solidFill>
              </a:rPr>
              <a:pPr/>
              <a:t>21/10/2025</a:t>
            </a:fld>
            <a:endParaRPr lang="es-CO">
              <a:solidFill>
                <a:prstClr val="black">
                  <a:tint val="75000"/>
                </a:prstClr>
              </a:solidFill>
            </a:endParaRPr>
          </a:p>
        </p:txBody>
      </p:sp>
      <p:sp>
        <p:nvSpPr>
          <p:cNvPr id="4" name="Marcador de pie de página 3">
            <a:extLst>
              <a:ext uri="{FF2B5EF4-FFF2-40B4-BE49-F238E27FC236}">
                <a16:creationId xmlns:a16="http://schemas.microsoft.com/office/drawing/2014/main" id="{59F7C017-A877-C3F0-A9FA-1F6038213CF1}"/>
              </a:ext>
            </a:extLst>
          </p:cNvPr>
          <p:cNvSpPr>
            <a:spLocks noGrp="1"/>
          </p:cNvSpPr>
          <p:nvPr>
            <p:ph type="ftr" sz="quarter" idx="11"/>
          </p:nvPr>
        </p:nvSpPr>
        <p:spPr/>
        <p:txBody>
          <a:bodyPr/>
          <a:lstStyle/>
          <a:p>
            <a:endParaRPr lang="es-CO">
              <a:solidFill>
                <a:prstClr val="black">
                  <a:tint val="75000"/>
                </a:prstClr>
              </a:solidFill>
            </a:endParaRPr>
          </a:p>
        </p:txBody>
      </p:sp>
      <p:sp>
        <p:nvSpPr>
          <p:cNvPr id="5" name="Marcador de número de diapositiva 4">
            <a:extLst>
              <a:ext uri="{FF2B5EF4-FFF2-40B4-BE49-F238E27FC236}">
                <a16:creationId xmlns:a16="http://schemas.microsoft.com/office/drawing/2014/main" id="{3AA77004-E77E-4ACB-0702-99422F13EC31}"/>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35819351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1ADFF2E-5B9E-5FEC-D53F-E31B4E23E523}"/>
              </a:ext>
            </a:extLst>
          </p:cNvPr>
          <p:cNvSpPr>
            <a:spLocks noGrp="1"/>
          </p:cNvSpPr>
          <p:nvPr>
            <p:ph type="dt" sz="half" idx="10"/>
          </p:nvPr>
        </p:nvSpPr>
        <p:spPr/>
        <p:txBody>
          <a:bodyPr/>
          <a:lstStyle/>
          <a:p>
            <a:fld id="{4D98A465-096D-4531-ABBA-E85FEBC8BE9D}" type="datetime1">
              <a:rPr lang="es-CO" smtClean="0">
                <a:solidFill>
                  <a:prstClr val="black">
                    <a:tint val="75000"/>
                  </a:prstClr>
                </a:solidFill>
              </a:rPr>
              <a:pPr/>
              <a:t>21/10/2025</a:t>
            </a:fld>
            <a:endParaRPr lang="es-CO">
              <a:solidFill>
                <a:prstClr val="black">
                  <a:tint val="75000"/>
                </a:prstClr>
              </a:solidFill>
            </a:endParaRPr>
          </a:p>
        </p:txBody>
      </p:sp>
      <p:sp>
        <p:nvSpPr>
          <p:cNvPr id="3" name="Marcador de pie de página 2">
            <a:extLst>
              <a:ext uri="{FF2B5EF4-FFF2-40B4-BE49-F238E27FC236}">
                <a16:creationId xmlns:a16="http://schemas.microsoft.com/office/drawing/2014/main" id="{ED97BCBC-354D-70F4-F94F-7CF66C0D4B3E}"/>
              </a:ext>
            </a:extLst>
          </p:cNvPr>
          <p:cNvSpPr>
            <a:spLocks noGrp="1"/>
          </p:cNvSpPr>
          <p:nvPr>
            <p:ph type="ftr" sz="quarter" idx="11"/>
          </p:nvPr>
        </p:nvSpPr>
        <p:spPr/>
        <p:txBody>
          <a:bodyPr/>
          <a:lstStyle/>
          <a:p>
            <a:endParaRPr lang="es-CO">
              <a:solidFill>
                <a:prstClr val="black">
                  <a:tint val="75000"/>
                </a:prstClr>
              </a:solidFill>
            </a:endParaRPr>
          </a:p>
        </p:txBody>
      </p:sp>
      <p:sp>
        <p:nvSpPr>
          <p:cNvPr id="4" name="Marcador de número de diapositiva 3">
            <a:extLst>
              <a:ext uri="{FF2B5EF4-FFF2-40B4-BE49-F238E27FC236}">
                <a16:creationId xmlns:a16="http://schemas.microsoft.com/office/drawing/2014/main" id="{90F48B18-E280-BEF2-6743-D1E348E1141C}"/>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48918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56CDF4-77FA-347A-0F5C-041C8069143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4367707-2CE2-C959-0D64-D1B0D946C9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CD12DCE-D9FE-6F63-8D63-0A68A8953F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2C8D0EA-D660-B750-0D3B-FD4A30DA5AB4}"/>
              </a:ext>
            </a:extLst>
          </p:cNvPr>
          <p:cNvSpPr>
            <a:spLocks noGrp="1"/>
          </p:cNvSpPr>
          <p:nvPr>
            <p:ph type="dt" sz="half" idx="10"/>
          </p:nvPr>
        </p:nvSpPr>
        <p:spPr/>
        <p:txBody>
          <a:bodyPr/>
          <a:lstStyle/>
          <a:p>
            <a:fld id="{2809CAC6-680E-412E-A45B-983E3D408EBE}" type="datetime1">
              <a:rPr lang="es-CO" smtClean="0">
                <a:solidFill>
                  <a:prstClr val="black">
                    <a:tint val="75000"/>
                  </a:prstClr>
                </a:solidFill>
              </a:rPr>
              <a:pPr/>
              <a:t>21/10/2025</a:t>
            </a:fld>
            <a:endParaRPr lang="es-CO">
              <a:solidFill>
                <a:prstClr val="black">
                  <a:tint val="75000"/>
                </a:prstClr>
              </a:solidFill>
            </a:endParaRPr>
          </a:p>
        </p:txBody>
      </p:sp>
      <p:sp>
        <p:nvSpPr>
          <p:cNvPr id="6" name="Marcador de pie de página 5">
            <a:extLst>
              <a:ext uri="{FF2B5EF4-FFF2-40B4-BE49-F238E27FC236}">
                <a16:creationId xmlns:a16="http://schemas.microsoft.com/office/drawing/2014/main" id="{5383A5E3-7972-9241-3B18-8701ADBAB024}"/>
              </a:ext>
            </a:extLst>
          </p:cNvPr>
          <p:cNvSpPr>
            <a:spLocks noGrp="1"/>
          </p:cNvSpPr>
          <p:nvPr>
            <p:ph type="ftr" sz="quarter" idx="11"/>
          </p:nvPr>
        </p:nvSpPr>
        <p:spPr/>
        <p:txBody>
          <a:bodyPr/>
          <a:lstStyle/>
          <a:p>
            <a:endParaRPr lang="es-CO">
              <a:solidFill>
                <a:prstClr val="black">
                  <a:tint val="75000"/>
                </a:prstClr>
              </a:solidFill>
            </a:endParaRPr>
          </a:p>
        </p:txBody>
      </p:sp>
      <p:sp>
        <p:nvSpPr>
          <p:cNvPr id="7" name="Marcador de número de diapositiva 6">
            <a:extLst>
              <a:ext uri="{FF2B5EF4-FFF2-40B4-BE49-F238E27FC236}">
                <a16:creationId xmlns:a16="http://schemas.microsoft.com/office/drawing/2014/main" id="{0AC517F9-F7BF-F9AF-CF81-4053CBDF5673}"/>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115818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lvl1pPr>
              <a:defRPr>
                <a:latin typeface="Century Gothic" panose="020B0502020202020204" pitchFamily="34" charset="0"/>
              </a:defRPr>
            </a:lvl1pPr>
          </a:lstStyle>
          <a:p>
            <a:r>
              <a:rPr lang="es-ES" dirty="0"/>
              <a:t>Haga clic para modificar el estilo de título del patrón</a:t>
            </a:r>
            <a:endParaRPr lang="es-CO" dirty="0"/>
          </a:p>
        </p:txBody>
      </p:sp>
      <p:sp>
        <p:nvSpPr>
          <p:cNvPr id="3" name="Marcador de contenido 2"/>
          <p:cNvSpPr>
            <a:spLocks noGrp="1"/>
          </p:cNvSpPr>
          <p:nvPr>
            <p:ph idx="1"/>
          </p:nvPr>
        </p:nvSpPr>
        <p:spPr>
          <a:xfrm>
            <a:off x="838200" y="1825625"/>
            <a:ext cx="10515600" cy="4351338"/>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p:cNvSpPr>
            <a:spLocks noGrp="1"/>
          </p:cNvSpPr>
          <p:nvPr>
            <p:ph type="dt" sz="half" idx="10"/>
          </p:nvPr>
        </p:nvSpPr>
        <p:spPr>
          <a:xfrm>
            <a:off x="838200" y="6356350"/>
            <a:ext cx="2743200" cy="365125"/>
          </a:xfrm>
          <a:prstGeom prst="rect">
            <a:avLst/>
          </a:prstGeom>
        </p:spPr>
        <p:txBody>
          <a:bodyPr/>
          <a:lstStyle>
            <a:lvl1pPr>
              <a:defRPr>
                <a:latin typeface="Century Gothic" panose="020B0502020202020204" pitchFamily="34" charset="0"/>
              </a:defRPr>
            </a:lvl1pPr>
          </a:lstStyle>
          <a:p>
            <a:fld id="{5DEBDE61-9C65-4580-BF7C-40EA791C42C7}" type="datetime1">
              <a:rPr lang="es-CO" smtClean="0"/>
              <a:pPr/>
              <a:t>21/10/2025</a:t>
            </a:fld>
            <a:endParaRPr lang="es-CO" dirty="0"/>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lvl1pPr>
              <a:defRPr>
                <a:latin typeface="Century Gothic" panose="020B0502020202020204" pitchFamily="34" charset="0"/>
              </a:defRPr>
            </a:lvl1pPr>
          </a:lstStyle>
          <a:p>
            <a:endParaRPr lang="es-CO" dirty="0"/>
          </a:p>
        </p:txBody>
      </p:sp>
      <p:sp>
        <p:nvSpPr>
          <p:cNvPr id="6" name="Marcador de número de diapositiva 5"/>
          <p:cNvSpPr>
            <a:spLocks noGrp="1"/>
          </p:cNvSpPr>
          <p:nvPr>
            <p:ph type="sldNum" sz="quarter" idx="12"/>
          </p:nvPr>
        </p:nvSpPr>
        <p:spPr>
          <a:xfrm>
            <a:off x="9448800" y="6492875"/>
            <a:ext cx="2743200" cy="365125"/>
          </a:xfrm>
          <a:prstGeom prst="rect">
            <a:avLst/>
          </a:prstGeom>
        </p:spPr>
        <p:txBody>
          <a:bodyPr/>
          <a:lstStyle/>
          <a:p>
            <a:fld id="{38A50CCD-A0DF-4FAE-8F96-C198FE9B6016}" type="slidenum">
              <a:rPr lang="es-CO" smtClean="0"/>
              <a:t>‹Nº›</a:t>
            </a:fld>
            <a:endParaRPr lang="es-CO"/>
          </a:p>
        </p:txBody>
      </p:sp>
    </p:spTree>
    <p:extLst>
      <p:ext uri="{BB962C8B-B14F-4D97-AF65-F5344CB8AC3E}">
        <p14:creationId xmlns:p14="http://schemas.microsoft.com/office/powerpoint/2010/main" val="36320404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D6A952-16A0-771F-63D4-1E0BFBC0D38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AEC4ED27-4C64-4D91-89C7-4701743D78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394D2854-E43F-0927-4D39-137AC7AC7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1BFD787-2A49-474D-7DC2-E7FD949E4128}"/>
              </a:ext>
            </a:extLst>
          </p:cNvPr>
          <p:cNvSpPr>
            <a:spLocks noGrp="1"/>
          </p:cNvSpPr>
          <p:nvPr>
            <p:ph type="dt" sz="half" idx="10"/>
          </p:nvPr>
        </p:nvSpPr>
        <p:spPr/>
        <p:txBody>
          <a:bodyPr/>
          <a:lstStyle/>
          <a:p>
            <a:fld id="{BF6417F4-AD64-45B5-9C2F-5F3CA4115820}" type="datetime1">
              <a:rPr lang="es-CO" smtClean="0">
                <a:solidFill>
                  <a:prstClr val="black">
                    <a:tint val="75000"/>
                  </a:prstClr>
                </a:solidFill>
              </a:rPr>
              <a:pPr/>
              <a:t>21/10/2025</a:t>
            </a:fld>
            <a:endParaRPr lang="es-CO">
              <a:solidFill>
                <a:prstClr val="black">
                  <a:tint val="75000"/>
                </a:prstClr>
              </a:solidFill>
            </a:endParaRPr>
          </a:p>
        </p:txBody>
      </p:sp>
      <p:sp>
        <p:nvSpPr>
          <p:cNvPr id="6" name="Marcador de pie de página 5">
            <a:extLst>
              <a:ext uri="{FF2B5EF4-FFF2-40B4-BE49-F238E27FC236}">
                <a16:creationId xmlns:a16="http://schemas.microsoft.com/office/drawing/2014/main" id="{9CF81E19-2AB8-1305-4E9F-F3FFD47FD37F}"/>
              </a:ext>
            </a:extLst>
          </p:cNvPr>
          <p:cNvSpPr>
            <a:spLocks noGrp="1"/>
          </p:cNvSpPr>
          <p:nvPr>
            <p:ph type="ftr" sz="quarter" idx="11"/>
          </p:nvPr>
        </p:nvSpPr>
        <p:spPr/>
        <p:txBody>
          <a:bodyPr/>
          <a:lstStyle/>
          <a:p>
            <a:endParaRPr lang="es-CO">
              <a:solidFill>
                <a:prstClr val="black">
                  <a:tint val="75000"/>
                </a:prstClr>
              </a:solidFill>
            </a:endParaRPr>
          </a:p>
        </p:txBody>
      </p:sp>
      <p:sp>
        <p:nvSpPr>
          <p:cNvPr id="7" name="Marcador de número de diapositiva 6">
            <a:extLst>
              <a:ext uri="{FF2B5EF4-FFF2-40B4-BE49-F238E27FC236}">
                <a16:creationId xmlns:a16="http://schemas.microsoft.com/office/drawing/2014/main" id="{952359FA-1475-6558-0EEC-ED92EA8423C0}"/>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1484490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BDE9E1-5E3C-2206-2E6F-C9D964A3CD1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812283B-B9F8-4DD8-06C9-16B2AEB4516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1D0305A-7DCD-2B0F-4AC5-39E892EE4DC6}"/>
              </a:ext>
            </a:extLst>
          </p:cNvPr>
          <p:cNvSpPr>
            <a:spLocks noGrp="1"/>
          </p:cNvSpPr>
          <p:nvPr>
            <p:ph type="dt" sz="half" idx="10"/>
          </p:nvPr>
        </p:nvSpPr>
        <p:spPr/>
        <p:txBody>
          <a:bodyPr/>
          <a:lstStyle/>
          <a:p>
            <a:fld id="{522C268D-1905-4E6E-92CA-9DEFF4CCCA2F}"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6AC5D8FE-6AAF-9ED8-B7A0-4D3003F6B535}"/>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6E3AAC5D-6EAA-71CF-5685-3597EBF18DE0}"/>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8061553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5D62896-8BF7-670F-2CDE-F06670F4486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5377D91-CF11-771A-DB5D-A5F9C0C05B9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8CC6B6F-DBC2-CF18-CC9D-7F2DB068D3CE}"/>
              </a:ext>
            </a:extLst>
          </p:cNvPr>
          <p:cNvSpPr>
            <a:spLocks noGrp="1"/>
          </p:cNvSpPr>
          <p:nvPr>
            <p:ph type="dt" sz="half" idx="10"/>
          </p:nvPr>
        </p:nvSpPr>
        <p:spPr/>
        <p:txBody>
          <a:bodyPr/>
          <a:lstStyle/>
          <a:p>
            <a:fld id="{DE034B89-869C-4646-8D43-BAA68090A16C}"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E8F5492D-C321-C692-1A79-69A44297E77A}"/>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70C097BB-4528-F181-5D0D-41C9763F2B2F}"/>
              </a:ext>
            </a:extLst>
          </p:cNvPr>
          <p:cNvSpPr>
            <a:spLocks noGrp="1"/>
          </p:cNvSpPr>
          <p:nvPr>
            <p:ph type="sldNum" sz="quarter" idx="12"/>
          </p:nvPr>
        </p:nvSpPr>
        <p:spPr/>
        <p:txBody>
          <a:body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7933522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0DE14AF6-1EC3-5905-0395-728DE34AE485}"/>
              </a:ext>
            </a:extLst>
          </p:cNvPr>
          <p:cNvSpPr>
            <a:spLocks noGrp="1"/>
          </p:cNvSpPr>
          <p:nvPr>
            <p:ph type="dt" sz="half" idx="10"/>
          </p:nvPr>
        </p:nvSpPr>
        <p:spPr/>
        <p:txBody>
          <a:bodyPr/>
          <a:lstStyle/>
          <a:p>
            <a:fld id="{E37D0D32-1B6D-41CD-982A-3EF15EB2E16F}"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89F84EEA-7EE7-2DEB-EC78-5BB19A3BEF53}"/>
              </a:ext>
            </a:extLst>
          </p:cNvPr>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875EDD76-53D6-23AF-70FD-596ABE36CDDE}"/>
              </a:ext>
            </a:extLst>
          </p:cNvPr>
          <p:cNvSpPr>
            <a:spLocks noGrp="1"/>
          </p:cNvSpPr>
          <p:nvPr>
            <p:ph type="sldNum" sz="quarter" idx="12"/>
          </p:nvPr>
        </p:nvSpPr>
        <p:spPr/>
        <p:txBody>
          <a:bodyPr/>
          <a:lstStyle/>
          <a:p>
            <a:fld id="{7928CEBE-C86B-42A6-BE84-18328116A9E3}" type="slidenum">
              <a:rPr lang="es-CO" smtClean="0">
                <a:solidFill>
                  <a:prstClr val="black">
                    <a:tint val="75000"/>
                  </a:prstClr>
                </a:solidFill>
              </a:rPr>
              <a:pPr/>
              <a:t>‹Nº›</a:t>
            </a:fld>
            <a:endParaRPr lang="es-CO">
              <a:solidFill>
                <a:prstClr val="black">
                  <a:tint val="75000"/>
                </a:prstClr>
              </a:solidFill>
            </a:endParaRPr>
          </a:p>
        </p:txBody>
      </p:sp>
      <p:pic>
        <p:nvPicPr>
          <p:cNvPr id="7" name="Imagen 6">
            <a:extLst>
              <a:ext uri="{FF2B5EF4-FFF2-40B4-BE49-F238E27FC236}">
                <a16:creationId xmlns:a16="http://schemas.microsoft.com/office/drawing/2014/main" id="{1477172A-E5B5-6ECC-E3E2-BBB16CBBAF10}"/>
              </a:ext>
            </a:extLst>
          </p:cNvPr>
          <p:cNvPicPr>
            <a:picLocks noChangeAspect="1"/>
          </p:cNvPicPr>
          <p:nvPr userDrawn="1"/>
        </p:nvPicPr>
        <p:blipFill>
          <a:blip r:embed="rId2" cstate="email">
            <a:grayscl/>
            <a:extLst>
              <a:ext uri="{28A0092B-C50C-407E-A947-70E740481C1C}">
                <a14:useLocalDpi xmlns:a14="http://schemas.microsoft.com/office/drawing/2010/main"/>
              </a:ext>
            </a:extLst>
          </a:blip>
          <a:stretch>
            <a:fillRect/>
          </a:stretch>
        </p:blipFill>
        <p:spPr>
          <a:xfrm>
            <a:off x="11572223" y="138320"/>
            <a:ext cx="415123" cy="453609"/>
          </a:xfrm>
          <a:prstGeom prst="rect">
            <a:avLst/>
          </a:prstGeom>
        </p:spPr>
      </p:pic>
    </p:spTree>
    <p:extLst>
      <p:ext uri="{BB962C8B-B14F-4D97-AF65-F5344CB8AC3E}">
        <p14:creationId xmlns:p14="http://schemas.microsoft.com/office/powerpoint/2010/main" val="3109899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3_Título y objeto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‹Nº›</a:t>
            </a:fld>
            <a:endParaRPr>
              <a:solidFill>
                <a:prstClr val="black">
                  <a:tint val="75000"/>
                </a:prstClr>
              </a:solidFill>
            </a:endParaRPr>
          </a:p>
        </p:txBody>
      </p:sp>
    </p:spTree>
    <p:extLst>
      <p:ext uri="{BB962C8B-B14F-4D97-AF65-F5344CB8AC3E}">
        <p14:creationId xmlns:p14="http://schemas.microsoft.com/office/powerpoint/2010/main" val="369518703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9" name="Marcador de número de diapositiva 8"/>
          <p:cNvSpPr>
            <a:spLocks noGrp="1"/>
          </p:cNvSpPr>
          <p:nvPr>
            <p:ph type="sldNum" sz="quarter" idx="12"/>
          </p:nvPr>
        </p:nvSpPr>
        <p:spPr>
          <a:xfrm>
            <a:off x="9448800" y="6538912"/>
            <a:ext cx="2743200" cy="365125"/>
          </a:xfrm>
        </p:spPr>
        <p:txBody>
          <a:bodyPr/>
          <a:lstStyle/>
          <a:p>
            <a:fld id="{38A50CCD-A0DF-4FAE-8F96-C198FE9B6016}" type="slidenum">
              <a:rPr lang="es-CO" smtClean="0"/>
              <a:t>‹Nº›</a:t>
            </a:fld>
            <a:endParaRPr lang="es-CO"/>
          </a:p>
        </p:txBody>
      </p:sp>
    </p:spTree>
    <p:extLst>
      <p:ext uri="{BB962C8B-B14F-4D97-AF65-F5344CB8AC3E}">
        <p14:creationId xmlns:p14="http://schemas.microsoft.com/office/powerpoint/2010/main" val="19332160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lvl1pPr>
              <a:defRPr>
                <a:latin typeface="Century Gothic" panose="020B0502020202020204" pitchFamily="34" charset="0"/>
              </a:defRPr>
            </a:lvl1pPr>
          </a:lstStyle>
          <a:p>
            <a:r>
              <a:rPr lang="es-ES" dirty="0"/>
              <a:t>Haga clic para modificar el estilo de título del patrón</a:t>
            </a:r>
            <a:endParaRPr lang="es-CO" dirty="0"/>
          </a:p>
        </p:txBody>
      </p:sp>
      <p:sp>
        <p:nvSpPr>
          <p:cNvPr id="3" name="Marcador de contenido 2"/>
          <p:cNvSpPr>
            <a:spLocks noGrp="1"/>
          </p:cNvSpPr>
          <p:nvPr>
            <p:ph idx="1"/>
          </p:nvPr>
        </p:nvSpPr>
        <p:spPr>
          <a:xfrm>
            <a:off x="838200" y="1825625"/>
            <a:ext cx="10515600" cy="4351338"/>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p:cNvSpPr>
            <a:spLocks noGrp="1"/>
          </p:cNvSpPr>
          <p:nvPr>
            <p:ph type="dt" sz="half" idx="10"/>
          </p:nvPr>
        </p:nvSpPr>
        <p:spPr>
          <a:xfrm>
            <a:off x="838200" y="6356350"/>
            <a:ext cx="2743200" cy="365125"/>
          </a:xfrm>
          <a:prstGeom prst="rect">
            <a:avLst/>
          </a:prstGeom>
        </p:spPr>
        <p:txBody>
          <a:bodyPr/>
          <a:lstStyle>
            <a:lvl1pPr>
              <a:defRPr>
                <a:latin typeface="Century Gothic" panose="020B0502020202020204" pitchFamily="34" charset="0"/>
              </a:defRPr>
            </a:lvl1pPr>
          </a:lstStyle>
          <a:p>
            <a:fld id="{5DEBDE61-9C65-4580-BF7C-40EA791C42C7}" type="datetime1">
              <a:rPr lang="es-CO" smtClean="0"/>
              <a:pPr/>
              <a:t>21/10/2025</a:t>
            </a:fld>
            <a:endParaRPr lang="es-CO" dirty="0"/>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lvl1pPr>
              <a:defRPr>
                <a:latin typeface="Century Gothic" panose="020B0502020202020204" pitchFamily="34" charset="0"/>
              </a:defRPr>
            </a:lvl1pPr>
          </a:lstStyle>
          <a:p>
            <a:endParaRPr lang="es-CO" dirty="0"/>
          </a:p>
        </p:txBody>
      </p:sp>
      <p:sp>
        <p:nvSpPr>
          <p:cNvPr id="6" name="Marcador de número de diapositiva 5"/>
          <p:cNvSpPr>
            <a:spLocks noGrp="1"/>
          </p:cNvSpPr>
          <p:nvPr>
            <p:ph type="sldNum" sz="quarter" idx="12"/>
          </p:nvPr>
        </p:nvSpPr>
        <p:spPr>
          <a:xfrm>
            <a:off x="9448800" y="6492875"/>
            <a:ext cx="2743200" cy="365125"/>
          </a:xfrm>
          <a:prstGeom prst="rect">
            <a:avLst/>
          </a:prstGeom>
        </p:spPr>
        <p:txBody>
          <a:bodyPr/>
          <a:lstStyle/>
          <a:p>
            <a:fld id="{38A50CCD-A0DF-4FAE-8F96-C198FE9B6016}" type="slidenum">
              <a:rPr lang="es-CO" smtClean="0"/>
              <a:t>‹Nº›</a:t>
            </a:fld>
            <a:endParaRPr lang="es-CO"/>
          </a:p>
        </p:txBody>
      </p:sp>
    </p:spTree>
    <p:extLst>
      <p:ext uri="{BB962C8B-B14F-4D97-AF65-F5344CB8AC3E}">
        <p14:creationId xmlns:p14="http://schemas.microsoft.com/office/powerpoint/2010/main" val="16321294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F9676700-F8B7-4702-8296-6421EAB32BD8}" type="datetimeFigureOut">
              <a:rPr lang="es-CO" smtClean="0"/>
              <a:t>21/10/2025</a:t>
            </a:fld>
            <a:endParaRPr lang="es-CO"/>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CO"/>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7A667BDE-F3A7-4B0D-85A4-4F28386CA039}" type="slidenum">
              <a:rPr lang="es-CO" smtClean="0"/>
              <a:t>‹Nº›</a:t>
            </a:fld>
            <a:endParaRPr lang="es-CO"/>
          </a:p>
        </p:txBody>
      </p:sp>
    </p:spTree>
    <p:extLst>
      <p:ext uri="{BB962C8B-B14F-4D97-AF65-F5344CB8AC3E}">
        <p14:creationId xmlns:p14="http://schemas.microsoft.com/office/powerpoint/2010/main" val="32096182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2D797-BBA2-5FB3-A7A3-742F1CCCF6D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04135AC4-E145-05FC-C47E-960A3764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AFDC8B3-20AE-DCAA-D7F4-B4FB8D45BD81}"/>
              </a:ext>
            </a:extLst>
          </p:cNvPr>
          <p:cNvSpPr>
            <a:spLocks noGrp="1"/>
          </p:cNvSpPr>
          <p:nvPr>
            <p:ph type="dt" sz="half" idx="10"/>
          </p:nvPr>
        </p:nvSpPr>
        <p:spPr/>
        <p:txBody>
          <a:bodyPr/>
          <a:lstStyle/>
          <a:p>
            <a:fld id="{96A81328-2034-4B8C-9E66-62728F222176}" type="datetimeFigureOut">
              <a:rPr lang="es-ES" smtClean="0"/>
              <a:t>21/10/2025</a:t>
            </a:fld>
            <a:endParaRPr lang="es-ES"/>
          </a:p>
        </p:txBody>
      </p:sp>
      <p:sp>
        <p:nvSpPr>
          <p:cNvPr id="5" name="Marcador de pie de página 4">
            <a:extLst>
              <a:ext uri="{FF2B5EF4-FFF2-40B4-BE49-F238E27FC236}">
                <a16:creationId xmlns:a16="http://schemas.microsoft.com/office/drawing/2014/main" id="{5C7B2219-FBE3-C431-49DB-661B6554BE1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48E6D67-AA33-A572-DEF3-12F12F533A03}"/>
              </a:ext>
            </a:extLst>
          </p:cNvPr>
          <p:cNvSpPr>
            <a:spLocks noGrp="1"/>
          </p:cNvSpPr>
          <p:nvPr>
            <p:ph type="sldNum" sz="quarter" idx="12"/>
          </p:nvPr>
        </p:nvSpPr>
        <p:spPr/>
        <p:txBody>
          <a:bodyPr/>
          <a:lstStyle/>
          <a:p>
            <a:fld id="{304C0553-62E5-428A-B72B-A79C20FF5E40}" type="slidenum">
              <a:rPr lang="es-ES" smtClean="0"/>
              <a:t>‹Nº›</a:t>
            </a:fld>
            <a:endParaRPr lang="es-ES"/>
          </a:p>
        </p:txBody>
      </p:sp>
    </p:spTree>
    <p:extLst>
      <p:ext uri="{BB962C8B-B14F-4D97-AF65-F5344CB8AC3E}">
        <p14:creationId xmlns:p14="http://schemas.microsoft.com/office/powerpoint/2010/main" val="36916452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4160B-B7AD-6C61-5F06-9A99A8C1540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DCE2508-A73A-84E3-7763-AA720EF1BE5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27E3DEC-0D2A-B9FF-72B5-EA5E5A8CCA41}"/>
              </a:ext>
            </a:extLst>
          </p:cNvPr>
          <p:cNvSpPr>
            <a:spLocks noGrp="1"/>
          </p:cNvSpPr>
          <p:nvPr>
            <p:ph type="dt" sz="half" idx="10"/>
          </p:nvPr>
        </p:nvSpPr>
        <p:spPr/>
        <p:txBody>
          <a:bodyPr/>
          <a:lstStyle/>
          <a:p>
            <a:fld id="{96A81328-2034-4B8C-9E66-62728F222176}" type="datetimeFigureOut">
              <a:rPr lang="es-ES" smtClean="0"/>
              <a:t>21/10/2025</a:t>
            </a:fld>
            <a:endParaRPr lang="es-ES"/>
          </a:p>
        </p:txBody>
      </p:sp>
      <p:sp>
        <p:nvSpPr>
          <p:cNvPr id="5" name="Marcador de pie de página 4">
            <a:extLst>
              <a:ext uri="{FF2B5EF4-FFF2-40B4-BE49-F238E27FC236}">
                <a16:creationId xmlns:a16="http://schemas.microsoft.com/office/drawing/2014/main" id="{DFAE08F1-6006-74EA-06DE-4271CCA6BFD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CB20B77-489A-FD02-FF1A-B1E558A485F4}"/>
              </a:ext>
            </a:extLst>
          </p:cNvPr>
          <p:cNvSpPr>
            <a:spLocks noGrp="1"/>
          </p:cNvSpPr>
          <p:nvPr>
            <p:ph type="sldNum" sz="quarter" idx="12"/>
          </p:nvPr>
        </p:nvSpPr>
        <p:spPr/>
        <p:txBody>
          <a:bodyPr/>
          <a:lstStyle/>
          <a:p>
            <a:fld id="{304C0553-62E5-428A-B72B-A79C20FF5E40}" type="slidenum">
              <a:rPr lang="es-ES" smtClean="0"/>
              <a:t>‹Nº›</a:t>
            </a:fld>
            <a:endParaRPr lang="es-ES"/>
          </a:p>
        </p:txBody>
      </p:sp>
    </p:spTree>
    <p:extLst>
      <p:ext uri="{BB962C8B-B14F-4D97-AF65-F5344CB8AC3E}">
        <p14:creationId xmlns:p14="http://schemas.microsoft.com/office/powerpoint/2010/main" val="1351351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9" name="Marcador de número de diapositiva 8"/>
          <p:cNvSpPr>
            <a:spLocks noGrp="1"/>
          </p:cNvSpPr>
          <p:nvPr>
            <p:ph type="sldNum" sz="quarter" idx="12"/>
          </p:nvPr>
        </p:nvSpPr>
        <p:spPr>
          <a:xfrm>
            <a:off x="9448800" y="6538912"/>
            <a:ext cx="2743200" cy="365125"/>
          </a:xfrm>
        </p:spPr>
        <p:txBody>
          <a:bodyPr/>
          <a:lstStyle/>
          <a:p>
            <a:fld id="{38A50CCD-A0DF-4FAE-8F96-C198FE9B6016}" type="slidenum">
              <a:rPr lang="es-CO" smtClean="0"/>
              <a:t>‹Nº›</a:t>
            </a:fld>
            <a:endParaRPr lang="es-CO"/>
          </a:p>
        </p:txBody>
      </p:sp>
    </p:spTree>
    <p:extLst>
      <p:ext uri="{BB962C8B-B14F-4D97-AF65-F5344CB8AC3E}">
        <p14:creationId xmlns:p14="http://schemas.microsoft.com/office/powerpoint/2010/main" val="41742941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DC5AE4-D94C-233B-875A-16D3F037186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4113C49-250C-CE55-3305-C4CAF62825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3461912-9582-49F9-C5A9-992FB415BEB9}"/>
              </a:ext>
            </a:extLst>
          </p:cNvPr>
          <p:cNvSpPr>
            <a:spLocks noGrp="1"/>
          </p:cNvSpPr>
          <p:nvPr>
            <p:ph type="dt" sz="half" idx="10"/>
          </p:nvPr>
        </p:nvSpPr>
        <p:spPr/>
        <p:txBody>
          <a:bodyPr/>
          <a:lstStyle/>
          <a:p>
            <a:fld id="{96A81328-2034-4B8C-9E66-62728F222176}" type="datetimeFigureOut">
              <a:rPr lang="es-ES" smtClean="0"/>
              <a:t>21/10/2025</a:t>
            </a:fld>
            <a:endParaRPr lang="es-ES"/>
          </a:p>
        </p:txBody>
      </p:sp>
      <p:sp>
        <p:nvSpPr>
          <p:cNvPr id="5" name="Marcador de pie de página 4">
            <a:extLst>
              <a:ext uri="{FF2B5EF4-FFF2-40B4-BE49-F238E27FC236}">
                <a16:creationId xmlns:a16="http://schemas.microsoft.com/office/drawing/2014/main" id="{40DAEEB7-DB20-A3ED-BF00-22601D5D752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1C84226-0302-FBE8-E460-54BA5DF5142E}"/>
              </a:ext>
            </a:extLst>
          </p:cNvPr>
          <p:cNvSpPr>
            <a:spLocks noGrp="1"/>
          </p:cNvSpPr>
          <p:nvPr>
            <p:ph type="sldNum" sz="quarter" idx="12"/>
          </p:nvPr>
        </p:nvSpPr>
        <p:spPr/>
        <p:txBody>
          <a:bodyPr/>
          <a:lstStyle/>
          <a:p>
            <a:fld id="{304C0553-62E5-428A-B72B-A79C20FF5E40}" type="slidenum">
              <a:rPr lang="es-ES" smtClean="0"/>
              <a:t>‹Nº›</a:t>
            </a:fld>
            <a:endParaRPr lang="es-ES"/>
          </a:p>
        </p:txBody>
      </p:sp>
    </p:spTree>
    <p:extLst>
      <p:ext uri="{BB962C8B-B14F-4D97-AF65-F5344CB8AC3E}">
        <p14:creationId xmlns:p14="http://schemas.microsoft.com/office/powerpoint/2010/main" val="12490698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FE493C-AC6F-5E0B-ABC8-5CDE6A26E1B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972F936-522D-6E0F-6433-18E55C24E49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BAC4165C-FA49-652D-2E23-73E3FD209B8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4293030-9E27-53C1-CB6E-DA50F7992919}"/>
              </a:ext>
            </a:extLst>
          </p:cNvPr>
          <p:cNvSpPr>
            <a:spLocks noGrp="1"/>
          </p:cNvSpPr>
          <p:nvPr>
            <p:ph type="dt" sz="half" idx="10"/>
          </p:nvPr>
        </p:nvSpPr>
        <p:spPr/>
        <p:txBody>
          <a:bodyPr/>
          <a:lstStyle/>
          <a:p>
            <a:fld id="{96A81328-2034-4B8C-9E66-62728F222176}" type="datetimeFigureOut">
              <a:rPr lang="es-ES" smtClean="0"/>
              <a:t>21/10/2025</a:t>
            </a:fld>
            <a:endParaRPr lang="es-ES"/>
          </a:p>
        </p:txBody>
      </p:sp>
      <p:sp>
        <p:nvSpPr>
          <p:cNvPr id="6" name="Marcador de pie de página 5">
            <a:extLst>
              <a:ext uri="{FF2B5EF4-FFF2-40B4-BE49-F238E27FC236}">
                <a16:creationId xmlns:a16="http://schemas.microsoft.com/office/drawing/2014/main" id="{F2CA424F-4386-C523-BA22-074B48B7BBA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E8C5747-2560-E1A7-199E-AC9E54424637}"/>
              </a:ext>
            </a:extLst>
          </p:cNvPr>
          <p:cNvSpPr>
            <a:spLocks noGrp="1"/>
          </p:cNvSpPr>
          <p:nvPr>
            <p:ph type="sldNum" sz="quarter" idx="12"/>
          </p:nvPr>
        </p:nvSpPr>
        <p:spPr/>
        <p:txBody>
          <a:bodyPr/>
          <a:lstStyle/>
          <a:p>
            <a:fld id="{304C0553-62E5-428A-B72B-A79C20FF5E40}" type="slidenum">
              <a:rPr lang="es-ES" smtClean="0"/>
              <a:t>‹Nº›</a:t>
            </a:fld>
            <a:endParaRPr lang="es-ES"/>
          </a:p>
        </p:txBody>
      </p:sp>
    </p:spTree>
    <p:extLst>
      <p:ext uri="{BB962C8B-B14F-4D97-AF65-F5344CB8AC3E}">
        <p14:creationId xmlns:p14="http://schemas.microsoft.com/office/powerpoint/2010/main" val="18860134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77516-9DFC-08A7-524A-034B1E22B02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F252D1F-8EF4-FE50-3B7D-8DAE088CF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18FEFBE-C103-6F8D-C1D3-CF76CD63BF3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2B8A8D9-69D6-A8C4-5B96-691939D86E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9759762-1288-CC4A-2AF7-5EADF6FE2FA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B50B7E0-C149-BC4C-CA72-A8F6DE56556A}"/>
              </a:ext>
            </a:extLst>
          </p:cNvPr>
          <p:cNvSpPr>
            <a:spLocks noGrp="1"/>
          </p:cNvSpPr>
          <p:nvPr>
            <p:ph type="dt" sz="half" idx="10"/>
          </p:nvPr>
        </p:nvSpPr>
        <p:spPr/>
        <p:txBody>
          <a:bodyPr/>
          <a:lstStyle/>
          <a:p>
            <a:fld id="{96A81328-2034-4B8C-9E66-62728F222176}" type="datetimeFigureOut">
              <a:rPr lang="es-ES" smtClean="0"/>
              <a:t>21/10/2025</a:t>
            </a:fld>
            <a:endParaRPr lang="es-ES"/>
          </a:p>
        </p:txBody>
      </p:sp>
      <p:sp>
        <p:nvSpPr>
          <p:cNvPr id="8" name="Marcador de pie de página 7">
            <a:extLst>
              <a:ext uri="{FF2B5EF4-FFF2-40B4-BE49-F238E27FC236}">
                <a16:creationId xmlns:a16="http://schemas.microsoft.com/office/drawing/2014/main" id="{713B5E83-A52F-6786-2054-0780927182F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1FB679F8-AE67-51BE-9F99-B2C124DCFE40}"/>
              </a:ext>
            </a:extLst>
          </p:cNvPr>
          <p:cNvSpPr>
            <a:spLocks noGrp="1"/>
          </p:cNvSpPr>
          <p:nvPr>
            <p:ph type="sldNum" sz="quarter" idx="12"/>
          </p:nvPr>
        </p:nvSpPr>
        <p:spPr/>
        <p:txBody>
          <a:bodyPr/>
          <a:lstStyle/>
          <a:p>
            <a:fld id="{304C0553-62E5-428A-B72B-A79C20FF5E40}" type="slidenum">
              <a:rPr lang="es-ES" smtClean="0"/>
              <a:t>‹Nº›</a:t>
            </a:fld>
            <a:endParaRPr lang="es-ES"/>
          </a:p>
        </p:txBody>
      </p:sp>
    </p:spTree>
    <p:extLst>
      <p:ext uri="{BB962C8B-B14F-4D97-AF65-F5344CB8AC3E}">
        <p14:creationId xmlns:p14="http://schemas.microsoft.com/office/powerpoint/2010/main" val="1525243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2A9A04-CEB8-2582-FD9C-888979164CC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79D4647-1EB7-6847-401C-804C6107D80A}"/>
              </a:ext>
            </a:extLst>
          </p:cNvPr>
          <p:cNvSpPr>
            <a:spLocks noGrp="1"/>
          </p:cNvSpPr>
          <p:nvPr>
            <p:ph type="dt" sz="half" idx="10"/>
          </p:nvPr>
        </p:nvSpPr>
        <p:spPr/>
        <p:txBody>
          <a:bodyPr/>
          <a:lstStyle/>
          <a:p>
            <a:fld id="{96A81328-2034-4B8C-9E66-62728F222176}" type="datetimeFigureOut">
              <a:rPr lang="es-ES" smtClean="0"/>
              <a:t>21/10/2025</a:t>
            </a:fld>
            <a:endParaRPr lang="es-ES"/>
          </a:p>
        </p:txBody>
      </p:sp>
      <p:sp>
        <p:nvSpPr>
          <p:cNvPr id="4" name="Marcador de pie de página 3">
            <a:extLst>
              <a:ext uri="{FF2B5EF4-FFF2-40B4-BE49-F238E27FC236}">
                <a16:creationId xmlns:a16="http://schemas.microsoft.com/office/drawing/2014/main" id="{4C27B6EA-8BB6-2ACC-59ED-5171BFC8E8E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42E2CE64-2716-951F-96D0-C1385B7BCCA8}"/>
              </a:ext>
            </a:extLst>
          </p:cNvPr>
          <p:cNvSpPr>
            <a:spLocks noGrp="1"/>
          </p:cNvSpPr>
          <p:nvPr>
            <p:ph type="sldNum" sz="quarter" idx="12"/>
          </p:nvPr>
        </p:nvSpPr>
        <p:spPr/>
        <p:txBody>
          <a:bodyPr/>
          <a:lstStyle/>
          <a:p>
            <a:fld id="{304C0553-62E5-428A-B72B-A79C20FF5E40}" type="slidenum">
              <a:rPr lang="es-ES" smtClean="0"/>
              <a:t>‹Nº›</a:t>
            </a:fld>
            <a:endParaRPr lang="es-ES"/>
          </a:p>
        </p:txBody>
      </p:sp>
    </p:spTree>
    <p:extLst>
      <p:ext uri="{BB962C8B-B14F-4D97-AF65-F5344CB8AC3E}">
        <p14:creationId xmlns:p14="http://schemas.microsoft.com/office/powerpoint/2010/main" val="3362269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7BC826-2C95-0D76-F552-A7F32B82E102}"/>
              </a:ext>
            </a:extLst>
          </p:cNvPr>
          <p:cNvSpPr>
            <a:spLocks noGrp="1"/>
          </p:cNvSpPr>
          <p:nvPr>
            <p:ph type="dt" sz="half" idx="10"/>
          </p:nvPr>
        </p:nvSpPr>
        <p:spPr/>
        <p:txBody>
          <a:bodyPr/>
          <a:lstStyle/>
          <a:p>
            <a:fld id="{96A81328-2034-4B8C-9E66-62728F222176}" type="datetimeFigureOut">
              <a:rPr lang="es-ES" smtClean="0"/>
              <a:t>21/10/2025</a:t>
            </a:fld>
            <a:endParaRPr lang="es-ES"/>
          </a:p>
        </p:txBody>
      </p:sp>
      <p:sp>
        <p:nvSpPr>
          <p:cNvPr id="3" name="Marcador de pie de página 2">
            <a:extLst>
              <a:ext uri="{FF2B5EF4-FFF2-40B4-BE49-F238E27FC236}">
                <a16:creationId xmlns:a16="http://schemas.microsoft.com/office/drawing/2014/main" id="{9E5E98EA-2328-B5EC-2FAA-50E4E54B05B9}"/>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CBC408A-F75B-AF8A-68A6-01F47774EE12}"/>
              </a:ext>
            </a:extLst>
          </p:cNvPr>
          <p:cNvSpPr>
            <a:spLocks noGrp="1"/>
          </p:cNvSpPr>
          <p:nvPr>
            <p:ph type="sldNum" sz="quarter" idx="12"/>
          </p:nvPr>
        </p:nvSpPr>
        <p:spPr/>
        <p:txBody>
          <a:bodyPr/>
          <a:lstStyle/>
          <a:p>
            <a:fld id="{304C0553-62E5-428A-B72B-A79C20FF5E40}" type="slidenum">
              <a:rPr lang="es-ES" smtClean="0"/>
              <a:t>‹Nº›</a:t>
            </a:fld>
            <a:endParaRPr lang="es-ES"/>
          </a:p>
        </p:txBody>
      </p:sp>
    </p:spTree>
    <p:extLst>
      <p:ext uri="{BB962C8B-B14F-4D97-AF65-F5344CB8AC3E}">
        <p14:creationId xmlns:p14="http://schemas.microsoft.com/office/powerpoint/2010/main" val="3908398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96786-AF02-81C8-6A37-64BBEA5C539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5E1885A-0C85-DE27-D82C-A4FA461A5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970A319-72F9-7784-6C61-43F560E00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77021FE-840D-BC6E-CE15-EDA5194A239A}"/>
              </a:ext>
            </a:extLst>
          </p:cNvPr>
          <p:cNvSpPr>
            <a:spLocks noGrp="1"/>
          </p:cNvSpPr>
          <p:nvPr>
            <p:ph type="dt" sz="half" idx="10"/>
          </p:nvPr>
        </p:nvSpPr>
        <p:spPr/>
        <p:txBody>
          <a:bodyPr/>
          <a:lstStyle/>
          <a:p>
            <a:fld id="{96A81328-2034-4B8C-9E66-62728F222176}" type="datetimeFigureOut">
              <a:rPr lang="es-ES" smtClean="0"/>
              <a:t>21/10/2025</a:t>
            </a:fld>
            <a:endParaRPr lang="es-ES"/>
          </a:p>
        </p:txBody>
      </p:sp>
      <p:sp>
        <p:nvSpPr>
          <p:cNvPr id="6" name="Marcador de pie de página 5">
            <a:extLst>
              <a:ext uri="{FF2B5EF4-FFF2-40B4-BE49-F238E27FC236}">
                <a16:creationId xmlns:a16="http://schemas.microsoft.com/office/drawing/2014/main" id="{4D1F736A-9E8B-9D3C-05BD-739A18AA90E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04186C9-156D-AFB8-4D46-E2864C93BD21}"/>
              </a:ext>
            </a:extLst>
          </p:cNvPr>
          <p:cNvSpPr>
            <a:spLocks noGrp="1"/>
          </p:cNvSpPr>
          <p:nvPr>
            <p:ph type="sldNum" sz="quarter" idx="12"/>
          </p:nvPr>
        </p:nvSpPr>
        <p:spPr/>
        <p:txBody>
          <a:bodyPr/>
          <a:lstStyle/>
          <a:p>
            <a:fld id="{304C0553-62E5-428A-B72B-A79C20FF5E40}" type="slidenum">
              <a:rPr lang="es-ES" smtClean="0"/>
              <a:t>‹Nº›</a:t>
            </a:fld>
            <a:endParaRPr lang="es-ES"/>
          </a:p>
        </p:txBody>
      </p:sp>
    </p:spTree>
    <p:extLst>
      <p:ext uri="{BB962C8B-B14F-4D97-AF65-F5344CB8AC3E}">
        <p14:creationId xmlns:p14="http://schemas.microsoft.com/office/powerpoint/2010/main" val="26019741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134E59-355D-0695-5C28-7595B2BDF6E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DC64F23-B849-6894-5D1A-FD578E38A6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C3D0214-CE26-E9D4-833B-71D77DD59F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EC7AA89-4926-9B8A-1B8B-761193FBF7BB}"/>
              </a:ext>
            </a:extLst>
          </p:cNvPr>
          <p:cNvSpPr>
            <a:spLocks noGrp="1"/>
          </p:cNvSpPr>
          <p:nvPr>
            <p:ph type="dt" sz="half" idx="10"/>
          </p:nvPr>
        </p:nvSpPr>
        <p:spPr/>
        <p:txBody>
          <a:bodyPr/>
          <a:lstStyle/>
          <a:p>
            <a:fld id="{96A81328-2034-4B8C-9E66-62728F222176}" type="datetimeFigureOut">
              <a:rPr lang="es-ES" smtClean="0"/>
              <a:t>21/10/2025</a:t>
            </a:fld>
            <a:endParaRPr lang="es-ES"/>
          </a:p>
        </p:txBody>
      </p:sp>
      <p:sp>
        <p:nvSpPr>
          <p:cNvPr id="6" name="Marcador de pie de página 5">
            <a:extLst>
              <a:ext uri="{FF2B5EF4-FFF2-40B4-BE49-F238E27FC236}">
                <a16:creationId xmlns:a16="http://schemas.microsoft.com/office/drawing/2014/main" id="{D7F57E79-CE04-D5DA-0494-F39FB608336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29AABC8-C3D3-0AED-537A-9922467C8E5E}"/>
              </a:ext>
            </a:extLst>
          </p:cNvPr>
          <p:cNvSpPr>
            <a:spLocks noGrp="1"/>
          </p:cNvSpPr>
          <p:nvPr>
            <p:ph type="sldNum" sz="quarter" idx="12"/>
          </p:nvPr>
        </p:nvSpPr>
        <p:spPr/>
        <p:txBody>
          <a:bodyPr/>
          <a:lstStyle/>
          <a:p>
            <a:fld id="{304C0553-62E5-428A-B72B-A79C20FF5E40}" type="slidenum">
              <a:rPr lang="es-ES" smtClean="0"/>
              <a:t>‹Nº›</a:t>
            </a:fld>
            <a:endParaRPr lang="es-ES"/>
          </a:p>
        </p:txBody>
      </p:sp>
    </p:spTree>
    <p:extLst>
      <p:ext uri="{BB962C8B-B14F-4D97-AF65-F5344CB8AC3E}">
        <p14:creationId xmlns:p14="http://schemas.microsoft.com/office/powerpoint/2010/main" val="37012651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5747B9-7D90-B4F9-1382-9B973AFF54D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DE470C4-92A7-1FF2-EC47-B2036BFD566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13F4C11-AC50-7F10-7A69-C9F6AD0FFD53}"/>
              </a:ext>
            </a:extLst>
          </p:cNvPr>
          <p:cNvSpPr>
            <a:spLocks noGrp="1"/>
          </p:cNvSpPr>
          <p:nvPr>
            <p:ph type="dt" sz="half" idx="10"/>
          </p:nvPr>
        </p:nvSpPr>
        <p:spPr/>
        <p:txBody>
          <a:bodyPr/>
          <a:lstStyle/>
          <a:p>
            <a:fld id="{96A81328-2034-4B8C-9E66-62728F222176}" type="datetimeFigureOut">
              <a:rPr lang="es-ES" smtClean="0"/>
              <a:t>21/10/2025</a:t>
            </a:fld>
            <a:endParaRPr lang="es-ES"/>
          </a:p>
        </p:txBody>
      </p:sp>
      <p:sp>
        <p:nvSpPr>
          <p:cNvPr id="5" name="Marcador de pie de página 4">
            <a:extLst>
              <a:ext uri="{FF2B5EF4-FFF2-40B4-BE49-F238E27FC236}">
                <a16:creationId xmlns:a16="http://schemas.microsoft.com/office/drawing/2014/main" id="{BC9EC9F2-C669-9CEE-E707-5C5FED5C0FB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D949DCA-96FB-6CC4-182A-3445D2859357}"/>
              </a:ext>
            </a:extLst>
          </p:cNvPr>
          <p:cNvSpPr>
            <a:spLocks noGrp="1"/>
          </p:cNvSpPr>
          <p:nvPr>
            <p:ph type="sldNum" sz="quarter" idx="12"/>
          </p:nvPr>
        </p:nvSpPr>
        <p:spPr/>
        <p:txBody>
          <a:bodyPr/>
          <a:lstStyle/>
          <a:p>
            <a:fld id="{304C0553-62E5-428A-B72B-A79C20FF5E40}" type="slidenum">
              <a:rPr lang="es-ES" smtClean="0"/>
              <a:t>‹Nº›</a:t>
            </a:fld>
            <a:endParaRPr lang="es-ES"/>
          </a:p>
        </p:txBody>
      </p:sp>
    </p:spTree>
    <p:extLst>
      <p:ext uri="{BB962C8B-B14F-4D97-AF65-F5344CB8AC3E}">
        <p14:creationId xmlns:p14="http://schemas.microsoft.com/office/powerpoint/2010/main" val="14057861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FAFE35-D2F8-B305-9E7D-FA4E6A8B007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13234DB-5078-9331-4E45-95992852410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37366AD-ADC2-FA09-14CD-1FA96BFBA69E}"/>
              </a:ext>
            </a:extLst>
          </p:cNvPr>
          <p:cNvSpPr>
            <a:spLocks noGrp="1"/>
          </p:cNvSpPr>
          <p:nvPr>
            <p:ph type="dt" sz="half" idx="10"/>
          </p:nvPr>
        </p:nvSpPr>
        <p:spPr/>
        <p:txBody>
          <a:bodyPr/>
          <a:lstStyle/>
          <a:p>
            <a:fld id="{96A81328-2034-4B8C-9E66-62728F222176}" type="datetimeFigureOut">
              <a:rPr lang="es-ES" smtClean="0"/>
              <a:t>21/10/2025</a:t>
            </a:fld>
            <a:endParaRPr lang="es-ES"/>
          </a:p>
        </p:txBody>
      </p:sp>
      <p:sp>
        <p:nvSpPr>
          <p:cNvPr id="5" name="Marcador de pie de página 4">
            <a:extLst>
              <a:ext uri="{FF2B5EF4-FFF2-40B4-BE49-F238E27FC236}">
                <a16:creationId xmlns:a16="http://schemas.microsoft.com/office/drawing/2014/main" id="{E0D9B7A1-A2FA-A77D-61E1-8FED541A9D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219BA89-FAE5-04E1-0CDB-5D6F4021B5E2}"/>
              </a:ext>
            </a:extLst>
          </p:cNvPr>
          <p:cNvSpPr>
            <a:spLocks noGrp="1"/>
          </p:cNvSpPr>
          <p:nvPr>
            <p:ph type="sldNum" sz="quarter" idx="12"/>
          </p:nvPr>
        </p:nvSpPr>
        <p:spPr/>
        <p:txBody>
          <a:bodyPr/>
          <a:lstStyle/>
          <a:p>
            <a:fld id="{304C0553-62E5-428A-B72B-A79C20FF5E40}" type="slidenum">
              <a:rPr lang="es-ES" smtClean="0"/>
              <a:t>‹Nº›</a:t>
            </a:fld>
            <a:endParaRPr lang="es-ES"/>
          </a:p>
        </p:txBody>
      </p:sp>
    </p:spTree>
    <p:extLst>
      <p:ext uri="{BB962C8B-B14F-4D97-AF65-F5344CB8AC3E}">
        <p14:creationId xmlns:p14="http://schemas.microsoft.com/office/powerpoint/2010/main" val="16405379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62E083-9CDF-4119-0512-0B290FEA40E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0A783EC-E341-CD52-EC05-6E0948FED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491BF13-647C-8B1A-7753-94FDF8CC7A9D}"/>
              </a:ext>
            </a:extLst>
          </p:cNvPr>
          <p:cNvSpPr>
            <a:spLocks noGrp="1"/>
          </p:cNvSpPr>
          <p:nvPr>
            <p:ph type="dt" sz="half" idx="10"/>
          </p:nvPr>
        </p:nvSpPr>
        <p:spPr/>
        <p:txBody>
          <a:bodyPr/>
          <a:lstStyle/>
          <a:p>
            <a:fld id="{C405DF21-E775-4D7D-A648-55E7CA02B962}" type="datetimeFigureOut">
              <a:rPr lang="es-ES" smtClean="0"/>
              <a:t>21/10/2025</a:t>
            </a:fld>
            <a:endParaRPr lang="es-ES"/>
          </a:p>
        </p:txBody>
      </p:sp>
      <p:sp>
        <p:nvSpPr>
          <p:cNvPr id="5" name="Marcador de pie de página 4">
            <a:extLst>
              <a:ext uri="{FF2B5EF4-FFF2-40B4-BE49-F238E27FC236}">
                <a16:creationId xmlns:a16="http://schemas.microsoft.com/office/drawing/2014/main" id="{83E9C4F6-9BF7-DD46-4EE3-5046EF4E024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AE3AD24-9DE2-09F6-CC41-948DA5CBE7D5}"/>
              </a:ext>
            </a:extLst>
          </p:cNvPr>
          <p:cNvSpPr>
            <a:spLocks noGrp="1"/>
          </p:cNvSpPr>
          <p:nvPr>
            <p:ph type="sldNum" sz="quarter" idx="12"/>
          </p:nvPr>
        </p:nvSpPr>
        <p:spPr/>
        <p:txBody>
          <a:bodyPr/>
          <a:lstStyle/>
          <a:p>
            <a:fld id="{738FE67E-1CCC-4B94-842C-240C081C708B}" type="slidenum">
              <a:rPr lang="es-ES" smtClean="0"/>
              <a:t>‹Nº›</a:t>
            </a:fld>
            <a:endParaRPr lang="es-ES"/>
          </a:p>
        </p:txBody>
      </p:sp>
      <p:pic>
        <p:nvPicPr>
          <p:cNvPr id="8" name="Imagen 7">
            <a:extLst>
              <a:ext uri="{FF2B5EF4-FFF2-40B4-BE49-F238E27FC236}">
                <a16:creationId xmlns:a16="http://schemas.microsoft.com/office/drawing/2014/main" id="{7D7DA168-397B-D385-CFF0-BF688F95BEA3}"/>
              </a:ext>
            </a:extLst>
          </p:cNvPr>
          <p:cNvPicPr>
            <a:picLocks noChangeAspect="1"/>
          </p:cNvPicPr>
          <p:nvPr userDrawn="1"/>
        </p:nvPicPr>
        <p:blipFill>
          <a:blip r:embed="rId2" cstate="email">
            <a:grayscl/>
            <a:extLst>
              <a:ext uri="{28A0092B-C50C-407E-A947-70E740481C1C}">
                <a14:useLocalDpi xmlns:a14="http://schemas.microsoft.com/office/drawing/2010/main"/>
              </a:ext>
            </a:extLst>
          </a:blip>
          <a:stretch>
            <a:fillRect/>
          </a:stretch>
        </p:blipFill>
        <p:spPr>
          <a:xfrm>
            <a:off x="11572223" y="138320"/>
            <a:ext cx="415123" cy="453609"/>
          </a:xfrm>
          <a:prstGeom prst="rect">
            <a:avLst/>
          </a:prstGeom>
        </p:spPr>
      </p:pic>
    </p:spTree>
    <p:extLst>
      <p:ext uri="{BB962C8B-B14F-4D97-AF65-F5344CB8AC3E}">
        <p14:creationId xmlns:p14="http://schemas.microsoft.com/office/powerpoint/2010/main" val="11866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Encabezado de sección">
    <p:spTree>
      <p:nvGrpSpPr>
        <p:cNvPr id="1" name=""/>
        <p:cNvGrpSpPr/>
        <p:nvPr/>
      </p:nvGrpSpPr>
      <p:grpSpPr>
        <a:xfrm>
          <a:off x="0" y="0"/>
          <a:ext cx="0" cy="0"/>
          <a:chOff x="0" y="0"/>
          <a:chExt cx="0" cy="0"/>
        </a:xfrm>
      </p:grpSpPr>
      <p:sp>
        <p:nvSpPr>
          <p:cNvPr id="9" name="Marcador de posición de imagen 1"/>
          <p:cNvSpPr>
            <a:spLocks noGrp="1"/>
          </p:cNvSpPr>
          <p:nvPr>
            <p:ph type="pic" sz="quarter" idx="10"/>
          </p:nvPr>
        </p:nvSpPr>
        <p:spPr>
          <a:xfrm flipH="1">
            <a:off x="634" y="-29979"/>
            <a:ext cx="12191366" cy="6858000"/>
          </a:xfrm>
          <a:custGeom>
            <a:avLst/>
            <a:gdLst>
              <a:gd name="connsiteX0" fmla="*/ 5954660 w 12191366"/>
              <a:gd name="connsiteY0" fmla="*/ 4262975 h 6857367"/>
              <a:gd name="connsiteX1" fmla="*/ 8373286 w 12191366"/>
              <a:gd name="connsiteY1" fmla="*/ 6604539 h 6857367"/>
              <a:gd name="connsiteX2" fmla="*/ 8360800 w 12191366"/>
              <a:gd name="connsiteY2" fmla="*/ 6843951 h 6857367"/>
              <a:gd name="connsiteX3" fmla="*/ 8358685 w 12191366"/>
              <a:gd name="connsiteY3" fmla="*/ 6857367 h 6857367"/>
              <a:gd name="connsiteX4" fmla="*/ 3550636 w 12191366"/>
              <a:gd name="connsiteY4" fmla="*/ 6857367 h 6857367"/>
              <a:gd name="connsiteX5" fmla="*/ 3548522 w 12191366"/>
              <a:gd name="connsiteY5" fmla="*/ 6843951 h 6857367"/>
              <a:gd name="connsiteX6" fmla="*/ 3536034 w 12191366"/>
              <a:gd name="connsiteY6" fmla="*/ 6604539 h 6857367"/>
              <a:gd name="connsiteX7" fmla="*/ 5954660 w 12191366"/>
              <a:gd name="connsiteY7" fmla="*/ 4262975 h 6857367"/>
              <a:gd name="connsiteX8" fmla="*/ 2372357 w 12191366"/>
              <a:gd name="connsiteY8" fmla="*/ 2004364 h 6857367"/>
              <a:gd name="connsiteX9" fmla="*/ 3148144 w 12191366"/>
              <a:gd name="connsiteY9" fmla="*/ 2801806 h 6857367"/>
              <a:gd name="connsiteX10" fmla="*/ 2372357 w 12191366"/>
              <a:gd name="connsiteY10" fmla="*/ 3599248 h 6857367"/>
              <a:gd name="connsiteX11" fmla="*/ 1596571 w 12191366"/>
              <a:gd name="connsiteY11" fmla="*/ 2801806 h 6857367"/>
              <a:gd name="connsiteX12" fmla="*/ 2372357 w 12191366"/>
              <a:gd name="connsiteY12" fmla="*/ 2004364 h 6857367"/>
              <a:gd name="connsiteX13" fmla="*/ 3239412 w 12191366"/>
              <a:gd name="connsiteY13" fmla="*/ 1753740 h 6857367"/>
              <a:gd name="connsiteX14" fmla="*/ 3536035 w 12191366"/>
              <a:gd name="connsiteY14" fmla="*/ 2047083 h 6857367"/>
              <a:gd name="connsiteX15" fmla="*/ 3239412 w 12191366"/>
              <a:gd name="connsiteY15" fmla="*/ 2340428 h 6857367"/>
              <a:gd name="connsiteX16" fmla="*/ 2942787 w 12191366"/>
              <a:gd name="connsiteY16" fmla="*/ 2047083 h 6857367"/>
              <a:gd name="connsiteX17" fmla="*/ 3239412 w 12191366"/>
              <a:gd name="connsiteY17" fmla="*/ 1753740 h 6857367"/>
              <a:gd name="connsiteX18" fmla="*/ 3557415 w 12191366"/>
              <a:gd name="connsiteY18" fmla="*/ 1617036 h 6857367"/>
              <a:gd name="connsiteX19" fmla="*/ 3647246 w 12191366"/>
              <a:gd name="connsiteY19" fmla="*/ 1706737 h 6857367"/>
              <a:gd name="connsiteX20" fmla="*/ 3557415 w 12191366"/>
              <a:gd name="connsiteY20" fmla="*/ 1796437 h 6857367"/>
              <a:gd name="connsiteX21" fmla="*/ 3467583 w 12191366"/>
              <a:gd name="connsiteY21" fmla="*/ 1706737 h 6857367"/>
              <a:gd name="connsiteX22" fmla="*/ 3557415 w 12191366"/>
              <a:gd name="connsiteY22" fmla="*/ 1617036 h 6857367"/>
              <a:gd name="connsiteX23" fmla="*/ 11019765 w 12191366"/>
              <a:gd name="connsiteY23" fmla="*/ 1558371 h 6857367"/>
              <a:gd name="connsiteX24" fmla="*/ 11922284 w 12191366"/>
              <a:gd name="connsiteY24" fmla="*/ 1685516 h 6857367"/>
              <a:gd name="connsiteX25" fmla="*/ 12191366 w 12191366"/>
              <a:gd name="connsiteY25" fmla="*/ 1777286 h 6857367"/>
              <a:gd name="connsiteX26" fmla="*/ 12191366 w 12191366"/>
              <a:gd name="connsiteY26" fmla="*/ 6857367 h 6857367"/>
              <a:gd name="connsiteX27" fmla="*/ 9545165 w 12191366"/>
              <a:gd name="connsiteY27" fmla="*/ 6857367 h 6857367"/>
              <a:gd name="connsiteX28" fmla="*/ 9322863 w 12191366"/>
              <a:gd name="connsiteY28" fmla="*/ 6731525 h 6857367"/>
              <a:gd name="connsiteX29" fmla="*/ 7984758 w 12191366"/>
              <a:gd name="connsiteY29" fmla="*/ 4386443 h 6857367"/>
              <a:gd name="connsiteX30" fmla="*/ 11019765 w 12191366"/>
              <a:gd name="connsiteY30" fmla="*/ 1558371 h 6857367"/>
              <a:gd name="connsiteX31" fmla="*/ 4341734 w 12191366"/>
              <a:gd name="connsiteY31" fmla="*/ 1372807 h 6857367"/>
              <a:gd name="connsiteX32" fmla="*/ 4741418 w 12191366"/>
              <a:gd name="connsiteY32" fmla="*/ 1776524 h 6857367"/>
              <a:gd name="connsiteX33" fmla="*/ 4341734 w 12191366"/>
              <a:gd name="connsiteY33" fmla="*/ 2180240 h 6857367"/>
              <a:gd name="connsiteX34" fmla="*/ 3942052 w 12191366"/>
              <a:gd name="connsiteY34" fmla="*/ 1776524 h 6857367"/>
              <a:gd name="connsiteX35" fmla="*/ 4341734 w 12191366"/>
              <a:gd name="connsiteY35" fmla="*/ 1372807 h 6857367"/>
              <a:gd name="connsiteX36" fmla="*/ 3619309 w 12191366"/>
              <a:gd name="connsiteY36" fmla="*/ 1163687 h 6857367"/>
              <a:gd name="connsiteX37" fmla="*/ 3816939 w 12191366"/>
              <a:gd name="connsiteY37" fmla="*/ 1361029 h 6857367"/>
              <a:gd name="connsiteX38" fmla="*/ 3619309 w 12191366"/>
              <a:gd name="connsiteY38" fmla="*/ 1558371 h 6857367"/>
              <a:gd name="connsiteX39" fmla="*/ 3421680 w 12191366"/>
              <a:gd name="connsiteY39" fmla="*/ 1361029 h 6857367"/>
              <a:gd name="connsiteX40" fmla="*/ 3619309 w 12191366"/>
              <a:gd name="connsiteY40" fmla="*/ 1163687 h 6857367"/>
              <a:gd name="connsiteX41" fmla="*/ 4217150 w 12191366"/>
              <a:gd name="connsiteY41" fmla="*/ 204424 h 6857367"/>
              <a:gd name="connsiteX42" fmla="*/ 4764235 w 12191366"/>
              <a:gd name="connsiteY42" fmla="*/ 736499 h 6857367"/>
              <a:gd name="connsiteX43" fmla="*/ 4217150 w 12191366"/>
              <a:gd name="connsiteY43" fmla="*/ 1268574 h 6857367"/>
              <a:gd name="connsiteX44" fmla="*/ 3670065 w 12191366"/>
              <a:gd name="connsiteY44" fmla="*/ 736499 h 6857367"/>
              <a:gd name="connsiteX45" fmla="*/ 4217150 w 12191366"/>
              <a:gd name="connsiteY45" fmla="*/ 204424 h 6857367"/>
              <a:gd name="connsiteX46" fmla="*/ 4224150 w 12191366"/>
              <a:gd name="connsiteY46" fmla="*/ 22153 h 6857367"/>
              <a:gd name="connsiteX47" fmla="*/ 5887764 w 12191366"/>
              <a:gd name="connsiteY47" fmla="*/ 22153 h 6857367"/>
              <a:gd name="connsiteX48" fmla="*/ 5769568 w 12191366"/>
              <a:gd name="connsiteY48" fmla="*/ 89092 h 6857367"/>
              <a:gd name="connsiteX49" fmla="*/ 5055956 w 12191366"/>
              <a:gd name="connsiteY49" fmla="*/ 227211 h 6857367"/>
              <a:gd name="connsiteX50" fmla="*/ 4342346 w 12191366"/>
              <a:gd name="connsiteY50" fmla="*/ 89092 h 6857367"/>
              <a:gd name="connsiteX51" fmla="*/ 0 w 12191366"/>
              <a:gd name="connsiteY51" fmla="*/ 0 h 6857367"/>
              <a:gd name="connsiteX52" fmla="*/ 3427928 w 12191366"/>
              <a:gd name="connsiteY52" fmla="*/ 0 h 6857367"/>
              <a:gd name="connsiteX53" fmla="*/ 3435695 w 12191366"/>
              <a:gd name="connsiteY53" fmla="*/ 50163 h 6857367"/>
              <a:gd name="connsiteX54" fmla="*/ 3444765 w 12191366"/>
              <a:gd name="connsiteY54" fmla="*/ 227189 h 6857367"/>
              <a:gd name="connsiteX55" fmla="*/ 3444765 w 12191366"/>
              <a:gd name="connsiteY55" fmla="*/ 227228 h 6857367"/>
              <a:gd name="connsiteX56" fmla="*/ 3435695 w 12191366"/>
              <a:gd name="connsiteY56" fmla="*/ 404253 h 6857367"/>
              <a:gd name="connsiteX57" fmla="*/ 1687840 w 12191366"/>
              <a:gd name="connsiteY57" fmla="*/ 1958796 h 6857367"/>
              <a:gd name="connsiteX58" fmla="*/ 9902 w 12191366"/>
              <a:gd name="connsiteY58" fmla="*/ 742129 h 6857367"/>
              <a:gd name="connsiteX59" fmla="*/ 0 w 12191366"/>
              <a:gd name="connsiteY59" fmla="*/ 704173 h 685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1366" h="6857367">
                <a:moveTo>
                  <a:pt x="5954660" y="4262975"/>
                </a:moveTo>
                <a:cubicBezTo>
                  <a:pt x="7290431" y="4262975"/>
                  <a:pt x="8373286" y="5311329"/>
                  <a:pt x="8373286" y="6604539"/>
                </a:cubicBezTo>
                <a:cubicBezTo>
                  <a:pt x="8373286" y="6685365"/>
                  <a:pt x="8369056" y="6765234"/>
                  <a:pt x="8360800" y="6843951"/>
                </a:cubicBezTo>
                <a:lnTo>
                  <a:pt x="8358685" y="6857367"/>
                </a:lnTo>
                <a:lnTo>
                  <a:pt x="3550636" y="6857367"/>
                </a:lnTo>
                <a:lnTo>
                  <a:pt x="3548522" y="6843951"/>
                </a:lnTo>
                <a:cubicBezTo>
                  <a:pt x="3540264" y="6765234"/>
                  <a:pt x="3536034" y="6685365"/>
                  <a:pt x="3536034" y="6604539"/>
                </a:cubicBezTo>
                <a:cubicBezTo>
                  <a:pt x="3536034" y="5311329"/>
                  <a:pt x="4618890" y="4262975"/>
                  <a:pt x="5954660" y="4262975"/>
                </a:cubicBezTo>
                <a:close/>
                <a:moveTo>
                  <a:pt x="2372357" y="2004364"/>
                </a:moveTo>
                <a:cubicBezTo>
                  <a:pt x="2800812" y="2004364"/>
                  <a:pt x="3148144" y="2361391"/>
                  <a:pt x="3148144" y="2801806"/>
                </a:cubicBezTo>
                <a:cubicBezTo>
                  <a:pt x="3148144" y="3242221"/>
                  <a:pt x="2800812" y="3599248"/>
                  <a:pt x="2372357" y="3599248"/>
                </a:cubicBezTo>
                <a:cubicBezTo>
                  <a:pt x="1943903" y="3599248"/>
                  <a:pt x="1596571" y="3242221"/>
                  <a:pt x="1596571" y="2801806"/>
                </a:cubicBezTo>
                <a:cubicBezTo>
                  <a:pt x="1596571" y="2361391"/>
                  <a:pt x="1943903" y="2004364"/>
                  <a:pt x="2372357" y="2004364"/>
                </a:cubicBezTo>
                <a:close/>
                <a:moveTo>
                  <a:pt x="3239412" y="1753740"/>
                </a:moveTo>
                <a:cubicBezTo>
                  <a:pt x="3403232" y="1753740"/>
                  <a:pt x="3536035" y="1885074"/>
                  <a:pt x="3536035" y="2047083"/>
                </a:cubicBezTo>
                <a:cubicBezTo>
                  <a:pt x="3536035" y="2209093"/>
                  <a:pt x="3403232" y="2340428"/>
                  <a:pt x="3239412" y="2340428"/>
                </a:cubicBezTo>
                <a:cubicBezTo>
                  <a:pt x="3075591" y="2340428"/>
                  <a:pt x="2942787" y="2209093"/>
                  <a:pt x="2942787" y="2047083"/>
                </a:cubicBezTo>
                <a:cubicBezTo>
                  <a:pt x="2942787" y="1885074"/>
                  <a:pt x="3075591" y="1753740"/>
                  <a:pt x="3239412" y="1753740"/>
                </a:cubicBezTo>
                <a:close/>
                <a:moveTo>
                  <a:pt x="3557415" y="1617036"/>
                </a:moveTo>
                <a:cubicBezTo>
                  <a:pt x="3607029" y="1617036"/>
                  <a:pt x="3647246" y="1657196"/>
                  <a:pt x="3647246" y="1706737"/>
                </a:cubicBezTo>
                <a:cubicBezTo>
                  <a:pt x="3647246" y="1756278"/>
                  <a:pt x="3607029" y="1796437"/>
                  <a:pt x="3557415" y="1796437"/>
                </a:cubicBezTo>
                <a:cubicBezTo>
                  <a:pt x="3507802" y="1796437"/>
                  <a:pt x="3467583" y="1756278"/>
                  <a:pt x="3467583" y="1706737"/>
                </a:cubicBezTo>
                <a:cubicBezTo>
                  <a:pt x="3467583" y="1657196"/>
                  <a:pt x="3507802" y="1617036"/>
                  <a:pt x="3557415" y="1617036"/>
                </a:cubicBezTo>
                <a:close/>
                <a:moveTo>
                  <a:pt x="11019765" y="1558371"/>
                </a:moveTo>
                <a:cubicBezTo>
                  <a:pt x="11334050" y="1558371"/>
                  <a:pt x="11637178" y="1602884"/>
                  <a:pt x="11922284" y="1685516"/>
                </a:cubicBezTo>
                <a:lnTo>
                  <a:pt x="12191366" y="1777286"/>
                </a:lnTo>
                <a:lnTo>
                  <a:pt x="12191366" y="6857367"/>
                </a:lnTo>
                <a:lnTo>
                  <a:pt x="9545165" y="6857367"/>
                </a:lnTo>
                <a:lnTo>
                  <a:pt x="9322863" y="6731525"/>
                </a:lnTo>
                <a:cubicBezTo>
                  <a:pt x="8515546" y="6223300"/>
                  <a:pt x="7984758" y="5362631"/>
                  <a:pt x="7984758" y="4386443"/>
                </a:cubicBezTo>
                <a:cubicBezTo>
                  <a:pt x="7984758" y="2824542"/>
                  <a:pt x="9343577" y="1558371"/>
                  <a:pt x="11019765" y="1558371"/>
                </a:cubicBezTo>
                <a:close/>
                <a:moveTo>
                  <a:pt x="4341734" y="1372807"/>
                </a:moveTo>
                <a:cubicBezTo>
                  <a:pt x="4562473" y="1372807"/>
                  <a:pt x="4741418" y="1553557"/>
                  <a:pt x="4741418" y="1776524"/>
                </a:cubicBezTo>
                <a:cubicBezTo>
                  <a:pt x="4741418" y="1999490"/>
                  <a:pt x="4562473" y="2180240"/>
                  <a:pt x="4341734" y="2180240"/>
                </a:cubicBezTo>
                <a:cubicBezTo>
                  <a:pt x="4120996" y="2180240"/>
                  <a:pt x="3942052" y="1999490"/>
                  <a:pt x="3942052" y="1776524"/>
                </a:cubicBezTo>
                <a:cubicBezTo>
                  <a:pt x="3942052" y="1553557"/>
                  <a:pt x="4120996" y="1372807"/>
                  <a:pt x="4341734" y="1372807"/>
                </a:cubicBezTo>
                <a:close/>
                <a:moveTo>
                  <a:pt x="3619309" y="1163687"/>
                </a:moveTo>
                <a:cubicBezTo>
                  <a:pt x="3728456" y="1163687"/>
                  <a:pt x="3816939" y="1252041"/>
                  <a:pt x="3816939" y="1361029"/>
                </a:cubicBezTo>
                <a:cubicBezTo>
                  <a:pt x="3816939" y="1470018"/>
                  <a:pt x="3728456" y="1558371"/>
                  <a:pt x="3619309" y="1558371"/>
                </a:cubicBezTo>
                <a:cubicBezTo>
                  <a:pt x="3510163" y="1558371"/>
                  <a:pt x="3421680" y="1470018"/>
                  <a:pt x="3421680" y="1361029"/>
                </a:cubicBezTo>
                <a:cubicBezTo>
                  <a:pt x="3421680" y="1252041"/>
                  <a:pt x="3510163" y="1163687"/>
                  <a:pt x="3619309" y="1163687"/>
                </a:cubicBezTo>
                <a:close/>
                <a:moveTo>
                  <a:pt x="4217150" y="204424"/>
                </a:moveTo>
                <a:cubicBezTo>
                  <a:pt x="4519296" y="204424"/>
                  <a:pt x="4764235" y="442642"/>
                  <a:pt x="4764235" y="736499"/>
                </a:cubicBezTo>
                <a:cubicBezTo>
                  <a:pt x="4764235" y="1030357"/>
                  <a:pt x="4519296" y="1268574"/>
                  <a:pt x="4217150" y="1268574"/>
                </a:cubicBezTo>
                <a:cubicBezTo>
                  <a:pt x="3915004" y="1268574"/>
                  <a:pt x="3670065" y="1030357"/>
                  <a:pt x="3670065" y="736499"/>
                </a:cubicBezTo>
                <a:cubicBezTo>
                  <a:pt x="3670065" y="442642"/>
                  <a:pt x="3915004" y="204424"/>
                  <a:pt x="4217150" y="204424"/>
                </a:cubicBezTo>
                <a:close/>
                <a:moveTo>
                  <a:pt x="4224150" y="22153"/>
                </a:moveTo>
                <a:lnTo>
                  <a:pt x="5887764" y="22153"/>
                </a:lnTo>
                <a:lnTo>
                  <a:pt x="5769568" y="89092"/>
                </a:lnTo>
                <a:cubicBezTo>
                  <a:pt x="5586940" y="174429"/>
                  <a:pt x="5334639" y="227211"/>
                  <a:pt x="5055956" y="227211"/>
                </a:cubicBezTo>
                <a:cubicBezTo>
                  <a:pt x="4777274" y="227211"/>
                  <a:pt x="4524975" y="174429"/>
                  <a:pt x="4342346" y="89092"/>
                </a:cubicBezTo>
                <a:close/>
                <a:moveTo>
                  <a:pt x="0" y="0"/>
                </a:moveTo>
                <a:lnTo>
                  <a:pt x="3427928" y="0"/>
                </a:lnTo>
                <a:lnTo>
                  <a:pt x="3435695" y="50163"/>
                </a:lnTo>
                <a:lnTo>
                  <a:pt x="3444765" y="227189"/>
                </a:lnTo>
                <a:lnTo>
                  <a:pt x="3444765" y="227228"/>
                </a:lnTo>
                <a:lnTo>
                  <a:pt x="3435695" y="404253"/>
                </a:lnTo>
                <a:cubicBezTo>
                  <a:pt x="3345723" y="1277416"/>
                  <a:pt x="2597519" y="1958796"/>
                  <a:pt x="1687840" y="1958796"/>
                </a:cubicBezTo>
                <a:cubicBezTo>
                  <a:pt x="899452" y="1958796"/>
                  <a:pt x="232349" y="1447004"/>
                  <a:pt x="9902" y="742129"/>
                </a:cubicBezTo>
                <a:lnTo>
                  <a:pt x="0" y="704173"/>
                </a:lnTo>
                <a:close/>
              </a:path>
            </a:pathLst>
          </a:custGeom>
        </p:spPr>
        <p:txBody>
          <a:bodyPr/>
          <a:lstStyle/>
          <a:p>
            <a:endParaRPr lang="es-CO"/>
          </a:p>
        </p:txBody>
      </p:sp>
    </p:spTree>
    <p:extLst>
      <p:ext uri="{BB962C8B-B14F-4D97-AF65-F5344CB8AC3E}">
        <p14:creationId xmlns:p14="http://schemas.microsoft.com/office/powerpoint/2010/main" val="42189715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A74C1D-EE02-4E2C-2405-32CDA3D209C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99796F8-6796-F2E6-9D34-AF045558707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EE3AB88-B328-269F-3F6C-CE5110CE5E90}"/>
              </a:ext>
            </a:extLst>
          </p:cNvPr>
          <p:cNvSpPr>
            <a:spLocks noGrp="1"/>
          </p:cNvSpPr>
          <p:nvPr>
            <p:ph type="dt" sz="half" idx="10"/>
          </p:nvPr>
        </p:nvSpPr>
        <p:spPr/>
        <p:txBody>
          <a:bodyPr/>
          <a:lstStyle/>
          <a:p>
            <a:fld id="{C405DF21-E775-4D7D-A648-55E7CA02B962}" type="datetimeFigureOut">
              <a:rPr lang="es-ES" smtClean="0"/>
              <a:t>21/10/2025</a:t>
            </a:fld>
            <a:endParaRPr lang="es-ES"/>
          </a:p>
        </p:txBody>
      </p:sp>
      <p:sp>
        <p:nvSpPr>
          <p:cNvPr id="5" name="Marcador de pie de página 4">
            <a:extLst>
              <a:ext uri="{FF2B5EF4-FFF2-40B4-BE49-F238E27FC236}">
                <a16:creationId xmlns:a16="http://schemas.microsoft.com/office/drawing/2014/main" id="{CF8CBF52-42EA-474B-2FE0-F9FADB1CAB4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12A48EE-2374-3F2F-F445-666A7679F34E}"/>
              </a:ext>
            </a:extLst>
          </p:cNvPr>
          <p:cNvSpPr>
            <a:spLocks noGrp="1"/>
          </p:cNvSpPr>
          <p:nvPr>
            <p:ph type="sldNum" sz="quarter" idx="12"/>
          </p:nvPr>
        </p:nvSpPr>
        <p:spPr/>
        <p:txBody>
          <a:bodyPr/>
          <a:lstStyle/>
          <a:p>
            <a:fld id="{738FE67E-1CCC-4B94-842C-240C081C708B}" type="slidenum">
              <a:rPr lang="es-ES" smtClean="0"/>
              <a:t>‹Nº›</a:t>
            </a:fld>
            <a:endParaRPr lang="es-ES"/>
          </a:p>
        </p:txBody>
      </p:sp>
    </p:spTree>
    <p:extLst>
      <p:ext uri="{BB962C8B-B14F-4D97-AF65-F5344CB8AC3E}">
        <p14:creationId xmlns:p14="http://schemas.microsoft.com/office/powerpoint/2010/main" val="39514809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71A394-EBA9-084D-B5D9-99679AEF191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24D810BE-3ADA-2023-A18F-6CAE63B777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94D37A7-B6B2-8BAE-166F-0645EC059041}"/>
              </a:ext>
            </a:extLst>
          </p:cNvPr>
          <p:cNvSpPr>
            <a:spLocks noGrp="1"/>
          </p:cNvSpPr>
          <p:nvPr>
            <p:ph type="dt" sz="half" idx="10"/>
          </p:nvPr>
        </p:nvSpPr>
        <p:spPr/>
        <p:txBody>
          <a:bodyPr/>
          <a:lstStyle/>
          <a:p>
            <a:fld id="{C405DF21-E775-4D7D-A648-55E7CA02B962}" type="datetimeFigureOut">
              <a:rPr lang="es-ES" smtClean="0"/>
              <a:t>21/10/2025</a:t>
            </a:fld>
            <a:endParaRPr lang="es-ES"/>
          </a:p>
        </p:txBody>
      </p:sp>
      <p:sp>
        <p:nvSpPr>
          <p:cNvPr id="5" name="Marcador de pie de página 4">
            <a:extLst>
              <a:ext uri="{FF2B5EF4-FFF2-40B4-BE49-F238E27FC236}">
                <a16:creationId xmlns:a16="http://schemas.microsoft.com/office/drawing/2014/main" id="{BA105393-B4B2-F1C5-8F67-66BFDB1E7F3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30FFE4-45AF-E620-7B96-85DB809487C1}"/>
              </a:ext>
            </a:extLst>
          </p:cNvPr>
          <p:cNvSpPr>
            <a:spLocks noGrp="1"/>
          </p:cNvSpPr>
          <p:nvPr>
            <p:ph type="sldNum" sz="quarter" idx="12"/>
          </p:nvPr>
        </p:nvSpPr>
        <p:spPr/>
        <p:txBody>
          <a:bodyPr/>
          <a:lstStyle/>
          <a:p>
            <a:fld id="{738FE67E-1CCC-4B94-842C-240C081C708B}" type="slidenum">
              <a:rPr lang="es-ES" smtClean="0"/>
              <a:t>‹Nº›</a:t>
            </a:fld>
            <a:endParaRPr lang="es-ES"/>
          </a:p>
        </p:txBody>
      </p:sp>
    </p:spTree>
    <p:extLst>
      <p:ext uri="{BB962C8B-B14F-4D97-AF65-F5344CB8AC3E}">
        <p14:creationId xmlns:p14="http://schemas.microsoft.com/office/powerpoint/2010/main" val="35280654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8414C6-F5AC-E132-A406-B57ADF37871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77C49F2-654F-45CC-9193-BDF1A11D9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52113C9-6159-1C09-C2ED-F5B04726C2D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01ABFB8-2CAF-6C81-3B7C-5974E51C8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B0834DB-DC1C-AF25-9C2D-2AC962C96F1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52D4D2C7-8437-D5E1-E625-190739557639}"/>
              </a:ext>
            </a:extLst>
          </p:cNvPr>
          <p:cNvSpPr>
            <a:spLocks noGrp="1"/>
          </p:cNvSpPr>
          <p:nvPr>
            <p:ph type="dt" sz="half" idx="10"/>
          </p:nvPr>
        </p:nvSpPr>
        <p:spPr/>
        <p:txBody>
          <a:bodyPr/>
          <a:lstStyle/>
          <a:p>
            <a:fld id="{C405DF21-E775-4D7D-A648-55E7CA02B962}" type="datetimeFigureOut">
              <a:rPr lang="es-ES" smtClean="0"/>
              <a:t>21/10/2025</a:t>
            </a:fld>
            <a:endParaRPr lang="es-ES"/>
          </a:p>
        </p:txBody>
      </p:sp>
      <p:sp>
        <p:nvSpPr>
          <p:cNvPr id="8" name="Marcador de pie de página 7">
            <a:extLst>
              <a:ext uri="{FF2B5EF4-FFF2-40B4-BE49-F238E27FC236}">
                <a16:creationId xmlns:a16="http://schemas.microsoft.com/office/drawing/2014/main" id="{194F54C6-2B32-DEF7-C226-57E45389C48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02697D7-B74B-130A-ABC2-0EDD1B1C046A}"/>
              </a:ext>
            </a:extLst>
          </p:cNvPr>
          <p:cNvSpPr>
            <a:spLocks noGrp="1"/>
          </p:cNvSpPr>
          <p:nvPr>
            <p:ph type="sldNum" sz="quarter" idx="12"/>
          </p:nvPr>
        </p:nvSpPr>
        <p:spPr/>
        <p:txBody>
          <a:bodyPr/>
          <a:lstStyle/>
          <a:p>
            <a:fld id="{738FE67E-1CCC-4B94-842C-240C081C708B}" type="slidenum">
              <a:rPr lang="es-ES" smtClean="0"/>
              <a:t>‹Nº›</a:t>
            </a:fld>
            <a:endParaRPr lang="es-ES"/>
          </a:p>
        </p:txBody>
      </p:sp>
    </p:spTree>
    <p:extLst>
      <p:ext uri="{BB962C8B-B14F-4D97-AF65-F5344CB8AC3E}">
        <p14:creationId xmlns:p14="http://schemas.microsoft.com/office/powerpoint/2010/main" val="2637069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CD193-DFB6-2E7C-4FCF-EAAC8DE3F20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2D14652-7CE5-D829-F017-80C8F26DBF2E}"/>
              </a:ext>
            </a:extLst>
          </p:cNvPr>
          <p:cNvSpPr>
            <a:spLocks noGrp="1"/>
          </p:cNvSpPr>
          <p:nvPr>
            <p:ph type="dt" sz="half" idx="10"/>
          </p:nvPr>
        </p:nvSpPr>
        <p:spPr/>
        <p:txBody>
          <a:bodyPr/>
          <a:lstStyle/>
          <a:p>
            <a:fld id="{C405DF21-E775-4D7D-A648-55E7CA02B962}" type="datetimeFigureOut">
              <a:rPr lang="es-ES" smtClean="0"/>
              <a:t>21/10/2025</a:t>
            </a:fld>
            <a:endParaRPr lang="es-ES"/>
          </a:p>
        </p:txBody>
      </p:sp>
      <p:sp>
        <p:nvSpPr>
          <p:cNvPr id="4" name="Marcador de pie de página 3">
            <a:extLst>
              <a:ext uri="{FF2B5EF4-FFF2-40B4-BE49-F238E27FC236}">
                <a16:creationId xmlns:a16="http://schemas.microsoft.com/office/drawing/2014/main" id="{A75ED66B-AEBE-E5AC-2450-F73A4842F8E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176A0854-10AD-8F49-0086-0095365371CA}"/>
              </a:ext>
            </a:extLst>
          </p:cNvPr>
          <p:cNvSpPr>
            <a:spLocks noGrp="1"/>
          </p:cNvSpPr>
          <p:nvPr>
            <p:ph type="sldNum" sz="quarter" idx="12"/>
          </p:nvPr>
        </p:nvSpPr>
        <p:spPr/>
        <p:txBody>
          <a:bodyPr/>
          <a:lstStyle/>
          <a:p>
            <a:fld id="{738FE67E-1CCC-4B94-842C-240C081C708B}" type="slidenum">
              <a:rPr lang="es-ES" smtClean="0"/>
              <a:t>‹Nº›</a:t>
            </a:fld>
            <a:endParaRPr lang="es-ES"/>
          </a:p>
        </p:txBody>
      </p:sp>
    </p:spTree>
    <p:extLst>
      <p:ext uri="{BB962C8B-B14F-4D97-AF65-F5344CB8AC3E}">
        <p14:creationId xmlns:p14="http://schemas.microsoft.com/office/powerpoint/2010/main" val="12337927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766B3D5-B1F2-1513-E594-FCF8BC85334E}"/>
              </a:ext>
            </a:extLst>
          </p:cNvPr>
          <p:cNvSpPr>
            <a:spLocks noGrp="1"/>
          </p:cNvSpPr>
          <p:nvPr>
            <p:ph type="dt" sz="half" idx="10"/>
          </p:nvPr>
        </p:nvSpPr>
        <p:spPr/>
        <p:txBody>
          <a:bodyPr/>
          <a:lstStyle/>
          <a:p>
            <a:fld id="{C405DF21-E775-4D7D-A648-55E7CA02B962}" type="datetimeFigureOut">
              <a:rPr lang="es-ES" smtClean="0"/>
              <a:t>21/10/2025</a:t>
            </a:fld>
            <a:endParaRPr lang="es-ES"/>
          </a:p>
        </p:txBody>
      </p:sp>
      <p:sp>
        <p:nvSpPr>
          <p:cNvPr id="3" name="Marcador de pie de página 2">
            <a:extLst>
              <a:ext uri="{FF2B5EF4-FFF2-40B4-BE49-F238E27FC236}">
                <a16:creationId xmlns:a16="http://schemas.microsoft.com/office/drawing/2014/main" id="{51DEEDA3-8FC7-64BC-1872-18E2448E177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B6D84D1-9D39-6864-C21D-3F1CDC3FA0D5}"/>
              </a:ext>
            </a:extLst>
          </p:cNvPr>
          <p:cNvSpPr>
            <a:spLocks noGrp="1"/>
          </p:cNvSpPr>
          <p:nvPr>
            <p:ph type="sldNum" sz="quarter" idx="12"/>
          </p:nvPr>
        </p:nvSpPr>
        <p:spPr/>
        <p:txBody>
          <a:bodyPr/>
          <a:lstStyle/>
          <a:p>
            <a:fld id="{738FE67E-1CCC-4B94-842C-240C081C708B}" type="slidenum">
              <a:rPr lang="es-ES" smtClean="0"/>
              <a:t>‹Nº›</a:t>
            </a:fld>
            <a:endParaRPr lang="es-ES"/>
          </a:p>
        </p:txBody>
      </p:sp>
      <p:cxnSp>
        <p:nvCxnSpPr>
          <p:cNvPr id="5" name="3 Conector recto">
            <a:extLst>
              <a:ext uri="{FF2B5EF4-FFF2-40B4-BE49-F238E27FC236}">
                <a16:creationId xmlns:a16="http://schemas.microsoft.com/office/drawing/2014/main" id="{D3E7AEDA-369B-B972-7293-0D6FF12BC730}"/>
              </a:ext>
            </a:extLst>
          </p:cNvPr>
          <p:cNvCxnSpPr/>
          <p:nvPr userDrawn="1"/>
        </p:nvCxnSpPr>
        <p:spPr>
          <a:xfrm flipH="1">
            <a:off x="14515" y="631122"/>
            <a:ext cx="939663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0DAAAF27-6C64-7CA4-FE26-A2F6CAC535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23611" y="162211"/>
            <a:ext cx="474807" cy="518826"/>
          </a:xfrm>
          <a:prstGeom prst="rect">
            <a:avLst/>
          </a:prstGeom>
        </p:spPr>
      </p:pic>
    </p:spTree>
    <p:extLst>
      <p:ext uri="{BB962C8B-B14F-4D97-AF65-F5344CB8AC3E}">
        <p14:creationId xmlns:p14="http://schemas.microsoft.com/office/powerpoint/2010/main" val="23889864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638E1-99B6-D1D3-2FD3-B26FB192892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0D8E569-426B-7598-DD91-D3F76345973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973EAAA-69F9-3711-C1F8-F36FCA26763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33F1BD7-9345-B35E-7FC6-7869A66547B9}"/>
              </a:ext>
            </a:extLst>
          </p:cNvPr>
          <p:cNvSpPr>
            <a:spLocks noGrp="1"/>
          </p:cNvSpPr>
          <p:nvPr>
            <p:ph type="dt" sz="half" idx="10"/>
          </p:nvPr>
        </p:nvSpPr>
        <p:spPr/>
        <p:txBody>
          <a:bodyPr/>
          <a:lstStyle/>
          <a:p>
            <a:fld id="{C405DF21-E775-4D7D-A648-55E7CA02B962}" type="datetimeFigureOut">
              <a:rPr lang="es-ES" smtClean="0"/>
              <a:t>21/10/2025</a:t>
            </a:fld>
            <a:endParaRPr lang="es-ES"/>
          </a:p>
        </p:txBody>
      </p:sp>
      <p:sp>
        <p:nvSpPr>
          <p:cNvPr id="6" name="Marcador de pie de página 5">
            <a:extLst>
              <a:ext uri="{FF2B5EF4-FFF2-40B4-BE49-F238E27FC236}">
                <a16:creationId xmlns:a16="http://schemas.microsoft.com/office/drawing/2014/main" id="{48458170-7549-6462-38CD-D78F5A705F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FAEB6E9-85B7-9DAC-720A-FED8DF151563}"/>
              </a:ext>
            </a:extLst>
          </p:cNvPr>
          <p:cNvSpPr>
            <a:spLocks noGrp="1"/>
          </p:cNvSpPr>
          <p:nvPr>
            <p:ph type="sldNum" sz="quarter" idx="12"/>
          </p:nvPr>
        </p:nvSpPr>
        <p:spPr/>
        <p:txBody>
          <a:bodyPr/>
          <a:lstStyle/>
          <a:p>
            <a:fld id="{738FE67E-1CCC-4B94-842C-240C081C708B}" type="slidenum">
              <a:rPr lang="es-ES" smtClean="0"/>
              <a:t>‹Nº›</a:t>
            </a:fld>
            <a:endParaRPr lang="es-ES"/>
          </a:p>
        </p:txBody>
      </p:sp>
    </p:spTree>
    <p:extLst>
      <p:ext uri="{BB962C8B-B14F-4D97-AF65-F5344CB8AC3E}">
        <p14:creationId xmlns:p14="http://schemas.microsoft.com/office/powerpoint/2010/main" val="18594519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36E6CE-AFB4-7FB3-39C3-0F9084883F4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1BD82BB-6B16-566A-C00F-3624FF5979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1EC5F74-526A-1A2B-0A6E-F6454FEB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1CE114-3747-B2A7-EF47-DF5C174A4578}"/>
              </a:ext>
            </a:extLst>
          </p:cNvPr>
          <p:cNvSpPr>
            <a:spLocks noGrp="1"/>
          </p:cNvSpPr>
          <p:nvPr>
            <p:ph type="dt" sz="half" idx="10"/>
          </p:nvPr>
        </p:nvSpPr>
        <p:spPr/>
        <p:txBody>
          <a:bodyPr/>
          <a:lstStyle/>
          <a:p>
            <a:fld id="{C405DF21-E775-4D7D-A648-55E7CA02B962}" type="datetimeFigureOut">
              <a:rPr lang="es-ES" smtClean="0"/>
              <a:t>21/10/2025</a:t>
            </a:fld>
            <a:endParaRPr lang="es-ES"/>
          </a:p>
        </p:txBody>
      </p:sp>
      <p:sp>
        <p:nvSpPr>
          <p:cNvPr id="6" name="Marcador de pie de página 5">
            <a:extLst>
              <a:ext uri="{FF2B5EF4-FFF2-40B4-BE49-F238E27FC236}">
                <a16:creationId xmlns:a16="http://schemas.microsoft.com/office/drawing/2014/main" id="{1DD79A27-9ACE-4B2C-938A-AC1AFF67BD0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4D42F4D-D03D-3E5B-7974-FA8390DC177A}"/>
              </a:ext>
            </a:extLst>
          </p:cNvPr>
          <p:cNvSpPr>
            <a:spLocks noGrp="1"/>
          </p:cNvSpPr>
          <p:nvPr>
            <p:ph type="sldNum" sz="quarter" idx="12"/>
          </p:nvPr>
        </p:nvSpPr>
        <p:spPr/>
        <p:txBody>
          <a:bodyPr/>
          <a:lstStyle/>
          <a:p>
            <a:fld id="{738FE67E-1CCC-4B94-842C-240C081C708B}" type="slidenum">
              <a:rPr lang="es-ES" smtClean="0"/>
              <a:t>‹Nº›</a:t>
            </a:fld>
            <a:endParaRPr lang="es-ES"/>
          </a:p>
        </p:txBody>
      </p:sp>
    </p:spTree>
    <p:extLst>
      <p:ext uri="{BB962C8B-B14F-4D97-AF65-F5344CB8AC3E}">
        <p14:creationId xmlns:p14="http://schemas.microsoft.com/office/powerpoint/2010/main" val="29899140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9CF0C-439A-0D01-88A1-EF57C23CF5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0B5CE03-8D4F-605C-0C36-5AB95667CE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D154496-BC74-7E6B-A63A-06F322A05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1737C0-BF42-5A59-5794-A92340B3AD6E}"/>
              </a:ext>
            </a:extLst>
          </p:cNvPr>
          <p:cNvSpPr>
            <a:spLocks noGrp="1"/>
          </p:cNvSpPr>
          <p:nvPr>
            <p:ph type="dt" sz="half" idx="10"/>
          </p:nvPr>
        </p:nvSpPr>
        <p:spPr/>
        <p:txBody>
          <a:bodyPr/>
          <a:lstStyle/>
          <a:p>
            <a:fld id="{C405DF21-E775-4D7D-A648-55E7CA02B962}" type="datetimeFigureOut">
              <a:rPr lang="es-ES" smtClean="0"/>
              <a:t>21/10/2025</a:t>
            </a:fld>
            <a:endParaRPr lang="es-ES"/>
          </a:p>
        </p:txBody>
      </p:sp>
      <p:sp>
        <p:nvSpPr>
          <p:cNvPr id="6" name="Marcador de pie de página 5">
            <a:extLst>
              <a:ext uri="{FF2B5EF4-FFF2-40B4-BE49-F238E27FC236}">
                <a16:creationId xmlns:a16="http://schemas.microsoft.com/office/drawing/2014/main" id="{0E8854BA-AC7F-5BA9-A75C-F3115340C1F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539341C-FF4F-935D-B38B-1E9A72ED127B}"/>
              </a:ext>
            </a:extLst>
          </p:cNvPr>
          <p:cNvSpPr>
            <a:spLocks noGrp="1"/>
          </p:cNvSpPr>
          <p:nvPr>
            <p:ph type="sldNum" sz="quarter" idx="12"/>
          </p:nvPr>
        </p:nvSpPr>
        <p:spPr/>
        <p:txBody>
          <a:bodyPr/>
          <a:lstStyle/>
          <a:p>
            <a:fld id="{738FE67E-1CCC-4B94-842C-240C081C708B}" type="slidenum">
              <a:rPr lang="es-ES" smtClean="0"/>
              <a:t>‹Nº›</a:t>
            </a:fld>
            <a:endParaRPr lang="es-ES"/>
          </a:p>
        </p:txBody>
      </p:sp>
    </p:spTree>
    <p:extLst>
      <p:ext uri="{BB962C8B-B14F-4D97-AF65-F5344CB8AC3E}">
        <p14:creationId xmlns:p14="http://schemas.microsoft.com/office/powerpoint/2010/main" val="22090600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EA8699-70B8-7AC5-A037-79D62199E4A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9744660-FC3D-FF04-11C9-C05D67B63E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8DE557C-2696-12BA-FA1E-B94074BDFCBF}"/>
              </a:ext>
            </a:extLst>
          </p:cNvPr>
          <p:cNvSpPr>
            <a:spLocks noGrp="1"/>
          </p:cNvSpPr>
          <p:nvPr>
            <p:ph type="dt" sz="half" idx="10"/>
          </p:nvPr>
        </p:nvSpPr>
        <p:spPr/>
        <p:txBody>
          <a:bodyPr/>
          <a:lstStyle/>
          <a:p>
            <a:fld id="{C405DF21-E775-4D7D-A648-55E7CA02B962}" type="datetimeFigureOut">
              <a:rPr lang="es-ES" smtClean="0"/>
              <a:t>21/10/2025</a:t>
            </a:fld>
            <a:endParaRPr lang="es-ES"/>
          </a:p>
        </p:txBody>
      </p:sp>
      <p:sp>
        <p:nvSpPr>
          <p:cNvPr id="5" name="Marcador de pie de página 4">
            <a:extLst>
              <a:ext uri="{FF2B5EF4-FFF2-40B4-BE49-F238E27FC236}">
                <a16:creationId xmlns:a16="http://schemas.microsoft.com/office/drawing/2014/main" id="{6B7F7918-D880-82D4-2375-32CC34FD9BA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0D3401-5BE1-B44E-383B-621188B07701}"/>
              </a:ext>
            </a:extLst>
          </p:cNvPr>
          <p:cNvSpPr>
            <a:spLocks noGrp="1"/>
          </p:cNvSpPr>
          <p:nvPr>
            <p:ph type="sldNum" sz="quarter" idx="12"/>
          </p:nvPr>
        </p:nvSpPr>
        <p:spPr/>
        <p:txBody>
          <a:bodyPr/>
          <a:lstStyle/>
          <a:p>
            <a:fld id="{738FE67E-1CCC-4B94-842C-240C081C708B}" type="slidenum">
              <a:rPr lang="es-ES" smtClean="0"/>
              <a:t>‹Nº›</a:t>
            </a:fld>
            <a:endParaRPr lang="es-ES"/>
          </a:p>
        </p:txBody>
      </p:sp>
    </p:spTree>
    <p:extLst>
      <p:ext uri="{BB962C8B-B14F-4D97-AF65-F5344CB8AC3E}">
        <p14:creationId xmlns:p14="http://schemas.microsoft.com/office/powerpoint/2010/main" val="15594497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2C12124-1BA1-3336-3527-318AFB34722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EF4E87E-7E80-9C57-A807-29D4A5A0886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4C0A869-FB9E-A2E7-AD54-F1D080483C75}"/>
              </a:ext>
            </a:extLst>
          </p:cNvPr>
          <p:cNvSpPr>
            <a:spLocks noGrp="1"/>
          </p:cNvSpPr>
          <p:nvPr>
            <p:ph type="dt" sz="half" idx="10"/>
          </p:nvPr>
        </p:nvSpPr>
        <p:spPr/>
        <p:txBody>
          <a:bodyPr/>
          <a:lstStyle/>
          <a:p>
            <a:fld id="{C405DF21-E775-4D7D-A648-55E7CA02B962}" type="datetimeFigureOut">
              <a:rPr lang="es-ES" smtClean="0"/>
              <a:t>21/10/2025</a:t>
            </a:fld>
            <a:endParaRPr lang="es-ES"/>
          </a:p>
        </p:txBody>
      </p:sp>
      <p:sp>
        <p:nvSpPr>
          <p:cNvPr id="5" name="Marcador de pie de página 4">
            <a:extLst>
              <a:ext uri="{FF2B5EF4-FFF2-40B4-BE49-F238E27FC236}">
                <a16:creationId xmlns:a16="http://schemas.microsoft.com/office/drawing/2014/main" id="{ABDE81D2-0401-D65B-DFCD-07140848DC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090C81D-D7A3-F52B-33AC-A1BA2C3AA100}"/>
              </a:ext>
            </a:extLst>
          </p:cNvPr>
          <p:cNvSpPr>
            <a:spLocks noGrp="1"/>
          </p:cNvSpPr>
          <p:nvPr>
            <p:ph type="sldNum" sz="quarter" idx="12"/>
          </p:nvPr>
        </p:nvSpPr>
        <p:spPr/>
        <p:txBody>
          <a:bodyPr/>
          <a:lstStyle/>
          <a:p>
            <a:fld id="{738FE67E-1CCC-4B94-842C-240C081C708B}" type="slidenum">
              <a:rPr lang="es-ES" smtClean="0"/>
              <a:t>‹Nº›</a:t>
            </a:fld>
            <a:endParaRPr lang="es-ES"/>
          </a:p>
        </p:txBody>
      </p:sp>
    </p:spTree>
    <p:extLst>
      <p:ext uri="{BB962C8B-B14F-4D97-AF65-F5344CB8AC3E}">
        <p14:creationId xmlns:p14="http://schemas.microsoft.com/office/powerpoint/2010/main" val="3767217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038601" y="6588580"/>
            <a:ext cx="4114799" cy="365125"/>
          </a:xfrm>
          <a:prstGeom prst="rect">
            <a:avLst/>
          </a:prstGeom>
        </p:spPr>
        <p:txBody>
          <a:bodyPr/>
          <a:lstStyle>
            <a:lvl1pPr>
              <a:defRPr>
                <a:latin typeface="Century Gothic" panose="020B0502020202020204" pitchFamily="34" charset="0"/>
              </a:defRPr>
            </a:lvl1pPr>
          </a:lstStyle>
          <a:p>
            <a:r>
              <a:rPr lang="es-CO" dirty="0">
                <a:solidFill>
                  <a:prstClr val="black"/>
                </a:solidFill>
              </a:rPr>
              <a:t>www.brandstrat.co</a:t>
            </a:r>
          </a:p>
        </p:txBody>
      </p:sp>
      <p:sp>
        <p:nvSpPr>
          <p:cNvPr id="6" name="Slide Number Placeholder 5"/>
          <p:cNvSpPr>
            <a:spLocks noGrp="1"/>
          </p:cNvSpPr>
          <p:nvPr>
            <p:ph type="sldNum" sz="quarter" idx="12"/>
          </p:nvPr>
        </p:nvSpPr>
        <p:spPr>
          <a:xfrm>
            <a:off x="9568820" y="6612386"/>
            <a:ext cx="2743200" cy="365125"/>
          </a:xfrm>
        </p:spPr>
        <p:txBody>
          <a:bodyPr/>
          <a:lstStyle/>
          <a:p>
            <a:fld id="{A03A59C9-718A-4B56-9613-4DD674713B62}" type="slidenum">
              <a:rPr lang="es-CO" smtClean="0">
                <a:solidFill>
                  <a:prstClr val="black">
                    <a:tint val="75000"/>
                  </a:prstClr>
                </a:solidFill>
              </a:rPr>
              <a:pPr/>
              <a:t>‹Nº›</a:t>
            </a:fld>
            <a:endParaRPr lang="es-CO" dirty="0">
              <a:solidFill>
                <a:prstClr val="black">
                  <a:tint val="75000"/>
                </a:prstClr>
              </a:solidFill>
            </a:endParaRPr>
          </a:p>
        </p:txBody>
      </p:sp>
    </p:spTree>
    <p:extLst>
      <p:ext uri="{BB962C8B-B14F-4D97-AF65-F5344CB8AC3E}">
        <p14:creationId xmlns:p14="http://schemas.microsoft.com/office/powerpoint/2010/main" val="40608842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8B536D1-D918-41C1-9806-6DF21681FE06}" type="datetime1">
              <a:rPr lang="es-CO">
                <a:solidFill>
                  <a:prstClr val="black"/>
                </a:solidFill>
              </a:rPr>
              <a:pPr/>
              <a:t>21/10/2025</a:t>
            </a:fld>
            <a:endParaRPr lang="es-CO">
              <a:solidFill>
                <a:prstClr val="black"/>
              </a:solidFill>
            </a:endParaRPr>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CO">
              <a:solidFill>
                <a:prstClr val="black"/>
              </a:solidFill>
            </a:endParaRPr>
          </a:p>
        </p:txBody>
      </p:sp>
      <p:sp>
        <p:nvSpPr>
          <p:cNvPr id="6" name="Marcador de número de diapositiva 5"/>
          <p:cNvSpPr>
            <a:spLocks noGrp="1"/>
          </p:cNvSpPr>
          <p:nvPr>
            <p:ph type="sldNum" sz="quarter" idx="12"/>
          </p:nvPr>
        </p:nvSpPr>
        <p:spPr>
          <a:xfrm>
            <a:off x="9448800" y="6538912"/>
            <a:ext cx="2743200" cy="365125"/>
          </a:xfrm>
        </p:spPr>
        <p:txBody>
          <a:body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37490850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9" name="Marcador de número de diapositiva 8"/>
          <p:cNvSpPr>
            <a:spLocks noGrp="1"/>
          </p:cNvSpPr>
          <p:nvPr>
            <p:ph type="sldNum" sz="quarter" idx="12"/>
          </p:nvPr>
        </p:nvSpPr>
        <p:spPr>
          <a:xfrm>
            <a:off x="9448800" y="6538912"/>
            <a:ext cx="2743200" cy="365125"/>
          </a:xfrm>
        </p:spPr>
        <p:txBody>
          <a:body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6626191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9" name="Marcador de número de diapositiva 8"/>
          <p:cNvSpPr>
            <a:spLocks noGrp="1"/>
          </p:cNvSpPr>
          <p:nvPr>
            <p:ph type="sldNum" sz="quarter" idx="12"/>
          </p:nvPr>
        </p:nvSpPr>
        <p:spPr>
          <a:xfrm>
            <a:off x="9448800" y="6538912"/>
            <a:ext cx="2743200" cy="365125"/>
          </a:xfrm>
        </p:spPr>
        <p:txBody>
          <a:body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1344043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dirty="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prstGeom prst="rect">
            <a:avLst/>
          </a:prstGeo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noProof="0" dirty="0"/>
              <a:t>Haga clic para modificar el estilo de subtítulo del patrón</a:t>
            </a:r>
            <a:endParaRPr lang="en-US" noProof="0" dirty="0"/>
          </a:p>
        </p:txBody>
      </p:sp>
    </p:spTree>
    <p:extLst>
      <p:ext uri="{BB962C8B-B14F-4D97-AF65-F5344CB8AC3E}">
        <p14:creationId xmlns:p14="http://schemas.microsoft.com/office/powerpoint/2010/main" val="32817051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0" y="1"/>
            <a:ext cx="10653082" cy="6857999"/>
          </a:xfrm>
          <a:custGeom>
            <a:avLst/>
            <a:gdLst>
              <a:gd name="connsiteX0" fmla="*/ 9452973 w 10653082"/>
              <a:gd name="connsiteY0" fmla="*/ 6204584 h 6857999"/>
              <a:gd name="connsiteX1" fmla="*/ 10604736 w 10653082"/>
              <a:gd name="connsiteY1" fmla="*/ 6782853 h 6857999"/>
              <a:gd name="connsiteX2" fmla="*/ 10653082 w 10653082"/>
              <a:gd name="connsiteY2" fmla="*/ 6857999 h 6857999"/>
              <a:gd name="connsiteX3" fmla="*/ 8252864 w 10653082"/>
              <a:gd name="connsiteY3" fmla="*/ 6857999 h 6857999"/>
              <a:gd name="connsiteX4" fmla="*/ 8301210 w 10653082"/>
              <a:gd name="connsiteY4" fmla="*/ 6782853 h 6857999"/>
              <a:gd name="connsiteX5" fmla="*/ 9452973 w 10653082"/>
              <a:gd name="connsiteY5" fmla="*/ 6204584 h 6857999"/>
              <a:gd name="connsiteX6" fmla="*/ 8865442 w 10653082"/>
              <a:gd name="connsiteY6" fmla="*/ 4745354 h 6857999"/>
              <a:gd name="connsiteX7" fmla="*/ 9575450 w 10653082"/>
              <a:gd name="connsiteY7" fmla="*/ 5434964 h 6857999"/>
              <a:gd name="connsiteX8" fmla="*/ 8865442 w 10653082"/>
              <a:gd name="connsiteY8" fmla="*/ 6124574 h 6857999"/>
              <a:gd name="connsiteX9" fmla="*/ 8155434 w 10653082"/>
              <a:gd name="connsiteY9" fmla="*/ 5434964 h 6857999"/>
              <a:gd name="connsiteX10" fmla="*/ 8865442 w 10653082"/>
              <a:gd name="connsiteY10" fmla="*/ 4745354 h 6857999"/>
              <a:gd name="connsiteX11" fmla="*/ 8659702 w 10653082"/>
              <a:gd name="connsiteY11" fmla="*/ 4114799 h 6857999"/>
              <a:gd name="connsiteX12" fmla="*/ 8954420 w 10653082"/>
              <a:gd name="connsiteY12" fmla="*/ 4390072 h 6857999"/>
              <a:gd name="connsiteX13" fmla="*/ 8659702 w 10653082"/>
              <a:gd name="connsiteY13" fmla="*/ 4665345 h 6857999"/>
              <a:gd name="connsiteX14" fmla="*/ 8364984 w 10653082"/>
              <a:gd name="connsiteY14" fmla="*/ 4390072 h 6857999"/>
              <a:gd name="connsiteX15" fmla="*/ 8659702 w 10653082"/>
              <a:gd name="connsiteY15" fmla="*/ 4114799 h 6857999"/>
              <a:gd name="connsiteX16" fmla="*/ 7919214 w 10653082"/>
              <a:gd name="connsiteY16" fmla="*/ 3451859 h 6857999"/>
              <a:gd name="connsiteX17" fmla="*/ 8364984 w 10653082"/>
              <a:gd name="connsiteY17" fmla="*/ 3890962 h 6857999"/>
              <a:gd name="connsiteX18" fmla="*/ 7919214 w 10653082"/>
              <a:gd name="connsiteY18" fmla="*/ 4330065 h 6857999"/>
              <a:gd name="connsiteX19" fmla="*/ 7473444 w 10653082"/>
              <a:gd name="connsiteY19" fmla="*/ 3890962 h 6857999"/>
              <a:gd name="connsiteX20" fmla="*/ 7919214 w 10653082"/>
              <a:gd name="connsiteY20" fmla="*/ 3451859 h 6857999"/>
              <a:gd name="connsiteX21" fmla="*/ 9575450 w 10653082"/>
              <a:gd name="connsiteY21" fmla="*/ 2080260 h 6857999"/>
              <a:gd name="connsiteX22" fmla="*/ 10394600 w 10653082"/>
              <a:gd name="connsiteY22" fmla="*/ 2880360 h 6857999"/>
              <a:gd name="connsiteX23" fmla="*/ 9575450 w 10653082"/>
              <a:gd name="connsiteY23" fmla="*/ 3680459 h 6857999"/>
              <a:gd name="connsiteX24" fmla="*/ 8756300 w 10653082"/>
              <a:gd name="connsiteY24" fmla="*/ 2880360 h 6857999"/>
              <a:gd name="connsiteX25" fmla="*/ 9575450 w 10653082"/>
              <a:gd name="connsiteY25" fmla="*/ 2080260 h 6857999"/>
              <a:gd name="connsiteX26" fmla="*/ 3542509 w 10653082"/>
              <a:gd name="connsiteY26" fmla="*/ 2080260 h 6857999"/>
              <a:gd name="connsiteX27" fmla="*/ 7725097 w 10653082"/>
              <a:gd name="connsiteY27" fmla="*/ 5806439 h 6857999"/>
              <a:gd name="connsiteX28" fmla="*/ 7593418 w 10653082"/>
              <a:gd name="connsiteY28" fmla="*/ 6737669 h 6857999"/>
              <a:gd name="connsiteX29" fmla="*/ 7555063 w 10653082"/>
              <a:gd name="connsiteY29" fmla="*/ 6857999 h 6857999"/>
              <a:gd name="connsiteX30" fmla="*/ 1 w 10653082"/>
              <a:gd name="connsiteY30" fmla="*/ 6857999 h 6857999"/>
              <a:gd name="connsiteX31" fmla="*/ 1 w 10653082"/>
              <a:gd name="connsiteY31" fmla="*/ 3831964 h 6857999"/>
              <a:gd name="connsiteX32" fmla="*/ 74241 w 10653082"/>
              <a:gd name="connsiteY32" fmla="*/ 3723097 h 6857999"/>
              <a:gd name="connsiteX33" fmla="*/ 3542509 w 10653082"/>
              <a:gd name="connsiteY33" fmla="*/ 2080260 h 6857999"/>
              <a:gd name="connsiteX34" fmla="*/ 7486133 w 10653082"/>
              <a:gd name="connsiteY34" fmla="*/ 782955 h 6857999"/>
              <a:gd name="connsiteX35" fmla="*/ 8827253 w 10653082"/>
              <a:gd name="connsiteY35" fmla="*/ 2057400 h 6857999"/>
              <a:gd name="connsiteX36" fmla="*/ 7486133 w 10653082"/>
              <a:gd name="connsiteY36" fmla="*/ 3331845 h 6857999"/>
              <a:gd name="connsiteX37" fmla="*/ 6145013 w 10653082"/>
              <a:gd name="connsiteY37" fmla="*/ 2057400 h 6857999"/>
              <a:gd name="connsiteX38" fmla="*/ 7486133 w 10653082"/>
              <a:gd name="connsiteY38" fmla="*/ 782955 h 6857999"/>
              <a:gd name="connsiteX39" fmla="*/ 0 w 10653082"/>
              <a:gd name="connsiteY39" fmla="*/ 0 h 6857999"/>
              <a:gd name="connsiteX40" fmla="*/ 7160894 w 10653082"/>
              <a:gd name="connsiteY40" fmla="*/ 0 h 6857999"/>
              <a:gd name="connsiteX41" fmla="*/ 6957436 w 10653082"/>
              <a:gd name="connsiteY41" fmla="*/ 298358 h 6857999"/>
              <a:gd name="connsiteX42" fmla="*/ 3489168 w 10653082"/>
              <a:gd name="connsiteY42" fmla="*/ 1941195 h 6857999"/>
              <a:gd name="connsiteX43" fmla="*/ 20900 w 10653082"/>
              <a:gd name="connsiteY43" fmla="*/ 298358 h 6857999"/>
              <a:gd name="connsiteX44" fmla="*/ 0 w 10653082"/>
              <a:gd name="connsiteY44" fmla="*/ 2677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53082" h="6857999">
                <a:moveTo>
                  <a:pt x="9452973" y="6204584"/>
                </a:moveTo>
                <a:cubicBezTo>
                  <a:pt x="9932418" y="6204584"/>
                  <a:pt x="10355127" y="6433967"/>
                  <a:pt x="10604736" y="6782853"/>
                </a:cubicBezTo>
                <a:lnTo>
                  <a:pt x="10653082" y="6857999"/>
                </a:lnTo>
                <a:lnTo>
                  <a:pt x="8252864" y="6857999"/>
                </a:lnTo>
                <a:lnTo>
                  <a:pt x="8301210" y="6782853"/>
                </a:lnTo>
                <a:cubicBezTo>
                  <a:pt x="8550819" y="6433967"/>
                  <a:pt x="8973528" y="6204584"/>
                  <a:pt x="9452973" y="6204584"/>
                </a:cubicBezTo>
                <a:close/>
                <a:moveTo>
                  <a:pt x="8865442" y="4745354"/>
                </a:moveTo>
                <a:cubicBezTo>
                  <a:pt x="9257569" y="4745354"/>
                  <a:pt x="9575450" y="5054103"/>
                  <a:pt x="9575450" y="5434964"/>
                </a:cubicBezTo>
                <a:cubicBezTo>
                  <a:pt x="9575450" y="5815825"/>
                  <a:pt x="9257569" y="6124574"/>
                  <a:pt x="8865442" y="6124574"/>
                </a:cubicBezTo>
                <a:cubicBezTo>
                  <a:pt x="8473315" y="6124574"/>
                  <a:pt x="8155434" y="5815825"/>
                  <a:pt x="8155434" y="5434964"/>
                </a:cubicBezTo>
                <a:cubicBezTo>
                  <a:pt x="8155434" y="5054103"/>
                  <a:pt x="8473315" y="4745354"/>
                  <a:pt x="8865442" y="4745354"/>
                </a:cubicBezTo>
                <a:close/>
                <a:moveTo>
                  <a:pt x="8659702" y="4114799"/>
                </a:moveTo>
                <a:cubicBezTo>
                  <a:pt x="8822470" y="4114799"/>
                  <a:pt x="8954420" y="4238043"/>
                  <a:pt x="8954420" y="4390072"/>
                </a:cubicBezTo>
                <a:cubicBezTo>
                  <a:pt x="8954420" y="4542101"/>
                  <a:pt x="8822470" y="4665345"/>
                  <a:pt x="8659702" y="4665345"/>
                </a:cubicBezTo>
                <a:cubicBezTo>
                  <a:pt x="8496934" y="4665345"/>
                  <a:pt x="8364984" y="4542101"/>
                  <a:pt x="8364984" y="4390072"/>
                </a:cubicBezTo>
                <a:cubicBezTo>
                  <a:pt x="8364984" y="4238043"/>
                  <a:pt x="8496934" y="4114799"/>
                  <a:pt x="8659702" y="4114799"/>
                </a:cubicBezTo>
                <a:close/>
                <a:moveTo>
                  <a:pt x="7919214" y="3451859"/>
                </a:moveTo>
                <a:cubicBezTo>
                  <a:pt x="8165406" y="3451859"/>
                  <a:pt x="8364984" y="3648452"/>
                  <a:pt x="8364984" y="3890962"/>
                </a:cubicBezTo>
                <a:cubicBezTo>
                  <a:pt x="8364984" y="4133472"/>
                  <a:pt x="8165406" y="4330065"/>
                  <a:pt x="7919214" y="4330065"/>
                </a:cubicBezTo>
                <a:cubicBezTo>
                  <a:pt x="7673022" y="4330065"/>
                  <a:pt x="7473444" y="4133472"/>
                  <a:pt x="7473444" y="3890962"/>
                </a:cubicBezTo>
                <a:cubicBezTo>
                  <a:pt x="7473444" y="3648452"/>
                  <a:pt x="7673022" y="3451859"/>
                  <a:pt x="7919214" y="3451859"/>
                </a:cubicBezTo>
                <a:close/>
                <a:moveTo>
                  <a:pt x="9575450" y="2080260"/>
                </a:moveTo>
                <a:cubicBezTo>
                  <a:pt x="10027854" y="2080260"/>
                  <a:pt x="10394600" y="2438477"/>
                  <a:pt x="10394600" y="2880360"/>
                </a:cubicBezTo>
                <a:cubicBezTo>
                  <a:pt x="10394600" y="3322242"/>
                  <a:pt x="10027854" y="3680459"/>
                  <a:pt x="9575450" y="3680459"/>
                </a:cubicBezTo>
                <a:cubicBezTo>
                  <a:pt x="9123046" y="3680459"/>
                  <a:pt x="8756300" y="3322242"/>
                  <a:pt x="8756300" y="2880360"/>
                </a:cubicBezTo>
                <a:cubicBezTo>
                  <a:pt x="8756300" y="2438477"/>
                  <a:pt x="9123046" y="2080260"/>
                  <a:pt x="9575450" y="2080260"/>
                </a:cubicBezTo>
                <a:close/>
                <a:moveTo>
                  <a:pt x="3542509" y="2080260"/>
                </a:moveTo>
                <a:cubicBezTo>
                  <a:pt x="5852488" y="2080260"/>
                  <a:pt x="7725097" y="3748527"/>
                  <a:pt x="7725097" y="5806439"/>
                </a:cubicBezTo>
                <a:cubicBezTo>
                  <a:pt x="7725097" y="6127988"/>
                  <a:pt x="7679379" y="6440024"/>
                  <a:pt x="7593418" y="6737669"/>
                </a:cubicBezTo>
                <a:lnTo>
                  <a:pt x="7555063" y="6857999"/>
                </a:lnTo>
                <a:lnTo>
                  <a:pt x="1" y="6857999"/>
                </a:lnTo>
                <a:lnTo>
                  <a:pt x="1" y="3831964"/>
                </a:lnTo>
                <a:lnTo>
                  <a:pt x="74241" y="3723097"/>
                </a:lnTo>
                <a:cubicBezTo>
                  <a:pt x="825882" y="2731927"/>
                  <a:pt x="2098772" y="2080260"/>
                  <a:pt x="3542509" y="2080260"/>
                </a:cubicBezTo>
                <a:close/>
                <a:moveTo>
                  <a:pt x="7486133" y="782955"/>
                </a:moveTo>
                <a:cubicBezTo>
                  <a:pt x="8226813" y="782955"/>
                  <a:pt x="8827253" y="1353543"/>
                  <a:pt x="8827253" y="2057400"/>
                </a:cubicBezTo>
                <a:cubicBezTo>
                  <a:pt x="8827253" y="2761257"/>
                  <a:pt x="8226813" y="3331845"/>
                  <a:pt x="7486133" y="3331845"/>
                </a:cubicBezTo>
                <a:cubicBezTo>
                  <a:pt x="6745453" y="3331845"/>
                  <a:pt x="6145013" y="2761257"/>
                  <a:pt x="6145013" y="2057400"/>
                </a:cubicBezTo>
                <a:cubicBezTo>
                  <a:pt x="6145013" y="1353543"/>
                  <a:pt x="6745453" y="782955"/>
                  <a:pt x="7486133" y="782955"/>
                </a:cubicBezTo>
                <a:close/>
                <a:moveTo>
                  <a:pt x="0" y="0"/>
                </a:moveTo>
                <a:lnTo>
                  <a:pt x="7160894" y="0"/>
                </a:lnTo>
                <a:lnTo>
                  <a:pt x="6957436" y="298358"/>
                </a:lnTo>
                <a:cubicBezTo>
                  <a:pt x="6205794" y="1289528"/>
                  <a:pt x="4932905" y="1941195"/>
                  <a:pt x="3489168" y="1941195"/>
                </a:cubicBezTo>
                <a:cubicBezTo>
                  <a:pt x="2045431" y="1941195"/>
                  <a:pt x="772541" y="1289528"/>
                  <a:pt x="20900" y="298358"/>
                </a:cubicBezTo>
                <a:lnTo>
                  <a:pt x="0" y="267710"/>
                </a:lnTo>
                <a:close/>
              </a:path>
            </a:pathLst>
          </a:custGeom>
        </p:spPr>
        <p:txBody>
          <a:bodyPr wrap="square">
            <a:noAutofit/>
          </a:bodyPr>
          <a:lstStyle/>
          <a:p>
            <a:endParaRPr lang="es-CO"/>
          </a:p>
        </p:txBody>
      </p:sp>
    </p:spTree>
    <p:extLst>
      <p:ext uri="{BB962C8B-B14F-4D97-AF65-F5344CB8AC3E}">
        <p14:creationId xmlns:p14="http://schemas.microsoft.com/office/powerpoint/2010/main" val="42895534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0" y="1"/>
            <a:ext cx="10653082" cy="6857999"/>
          </a:xfrm>
          <a:custGeom>
            <a:avLst/>
            <a:gdLst>
              <a:gd name="connsiteX0" fmla="*/ 9452973 w 10653082"/>
              <a:gd name="connsiteY0" fmla="*/ 6204584 h 6857999"/>
              <a:gd name="connsiteX1" fmla="*/ 10604736 w 10653082"/>
              <a:gd name="connsiteY1" fmla="*/ 6782853 h 6857999"/>
              <a:gd name="connsiteX2" fmla="*/ 10653082 w 10653082"/>
              <a:gd name="connsiteY2" fmla="*/ 6857999 h 6857999"/>
              <a:gd name="connsiteX3" fmla="*/ 8252864 w 10653082"/>
              <a:gd name="connsiteY3" fmla="*/ 6857999 h 6857999"/>
              <a:gd name="connsiteX4" fmla="*/ 8301210 w 10653082"/>
              <a:gd name="connsiteY4" fmla="*/ 6782853 h 6857999"/>
              <a:gd name="connsiteX5" fmla="*/ 9452973 w 10653082"/>
              <a:gd name="connsiteY5" fmla="*/ 6204584 h 6857999"/>
              <a:gd name="connsiteX6" fmla="*/ 8865442 w 10653082"/>
              <a:gd name="connsiteY6" fmla="*/ 4745354 h 6857999"/>
              <a:gd name="connsiteX7" fmla="*/ 9575450 w 10653082"/>
              <a:gd name="connsiteY7" fmla="*/ 5434964 h 6857999"/>
              <a:gd name="connsiteX8" fmla="*/ 8865442 w 10653082"/>
              <a:gd name="connsiteY8" fmla="*/ 6124574 h 6857999"/>
              <a:gd name="connsiteX9" fmla="*/ 8155434 w 10653082"/>
              <a:gd name="connsiteY9" fmla="*/ 5434964 h 6857999"/>
              <a:gd name="connsiteX10" fmla="*/ 8865442 w 10653082"/>
              <a:gd name="connsiteY10" fmla="*/ 4745354 h 6857999"/>
              <a:gd name="connsiteX11" fmla="*/ 8659702 w 10653082"/>
              <a:gd name="connsiteY11" fmla="*/ 4114799 h 6857999"/>
              <a:gd name="connsiteX12" fmla="*/ 8954420 w 10653082"/>
              <a:gd name="connsiteY12" fmla="*/ 4390072 h 6857999"/>
              <a:gd name="connsiteX13" fmla="*/ 8659702 w 10653082"/>
              <a:gd name="connsiteY13" fmla="*/ 4665345 h 6857999"/>
              <a:gd name="connsiteX14" fmla="*/ 8364984 w 10653082"/>
              <a:gd name="connsiteY14" fmla="*/ 4390072 h 6857999"/>
              <a:gd name="connsiteX15" fmla="*/ 8659702 w 10653082"/>
              <a:gd name="connsiteY15" fmla="*/ 4114799 h 6857999"/>
              <a:gd name="connsiteX16" fmla="*/ 7919214 w 10653082"/>
              <a:gd name="connsiteY16" fmla="*/ 3451859 h 6857999"/>
              <a:gd name="connsiteX17" fmla="*/ 8364984 w 10653082"/>
              <a:gd name="connsiteY17" fmla="*/ 3890962 h 6857999"/>
              <a:gd name="connsiteX18" fmla="*/ 7919214 w 10653082"/>
              <a:gd name="connsiteY18" fmla="*/ 4330065 h 6857999"/>
              <a:gd name="connsiteX19" fmla="*/ 7473444 w 10653082"/>
              <a:gd name="connsiteY19" fmla="*/ 3890962 h 6857999"/>
              <a:gd name="connsiteX20" fmla="*/ 7919214 w 10653082"/>
              <a:gd name="connsiteY20" fmla="*/ 3451859 h 6857999"/>
              <a:gd name="connsiteX21" fmla="*/ 9575450 w 10653082"/>
              <a:gd name="connsiteY21" fmla="*/ 2080260 h 6857999"/>
              <a:gd name="connsiteX22" fmla="*/ 10394600 w 10653082"/>
              <a:gd name="connsiteY22" fmla="*/ 2880360 h 6857999"/>
              <a:gd name="connsiteX23" fmla="*/ 9575450 w 10653082"/>
              <a:gd name="connsiteY23" fmla="*/ 3680459 h 6857999"/>
              <a:gd name="connsiteX24" fmla="*/ 8756300 w 10653082"/>
              <a:gd name="connsiteY24" fmla="*/ 2880360 h 6857999"/>
              <a:gd name="connsiteX25" fmla="*/ 9575450 w 10653082"/>
              <a:gd name="connsiteY25" fmla="*/ 2080260 h 6857999"/>
              <a:gd name="connsiteX26" fmla="*/ 3542509 w 10653082"/>
              <a:gd name="connsiteY26" fmla="*/ 2080260 h 6857999"/>
              <a:gd name="connsiteX27" fmla="*/ 7725097 w 10653082"/>
              <a:gd name="connsiteY27" fmla="*/ 5806439 h 6857999"/>
              <a:gd name="connsiteX28" fmla="*/ 7593418 w 10653082"/>
              <a:gd name="connsiteY28" fmla="*/ 6737669 h 6857999"/>
              <a:gd name="connsiteX29" fmla="*/ 7555063 w 10653082"/>
              <a:gd name="connsiteY29" fmla="*/ 6857999 h 6857999"/>
              <a:gd name="connsiteX30" fmla="*/ 1 w 10653082"/>
              <a:gd name="connsiteY30" fmla="*/ 6857999 h 6857999"/>
              <a:gd name="connsiteX31" fmla="*/ 1 w 10653082"/>
              <a:gd name="connsiteY31" fmla="*/ 3831964 h 6857999"/>
              <a:gd name="connsiteX32" fmla="*/ 74241 w 10653082"/>
              <a:gd name="connsiteY32" fmla="*/ 3723097 h 6857999"/>
              <a:gd name="connsiteX33" fmla="*/ 3542509 w 10653082"/>
              <a:gd name="connsiteY33" fmla="*/ 2080260 h 6857999"/>
              <a:gd name="connsiteX34" fmla="*/ 7486133 w 10653082"/>
              <a:gd name="connsiteY34" fmla="*/ 782955 h 6857999"/>
              <a:gd name="connsiteX35" fmla="*/ 8827253 w 10653082"/>
              <a:gd name="connsiteY35" fmla="*/ 2057400 h 6857999"/>
              <a:gd name="connsiteX36" fmla="*/ 7486133 w 10653082"/>
              <a:gd name="connsiteY36" fmla="*/ 3331845 h 6857999"/>
              <a:gd name="connsiteX37" fmla="*/ 6145013 w 10653082"/>
              <a:gd name="connsiteY37" fmla="*/ 2057400 h 6857999"/>
              <a:gd name="connsiteX38" fmla="*/ 7486133 w 10653082"/>
              <a:gd name="connsiteY38" fmla="*/ 782955 h 6857999"/>
              <a:gd name="connsiteX39" fmla="*/ 0 w 10653082"/>
              <a:gd name="connsiteY39" fmla="*/ 0 h 6857999"/>
              <a:gd name="connsiteX40" fmla="*/ 7160894 w 10653082"/>
              <a:gd name="connsiteY40" fmla="*/ 0 h 6857999"/>
              <a:gd name="connsiteX41" fmla="*/ 6957436 w 10653082"/>
              <a:gd name="connsiteY41" fmla="*/ 298358 h 6857999"/>
              <a:gd name="connsiteX42" fmla="*/ 3489168 w 10653082"/>
              <a:gd name="connsiteY42" fmla="*/ 1941195 h 6857999"/>
              <a:gd name="connsiteX43" fmla="*/ 20900 w 10653082"/>
              <a:gd name="connsiteY43" fmla="*/ 298358 h 6857999"/>
              <a:gd name="connsiteX44" fmla="*/ 0 w 10653082"/>
              <a:gd name="connsiteY44" fmla="*/ 2677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53082" h="6857999">
                <a:moveTo>
                  <a:pt x="9452973" y="6204584"/>
                </a:moveTo>
                <a:cubicBezTo>
                  <a:pt x="9932418" y="6204584"/>
                  <a:pt x="10355127" y="6433967"/>
                  <a:pt x="10604736" y="6782853"/>
                </a:cubicBezTo>
                <a:lnTo>
                  <a:pt x="10653082" y="6857999"/>
                </a:lnTo>
                <a:lnTo>
                  <a:pt x="8252864" y="6857999"/>
                </a:lnTo>
                <a:lnTo>
                  <a:pt x="8301210" y="6782853"/>
                </a:lnTo>
                <a:cubicBezTo>
                  <a:pt x="8550819" y="6433967"/>
                  <a:pt x="8973528" y="6204584"/>
                  <a:pt x="9452973" y="6204584"/>
                </a:cubicBezTo>
                <a:close/>
                <a:moveTo>
                  <a:pt x="8865442" y="4745354"/>
                </a:moveTo>
                <a:cubicBezTo>
                  <a:pt x="9257569" y="4745354"/>
                  <a:pt x="9575450" y="5054103"/>
                  <a:pt x="9575450" y="5434964"/>
                </a:cubicBezTo>
                <a:cubicBezTo>
                  <a:pt x="9575450" y="5815825"/>
                  <a:pt x="9257569" y="6124574"/>
                  <a:pt x="8865442" y="6124574"/>
                </a:cubicBezTo>
                <a:cubicBezTo>
                  <a:pt x="8473315" y="6124574"/>
                  <a:pt x="8155434" y="5815825"/>
                  <a:pt x="8155434" y="5434964"/>
                </a:cubicBezTo>
                <a:cubicBezTo>
                  <a:pt x="8155434" y="5054103"/>
                  <a:pt x="8473315" y="4745354"/>
                  <a:pt x="8865442" y="4745354"/>
                </a:cubicBezTo>
                <a:close/>
                <a:moveTo>
                  <a:pt x="8659702" y="4114799"/>
                </a:moveTo>
                <a:cubicBezTo>
                  <a:pt x="8822470" y="4114799"/>
                  <a:pt x="8954420" y="4238043"/>
                  <a:pt x="8954420" y="4390072"/>
                </a:cubicBezTo>
                <a:cubicBezTo>
                  <a:pt x="8954420" y="4542101"/>
                  <a:pt x="8822470" y="4665345"/>
                  <a:pt x="8659702" y="4665345"/>
                </a:cubicBezTo>
                <a:cubicBezTo>
                  <a:pt x="8496934" y="4665345"/>
                  <a:pt x="8364984" y="4542101"/>
                  <a:pt x="8364984" y="4390072"/>
                </a:cubicBezTo>
                <a:cubicBezTo>
                  <a:pt x="8364984" y="4238043"/>
                  <a:pt x="8496934" y="4114799"/>
                  <a:pt x="8659702" y="4114799"/>
                </a:cubicBezTo>
                <a:close/>
                <a:moveTo>
                  <a:pt x="7919214" y="3451859"/>
                </a:moveTo>
                <a:cubicBezTo>
                  <a:pt x="8165406" y="3451859"/>
                  <a:pt x="8364984" y="3648452"/>
                  <a:pt x="8364984" y="3890962"/>
                </a:cubicBezTo>
                <a:cubicBezTo>
                  <a:pt x="8364984" y="4133472"/>
                  <a:pt x="8165406" y="4330065"/>
                  <a:pt x="7919214" y="4330065"/>
                </a:cubicBezTo>
                <a:cubicBezTo>
                  <a:pt x="7673022" y="4330065"/>
                  <a:pt x="7473444" y="4133472"/>
                  <a:pt x="7473444" y="3890962"/>
                </a:cubicBezTo>
                <a:cubicBezTo>
                  <a:pt x="7473444" y="3648452"/>
                  <a:pt x="7673022" y="3451859"/>
                  <a:pt x="7919214" y="3451859"/>
                </a:cubicBezTo>
                <a:close/>
                <a:moveTo>
                  <a:pt x="9575450" y="2080260"/>
                </a:moveTo>
                <a:cubicBezTo>
                  <a:pt x="10027854" y="2080260"/>
                  <a:pt x="10394600" y="2438477"/>
                  <a:pt x="10394600" y="2880360"/>
                </a:cubicBezTo>
                <a:cubicBezTo>
                  <a:pt x="10394600" y="3322242"/>
                  <a:pt x="10027854" y="3680459"/>
                  <a:pt x="9575450" y="3680459"/>
                </a:cubicBezTo>
                <a:cubicBezTo>
                  <a:pt x="9123046" y="3680459"/>
                  <a:pt x="8756300" y="3322242"/>
                  <a:pt x="8756300" y="2880360"/>
                </a:cubicBezTo>
                <a:cubicBezTo>
                  <a:pt x="8756300" y="2438477"/>
                  <a:pt x="9123046" y="2080260"/>
                  <a:pt x="9575450" y="2080260"/>
                </a:cubicBezTo>
                <a:close/>
                <a:moveTo>
                  <a:pt x="3542509" y="2080260"/>
                </a:moveTo>
                <a:cubicBezTo>
                  <a:pt x="5852488" y="2080260"/>
                  <a:pt x="7725097" y="3748527"/>
                  <a:pt x="7725097" y="5806439"/>
                </a:cubicBezTo>
                <a:cubicBezTo>
                  <a:pt x="7725097" y="6127988"/>
                  <a:pt x="7679379" y="6440024"/>
                  <a:pt x="7593418" y="6737669"/>
                </a:cubicBezTo>
                <a:lnTo>
                  <a:pt x="7555063" y="6857999"/>
                </a:lnTo>
                <a:lnTo>
                  <a:pt x="1" y="6857999"/>
                </a:lnTo>
                <a:lnTo>
                  <a:pt x="1" y="3831964"/>
                </a:lnTo>
                <a:lnTo>
                  <a:pt x="74241" y="3723097"/>
                </a:lnTo>
                <a:cubicBezTo>
                  <a:pt x="825882" y="2731927"/>
                  <a:pt x="2098772" y="2080260"/>
                  <a:pt x="3542509" y="2080260"/>
                </a:cubicBezTo>
                <a:close/>
                <a:moveTo>
                  <a:pt x="7486133" y="782955"/>
                </a:moveTo>
                <a:cubicBezTo>
                  <a:pt x="8226813" y="782955"/>
                  <a:pt x="8827253" y="1353543"/>
                  <a:pt x="8827253" y="2057400"/>
                </a:cubicBezTo>
                <a:cubicBezTo>
                  <a:pt x="8827253" y="2761257"/>
                  <a:pt x="8226813" y="3331845"/>
                  <a:pt x="7486133" y="3331845"/>
                </a:cubicBezTo>
                <a:cubicBezTo>
                  <a:pt x="6745453" y="3331845"/>
                  <a:pt x="6145013" y="2761257"/>
                  <a:pt x="6145013" y="2057400"/>
                </a:cubicBezTo>
                <a:cubicBezTo>
                  <a:pt x="6145013" y="1353543"/>
                  <a:pt x="6745453" y="782955"/>
                  <a:pt x="7486133" y="782955"/>
                </a:cubicBezTo>
                <a:close/>
                <a:moveTo>
                  <a:pt x="0" y="0"/>
                </a:moveTo>
                <a:lnTo>
                  <a:pt x="7160894" y="0"/>
                </a:lnTo>
                <a:lnTo>
                  <a:pt x="6957436" y="298358"/>
                </a:lnTo>
                <a:cubicBezTo>
                  <a:pt x="6205794" y="1289528"/>
                  <a:pt x="4932905" y="1941195"/>
                  <a:pt x="3489168" y="1941195"/>
                </a:cubicBezTo>
                <a:cubicBezTo>
                  <a:pt x="2045431" y="1941195"/>
                  <a:pt x="772541" y="1289528"/>
                  <a:pt x="20900" y="298358"/>
                </a:cubicBezTo>
                <a:lnTo>
                  <a:pt x="0" y="267710"/>
                </a:lnTo>
                <a:close/>
              </a:path>
            </a:pathLst>
          </a:custGeom>
        </p:spPr>
        <p:txBody>
          <a:bodyPr wrap="square">
            <a:noAutofit/>
          </a:bodyPr>
          <a:lstStyle/>
          <a:p>
            <a:endParaRPr lang="es-CO"/>
          </a:p>
        </p:txBody>
      </p:sp>
    </p:spTree>
    <p:extLst>
      <p:ext uri="{BB962C8B-B14F-4D97-AF65-F5344CB8AC3E}">
        <p14:creationId xmlns:p14="http://schemas.microsoft.com/office/powerpoint/2010/main" val="29479774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3_Título y objeto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‹Nº›</a:t>
            </a:fld>
            <a:endParaRPr>
              <a:solidFill>
                <a:prstClr val="black">
                  <a:tint val="75000"/>
                </a:prstClr>
              </a:solidFill>
            </a:endParaRPr>
          </a:p>
        </p:txBody>
      </p:sp>
    </p:spTree>
    <p:extLst>
      <p:ext uri="{BB962C8B-B14F-4D97-AF65-F5344CB8AC3E}">
        <p14:creationId xmlns:p14="http://schemas.microsoft.com/office/powerpoint/2010/main" val="692687324"/>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64DF69DE-D7D0-4A70-B4DB-A886643187CC}" type="datetimeFigureOut">
              <a:rPr lang="es-CO" smtClean="0"/>
              <a:t>21/10/2025</a:t>
            </a:fld>
            <a:endParaRPr lang="es-CO"/>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0D319B7F-FD62-4ADD-831A-4E0F2560AE20}" type="slidenum">
              <a:rPr lang="es-CO" smtClean="0"/>
              <a:t>‹Nº›</a:t>
            </a:fld>
            <a:endParaRPr lang="es-CO"/>
          </a:p>
        </p:txBody>
      </p:sp>
    </p:spTree>
    <p:extLst>
      <p:ext uri="{BB962C8B-B14F-4D97-AF65-F5344CB8AC3E}">
        <p14:creationId xmlns:p14="http://schemas.microsoft.com/office/powerpoint/2010/main" val="25796174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08B536D1-D918-41C1-9806-6DF21681FE06}" type="datetime1">
              <a:rPr lang="es-CO" smtClean="0">
                <a:solidFill>
                  <a:prstClr val="black"/>
                </a:solidFill>
              </a:rPr>
              <a:pPr/>
              <a:t>21/10/2025</a:t>
            </a:fld>
            <a:endParaRPr lang="es-CO">
              <a:solidFill>
                <a:prstClr val="black"/>
              </a:solidFill>
            </a:endParaRPr>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CO">
              <a:solidFill>
                <a:prstClr val="black"/>
              </a:solidFill>
            </a:endParaRPr>
          </a:p>
        </p:txBody>
      </p:sp>
      <p:sp>
        <p:nvSpPr>
          <p:cNvPr id="6" name="Marcador de número de diapositiva 5"/>
          <p:cNvSpPr>
            <a:spLocks noGrp="1"/>
          </p:cNvSpPr>
          <p:nvPr>
            <p:ph type="sldNum" sz="quarter" idx="12"/>
          </p:nvPr>
        </p:nvSpPr>
        <p:spPr>
          <a:xfrm>
            <a:off x="9448800" y="6538912"/>
            <a:ext cx="2743200" cy="365125"/>
          </a:xfrm>
        </p:spPr>
        <p:txBody>
          <a:body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36242554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9" name="Marcador de número de diapositiva 8"/>
          <p:cNvSpPr>
            <a:spLocks noGrp="1"/>
          </p:cNvSpPr>
          <p:nvPr>
            <p:ph type="sldNum" sz="quarter" idx="12"/>
          </p:nvPr>
        </p:nvSpPr>
        <p:spPr>
          <a:xfrm>
            <a:off x="9448800" y="6538912"/>
            <a:ext cx="2743200" cy="365125"/>
          </a:xfrm>
        </p:spPr>
        <p:txBody>
          <a:body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1358933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10" name="Marcador de posición de imagen 9"/>
          <p:cNvSpPr>
            <a:spLocks noGrp="1"/>
          </p:cNvSpPr>
          <p:nvPr>
            <p:ph type="pic" sz="quarter" idx="10"/>
          </p:nvPr>
        </p:nvSpPr>
        <p:spPr>
          <a:xfrm>
            <a:off x="2" y="0"/>
            <a:ext cx="10578351" cy="6858000"/>
          </a:xfrm>
          <a:custGeom>
            <a:avLst/>
            <a:gdLst>
              <a:gd name="connsiteX0" fmla="*/ 8402194 w 10578351"/>
              <a:gd name="connsiteY0" fmla="*/ 5098615 h 6858000"/>
              <a:gd name="connsiteX1" fmla="*/ 8466384 w 10578351"/>
              <a:gd name="connsiteY1" fmla="*/ 5158042 h 6858000"/>
              <a:gd name="connsiteX2" fmla="*/ 8885583 w 10578351"/>
              <a:gd name="connsiteY2" fmla="*/ 6188950 h 6858000"/>
              <a:gd name="connsiteX3" fmla="*/ 8773109 w 10578351"/>
              <a:gd name="connsiteY3" fmla="*/ 6756440 h 6858000"/>
              <a:gd name="connsiteX4" fmla="*/ 8725081 w 10578351"/>
              <a:gd name="connsiteY4" fmla="*/ 6858000 h 6858000"/>
              <a:gd name="connsiteX5" fmla="*/ 8583888 w 10578351"/>
              <a:gd name="connsiteY5" fmla="*/ 6858000 h 6858000"/>
              <a:gd name="connsiteX6" fmla="*/ 8626580 w 10578351"/>
              <a:gd name="connsiteY6" fmla="*/ 6764983 h 6858000"/>
              <a:gd name="connsiteX7" fmla="*/ 8726557 w 10578351"/>
              <a:gd name="connsiteY7" fmla="*/ 6245225 h 6858000"/>
              <a:gd name="connsiteX8" fmla="*/ 8353936 w 10578351"/>
              <a:gd name="connsiteY8" fmla="*/ 5301029 h 6858000"/>
              <a:gd name="connsiteX9" fmla="*/ 8325213 w 10578351"/>
              <a:gd name="connsiteY9" fmla="*/ 5273630 h 6858000"/>
              <a:gd name="connsiteX10" fmla="*/ 7454348 w 10578351"/>
              <a:gd name="connsiteY10" fmla="*/ 4909930 h 6858000"/>
              <a:gd name="connsiteX11" fmla="*/ 8263591 w 10578351"/>
              <a:gd name="connsiteY11" fmla="*/ 5214847 h 6858000"/>
              <a:gd name="connsiteX12" fmla="*/ 8325213 w 10578351"/>
              <a:gd name="connsiteY12" fmla="*/ 5273630 h 6858000"/>
              <a:gd name="connsiteX13" fmla="*/ 8310058 w 10578351"/>
              <a:gd name="connsiteY13" fmla="*/ 5308085 h 6858000"/>
              <a:gd name="connsiteX14" fmla="*/ 7174224 w 10578351"/>
              <a:gd name="connsiteY14" fmla="*/ 6818215 h 6858000"/>
              <a:gd name="connsiteX15" fmla="*/ 7127671 w 10578351"/>
              <a:gd name="connsiteY15" fmla="*/ 6858000 h 6858000"/>
              <a:gd name="connsiteX16" fmla="*/ 6324808 w 10578351"/>
              <a:gd name="connsiteY16" fmla="*/ 6858000 h 6858000"/>
              <a:gd name="connsiteX17" fmla="*/ 6282116 w 10578351"/>
              <a:gd name="connsiteY17" fmla="*/ 6764983 h 6858000"/>
              <a:gd name="connsiteX18" fmla="*/ 6182139 w 10578351"/>
              <a:gd name="connsiteY18" fmla="*/ 6245225 h 6858000"/>
              <a:gd name="connsiteX19" fmla="*/ 7454348 w 10578351"/>
              <a:gd name="connsiteY19" fmla="*/ 4909930 h 6858000"/>
              <a:gd name="connsiteX20" fmla="*/ 9652454 w 10578351"/>
              <a:gd name="connsiteY20" fmla="*/ 1305733 h 6858000"/>
              <a:gd name="connsiteX21" fmla="*/ 10578351 w 10578351"/>
              <a:gd name="connsiteY21" fmla="*/ 2267652 h 6858000"/>
              <a:gd name="connsiteX22" fmla="*/ 9652454 w 10578351"/>
              <a:gd name="connsiteY22" fmla="*/ 3229571 h 6858000"/>
              <a:gd name="connsiteX23" fmla="*/ 8726557 w 10578351"/>
              <a:gd name="connsiteY23" fmla="*/ 2267652 h 6858000"/>
              <a:gd name="connsiteX24" fmla="*/ 9652454 w 10578351"/>
              <a:gd name="connsiteY24" fmla="*/ 1305733 h 6858000"/>
              <a:gd name="connsiteX25" fmla="*/ 0 w 10578351"/>
              <a:gd name="connsiteY25" fmla="*/ 0 h 6858000"/>
              <a:gd name="connsiteX26" fmla="*/ 7057892 w 10578351"/>
              <a:gd name="connsiteY26" fmla="*/ 0 h 6858000"/>
              <a:gd name="connsiteX27" fmla="*/ 7174224 w 10578351"/>
              <a:gd name="connsiteY27" fmla="*/ 99422 h 6858000"/>
              <a:gd name="connsiteX28" fmla="*/ 8726558 w 10578351"/>
              <a:gd name="connsiteY28" fmla="*/ 3458818 h 6858000"/>
              <a:gd name="connsiteX29" fmla="*/ 8404955 w 10578351"/>
              <a:gd name="connsiteY29" fmla="*/ 5092338 h 6858000"/>
              <a:gd name="connsiteX30" fmla="*/ 8402194 w 10578351"/>
              <a:gd name="connsiteY30" fmla="*/ 5098615 h 6858000"/>
              <a:gd name="connsiteX31" fmla="*/ 8364747 w 10578351"/>
              <a:gd name="connsiteY31" fmla="*/ 5063945 h 6858000"/>
              <a:gd name="connsiteX32" fmla="*/ 7454348 w 10578351"/>
              <a:gd name="connsiteY32" fmla="*/ 4731026 h 6858000"/>
              <a:gd name="connsiteX33" fmla="*/ 6023113 w 10578351"/>
              <a:gd name="connsiteY33" fmla="*/ 6188950 h 6858000"/>
              <a:gd name="connsiteX34" fmla="*/ 6135587 w 10578351"/>
              <a:gd name="connsiteY34" fmla="*/ 6756440 h 6858000"/>
              <a:gd name="connsiteX35" fmla="*/ 6183615 w 10578351"/>
              <a:gd name="connsiteY35" fmla="*/ 6858000 h 6858000"/>
              <a:gd name="connsiteX36" fmla="*/ 0 w 10578351"/>
              <a:gd name="connsiteY3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578351" h="6858000">
                <a:moveTo>
                  <a:pt x="8402194" y="5098615"/>
                </a:moveTo>
                <a:lnTo>
                  <a:pt x="8466384" y="5158042"/>
                </a:lnTo>
                <a:cubicBezTo>
                  <a:pt x="8725387" y="5421875"/>
                  <a:pt x="8885583" y="5786356"/>
                  <a:pt x="8885583" y="6188950"/>
                </a:cubicBezTo>
                <a:cubicBezTo>
                  <a:pt x="8885583" y="6390248"/>
                  <a:pt x="8845534" y="6582016"/>
                  <a:pt x="8773109" y="6756440"/>
                </a:cubicBezTo>
                <a:lnTo>
                  <a:pt x="8725081" y="6858000"/>
                </a:lnTo>
                <a:lnTo>
                  <a:pt x="8583888" y="6858000"/>
                </a:lnTo>
                <a:lnTo>
                  <a:pt x="8626580" y="6764983"/>
                </a:lnTo>
                <a:cubicBezTo>
                  <a:pt x="8690958" y="6605230"/>
                  <a:pt x="8726557" y="6429592"/>
                  <a:pt x="8726557" y="6245225"/>
                </a:cubicBezTo>
                <a:cubicBezTo>
                  <a:pt x="8726557" y="5876494"/>
                  <a:pt x="8584160" y="5542670"/>
                  <a:pt x="8353936" y="5301029"/>
                </a:cubicBezTo>
                <a:lnTo>
                  <a:pt x="8325213" y="5273630"/>
                </a:lnTo>
                <a:close/>
                <a:moveTo>
                  <a:pt x="7454348" y="4909930"/>
                </a:moveTo>
                <a:cubicBezTo>
                  <a:pt x="7761745" y="4909930"/>
                  <a:pt x="8043679" y="5024359"/>
                  <a:pt x="8263591" y="5214847"/>
                </a:cubicBezTo>
                <a:lnTo>
                  <a:pt x="8325213" y="5273630"/>
                </a:lnTo>
                <a:lnTo>
                  <a:pt x="8310058" y="5308085"/>
                </a:lnTo>
                <a:cubicBezTo>
                  <a:pt x="8041863" y="5876475"/>
                  <a:pt x="7653780" y="6388343"/>
                  <a:pt x="7174224" y="6818215"/>
                </a:cubicBezTo>
                <a:lnTo>
                  <a:pt x="7127671" y="6858000"/>
                </a:lnTo>
                <a:lnTo>
                  <a:pt x="6324808" y="6858000"/>
                </a:lnTo>
                <a:lnTo>
                  <a:pt x="6282116" y="6764983"/>
                </a:lnTo>
                <a:cubicBezTo>
                  <a:pt x="6217738" y="6605230"/>
                  <a:pt x="6182139" y="6429592"/>
                  <a:pt x="6182139" y="6245225"/>
                </a:cubicBezTo>
                <a:cubicBezTo>
                  <a:pt x="6182139" y="5507762"/>
                  <a:pt x="6751727" y="4909930"/>
                  <a:pt x="7454348" y="4909930"/>
                </a:cubicBezTo>
                <a:close/>
                <a:moveTo>
                  <a:pt x="9652454" y="1305733"/>
                </a:moveTo>
                <a:cubicBezTo>
                  <a:pt x="10163813" y="1305733"/>
                  <a:pt x="10578351" y="1736399"/>
                  <a:pt x="10578351" y="2267652"/>
                </a:cubicBezTo>
                <a:cubicBezTo>
                  <a:pt x="10578351" y="2798905"/>
                  <a:pt x="10163813" y="3229571"/>
                  <a:pt x="9652454" y="3229571"/>
                </a:cubicBezTo>
                <a:cubicBezTo>
                  <a:pt x="9141095" y="3229571"/>
                  <a:pt x="8726557" y="2798905"/>
                  <a:pt x="8726557" y="2267652"/>
                </a:cubicBezTo>
                <a:cubicBezTo>
                  <a:pt x="8726557" y="1736399"/>
                  <a:pt x="9141095" y="1305733"/>
                  <a:pt x="9652454" y="1305733"/>
                </a:cubicBezTo>
                <a:close/>
                <a:moveTo>
                  <a:pt x="0" y="0"/>
                </a:moveTo>
                <a:lnTo>
                  <a:pt x="7057892" y="0"/>
                </a:lnTo>
                <a:lnTo>
                  <a:pt x="7174224" y="99422"/>
                </a:lnTo>
                <a:cubicBezTo>
                  <a:pt x="8133335" y="959166"/>
                  <a:pt x="8726558" y="2146892"/>
                  <a:pt x="8726558" y="3458818"/>
                </a:cubicBezTo>
                <a:cubicBezTo>
                  <a:pt x="8726558" y="4032786"/>
                  <a:pt x="8613011" y="4582980"/>
                  <a:pt x="8404955" y="5092338"/>
                </a:cubicBezTo>
                <a:lnTo>
                  <a:pt x="8402194" y="5098615"/>
                </a:lnTo>
                <a:lnTo>
                  <a:pt x="8364747" y="5063945"/>
                </a:lnTo>
                <a:cubicBezTo>
                  <a:pt x="8117345" y="4855963"/>
                  <a:pt x="7800170" y="4731026"/>
                  <a:pt x="7454348" y="4731026"/>
                </a:cubicBezTo>
                <a:cubicBezTo>
                  <a:pt x="6663899" y="4731026"/>
                  <a:pt x="6023113" y="5383761"/>
                  <a:pt x="6023113" y="6188950"/>
                </a:cubicBezTo>
                <a:cubicBezTo>
                  <a:pt x="6023113" y="6390248"/>
                  <a:pt x="6063162" y="6582016"/>
                  <a:pt x="6135587" y="6756440"/>
                </a:cubicBezTo>
                <a:lnTo>
                  <a:pt x="6183615" y="6858000"/>
                </a:lnTo>
                <a:lnTo>
                  <a:pt x="0" y="6858000"/>
                </a:lnTo>
                <a:close/>
              </a:path>
            </a:pathLst>
          </a:custGeom>
          <a:solidFill>
            <a:schemeClr val="bg2"/>
          </a:solidFill>
        </p:spPr>
        <p:txBody>
          <a:bodyPr wrap="square">
            <a:noAutofit/>
          </a:bodyPr>
          <a:lstStyle>
            <a:lvl1pPr>
              <a:defRPr>
                <a:latin typeface="Century Gothic" panose="020B0502020202020204" pitchFamily="34" charset="0"/>
              </a:defRPr>
            </a:lvl1pPr>
          </a:lstStyle>
          <a:p>
            <a:endParaRPr lang="es-CO" dirty="0"/>
          </a:p>
        </p:txBody>
      </p:sp>
    </p:spTree>
    <p:extLst>
      <p:ext uri="{BB962C8B-B14F-4D97-AF65-F5344CB8AC3E}">
        <p14:creationId xmlns:p14="http://schemas.microsoft.com/office/powerpoint/2010/main" val="34514778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9" name="Marcador de número de diapositiva 8"/>
          <p:cNvSpPr>
            <a:spLocks noGrp="1"/>
          </p:cNvSpPr>
          <p:nvPr>
            <p:ph type="sldNum" sz="quarter" idx="12"/>
          </p:nvPr>
        </p:nvSpPr>
        <p:spPr>
          <a:xfrm>
            <a:off x="9448800" y="6538912"/>
            <a:ext cx="2743200" cy="365125"/>
          </a:xfrm>
        </p:spPr>
        <p:txBody>
          <a:body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503260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038601" y="6588580"/>
            <a:ext cx="4114799" cy="365125"/>
          </a:xfrm>
          <a:prstGeom prst="rect">
            <a:avLst/>
          </a:prstGeom>
        </p:spPr>
        <p:txBody>
          <a:bodyPr/>
          <a:lstStyle/>
          <a:p>
            <a:r>
              <a:rPr lang="es-CO" dirty="0">
                <a:solidFill>
                  <a:prstClr val="black"/>
                </a:solidFill>
              </a:rPr>
              <a:t>www.brandstrat.co</a:t>
            </a:r>
          </a:p>
        </p:txBody>
      </p:sp>
      <p:sp>
        <p:nvSpPr>
          <p:cNvPr id="6" name="Slide Number Placeholder 5"/>
          <p:cNvSpPr>
            <a:spLocks noGrp="1"/>
          </p:cNvSpPr>
          <p:nvPr>
            <p:ph type="sldNum" sz="quarter" idx="12"/>
          </p:nvPr>
        </p:nvSpPr>
        <p:spPr>
          <a:xfrm>
            <a:off x="9568820" y="6612386"/>
            <a:ext cx="2743200" cy="365125"/>
          </a:xfrm>
        </p:spPr>
        <p:txBody>
          <a:bodyPr/>
          <a:lstStyle/>
          <a:p>
            <a:fld id="{A03A59C9-718A-4B56-9613-4DD674713B62}" type="slidenum">
              <a:rPr lang="es-CO" smtClean="0">
                <a:solidFill>
                  <a:prstClr val="black">
                    <a:tint val="75000"/>
                  </a:prstClr>
                </a:solidFill>
              </a:rPr>
              <a:pPr/>
              <a:t>‹Nº›</a:t>
            </a:fld>
            <a:endParaRPr lang="es-CO" dirty="0">
              <a:solidFill>
                <a:prstClr val="black">
                  <a:tint val="75000"/>
                </a:prstClr>
              </a:solidFill>
            </a:endParaRPr>
          </a:p>
        </p:txBody>
      </p:sp>
    </p:spTree>
    <p:extLst>
      <p:ext uri="{BB962C8B-B14F-4D97-AF65-F5344CB8AC3E}">
        <p14:creationId xmlns:p14="http://schemas.microsoft.com/office/powerpoint/2010/main" val="39298166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dirty="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prstGeom prst="rect">
            <a:avLst/>
          </a:prstGeo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noProof="0" dirty="0"/>
              <a:t>Haga clic para modificar el estilo de subtítulo del patrón</a:t>
            </a:r>
            <a:endParaRPr lang="en-US" noProof="0" dirty="0"/>
          </a:p>
        </p:txBody>
      </p:sp>
    </p:spTree>
    <p:extLst>
      <p:ext uri="{BB962C8B-B14F-4D97-AF65-F5344CB8AC3E}">
        <p14:creationId xmlns:p14="http://schemas.microsoft.com/office/powerpoint/2010/main" val="27013362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EA51A766-AA07-4370-8A62-B58BD9CC95D3}" type="datetimeFigureOut">
              <a:rPr lang="es-CO" smtClean="0"/>
              <a:t>21/10/2025</a:t>
            </a:fld>
            <a:endParaRPr lang="es-CO"/>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25E969C0-7202-45EB-B330-2AAB5889B832}" type="slidenum">
              <a:rPr lang="es-CO" smtClean="0"/>
              <a:t>‹Nº›</a:t>
            </a:fld>
            <a:endParaRPr lang="es-CO"/>
          </a:p>
        </p:txBody>
      </p:sp>
    </p:spTree>
    <p:extLst>
      <p:ext uri="{BB962C8B-B14F-4D97-AF65-F5344CB8AC3E}">
        <p14:creationId xmlns:p14="http://schemas.microsoft.com/office/powerpoint/2010/main" val="231512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648AC048-8CB7-4CD9-9EA9-BE76935D3994}" type="datetimeFigureOut">
              <a:rPr lang="es-CO" smtClean="0"/>
              <a:t>21/10/2025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8A647998-729B-477A-9296-62CB382E3E02}" type="slidenum">
              <a:rPr lang="es-CO" smtClean="0"/>
              <a:t>‹Nº›</a:t>
            </a:fld>
            <a:endParaRPr lang="es-CO"/>
          </a:p>
        </p:txBody>
      </p:sp>
    </p:spTree>
    <p:extLst>
      <p:ext uri="{BB962C8B-B14F-4D97-AF65-F5344CB8AC3E}">
        <p14:creationId xmlns:p14="http://schemas.microsoft.com/office/powerpoint/2010/main" val="336383044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3.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2.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13.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5.xml"/><Relationship Id="rId1" Type="http://schemas.openxmlformats.org/officeDocument/2006/relationships/slideLayout" Target="../slideLayouts/slideLayout77.xml"/><Relationship Id="rId4" Type="http://schemas.openxmlformats.org/officeDocument/2006/relationships/image" Target="../media/image9.png"/></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80.xml"/><Relationship Id="rId7" Type="http://schemas.openxmlformats.org/officeDocument/2006/relationships/image" Target="../media/image3.png"/><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16.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7.xml"/><Relationship Id="rId1" Type="http://schemas.openxmlformats.org/officeDocument/2006/relationships/slideLayout" Target="../slideLayouts/slideLayout83.xml"/><Relationship Id="rId5" Type="http://schemas.openxmlformats.org/officeDocument/2006/relationships/image" Target="../media/image10.png"/><Relationship Id="rId4" Type="http://schemas.openxmlformats.org/officeDocument/2006/relationships/image" Target="../media/image8.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4.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entury Gothic" panose="020B0502020202020204" pitchFamily="34" charset="0"/>
              </a:defRPr>
            </a:lvl1pPr>
          </a:lstStyle>
          <a:p>
            <a:fld id="{FD03D9FA-A710-4FED-BD8B-AB0ECEE116D3}" type="datetimeFigureOut">
              <a:rPr lang="es-CO" smtClean="0"/>
              <a:pPr/>
              <a:t>21/10/2025</a:t>
            </a:fld>
            <a:endParaRPr lang="es-CO"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entury Gothic" panose="020B0502020202020204" pitchFamily="34" charset="0"/>
              </a:defRPr>
            </a:lvl1pPr>
          </a:lstStyle>
          <a:p>
            <a:endParaRPr lang="es-CO"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entury Gothic" panose="020B0502020202020204" pitchFamily="34" charset="0"/>
              </a:defRPr>
            </a:lvl1pPr>
          </a:lstStyle>
          <a:p>
            <a:fld id="{0DF37677-F372-4A29-9754-72BCBA573D01}" type="slidenum">
              <a:rPr lang="es-CO" smtClean="0"/>
              <a:pPr/>
              <a:t>‹Nº›</a:t>
            </a:fld>
            <a:endParaRPr lang="es-CO" dirty="0"/>
          </a:p>
        </p:txBody>
      </p:sp>
    </p:spTree>
    <p:extLst>
      <p:ext uri="{BB962C8B-B14F-4D97-AF65-F5344CB8AC3E}">
        <p14:creationId xmlns:p14="http://schemas.microsoft.com/office/powerpoint/2010/main" val="533984743"/>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9449245" y="6556375"/>
            <a:ext cx="2743200" cy="365125"/>
          </a:xfrm>
          <a:prstGeom prst="rect">
            <a:avLst/>
          </a:prstGeom>
        </p:spPr>
        <p:txBody>
          <a:bodyPr vert="horz" lIns="91440" tIns="45720" rIns="91440" bIns="45720" rtlCol="0" anchor="ctr"/>
          <a:lstStyle>
            <a:lvl1pPr algn="r">
              <a:defRPr sz="1200">
                <a:solidFill>
                  <a:schemeClr val="tx1">
                    <a:tint val="75000"/>
                  </a:schemeClr>
                </a:solidFill>
                <a:latin typeface="Century Gothic" panose="020B0502020202020204" pitchFamily="34" charset="0"/>
              </a:defRPr>
            </a:lvl1pPr>
          </a:lstStyle>
          <a:p>
            <a:fld id="{38A50CCD-A0DF-4FAE-8F96-C198FE9B6016}" type="slidenum">
              <a:rPr lang="es-CO" smtClean="0"/>
              <a:pPr/>
              <a:t>‹Nº›</a:t>
            </a:fld>
            <a:endParaRPr lang="es-CO" dirty="0"/>
          </a:p>
        </p:txBody>
      </p:sp>
      <p:pic>
        <p:nvPicPr>
          <p:cNvPr id="2" name="Imagen 1">
            <a:extLst>
              <a:ext uri="{FF2B5EF4-FFF2-40B4-BE49-F238E27FC236}">
                <a16:creationId xmlns:a16="http://schemas.microsoft.com/office/drawing/2014/main" id="{B2F271C4-1C08-B12A-2235-53D7C5CF07C6}"/>
              </a:ext>
            </a:extLst>
          </p:cNvPr>
          <p:cNvPicPr>
            <a:picLocks noChangeAspect="1"/>
          </p:cNvPicPr>
          <p:nvPr userDrawn="1"/>
        </p:nvPicPr>
        <p:blipFill>
          <a:blip r:embed="rId4" cstate="email">
            <a:grayscl/>
            <a:extLst>
              <a:ext uri="{28A0092B-C50C-407E-A947-70E740481C1C}">
                <a14:useLocalDpi xmlns:a14="http://schemas.microsoft.com/office/drawing/2010/main"/>
              </a:ext>
            </a:extLst>
          </a:blip>
          <a:stretch>
            <a:fillRect/>
          </a:stretch>
        </p:blipFill>
        <p:spPr>
          <a:xfrm>
            <a:off x="11572223" y="138320"/>
            <a:ext cx="415123" cy="453609"/>
          </a:xfrm>
          <a:prstGeom prst="rect">
            <a:avLst/>
          </a:prstGeom>
        </p:spPr>
      </p:pic>
    </p:spTree>
    <p:extLst>
      <p:ext uri="{BB962C8B-B14F-4D97-AF65-F5344CB8AC3E}">
        <p14:creationId xmlns:p14="http://schemas.microsoft.com/office/powerpoint/2010/main" val="1678028764"/>
      </p:ext>
    </p:extLst>
  </p:cSld>
  <p:clrMap bg1="lt1" tx1="dk1" bg2="lt2" tx2="dk2" accent1="accent1" accent2="accent2" accent3="accent3" accent4="accent4" accent5="accent5" accent6="accent6" hlink="hlink" folHlink="folHlink"/>
  <p:sldLayoutIdLst>
    <p:sldLayoutId id="2147483724" r:id="rId1"/>
    <p:sldLayoutId id="2147483725"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3D9FA-A710-4FED-BD8B-AB0ECEE116D3}" type="datetimeFigureOut">
              <a:rPr lang="es-CO" smtClean="0"/>
              <a:t>21/10/2025</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37677-F372-4A29-9754-72BCBA573D01}" type="slidenum">
              <a:rPr lang="es-CO" smtClean="0"/>
              <a:t>‹Nº›</a:t>
            </a:fld>
            <a:endParaRPr lang="es-CO"/>
          </a:p>
        </p:txBody>
      </p:sp>
      <p:pic>
        <p:nvPicPr>
          <p:cNvPr id="7" name="Imagen 6">
            <a:extLst>
              <a:ext uri="{FF2B5EF4-FFF2-40B4-BE49-F238E27FC236}">
                <a16:creationId xmlns:a16="http://schemas.microsoft.com/office/drawing/2014/main" id="{0531A6D9-0F15-1671-3408-386EA1F7AF72}"/>
              </a:ext>
            </a:extLst>
          </p:cNvPr>
          <p:cNvPicPr>
            <a:picLocks noChangeAspect="1"/>
          </p:cNvPicPr>
          <p:nvPr userDrawn="1"/>
        </p:nvPicPr>
        <p:blipFill>
          <a:blip r:embed="rId3" cstate="email">
            <a:grayscl/>
            <a:extLst>
              <a:ext uri="{28A0092B-C50C-407E-A947-70E740481C1C}">
                <a14:useLocalDpi xmlns:a14="http://schemas.microsoft.com/office/drawing/2010/main"/>
              </a:ext>
            </a:extLst>
          </a:blip>
          <a:stretch>
            <a:fillRect/>
          </a:stretch>
        </p:blipFill>
        <p:spPr>
          <a:xfrm>
            <a:off x="11572223" y="138320"/>
            <a:ext cx="415123" cy="453609"/>
          </a:xfrm>
          <a:prstGeom prst="rect">
            <a:avLst/>
          </a:prstGeom>
        </p:spPr>
      </p:pic>
    </p:spTree>
    <p:extLst>
      <p:ext uri="{BB962C8B-B14F-4D97-AF65-F5344CB8AC3E}">
        <p14:creationId xmlns:p14="http://schemas.microsoft.com/office/powerpoint/2010/main" val="1175666711"/>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D25A6F8-28D8-69C3-2159-392DAF166E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C58E544-2C21-A92E-D3DB-39EAA40CDC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D222630-6874-81BE-1B33-31C7AE36D9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A81328-2034-4B8C-9E66-62728F222176}" type="datetimeFigureOut">
              <a:rPr lang="es-ES" smtClean="0"/>
              <a:t>21/10/2025</a:t>
            </a:fld>
            <a:endParaRPr lang="es-ES"/>
          </a:p>
        </p:txBody>
      </p:sp>
      <p:sp>
        <p:nvSpPr>
          <p:cNvPr id="5" name="Marcador de pie de página 4">
            <a:extLst>
              <a:ext uri="{FF2B5EF4-FFF2-40B4-BE49-F238E27FC236}">
                <a16:creationId xmlns:a16="http://schemas.microsoft.com/office/drawing/2014/main" id="{F3FD91E0-1FC2-3DF3-C6FD-1C0DAB47F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83A5AF0A-C1AF-1DCF-9274-B3AAC8D15B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04C0553-62E5-428A-B72B-A79C20FF5E40}" type="slidenum">
              <a:rPr lang="es-ES" smtClean="0"/>
              <a:t>‹Nº›</a:t>
            </a:fld>
            <a:endParaRPr lang="es-ES"/>
          </a:p>
        </p:txBody>
      </p:sp>
      <p:pic>
        <p:nvPicPr>
          <p:cNvPr id="7" name="Imagen 6">
            <a:extLst>
              <a:ext uri="{FF2B5EF4-FFF2-40B4-BE49-F238E27FC236}">
                <a16:creationId xmlns:a16="http://schemas.microsoft.com/office/drawing/2014/main" id="{ADDCB871-98DF-B3C6-D028-A6035406AF2F}"/>
              </a:ext>
            </a:extLst>
          </p:cNvPr>
          <p:cNvPicPr>
            <a:picLocks noChangeAspect="1"/>
          </p:cNvPicPr>
          <p:nvPr userDrawn="1"/>
        </p:nvPicPr>
        <p:blipFill>
          <a:blip r:embed="rId13" cstate="email">
            <a:grayscl/>
            <a:extLst>
              <a:ext uri="{28A0092B-C50C-407E-A947-70E740481C1C}">
                <a14:useLocalDpi xmlns:a14="http://schemas.microsoft.com/office/drawing/2010/main"/>
              </a:ext>
            </a:extLst>
          </a:blip>
          <a:stretch>
            <a:fillRect/>
          </a:stretch>
        </p:blipFill>
        <p:spPr>
          <a:xfrm>
            <a:off x="11572223" y="138320"/>
            <a:ext cx="415123" cy="453609"/>
          </a:xfrm>
          <a:prstGeom prst="rect">
            <a:avLst/>
          </a:prstGeom>
        </p:spPr>
      </p:pic>
    </p:spTree>
    <p:extLst>
      <p:ext uri="{BB962C8B-B14F-4D97-AF65-F5344CB8AC3E}">
        <p14:creationId xmlns:p14="http://schemas.microsoft.com/office/powerpoint/2010/main" val="203964865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6CEF6CA-6127-721C-6513-AF45006F0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14757EE-2A23-2B4D-D2F1-77E20BBDB0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4D0ED5-B5E9-7C5D-79F4-8D201EA08C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05DF21-E775-4D7D-A648-55E7CA02B962}" type="datetimeFigureOut">
              <a:rPr lang="es-ES" smtClean="0"/>
              <a:t>21/10/2025</a:t>
            </a:fld>
            <a:endParaRPr lang="es-ES"/>
          </a:p>
        </p:txBody>
      </p:sp>
      <p:sp>
        <p:nvSpPr>
          <p:cNvPr id="5" name="Marcador de pie de página 4">
            <a:extLst>
              <a:ext uri="{FF2B5EF4-FFF2-40B4-BE49-F238E27FC236}">
                <a16:creationId xmlns:a16="http://schemas.microsoft.com/office/drawing/2014/main" id="{FA5A7A51-0BAB-E46C-0DCB-066C9797DE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AB292614-CE19-9593-3FA7-D84C732205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8FE67E-1CCC-4B94-842C-240C081C708B}" type="slidenum">
              <a:rPr lang="es-ES" smtClean="0"/>
              <a:t>‹Nº›</a:t>
            </a:fld>
            <a:endParaRPr lang="es-ES"/>
          </a:p>
        </p:txBody>
      </p:sp>
    </p:spTree>
    <p:extLst>
      <p:ext uri="{BB962C8B-B14F-4D97-AF65-F5344CB8AC3E}">
        <p14:creationId xmlns:p14="http://schemas.microsoft.com/office/powerpoint/2010/main" val="365684503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9449245" y="65563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pic>
        <p:nvPicPr>
          <p:cNvPr id="3" name="Imagen 2">
            <a:extLst>
              <a:ext uri="{FF2B5EF4-FFF2-40B4-BE49-F238E27FC236}">
                <a16:creationId xmlns:a16="http://schemas.microsoft.com/office/drawing/2014/main" id="{2445D8B3-43A5-E155-6E67-8639BE848BEF}"/>
              </a:ext>
            </a:extLst>
          </p:cNvPr>
          <p:cNvPicPr>
            <a:picLocks noChangeAspect="1"/>
          </p:cNvPicPr>
          <p:nvPr userDrawn="1"/>
        </p:nvPicPr>
        <p:blipFill>
          <a:blip r:embed="rId9" cstate="email">
            <a:grayscl/>
            <a:extLst>
              <a:ext uri="{28A0092B-C50C-407E-A947-70E740481C1C}">
                <a14:useLocalDpi xmlns:a14="http://schemas.microsoft.com/office/drawing/2010/main"/>
              </a:ext>
            </a:extLst>
          </a:blip>
          <a:stretch>
            <a:fillRect/>
          </a:stretch>
        </p:blipFill>
        <p:spPr>
          <a:xfrm>
            <a:off x="11572223" y="138320"/>
            <a:ext cx="415123" cy="453609"/>
          </a:xfrm>
          <a:prstGeom prst="rect">
            <a:avLst/>
          </a:prstGeom>
        </p:spPr>
      </p:pic>
    </p:spTree>
    <p:extLst>
      <p:ext uri="{BB962C8B-B14F-4D97-AF65-F5344CB8AC3E}">
        <p14:creationId xmlns:p14="http://schemas.microsoft.com/office/powerpoint/2010/main" val="307997669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Imagen 10"/>
          <p:cNvPicPr>
            <a:picLocks noChangeAspect="1"/>
          </p:cNvPicPr>
          <p:nvPr userDrawn="1"/>
        </p:nvPicPr>
        <p:blipFill rotWithShape="1">
          <a:blip r:embed="rId3" cstate="email">
            <a:extLst>
              <a:ext uri="{28A0092B-C50C-407E-A947-70E740481C1C}">
                <a14:useLocalDpi xmlns:a14="http://schemas.microsoft.com/office/drawing/2010/main"/>
              </a:ext>
            </a:extLst>
          </a:blip>
          <a:srcRect r="-42"/>
          <a:stretch/>
        </p:blipFill>
        <p:spPr>
          <a:xfrm>
            <a:off x="0" y="0"/>
            <a:ext cx="12197166" cy="6865750"/>
          </a:xfrm>
          <a:prstGeom prst="rect">
            <a:avLst/>
          </a:prstGeom>
        </p:spPr>
      </p:pic>
      <p:pic>
        <p:nvPicPr>
          <p:cNvPr id="2" name="Imagen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5838" y="5496501"/>
            <a:ext cx="3484800" cy="1057044"/>
          </a:xfrm>
          <a:prstGeom prst="rect">
            <a:avLst/>
          </a:prstGeom>
        </p:spPr>
      </p:pic>
    </p:spTree>
    <p:extLst>
      <p:ext uri="{BB962C8B-B14F-4D97-AF65-F5344CB8AC3E}">
        <p14:creationId xmlns:p14="http://schemas.microsoft.com/office/powerpoint/2010/main" val="1265954170"/>
      </p:ext>
    </p:extLst>
  </p:cSld>
  <p:clrMap bg1="lt1" tx1="dk1" bg2="lt2" tx2="dk2" accent1="accent1" accent2="accent2" accent3="accent3" accent4="accent4" accent5="accent5" accent6="accent6" hlink="hlink" folHlink="folHlink"/>
  <p:sldLayoutIdLst>
    <p:sldLayoutId id="21474837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9449245" y="65563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pic>
        <p:nvPicPr>
          <p:cNvPr id="2" name="Imagen 1">
            <a:extLst>
              <a:ext uri="{FF2B5EF4-FFF2-40B4-BE49-F238E27FC236}">
                <a16:creationId xmlns:a16="http://schemas.microsoft.com/office/drawing/2014/main" id="{42FA9059-6AD3-53BE-931C-732E9C29DE29}"/>
              </a:ext>
            </a:extLst>
          </p:cNvPr>
          <p:cNvPicPr>
            <a:picLocks noChangeAspect="1"/>
          </p:cNvPicPr>
          <p:nvPr userDrawn="1"/>
        </p:nvPicPr>
        <p:blipFill>
          <a:blip r:embed="rId7" cstate="email">
            <a:grayscl/>
            <a:extLst>
              <a:ext uri="{28A0092B-C50C-407E-A947-70E740481C1C}">
                <a14:useLocalDpi xmlns:a14="http://schemas.microsoft.com/office/drawing/2010/main"/>
              </a:ext>
            </a:extLst>
          </a:blip>
          <a:stretch>
            <a:fillRect/>
          </a:stretch>
        </p:blipFill>
        <p:spPr>
          <a:xfrm>
            <a:off x="11572223" y="138320"/>
            <a:ext cx="415123" cy="453609"/>
          </a:xfrm>
          <a:prstGeom prst="rect">
            <a:avLst/>
          </a:prstGeom>
        </p:spPr>
      </p:pic>
    </p:spTree>
    <p:extLst>
      <p:ext uri="{BB962C8B-B14F-4D97-AF65-F5344CB8AC3E}">
        <p14:creationId xmlns:p14="http://schemas.microsoft.com/office/powerpoint/2010/main" val="373672427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oogle Shape;182;p13"/>
          <p:cNvPicPr preferRelativeResize="0"/>
          <p:nvPr userDrawn="1"/>
        </p:nvPicPr>
        <p:blipFill>
          <a:blip r:embed="rId3">
            <a:extLst>
              <a:ext uri="{28A0092B-C50C-407E-A947-70E740481C1C}">
                <a14:useLocalDpi xmlns:a14="http://schemas.microsoft.com/office/drawing/2010/main"/>
              </a:ext>
            </a:extLst>
          </a:blip>
          <a:stretch>
            <a:fillRect/>
          </a:stretch>
        </p:blipFill>
        <p:spPr>
          <a:xfrm>
            <a:off x="-976315" y="0"/>
            <a:ext cx="11414409" cy="6858000"/>
          </a:xfrm>
          <a:custGeom>
            <a:avLst/>
            <a:gdLst/>
            <a:ahLst/>
            <a:cxnLst/>
            <a:rect l="l" t="t" r="r" b="b"/>
            <a:pathLst>
              <a:path w="12009304" h="6858000" extrusionOk="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8" y="6858000"/>
                </a:lnTo>
                <a:lnTo>
                  <a:pt x="0" y="6858000"/>
                </a:lnTo>
                <a:close/>
              </a:path>
            </a:pathLst>
          </a:custGeom>
          <a:noFill/>
          <a:ln>
            <a:noFill/>
          </a:ln>
        </p:spPr>
      </p:pic>
      <p:sp>
        <p:nvSpPr>
          <p:cNvPr id="9" name="Google Shape;184;p13"/>
          <p:cNvSpPr txBox="1"/>
          <p:nvPr userDrawn="1"/>
        </p:nvSpPr>
        <p:spPr>
          <a:xfrm>
            <a:off x="8163305" y="4565982"/>
            <a:ext cx="3875738" cy="213900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2500" b="1" i="1" dirty="0">
                <a:solidFill>
                  <a:schemeClr val="dk1"/>
                </a:solidFill>
                <a:latin typeface="Gill Sans MT" panose="020B0502020104020203" pitchFamily="34" charset="0"/>
                <a:ea typeface="Calibri"/>
                <a:cs typeface="Calibri"/>
                <a:sym typeface="Calibri"/>
              </a:rPr>
              <a:t>Datos de contacto</a:t>
            </a:r>
            <a:endParaRPr dirty="0">
              <a:latin typeface="Gill Sans MT" panose="020B0502020104020203" pitchFamily="34" charset="0"/>
            </a:endParaRPr>
          </a:p>
          <a:p>
            <a:pPr marL="0" marR="0" lvl="0" indent="0" algn="r" rtl="0">
              <a:spcBef>
                <a:spcPts val="0"/>
              </a:spcBef>
              <a:spcAft>
                <a:spcPts val="0"/>
              </a:spcAft>
              <a:buNone/>
            </a:pPr>
            <a:endParaRPr sz="1800" dirty="0">
              <a:solidFill>
                <a:schemeClr val="dk1"/>
              </a:solidFill>
              <a:latin typeface="Calibri"/>
              <a:ea typeface="Calibri"/>
              <a:cs typeface="Calibri"/>
              <a:sym typeface="Calibri"/>
            </a:endParaRPr>
          </a:p>
          <a:p>
            <a:pPr marL="0" marR="0" lvl="0" indent="0" algn="r" rtl="0">
              <a:spcBef>
                <a:spcPts val="0"/>
              </a:spcBef>
              <a:spcAft>
                <a:spcPts val="0"/>
              </a:spcAft>
              <a:buNone/>
            </a:pPr>
            <a:r>
              <a:rPr lang="es-CO" sz="1800" b="1" dirty="0">
                <a:solidFill>
                  <a:schemeClr val="dk1"/>
                </a:solidFill>
                <a:latin typeface="Gill Sans MT" panose="020B0502020104020203" pitchFamily="34" charset="0"/>
                <a:ea typeface="Calibri"/>
                <a:cs typeface="Calibri"/>
                <a:sym typeface="Calibri"/>
              </a:rPr>
              <a:t>Teléfono: </a:t>
            </a:r>
            <a:r>
              <a:rPr lang="es-MX" sz="1800" b="0" dirty="0">
                <a:solidFill>
                  <a:schemeClr val="dk1"/>
                </a:solidFill>
                <a:latin typeface="Gill Sans MT" panose="020B0502020104020203" pitchFamily="34" charset="0"/>
                <a:ea typeface="Calibri"/>
                <a:cs typeface="Calibri"/>
                <a:sym typeface="Calibri"/>
              </a:rPr>
              <a:t>601 4674164</a:t>
            </a:r>
            <a:endParaRPr dirty="0">
              <a:latin typeface="Gill Sans MT" panose="020B0502020104020203" pitchFamily="34" charset="0"/>
            </a:endParaRPr>
          </a:p>
          <a:p>
            <a:pPr marL="0" marR="0" lvl="0" indent="0" algn="r" rtl="0">
              <a:spcBef>
                <a:spcPts val="0"/>
              </a:spcBef>
              <a:spcAft>
                <a:spcPts val="0"/>
              </a:spcAft>
              <a:buNone/>
            </a:pPr>
            <a:r>
              <a:rPr lang="es-CO" sz="1800" b="1" dirty="0">
                <a:solidFill>
                  <a:schemeClr val="dk1"/>
                </a:solidFill>
                <a:latin typeface="Gill Sans MT" panose="020B0502020104020203" pitchFamily="34" charset="0"/>
                <a:ea typeface="Calibri"/>
                <a:cs typeface="Calibri"/>
                <a:sym typeface="Calibri"/>
              </a:rPr>
              <a:t>Email: </a:t>
            </a:r>
            <a:r>
              <a:rPr lang="es-CO" sz="1800" b="0" u="sng" dirty="0">
                <a:solidFill>
                  <a:schemeClr val="dk1"/>
                </a:solidFill>
                <a:latin typeface="Gill Sans MT" panose="020B0502020104020203" pitchFamily="34" charset="0"/>
                <a:ea typeface="Calibri"/>
                <a:cs typeface="Calibri"/>
                <a:sym typeface="Calibri"/>
              </a:rPr>
              <a:t>i</a:t>
            </a:r>
            <a:r>
              <a:rPr lang="es-CO" sz="1800" u="sng" dirty="0">
                <a:solidFill>
                  <a:schemeClr val="dk1"/>
                </a:solidFill>
                <a:latin typeface="Gill Sans MT" panose="020B0502020104020203" pitchFamily="34" charset="0"/>
                <a:ea typeface="Calibri"/>
                <a:cs typeface="Calibri"/>
                <a:sym typeface="Calibri"/>
              </a:rPr>
              <a:t>nfo@brandstrat.co</a:t>
            </a:r>
            <a:endParaRPr sz="1800" dirty="0">
              <a:solidFill>
                <a:schemeClr val="dk1"/>
              </a:solidFill>
              <a:latin typeface="Gill Sans MT" panose="020B0502020104020203" pitchFamily="34" charset="0"/>
              <a:ea typeface="Calibri"/>
              <a:cs typeface="Calibri"/>
              <a:sym typeface="Calibri"/>
            </a:endParaRPr>
          </a:p>
          <a:p>
            <a:pPr marL="0" marR="0" lvl="0" indent="0" algn="r" rtl="0">
              <a:spcBef>
                <a:spcPts val="0"/>
              </a:spcBef>
              <a:spcAft>
                <a:spcPts val="0"/>
              </a:spcAft>
              <a:buNone/>
            </a:pPr>
            <a:r>
              <a:rPr lang="es-CO" sz="1800" b="1" dirty="0">
                <a:solidFill>
                  <a:schemeClr val="dk1"/>
                </a:solidFill>
                <a:latin typeface="Gill Sans MT" panose="020B0502020104020203" pitchFamily="34" charset="0"/>
                <a:ea typeface="Calibri"/>
                <a:cs typeface="Calibri"/>
                <a:sym typeface="Calibri"/>
              </a:rPr>
              <a:t>Dirección: </a:t>
            </a:r>
            <a:r>
              <a:rPr lang="es-CO" sz="1800" dirty="0">
                <a:solidFill>
                  <a:schemeClr val="dk1"/>
                </a:solidFill>
                <a:latin typeface="Gill Sans MT" panose="020B0502020104020203" pitchFamily="34" charset="0"/>
                <a:ea typeface="Calibri"/>
                <a:cs typeface="Calibri"/>
                <a:sym typeface="Calibri"/>
              </a:rPr>
              <a:t>Cll 95 No 11ª-37 </a:t>
            </a:r>
          </a:p>
          <a:p>
            <a:pPr marL="0" marR="0" lvl="0" indent="0" algn="r" rtl="0">
              <a:spcBef>
                <a:spcPts val="0"/>
              </a:spcBef>
              <a:spcAft>
                <a:spcPts val="0"/>
              </a:spcAft>
              <a:buNone/>
            </a:pPr>
            <a:r>
              <a:rPr lang="es-CO" sz="1800" dirty="0">
                <a:solidFill>
                  <a:schemeClr val="dk1"/>
                </a:solidFill>
                <a:latin typeface="Gill Sans MT" panose="020B0502020104020203" pitchFamily="34" charset="0"/>
                <a:ea typeface="Calibri"/>
                <a:cs typeface="Calibri"/>
                <a:sym typeface="Calibri"/>
              </a:rPr>
              <a:t>Bogotá D.C.</a:t>
            </a:r>
            <a:endParaRPr dirty="0">
              <a:latin typeface="Gill Sans MT" panose="020B0502020104020203" pitchFamily="34" charset="0"/>
            </a:endParaRPr>
          </a:p>
          <a:p>
            <a:pPr marL="0" marR="0" lvl="0" indent="0" algn="r" rtl="0">
              <a:spcBef>
                <a:spcPts val="0"/>
              </a:spcBef>
              <a:spcAft>
                <a:spcPts val="0"/>
              </a:spcAft>
              <a:buNone/>
            </a:pPr>
            <a:r>
              <a:rPr lang="es-CO" sz="1800" b="1" dirty="0">
                <a:solidFill>
                  <a:schemeClr val="dk1"/>
                </a:solidFill>
                <a:latin typeface="Gill Sans MT" panose="020B0502020104020203" pitchFamily="34" charset="0"/>
                <a:ea typeface="Calibri"/>
                <a:cs typeface="Calibri"/>
                <a:sym typeface="Calibri"/>
              </a:rPr>
              <a:t>www.brandstrat.co</a:t>
            </a:r>
            <a:endParaRPr dirty="0">
              <a:latin typeface="Gill Sans MT" panose="020B0502020104020203" pitchFamily="34" charset="0"/>
            </a:endParaRPr>
          </a:p>
        </p:txBody>
      </p:sp>
      <p:pic>
        <p:nvPicPr>
          <p:cNvPr id="5" name="Picture 2" descr="KANTAR IBOPE MEDIA- COLOMBIA"/>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0962743" y="52307"/>
            <a:ext cx="985167" cy="98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832317" y="198513"/>
            <a:ext cx="3009600" cy="967371"/>
          </a:xfrm>
          <a:prstGeom prst="rect">
            <a:avLst/>
          </a:prstGeom>
        </p:spPr>
      </p:pic>
    </p:spTree>
    <p:extLst>
      <p:ext uri="{BB962C8B-B14F-4D97-AF65-F5344CB8AC3E}">
        <p14:creationId xmlns:p14="http://schemas.microsoft.com/office/powerpoint/2010/main" val="359684101"/>
      </p:ext>
    </p:extLst>
  </p:cSld>
  <p:clrMap bg1="lt1" tx1="dk1" bg2="lt2" tx2="dk2" accent1="accent1" accent2="accent2" accent3="accent3" accent4="accent4" accent5="accent5" accent6="accent6" hlink="hlink" folHlink="folHlink"/>
  <p:sldLayoutIdLst>
    <p:sldLayoutId id="21474837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Imagen 17"/>
          <p:cNvPicPr>
            <a:picLocks noChangeAspect="1"/>
          </p:cNvPicPr>
          <p:nvPr userDrawn="1"/>
        </p:nvPicPr>
        <p:blipFill rotWithShape="1">
          <a:blip r:embed="rId3" cstate="email">
            <a:extLst>
              <a:ext uri="{28A0092B-C50C-407E-A947-70E740481C1C}">
                <a14:useLocalDpi xmlns:a14="http://schemas.microsoft.com/office/drawing/2010/main"/>
              </a:ext>
            </a:extLst>
          </a:blip>
          <a:srcRect r="-513"/>
          <a:stretch/>
        </p:blipFill>
        <p:spPr>
          <a:xfrm rot="16200000">
            <a:off x="5325207" y="-8792"/>
            <a:ext cx="6875585" cy="6858000"/>
          </a:xfrm>
          <a:prstGeom prst="rect">
            <a:avLst/>
          </a:prstGeom>
          <a:ln>
            <a:solidFill>
              <a:srgbClr val="E9E6E8"/>
            </a:solidFill>
          </a:ln>
        </p:spPr>
      </p:pic>
      <p:sp>
        <p:nvSpPr>
          <p:cNvPr id="19" name="Rectángulo 18"/>
          <p:cNvSpPr/>
          <p:nvPr userDrawn="1"/>
        </p:nvSpPr>
        <p:spPr>
          <a:xfrm>
            <a:off x="0" y="0"/>
            <a:ext cx="5334000" cy="6858000"/>
          </a:xfrm>
          <a:prstGeom prst="rect">
            <a:avLst/>
          </a:prstGeom>
          <a:solidFill>
            <a:srgbClr val="E9E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entury Gothic" panose="020B0502020202020204" pitchFamily="34" charset="0"/>
            </a:endParaRPr>
          </a:p>
        </p:txBody>
      </p:sp>
      <p:pic>
        <p:nvPicPr>
          <p:cNvPr id="20" name="Imagen 1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58510" y="187643"/>
            <a:ext cx="2547766" cy="721410"/>
          </a:xfrm>
          <a:prstGeom prst="rect">
            <a:avLst/>
          </a:prstGeom>
        </p:spPr>
      </p:pic>
    </p:spTree>
    <p:extLst>
      <p:ext uri="{BB962C8B-B14F-4D97-AF65-F5344CB8AC3E}">
        <p14:creationId xmlns:p14="http://schemas.microsoft.com/office/powerpoint/2010/main" val="2273451271"/>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9449245" y="6556375"/>
            <a:ext cx="2743200" cy="365125"/>
          </a:xfrm>
          <a:prstGeom prst="rect">
            <a:avLst/>
          </a:prstGeom>
        </p:spPr>
        <p:txBody>
          <a:bodyPr vert="horz" lIns="91440" tIns="45720" rIns="91440" bIns="45720" rtlCol="0" anchor="ctr"/>
          <a:lstStyle>
            <a:lvl1pPr algn="r">
              <a:defRPr sz="1200">
                <a:solidFill>
                  <a:schemeClr val="tx1">
                    <a:tint val="75000"/>
                  </a:schemeClr>
                </a:solidFill>
                <a:latin typeface="Century Gothic" panose="020B0502020202020204" pitchFamily="34" charset="0"/>
              </a:defRPr>
            </a:lvl1pPr>
          </a:lstStyle>
          <a:p>
            <a:fld id="{38A50CCD-A0DF-4FAE-8F96-C198FE9B6016}" type="slidenum">
              <a:rPr lang="es-CO" smtClean="0"/>
              <a:pPr/>
              <a:t>‹Nº›</a:t>
            </a:fld>
            <a:endParaRPr lang="es-CO" dirty="0"/>
          </a:p>
        </p:txBody>
      </p:sp>
      <p:pic>
        <p:nvPicPr>
          <p:cNvPr id="3" name="Imagen 2">
            <a:extLst>
              <a:ext uri="{FF2B5EF4-FFF2-40B4-BE49-F238E27FC236}">
                <a16:creationId xmlns:a16="http://schemas.microsoft.com/office/drawing/2014/main" id="{365F03C5-5A09-E737-D8C7-E18FD3D61E33}"/>
              </a:ext>
            </a:extLst>
          </p:cNvPr>
          <p:cNvPicPr>
            <a:picLocks noChangeAspect="1"/>
          </p:cNvPicPr>
          <p:nvPr userDrawn="1"/>
        </p:nvPicPr>
        <p:blipFill>
          <a:blip r:embed="rId4" cstate="email">
            <a:grayscl/>
            <a:extLst>
              <a:ext uri="{28A0092B-C50C-407E-A947-70E740481C1C}">
                <a14:useLocalDpi xmlns:a14="http://schemas.microsoft.com/office/drawing/2010/main"/>
              </a:ext>
            </a:extLst>
          </a:blip>
          <a:stretch>
            <a:fillRect/>
          </a:stretch>
        </p:blipFill>
        <p:spPr>
          <a:xfrm>
            <a:off x="11572223" y="138320"/>
            <a:ext cx="415123" cy="453609"/>
          </a:xfrm>
          <a:prstGeom prst="rect">
            <a:avLst/>
          </a:prstGeom>
        </p:spPr>
      </p:pic>
    </p:spTree>
    <p:extLst>
      <p:ext uri="{BB962C8B-B14F-4D97-AF65-F5344CB8AC3E}">
        <p14:creationId xmlns:p14="http://schemas.microsoft.com/office/powerpoint/2010/main" val="1476980596"/>
      </p:ext>
    </p:extLst>
  </p:cSld>
  <p:clrMap bg1="lt1" tx1="dk1" bg2="lt2" tx2="dk2" accent1="accent1" accent2="accent2" accent3="accent3" accent4="accent4" accent5="accent5" accent6="accent6" hlink="hlink" folHlink="folHlink"/>
  <p:sldLayoutIdLst>
    <p:sldLayoutId id="2147483666" r:id="rId1"/>
    <p:sldLayoutId id="2147483667"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9449245" y="6556375"/>
            <a:ext cx="2743200" cy="365125"/>
          </a:xfrm>
          <a:prstGeom prst="rect">
            <a:avLst/>
          </a:prstGeom>
        </p:spPr>
        <p:txBody>
          <a:bodyPr vert="horz" lIns="91440" tIns="45720" rIns="91440" bIns="45720" rtlCol="0" anchor="ctr"/>
          <a:lstStyle>
            <a:lvl1pPr algn="r">
              <a:defRPr sz="1200">
                <a:solidFill>
                  <a:schemeClr val="tx1">
                    <a:tint val="75000"/>
                  </a:schemeClr>
                </a:solidFill>
                <a:latin typeface="Century Gothic" panose="020B0502020202020204" pitchFamily="34" charset="0"/>
              </a:defRPr>
            </a:lvl1pPr>
          </a:lstStyle>
          <a:p>
            <a:fld id="{38A50CCD-A0DF-4FAE-8F96-C198FE9B6016}" type="slidenum">
              <a:rPr lang="es-CO" smtClean="0"/>
              <a:pPr/>
              <a:t>‹Nº›</a:t>
            </a:fld>
            <a:endParaRPr lang="es-CO" dirty="0"/>
          </a:p>
        </p:txBody>
      </p:sp>
      <p:pic>
        <p:nvPicPr>
          <p:cNvPr id="3" name="Imagen 2">
            <a:extLst>
              <a:ext uri="{FF2B5EF4-FFF2-40B4-BE49-F238E27FC236}">
                <a16:creationId xmlns:a16="http://schemas.microsoft.com/office/drawing/2014/main" id="{E7D64862-B7F5-8701-38AE-B4D947142ED8}"/>
              </a:ext>
            </a:extLst>
          </p:cNvPr>
          <p:cNvPicPr>
            <a:picLocks noChangeAspect="1"/>
          </p:cNvPicPr>
          <p:nvPr userDrawn="1"/>
        </p:nvPicPr>
        <p:blipFill>
          <a:blip r:embed="rId7" cstate="email">
            <a:grayscl/>
            <a:extLst>
              <a:ext uri="{28A0092B-C50C-407E-A947-70E740481C1C}">
                <a14:useLocalDpi xmlns:a14="http://schemas.microsoft.com/office/drawing/2010/main"/>
              </a:ext>
            </a:extLst>
          </a:blip>
          <a:stretch>
            <a:fillRect/>
          </a:stretch>
        </p:blipFill>
        <p:spPr>
          <a:xfrm>
            <a:off x="11572223" y="138320"/>
            <a:ext cx="415123" cy="453609"/>
          </a:xfrm>
          <a:prstGeom prst="rect">
            <a:avLst/>
          </a:prstGeom>
        </p:spPr>
      </p:pic>
    </p:spTree>
    <p:extLst>
      <p:ext uri="{BB962C8B-B14F-4D97-AF65-F5344CB8AC3E}">
        <p14:creationId xmlns:p14="http://schemas.microsoft.com/office/powerpoint/2010/main" val="137211871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86"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Imagen 10"/>
          <p:cNvPicPr>
            <a:picLocks noChangeAspect="1"/>
          </p:cNvPicPr>
          <p:nvPr userDrawn="1"/>
        </p:nvPicPr>
        <p:blipFill rotWithShape="1">
          <a:blip r:embed="rId3" cstate="email">
            <a:extLst>
              <a:ext uri="{28A0092B-C50C-407E-A947-70E740481C1C}">
                <a14:useLocalDpi xmlns:a14="http://schemas.microsoft.com/office/drawing/2010/main"/>
              </a:ext>
            </a:extLst>
          </a:blip>
          <a:srcRect r="-42"/>
          <a:stretch/>
        </p:blipFill>
        <p:spPr>
          <a:xfrm>
            <a:off x="0" y="0"/>
            <a:ext cx="12197166" cy="6865750"/>
          </a:xfrm>
          <a:prstGeom prst="rect">
            <a:avLst/>
          </a:prstGeom>
        </p:spPr>
      </p:pic>
      <p:pic>
        <p:nvPicPr>
          <p:cNvPr id="8" name="Imagen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79762" y="5455404"/>
            <a:ext cx="3483478" cy="984221"/>
          </a:xfrm>
          <a:prstGeom prst="rect">
            <a:avLst/>
          </a:prstGeom>
        </p:spPr>
      </p:pic>
    </p:spTree>
    <p:extLst>
      <p:ext uri="{BB962C8B-B14F-4D97-AF65-F5344CB8AC3E}">
        <p14:creationId xmlns:p14="http://schemas.microsoft.com/office/powerpoint/2010/main" val="2771806825"/>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oogle Shape;182;p13"/>
          <p:cNvPicPr preferRelativeResize="0"/>
          <p:nvPr userDrawn="1"/>
        </p:nvPicPr>
        <p:blipFill>
          <a:blip r:embed="rId3">
            <a:extLst>
              <a:ext uri="{28A0092B-C50C-407E-A947-70E740481C1C}">
                <a14:useLocalDpi xmlns:a14="http://schemas.microsoft.com/office/drawing/2010/main"/>
              </a:ext>
            </a:extLst>
          </a:blip>
          <a:stretch>
            <a:fillRect/>
          </a:stretch>
        </p:blipFill>
        <p:spPr>
          <a:xfrm>
            <a:off x="-976315" y="0"/>
            <a:ext cx="11414409" cy="6858000"/>
          </a:xfrm>
          <a:custGeom>
            <a:avLst/>
            <a:gdLst/>
            <a:ahLst/>
            <a:cxnLst/>
            <a:rect l="l" t="t" r="r" b="b"/>
            <a:pathLst>
              <a:path w="12009304" h="6858000" extrusionOk="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8" y="6858000"/>
                </a:lnTo>
                <a:lnTo>
                  <a:pt x="0" y="6858000"/>
                </a:lnTo>
                <a:close/>
              </a:path>
            </a:pathLst>
          </a:custGeom>
          <a:noFill/>
          <a:ln>
            <a:noFill/>
          </a:ln>
        </p:spPr>
      </p:pic>
      <p:pic>
        <p:nvPicPr>
          <p:cNvPr id="8" name="Imagen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71776" y="185196"/>
            <a:ext cx="3009944" cy="852278"/>
          </a:xfrm>
          <a:prstGeom prst="rect">
            <a:avLst/>
          </a:prstGeom>
        </p:spPr>
      </p:pic>
      <p:sp>
        <p:nvSpPr>
          <p:cNvPr id="9" name="Google Shape;184;p13"/>
          <p:cNvSpPr txBox="1"/>
          <p:nvPr userDrawn="1"/>
        </p:nvSpPr>
        <p:spPr>
          <a:xfrm>
            <a:off x="8163305" y="4565982"/>
            <a:ext cx="3875738" cy="2139007"/>
          </a:xfrm>
          <a:prstGeom prst="rect">
            <a:avLst/>
          </a:prstGeom>
          <a:noFill/>
          <a:ln>
            <a:noFill/>
          </a:ln>
        </p:spPr>
        <p:txBody>
          <a:bodyPr spcFirstLastPara="1" wrap="square" lIns="91425" tIns="45700" rIns="91425" bIns="45700" anchor="t" anchorCtr="0">
            <a:spAutoFit/>
          </a:bodyPr>
          <a:lstStyle/>
          <a:p>
            <a:pPr algn="r"/>
            <a:r>
              <a:rPr lang="es-CO" sz="2500" b="1" i="1" dirty="0">
                <a:solidFill>
                  <a:prstClr val="black"/>
                </a:solidFill>
                <a:latin typeface="Century Gothic" panose="020B0502020202020204" pitchFamily="34" charset="0"/>
                <a:ea typeface="Calibri"/>
                <a:cs typeface="Calibri"/>
                <a:sym typeface="Calibri"/>
              </a:rPr>
              <a:t>Datos de contacto</a:t>
            </a:r>
            <a:endParaRPr dirty="0">
              <a:solidFill>
                <a:prstClr val="black"/>
              </a:solidFill>
              <a:latin typeface="Century Gothic" panose="020B0502020202020204" pitchFamily="34" charset="0"/>
            </a:endParaRPr>
          </a:p>
          <a:p>
            <a:pPr algn="r"/>
            <a:endParaRPr dirty="0">
              <a:solidFill>
                <a:prstClr val="black"/>
              </a:solidFill>
              <a:latin typeface="Century Gothic" panose="020B0502020202020204" pitchFamily="34" charset="0"/>
              <a:ea typeface="Calibri"/>
              <a:cs typeface="Calibri"/>
              <a:sym typeface="Calibri"/>
            </a:endParaRPr>
          </a:p>
          <a:p>
            <a:pPr algn="r"/>
            <a:r>
              <a:rPr lang="es-CO" b="1" dirty="0">
                <a:solidFill>
                  <a:prstClr val="black"/>
                </a:solidFill>
                <a:latin typeface="Century Gothic" panose="020B0502020202020204" pitchFamily="34" charset="0"/>
                <a:ea typeface="Calibri"/>
                <a:cs typeface="Calibri"/>
                <a:sym typeface="Calibri"/>
              </a:rPr>
              <a:t>Teléfono: </a:t>
            </a:r>
            <a:r>
              <a:rPr lang="es-MX" dirty="0">
                <a:solidFill>
                  <a:prstClr val="black"/>
                </a:solidFill>
                <a:latin typeface="Century Gothic" panose="020B0502020202020204" pitchFamily="34" charset="0"/>
                <a:ea typeface="Calibri"/>
                <a:cs typeface="Calibri"/>
                <a:sym typeface="Calibri"/>
              </a:rPr>
              <a:t>5202832 Ext. 14</a:t>
            </a:r>
            <a:endParaRPr dirty="0">
              <a:solidFill>
                <a:prstClr val="black"/>
              </a:solidFill>
              <a:latin typeface="Century Gothic" panose="020B0502020202020204" pitchFamily="34" charset="0"/>
            </a:endParaRPr>
          </a:p>
          <a:p>
            <a:pPr algn="r"/>
            <a:r>
              <a:rPr lang="es-CO" b="1" dirty="0">
                <a:solidFill>
                  <a:prstClr val="black"/>
                </a:solidFill>
                <a:latin typeface="Century Gothic" panose="020B0502020202020204" pitchFamily="34" charset="0"/>
                <a:ea typeface="Calibri"/>
                <a:cs typeface="Calibri"/>
                <a:sym typeface="Calibri"/>
              </a:rPr>
              <a:t>Email: </a:t>
            </a:r>
            <a:r>
              <a:rPr lang="es-CO" u="sng" dirty="0">
                <a:solidFill>
                  <a:prstClr val="black"/>
                </a:solidFill>
                <a:latin typeface="Century Gothic" panose="020B0502020202020204" pitchFamily="34" charset="0"/>
                <a:ea typeface="Calibri"/>
                <a:cs typeface="Calibri"/>
                <a:sym typeface="Calibri"/>
              </a:rPr>
              <a:t>info@brandstrat.co</a:t>
            </a:r>
            <a:endParaRPr dirty="0">
              <a:solidFill>
                <a:prstClr val="black"/>
              </a:solidFill>
              <a:latin typeface="Century Gothic" panose="020B0502020202020204" pitchFamily="34" charset="0"/>
              <a:ea typeface="Calibri"/>
              <a:cs typeface="Calibri"/>
              <a:sym typeface="Calibri"/>
            </a:endParaRPr>
          </a:p>
          <a:p>
            <a:pPr algn="r"/>
            <a:r>
              <a:rPr lang="es-CO" b="1" dirty="0">
                <a:solidFill>
                  <a:prstClr val="black"/>
                </a:solidFill>
                <a:latin typeface="Century Gothic" panose="020B0502020202020204" pitchFamily="34" charset="0"/>
                <a:ea typeface="Calibri"/>
                <a:cs typeface="Calibri"/>
                <a:sym typeface="Calibri"/>
              </a:rPr>
              <a:t>Dirección: </a:t>
            </a:r>
            <a:r>
              <a:rPr lang="es-CO" dirty="0">
                <a:solidFill>
                  <a:prstClr val="black"/>
                </a:solidFill>
                <a:latin typeface="Century Gothic" panose="020B0502020202020204" pitchFamily="34" charset="0"/>
                <a:ea typeface="Calibri"/>
                <a:cs typeface="Calibri"/>
                <a:sym typeface="Calibri"/>
              </a:rPr>
              <a:t>Cll 95 No 11ª-37 </a:t>
            </a:r>
          </a:p>
          <a:p>
            <a:pPr algn="r"/>
            <a:r>
              <a:rPr lang="es-CO" dirty="0">
                <a:solidFill>
                  <a:prstClr val="black"/>
                </a:solidFill>
                <a:latin typeface="Century Gothic" panose="020B0502020202020204" pitchFamily="34" charset="0"/>
                <a:ea typeface="Calibri"/>
                <a:cs typeface="Calibri"/>
                <a:sym typeface="Calibri"/>
              </a:rPr>
              <a:t>Bogotá D.C.</a:t>
            </a:r>
            <a:endParaRPr dirty="0">
              <a:solidFill>
                <a:prstClr val="black"/>
              </a:solidFill>
              <a:latin typeface="Century Gothic" panose="020B0502020202020204" pitchFamily="34" charset="0"/>
            </a:endParaRPr>
          </a:p>
          <a:p>
            <a:pPr algn="r"/>
            <a:r>
              <a:rPr lang="es-CO" b="1" dirty="0">
                <a:solidFill>
                  <a:prstClr val="black"/>
                </a:solidFill>
                <a:latin typeface="Century Gothic" panose="020B0502020202020204" pitchFamily="34" charset="0"/>
                <a:ea typeface="Calibri"/>
                <a:cs typeface="Calibri"/>
                <a:sym typeface="Calibri"/>
              </a:rPr>
              <a:t>www.brandstrat.co</a:t>
            </a:r>
            <a:endParaRPr dirty="0">
              <a:solidFill>
                <a:prstClr val="black"/>
              </a:solidFill>
              <a:latin typeface="Century Gothic" panose="020B0502020202020204" pitchFamily="34" charset="0"/>
            </a:endParaRPr>
          </a:p>
        </p:txBody>
      </p:sp>
      <p:pic>
        <p:nvPicPr>
          <p:cNvPr id="5" name="Picture 2" descr="KANTAR IBOPE MEDIA- COLOMBIA"/>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0962743" y="52307"/>
            <a:ext cx="985167" cy="98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4872879"/>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9449245" y="65563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50CCD-A0DF-4FAE-8F96-C198FE9B6016}" type="slidenum">
              <a:rPr lang="es-CO" smtClean="0">
                <a:solidFill>
                  <a:prstClr val="black">
                    <a:tint val="75000"/>
                  </a:prstClr>
                </a:solidFill>
              </a:rPr>
              <a:pPr/>
              <a:t>‹Nº›</a:t>
            </a:fld>
            <a:endParaRPr lang="es-CO">
              <a:solidFill>
                <a:prstClr val="black">
                  <a:tint val="75000"/>
                </a:prstClr>
              </a:solidFill>
            </a:endParaRPr>
          </a:p>
        </p:txBody>
      </p:sp>
      <p:pic>
        <p:nvPicPr>
          <p:cNvPr id="2" name="Imagen 1">
            <a:extLst>
              <a:ext uri="{FF2B5EF4-FFF2-40B4-BE49-F238E27FC236}">
                <a16:creationId xmlns:a16="http://schemas.microsoft.com/office/drawing/2014/main" id="{A13F1920-365C-1653-012B-F0944F41CC8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1523611" y="162211"/>
            <a:ext cx="474807" cy="518826"/>
          </a:xfrm>
          <a:prstGeom prst="rect">
            <a:avLst/>
          </a:prstGeom>
        </p:spPr>
      </p:pic>
    </p:spTree>
    <p:extLst>
      <p:ext uri="{BB962C8B-B14F-4D97-AF65-F5344CB8AC3E}">
        <p14:creationId xmlns:p14="http://schemas.microsoft.com/office/powerpoint/2010/main" val="27231221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4E1AA32-0C48-9E64-0E12-57E5E56E2E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B35CFA3-C6AA-F1D6-E681-88414F235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8847236-0BD9-9F99-B332-4175069A59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8DAE25-BB23-476C-A6F1-4528B3AEC1EA}"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185A07D9-3214-36C7-08D5-E8A8E3F708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35BD3335-3741-7304-6049-866D8A7B41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0458948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4E1AA32-0C48-9E64-0E12-57E5E56E2E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B35CFA3-C6AA-F1D6-E681-88414F235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8847236-0BD9-9F99-B332-4175069A59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8DAE25-BB23-476C-A6F1-4528B3AEC1EA}" type="datetime1">
              <a:rPr lang="es-CO" smtClean="0">
                <a:solidFill>
                  <a:prstClr val="black">
                    <a:tint val="75000"/>
                  </a:prstClr>
                </a:solidFill>
              </a:rPr>
              <a:pPr/>
              <a:t>21/10/2025</a:t>
            </a:fld>
            <a:endParaRPr lang="es-CO">
              <a:solidFill>
                <a:prstClr val="black">
                  <a:tint val="75000"/>
                </a:prstClr>
              </a:solidFill>
            </a:endParaRPr>
          </a:p>
        </p:txBody>
      </p:sp>
      <p:sp>
        <p:nvSpPr>
          <p:cNvPr id="5" name="Marcador de pie de página 4">
            <a:extLst>
              <a:ext uri="{FF2B5EF4-FFF2-40B4-BE49-F238E27FC236}">
                <a16:creationId xmlns:a16="http://schemas.microsoft.com/office/drawing/2014/main" id="{185A07D9-3214-36C7-08D5-E8A8E3F708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solidFill>
                <a:prstClr val="black">
                  <a:tint val="75000"/>
                </a:prstClr>
              </a:solidFill>
            </a:endParaRPr>
          </a:p>
        </p:txBody>
      </p:sp>
      <p:sp>
        <p:nvSpPr>
          <p:cNvPr id="6" name="Marcador de número de diapositiva 5">
            <a:extLst>
              <a:ext uri="{FF2B5EF4-FFF2-40B4-BE49-F238E27FC236}">
                <a16:creationId xmlns:a16="http://schemas.microsoft.com/office/drawing/2014/main" id="{35BD3335-3741-7304-6049-866D8A7B41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E6034-A7BD-4EAC-A4B5-7BC02B8EA577}"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01090028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80.xml"/><Relationship Id="rId6" Type="http://schemas.openxmlformats.org/officeDocument/2006/relationships/image" Target="../media/image25.png"/><Relationship Id="rId5" Type="http://schemas.openxmlformats.org/officeDocument/2006/relationships/image" Target="../media/image30.svg"/><Relationship Id="rId4" Type="http://schemas.openxmlformats.org/officeDocument/2006/relationships/image" Target="../media/image29.png"/></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0.xml"/><Relationship Id="rId4" Type="http://schemas.openxmlformats.org/officeDocument/2006/relationships/image" Target="../media/image96.png"/></Relationships>
</file>

<file path=ppt/slides/_rels/slide102.xml.rels><?xml version="1.0" encoding="UTF-8" standalone="yes"?>
<Relationships xmlns="http://schemas.openxmlformats.org/package/2006/relationships"><Relationship Id="rId3" Type="http://schemas.openxmlformats.org/officeDocument/2006/relationships/chart" Target="../charts/chart84.xml"/><Relationship Id="rId2" Type="http://schemas.openxmlformats.org/officeDocument/2006/relationships/chart" Target="../charts/chart83.xml"/><Relationship Id="rId1" Type="http://schemas.openxmlformats.org/officeDocument/2006/relationships/slideLayout" Target="../slideLayouts/slideLayout80.xml"/><Relationship Id="rId5" Type="http://schemas.openxmlformats.org/officeDocument/2006/relationships/chart" Target="../charts/chart86.xml"/><Relationship Id="rId4" Type="http://schemas.openxmlformats.org/officeDocument/2006/relationships/chart" Target="../charts/chart85.xml"/></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3.png"/><Relationship Id="rId1" Type="http://schemas.openxmlformats.org/officeDocument/2006/relationships/slideLayout" Target="../slideLayouts/slideLayout7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7.jpeg"/><Relationship Id="rId1" Type="http://schemas.openxmlformats.org/officeDocument/2006/relationships/slideLayout" Target="../slideLayouts/slideLayout7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30.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7.xml"/><Relationship Id="rId4" Type="http://schemas.openxmlformats.org/officeDocument/2006/relationships/chart" Target="../charts/chart3.xml"/><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30.xml"/><Relationship Id="rId5" Type="http://schemas.openxmlformats.org/officeDocument/2006/relationships/chart" Target="../charts/chart11.xml"/><Relationship Id="rId4" Type="http://schemas.openxmlformats.org/officeDocument/2006/relationships/chart" Target="../charts/char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30.svg"/><Relationship Id="rId2" Type="http://schemas.openxmlformats.org/officeDocument/2006/relationships/image" Target="../media/image23.png"/><Relationship Id="rId1" Type="http://schemas.openxmlformats.org/officeDocument/2006/relationships/slideLayout" Target="../slideLayouts/slideLayout43.xml"/><Relationship Id="rId6" Type="http://schemas.openxmlformats.org/officeDocument/2006/relationships/image" Target="../media/image29.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chart" Target="../charts/chart16.xml"/><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chart" Target="../charts/chart17.xml"/><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chart" Target="../charts/chart18.xml"/><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0.xml"/><Relationship Id="rId1" Type="http://schemas.openxmlformats.org/officeDocument/2006/relationships/slideLayout" Target="../slideLayouts/slideLayout43.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11.xml"/><Relationship Id="rId1" Type="http://schemas.openxmlformats.org/officeDocument/2006/relationships/slideLayout" Target="../slideLayouts/slideLayout43.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43.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43.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43.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43.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43.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43.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30.svg"/><Relationship Id="rId2" Type="http://schemas.openxmlformats.org/officeDocument/2006/relationships/image" Target="../media/image23.png"/><Relationship Id="rId1" Type="http://schemas.openxmlformats.org/officeDocument/2006/relationships/slideLayout" Target="../slideLayouts/slideLayout43.xml"/><Relationship Id="rId6" Type="http://schemas.openxmlformats.org/officeDocument/2006/relationships/image" Target="../media/image29.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8.sv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chart" Target="../charts/chart25.xml"/><Relationship Id="rId1" Type="http://schemas.openxmlformats.org/officeDocument/2006/relationships/slideLayout" Target="../slideLayouts/slideLayout45.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chart" Target="../charts/chart26.xml"/><Relationship Id="rId1" Type="http://schemas.openxmlformats.org/officeDocument/2006/relationships/slideLayout" Target="../slideLayouts/slideLayout45.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chart" Target="../charts/chart27.xml"/><Relationship Id="rId1" Type="http://schemas.openxmlformats.org/officeDocument/2006/relationships/slideLayout" Target="../slideLayouts/slideLayout45.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47.xml"/><Relationship Id="rId4" Type="http://schemas.openxmlformats.org/officeDocument/2006/relationships/chart" Target="../charts/chart30.xml"/></Relationships>
</file>

<file path=ppt/slides/_rels/slide41.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47.xml"/><Relationship Id="rId4" Type="http://schemas.openxmlformats.org/officeDocument/2006/relationships/chart" Target="../charts/chart34.xml"/></Relationships>
</file>

<file path=ppt/slides/_rels/slide43.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47.xml"/><Relationship Id="rId4" Type="http://schemas.openxmlformats.org/officeDocument/2006/relationships/chart" Target="../charts/chart38.xml"/></Relationships>
</file>

<file path=ppt/slides/_rels/slide45.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hart" Target="../charts/chart40.xml"/><Relationship Id="rId1" Type="http://schemas.openxmlformats.org/officeDocument/2006/relationships/slideLayout" Target="../slideLayouts/slideLayout49.xml"/><Relationship Id="rId4" Type="http://schemas.openxmlformats.org/officeDocument/2006/relationships/image" Target="../media/image64.svg"/></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59.xml"/><Relationship Id="rId6" Type="http://schemas.openxmlformats.org/officeDocument/2006/relationships/image" Target="../media/image65.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59.xml"/><Relationship Id="rId6" Type="http://schemas.openxmlformats.org/officeDocument/2006/relationships/image" Target="../media/image65.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59.xml"/><Relationship Id="rId6" Type="http://schemas.openxmlformats.org/officeDocument/2006/relationships/image" Target="../media/image65.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30.svg"/><Relationship Id="rId2" Type="http://schemas.openxmlformats.org/officeDocument/2006/relationships/image" Target="../media/image23.png"/><Relationship Id="rId1" Type="http://schemas.openxmlformats.org/officeDocument/2006/relationships/slideLayout" Target="../slideLayouts/slideLayout43.xml"/><Relationship Id="rId6" Type="http://schemas.openxmlformats.org/officeDocument/2006/relationships/image" Target="../media/image29.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8.sv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image" Target="../media/image5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43.xml"/><Relationship Id="rId4" Type="http://schemas.openxmlformats.org/officeDocument/2006/relationships/chart" Target="../charts/chart43.xml"/></Relationships>
</file>

<file path=ppt/slides/_rels/slide63.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chart" Target="../charts/chart44.xml"/><Relationship Id="rId1" Type="http://schemas.openxmlformats.org/officeDocument/2006/relationships/slideLayout" Target="../slideLayouts/slideLayout43.xml"/><Relationship Id="rId5" Type="http://schemas.openxmlformats.org/officeDocument/2006/relationships/image" Target="../media/image52.png"/><Relationship Id="rId4" Type="http://schemas.openxmlformats.org/officeDocument/2006/relationships/chart" Target="../charts/chart46.xml"/></Relationships>
</file>

<file path=ppt/slides/_rels/slide6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3.xml"/><Relationship Id="rId5" Type="http://schemas.openxmlformats.org/officeDocument/2006/relationships/image" Target="../media/image52.png"/><Relationship Id="rId4" Type="http://schemas.openxmlformats.org/officeDocument/2006/relationships/chart" Target="../charts/chart49.xml"/></Relationships>
</file>

<file path=ppt/slides/_rels/slide6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emf"/><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chart" Target="../charts/chart50.xml"/><Relationship Id="rId1" Type="http://schemas.openxmlformats.org/officeDocument/2006/relationships/slideLayout" Target="../slideLayouts/slideLayout43.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43.xml"/><Relationship Id="rId6" Type="http://schemas.openxmlformats.org/officeDocument/2006/relationships/image" Target="../media/image71.png"/><Relationship Id="rId5" Type="http://schemas.openxmlformats.org/officeDocument/2006/relationships/image" Target="../media/image50.png"/><Relationship Id="rId4" Type="http://schemas.openxmlformats.org/officeDocument/2006/relationships/image" Target="../media/image48.png"/><Relationship Id="rId9" Type="http://schemas.openxmlformats.org/officeDocument/2006/relationships/chart" Target="../charts/chart51.xml"/></Relationships>
</file>

<file path=ppt/slides/_rels/slide6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43.xml"/><Relationship Id="rId6" Type="http://schemas.openxmlformats.org/officeDocument/2006/relationships/image" Target="../media/image71.png"/><Relationship Id="rId5"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chart" Target="../charts/chart52.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30.svg"/><Relationship Id="rId2" Type="http://schemas.openxmlformats.org/officeDocument/2006/relationships/image" Target="../media/image23.png"/><Relationship Id="rId1" Type="http://schemas.openxmlformats.org/officeDocument/2006/relationships/slideLayout" Target="../slideLayouts/slideLayout43.xml"/><Relationship Id="rId6" Type="http://schemas.openxmlformats.org/officeDocument/2006/relationships/image" Target="../media/image29.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8.svg"/></Relationships>
</file>

<file path=ppt/slides/_rels/slide71.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chart" Target="../charts/chart53.xml"/><Relationship Id="rId1" Type="http://schemas.openxmlformats.org/officeDocument/2006/relationships/slideLayout" Target="../slideLayouts/slideLayout43.xml"/><Relationship Id="rId5" Type="http://schemas.openxmlformats.org/officeDocument/2006/relationships/chart" Target="../charts/chart56.xml"/><Relationship Id="rId4" Type="http://schemas.openxmlformats.org/officeDocument/2006/relationships/chart" Target="../charts/chart55.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chart" Target="../charts/chart57.xml"/><Relationship Id="rId1" Type="http://schemas.openxmlformats.org/officeDocument/2006/relationships/slideLayout" Target="../slideLayouts/slideLayout43.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hart" Target="../charts/chart58.xml"/><Relationship Id="rId7"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43.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hart" Target="../charts/chart59.xml"/><Relationship Id="rId7"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43.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hart" Target="../charts/chart61.xml"/><Relationship Id="rId1" Type="http://schemas.openxmlformats.org/officeDocument/2006/relationships/slideLayout" Target="../slideLayouts/slideLayout43.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hart" Target="../charts/chart62.xml"/><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hart" Target="../charts/chart63.xml"/><Relationship Id="rId1" Type="http://schemas.openxmlformats.org/officeDocument/2006/relationships/slideLayout" Target="../slideLayouts/slideLayout43.xm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hart" Target="../charts/chart64.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0.xml"/><Relationship Id="rId5" Type="http://schemas.openxmlformats.org/officeDocument/2006/relationships/image" Target="../media/image76.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chart" Target="../charts/chart65.xml"/><Relationship Id="rId1" Type="http://schemas.openxmlformats.org/officeDocument/2006/relationships/slideLayout" Target="../slideLayouts/slideLayout43.xml"/><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1.xml"/></Relationships>
</file>

<file path=ppt/slides/_rels/slide83.xml.rels><?xml version="1.0" encoding="UTF-8" standalone="yes"?>
<Relationships xmlns="http://schemas.openxmlformats.org/package/2006/relationships"><Relationship Id="rId2" Type="http://schemas.openxmlformats.org/officeDocument/2006/relationships/chart" Target="../charts/chart67.xml"/><Relationship Id="rId1" Type="http://schemas.openxmlformats.org/officeDocument/2006/relationships/slideLayout" Target="../slideLayouts/slideLayout71.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hart" Target="../charts/chart68.xml"/><Relationship Id="rId1" Type="http://schemas.openxmlformats.org/officeDocument/2006/relationships/slideLayout" Target="../slideLayouts/slideLayout71.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hart" Target="../charts/chart69.xml"/><Relationship Id="rId1" Type="http://schemas.openxmlformats.org/officeDocument/2006/relationships/slideLayout" Target="../slideLayouts/slideLayout71.xml"/></Relationships>
</file>

<file path=ppt/slides/_rels/slide8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chart" Target="../charts/chart70.xml"/><Relationship Id="rId1" Type="http://schemas.openxmlformats.org/officeDocument/2006/relationships/slideLayout" Target="../slideLayouts/slideLayout71.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chart" Target="../charts/chart71.xml"/><Relationship Id="rId1" Type="http://schemas.openxmlformats.org/officeDocument/2006/relationships/slideLayout" Target="../slideLayouts/slideLayout71.xml"/></Relationships>
</file>

<file path=ppt/slides/_rels/slide88.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chart" Target="../charts/chart73.xml"/><Relationship Id="rId1" Type="http://schemas.openxmlformats.org/officeDocument/2006/relationships/slideLayout" Target="../slideLayouts/slideLayout71.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emf"/><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oleObject" Target="../embeddings/oleObject1.bin"/><Relationship Id="rId5" Type="http://schemas.openxmlformats.org/officeDocument/2006/relationships/image" Target="../media/image38.svg"/><Relationship Id="rId4" Type="http://schemas.openxmlformats.org/officeDocument/2006/relationships/image" Target="../media/image37.png"/></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1.xml"/></Relationships>
</file>

<file path=ppt/slides/_rels/slide91.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chart" Target="../charts/chart75.xml"/><Relationship Id="rId1" Type="http://schemas.openxmlformats.org/officeDocument/2006/relationships/slideLayout" Target="../slideLayouts/slideLayout71.xml"/></Relationships>
</file>

<file path=ppt/slides/_rels/slide92.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chart" Target="../charts/chart77.xml"/><Relationship Id="rId1" Type="http://schemas.openxmlformats.org/officeDocument/2006/relationships/slideLayout" Target="../slideLayouts/slideLayout71.xml"/></Relationships>
</file>

<file path=ppt/slides/_rels/slide93.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chart" Target="../charts/chart79.xml"/><Relationship Id="rId1" Type="http://schemas.openxmlformats.org/officeDocument/2006/relationships/slideLayout" Target="../slideLayouts/slideLayout71.xml"/><Relationship Id="rId6" Type="http://schemas.openxmlformats.org/officeDocument/2006/relationships/image" Target="../media/image88.jpeg"/><Relationship Id="rId5" Type="http://schemas.openxmlformats.org/officeDocument/2006/relationships/image" Target="../media/image87.jpeg"/><Relationship Id="rId10" Type="http://schemas.openxmlformats.org/officeDocument/2006/relationships/image" Target="../media/image92.jpeg"/><Relationship Id="rId4" Type="http://schemas.openxmlformats.org/officeDocument/2006/relationships/image" Target="../media/image86.jpeg"/><Relationship Id="rId9" Type="http://schemas.openxmlformats.org/officeDocument/2006/relationships/image" Target="../media/image91.jpeg"/></Relationships>
</file>

<file path=ppt/slides/_rels/slide94.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chart" Target="../charts/chart80.xml"/><Relationship Id="rId1" Type="http://schemas.openxmlformats.org/officeDocument/2006/relationships/slideLayout" Target="../slideLayouts/slideLayout71.xml"/><Relationship Id="rId6" Type="http://schemas.openxmlformats.org/officeDocument/2006/relationships/image" Target="../media/image88.jpeg"/><Relationship Id="rId11" Type="http://schemas.openxmlformats.org/officeDocument/2006/relationships/image" Target="../media/image52.png"/><Relationship Id="rId5" Type="http://schemas.openxmlformats.org/officeDocument/2006/relationships/image" Target="../media/image87.jpeg"/><Relationship Id="rId10" Type="http://schemas.openxmlformats.org/officeDocument/2006/relationships/image" Target="../media/image92.jpeg"/><Relationship Id="rId4" Type="http://schemas.openxmlformats.org/officeDocument/2006/relationships/image" Target="../media/image86.jpeg"/><Relationship Id="rId9" Type="http://schemas.openxmlformats.org/officeDocument/2006/relationships/image" Target="../media/image91.jpeg"/></Relationships>
</file>

<file path=ppt/slides/_rels/slide95.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chart" Target="../charts/chart81.xml"/><Relationship Id="rId1" Type="http://schemas.openxmlformats.org/officeDocument/2006/relationships/slideLayout" Target="../slideLayouts/slideLayout71.xml"/><Relationship Id="rId6" Type="http://schemas.openxmlformats.org/officeDocument/2006/relationships/image" Target="../media/image88.jpeg"/><Relationship Id="rId11" Type="http://schemas.openxmlformats.org/officeDocument/2006/relationships/image" Target="../media/image52.png"/><Relationship Id="rId5" Type="http://schemas.openxmlformats.org/officeDocument/2006/relationships/image" Target="../media/image87.jpeg"/><Relationship Id="rId10" Type="http://schemas.openxmlformats.org/officeDocument/2006/relationships/image" Target="../media/image92.jpeg"/><Relationship Id="rId4" Type="http://schemas.openxmlformats.org/officeDocument/2006/relationships/image" Target="../media/image86.jpeg"/><Relationship Id="rId9" Type="http://schemas.openxmlformats.org/officeDocument/2006/relationships/image" Target="../media/image91.jpeg"/></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1.xml"/></Relationships>
</file>

<file path=ppt/slides/_rels/slide97.xml.rels><?xml version="1.0" encoding="UTF-8" standalone="yes"?>
<Relationships xmlns="http://schemas.openxmlformats.org/package/2006/relationships"><Relationship Id="rId2" Type="http://schemas.openxmlformats.org/officeDocument/2006/relationships/chart" Target="../charts/chart82.xml"/><Relationship Id="rId1" Type="http://schemas.openxmlformats.org/officeDocument/2006/relationships/slideLayout" Target="../slideLayouts/slideLayout7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9.png"/><Relationship Id="rId3" Type="http://schemas.openxmlformats.org/officeDocument/2006/relationships/image" Target="../media/image30.svg"/><Relationship Id="rId7" Type="http://schemas.openxmlformats.org/officeDocument/2006/relationships/image" Target="../media/image28.svg"/><Relationship Id="rId12" Type="http://schemas.openxmlformats.org/officeDocument/2006/relationships/image" Target="../media/image46.png"/><Relationship Id="rId2" Type="http://schemas.openxmlformats.org/officeDocument/2006/relationships/image" Target="../media/image29.png"/><Relationship Id="rId1" Type="http://schemas.openxmlformats.org/officeDocument/2006/relationships/slideLayout" Target="../slideLayouts/slideLayout79.xml"/><Relationship Id="rId6" Type="http://schemas.openxmlformats.org/officeDocument/2006/relationships/image" Target="../media/image27.png"/><Relationship Id="rId11" Type="http://schemas.openxmlformats.org/officeDocument/2006/relationships/image" Target="../media/image47.png"/><Relationship Id="rId5" Type="http://schemas.openxmlformats.org/officeDocument/2006/relationships/image" Target="../media/image26.svg"/><Relationship Id="rId10" Type="http://schemas.openxmlformats.org/officeDocument/2006/relationships/image" Target="../media/image53.png"/><Relationship Id="rId4" Type="http://schemas.openxmlformats.org/officeDocument/2006/relationships/image" Target="../media/image25.png"/><Relationship Id="rId9" Type="http://schemas.openxmlformats.org/officeDocument/2006/relationships/image" Target="../media/image24.svg"/><Relationship Id="rId1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D9DFFDA-9CAE-8FE5-9087-4F1915E74715}"/>
              </a:ext>
            </a:extLst>
          </p:cNvPr>
          <p:cNvPicPr>
            <a:picLocks noChangeAspect="1"/>
          </p:cNvPicPr>
          <p:nvPr/>
        </p:nvPicPr>
        <p:blipFill>
          <a:blip r:embed="rId3" cstate="print">
            <a:extLst>
              <a:ext uri="{28A0092B-C50C-407E-A947-70E740481C1C}">
                <a14:useLocalDpi xmlns:a14="http://schemas.microsoft.com/office/drawing/2010/main" val="0"/>
              </a:ext>
            </a:extLst>
          </a:blip>
          <a:srcRect t="8974" b="14806"/>
          <a:stretch>
            <a:fillRect/>
          </a:stretch>
        </p:blipFill>
        <p:spPr>
          <a:xfrm flipH="1">
            <a:off x="-34266" y="-13855"/>
            <a:ext cx="12244189" cy="6180700"/>
          </a:xfrm>
          <a:prstGeom prst="rect">
            <a:avLst/>
          </a:prstGeom>
        </p:spPr>
      </p:pic>
      <p:sp>
        <p:nvSpPr>
          <p:cNvPr id="4" name="Marcador de número de diapositiva 3">
            <a:extLst>
              <a:ext uri="{FF2B5EF4-FFF2-40B4-BE49-F238E27FC236}">
                <a16:creationId xmlns:a16="http://schemas.microsoft.com/office/drawing/2014/main" id="{89E4FAEB-8003-DA6B-6C13-DA68C714C92F}"/>
              </a:ext>
            </a:extLst>
          </p:cNvPr>
          <p:cNvSpPr>
            <a:spLocks noGrp="1"/>
          </p:cNvSpPr>
          <p:nvPr>
            <p:ph type="sldNum" sz="quarter" idx="12"/>
          </p:nvPr>
        </p:nvSpPr>
        <p:spPr/>
        <p:txBody>
          <a:bodyPr/>
          <a:lstStyle/>
          <a:p>
            <a:fld id="{86CB4B4D-7CA3-9044-876B-883B54F8677D}" type="slidenum">
              <a:rPr lang="es-CO" smtClean="0">
                <a:solidFill>
                  <a:prstClr val="black">
                    <a:tint val="75000"/>
                  </a:prstClr>
                </a:solidFill>
              </a:rPr>
              <a:pPr/>
              <a:t>1</a:t>
            </a:fld>
            <a:endParaRPr lang="es-CO" dirty="0">
              <a:solidFill>
                <a:prstClr val="black">
                  <a:tint val="75000"/>
                </a:prstClr>
              </a:solidFill>
            </a:endParaRPr>
          </a:p>
        </p:txBody>
      </p:sp>
      <p:sp>
        <p:nvSpPr>
          <p:cNvPr id="6" name="Rectángulo 5">
            <a:extLst>
              <a:ext uri="{FF2B5EF4-FFF2-40B4-BE49-F238E27FC236}">
                <a16:creationId xmlns:a16="http://schemas.microsoft.com/office/drawing/2014/main" id="{2D3568A3-0F04-7C0F-AA69-A3680C74E3CF}"/>
              </a:ext>
            </a:extLst>
          </p:cNvPr>
          <p:cNvSpPr>
            <a:spLocks/>
          </p:cNvSpPr>
          <p:nvPr/>
        </p:nvSpPr>
        <p:spPr>
          <a:xfrm>
            <a:off x="-34266" y="0"/>
            <a:ext cx="12244191" cy="6166845"/>
          </a:xfrm>
          <a:prstGeom prst="rect">
            <a:avLst/>
          </a:prstGeom>
          <a:solidFill>
            <a:srgbClr val="6C45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pic>
        <p:nvPicPr>
          <p:cNvPr id="13" name="Imagen 12">
            <a:extLst>
              <a:ext uri="{FF2B5EF4-FFF2-40B4-BE49-F238E27FC236}">
                <a16:creationId xmlns:a16="http://schemas.microsoft.com/office/drawing/2014/main" id="{1A59B96A-0BD5-EB4D-E8BC-89C6039C4F0D}"/>
              </a:ext>
            </a:extLst>
          </p:cNvPr>
          <p:cNvPicPr>
            <a:picLocks noChangeAspect="1"/>
          </p:cNvPicPr>
          <p:nvPr/>
        </p:nvPicPr>
        <p:blipFill rotWithShape="1">
          <a:blip r:embed="rId4" cstate="email">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p:blipFill>
        <p:spPr>
          <a:xfrm>
            <a:off x="7809538" y="6193138"/>
            <a:ext cx="1639864" cy="537735"/>
          </a:xfrm>
          <a:prstGeom prst="rect">
            <a:avLst/>
          </a:prstGeom>
        </p:spPr>
      </p:pic>
      <p:pic>
        <p:nvPicPr>
          <p:cNvPr id="14" name="Picture 2" descr="KANTAR IBOPE MEDIA- COLOMBIA">
            <a:extLst>
              <a:ext uri="{FF2B5EF4-FFF2-40B4-BE49-F238E27FC236}">
                <a16:creationId xmlns:a16="http://schemas.microsoft.com/office/drawing/2014/main" id="{0B46B37E-5743-0809-5B51-19681711D7B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235734" y="6186600"/>
            <a:ext cx="550812" cy="5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n 15">
            <a:extLst>
              <a:ext uri="{FF2B5EF4-FFF2-40B4-BE49-F238E27FC236}">
                <a16:creationId xmlns:a16="http://schemas.microsoft.com/office/drawing/2014/main" id="{BD631574-5DBD-8703-0664-CE26FD4BD9A7}"/>
              </a:ext>
            </a:extLst>
          </p:cNvPr>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r="34634"/>
          <a:stretch/>
        </p:blipFill>
        <p:spPr>
          <a:xfrm>
            <a:off x="10517379" y="6262659"/>
            <a:ext cx="1534507" cy="504882"/>
          </a:xfrm>
          <a:prstGeom prst="rect">
            <a:avLst/>
          </a:prstGeom>
        </p:spPr>
      </p:pic>
      <p:pic>
        <p:nvPicPr>
          <p:cNvPr id="19" name="Imagen 18">
            <a:extLst>
              <a:ext uri="{FF2B5EF4-FFF2-40B4-BE49-F238E27FC236}">
                <a16:creationId xmlns:a16="http://schemas.microsoft.com/office/drawing/2014/main" id="{EA15145A-C57B-6B99-9078-1802C82EFED4}"/>
              </a:ext>
            </a:extLst>
          </p:cNvPr>
          <p:cNvPicPr>
            <a:picLocks noChangeAspect="1"/>
          </p:cNvPicPr>
          <p:nvPr/>
        </p:nvPicPr>
        <p:blipFill rotWithShape="1">
          <a:blip r:embed="rId7" cstate="email">
            <a:grayscl/>
            <a:extLst>
              <a:ext uri="{28A0092B-C50C-407E-A947-70E740481C1C}">
                <a14:useLocalDpi xmlns:a14="http://schemas.microsoft.com/office/drawing/2010/main" val="0"/>
              </a:ext>
            </a:extLst>
          </a:blip>
          <a:srcRect/>
          <a:stretch/>
        </p:blipFill>
        <p:spPr>
          <a:xfrm>
            <a:off x="9519912" y="6304392"/>
            <a:ext cx="857353" cy="329764"/>
          </a:xfrm>
          <a:prstGeom prst="rect">
            <a:avLst/>
          </a:prstGeom>
        </p:spPr>
      </p:pic>
      <p:pic>
        <p:nvPicPr>
          <p:cNvPr id="20" name="Imagen 19">
            <a:extLst>
              <a:ext uri="{FF2B5EF4-FFF2-40B4-BE49-F238E27FC236}">
                <a16:creationId xmlns:a16="http://schemas.microsoft.com/office/drawing/2014/main" id="{C20AC2B2-9732-0FE6-A1B3-9888AF6D6B8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5990613" y="6185301"/>
            <a:ext cx="1149350" cy="528955"/>
          </a:xfrm>
          <a:prstGeom prst="rect">
            <a:avLst/>
          </a:prstGeom>
        </p:spPr>
      </p:pic>
      <p:sp>
        <p:nvSpPr>
          <p:cNvPr id="21" name="Text Box 5">
            <a:extLst>
              <a:ext uri="{FF2B5EF4-FFF2-40B4-BE49-F238E27FC236}">
                <a16:creationId xmlns:a16="http://schemas.microsoft.com/office/drawing/2014/main" id="{DFA2E038-A259-58A2-B0A2-BEB1226AA2E7}"/>
              </a:ext>
            </a:extLst>
          </p:cNvPr>
          <p:cNvSpPr txBox="1">
            <a:spLocks noChangeArrowheads="1"/>
          </p:cNvSpPr>
          <p:nvPr/>
        </p:nvSpPr>
        <p:spPr bwMode="auto">
          <a:xfrm>
            <a:off x="0" y="131422"/>
            <a:ext cx="2874505" cy="400110"/>
          </a:xfrm>
          <a:prstGeom prst="rect">
            <a:avLst/>
          </a:prstGeom>
          <a:noFill/>
          <a:ln w="9525">
            <a:noFill/>
            <a:miter lim="800000"/>
            <a:headEnd/>
            <a:tailEnd/>
          </a:ln>
        </p:spPr>
        <p:txBody>
          <a:bodyPr wrap="none">
            <a:spAutoFit/>
          </a:bodyPr>
          <a:lstStyle/>
          <a:p>
            <a:pPr algn="r"/>
            <a:r>
              <a:rPr lang="es-ES" sz="2000" b="1" dirty="0">
                <a:solidFill>
                  <a:srgbClr val="041A70"/>
                </a:solidFill>
                <a:latin typeface="Century Gothic" panose="020B0502020202020204" pitchFamily="34" charset="0"/>
              </a:rPr>
              <a:t>Informe de resultados</a:t>
            </a:r>
          </a:p>
        </p:txBody>
      </p:sp>
      <p:sp>
        <p:nvSpPr>
          <p:cNvPr id="7" name="Text Box 5">
            <a:extLst>
              <a:ext uri="{FF2B5EF4-FFF2-40B4-BE49-F238E27FC236}">
                <a16:creationId xmlns:a16="http://schemas.microsoft.com/office/drawing/2014/main" id="{1D68174E-B17C-2B0F-58BE-5C8BAC51CBC3}"/>
              </a:ext>
            </a:extLst>
          </p:cNvPr>
          <p:cNvSpPr txBox="1">
            <a:spLocks noChangeArrowheads="1"/>
          </p:cNvSpPr>
          <p:nvPr/>
        </p:nvSpPr>
        <p:spPr bwMode="auto">
          <a:xfrm>
            <a:off x="-18567" y="3014356"/>
            <a:ext cx="2044149" cy="369332"/>
          </a:xfrm>
          <a:prstGeom prst="rect">
            <a:avLst/>
          </a:prstGeom>
          <a:noFill/>
          <a:ln w="9525">
            <a:noFill/>
            <a:miter lim="800000"/>
            <a:headEnd/>
            <a:tailEnd/>
          </a:ln>
        </p:spPr>
        <p:txBody>
          <a:bodyPr wrap="none">
            <a:spAutoFit/>
          </a:bodyPr>
          <a:lstStyle/>
          <a:p>
            <a:pPr algn="r">
              <a:defRPr/>
            </a:pPr>
            <a:r>
              <a:rPr lang="es-ES" b="1" dirty="0">
                <a:solidFill>
                  <a:prstClr val="white"/>
                </a:solidFill>
                <a:latin typeface="Century Gothic" panose="020B0502020202020204" pitchFamily="34" charset="0"/>
              </a:rPr>
              <a:t>Desarrollado por</a:t>
            </a:r>
          </a:p>
        </p:txBody>
      </p:sp>
      <p:sp>
        <p:nvSpPr>
          <p:cNvPr id="11" name="Text Box 5">
            <a:extLst>
              <a:ext uri="{FF2B5EF4-FFF2-40B4-BE49-F238E27FC236}">
                <a16:creationId xmlns:a16="http://schemas.microsoft.com/office/drawing/2014/main" id="{8A4167F7-A130-9C67-255A-9064C7C4A04E}"/>
              </a:ext>
            </a:extLst>
          </p:cNvPr>
          <p:cNvSpPr txBox="1">
            <a:spLocks noChangeArrowheads="1"/>
          </p:cNvSpPr>
          <p:nvPr/>
        </p:nvSpPr>
        <p:spPr bwMode="auto">
          <a:xfrm>
            <a:off x="-30435" y="4483516"/>
            <a:ext cx="1659429" cy="369332"/>
          </a:xfrm>
          <a:prstGeom prst="rect">
            <a:avLst/>
          </a:prstGeom>
          <a:noFill/>
          <a:ln w="9525">
            <a:noFill/>
            <a:miter lim="800000"/>
            <a:headEnd/>
            <a:tailEnd/>
          </a:ln>
        </p:spPr>
        <p:txBody>
          <a:bodyPr wrap="none">
            <a:spAutoFit/>
          </a:bodyPr>
          <a:lstStyle/>
          <a:p>
            <a:pPr algn="r">
              <a:defRPr/>
            </a:pPr>
            <a:r>
              <a:rPr lang="es-ES" b="1" dirty="0">
                <a:solidFill>
                  <a:prstClr val="white"/>
                </a:solidFill>
                <a:latin typeface="Century Gothic" panose="020B0502020202020204" pitchFamily="34" charset="0"/>
              </a:rPr>
              <a:t>Presentado a</a:t>
            </a:r>
          </a:p>
        </p:txBody>
      </p:sp>
      <p:sp>
        <p:nvSpPr>
          <p:cNvPr id="2" name="Rectángulo 1">
            <a:extLst>
              <a:ext uri="{FF2B5EF4-FFF2-40B4-BE49-F238E27FC236}">
                <a16:creationId xmlns:a16="http://schemas.microsoft.com/office/drawing/2014/main" id="{482F31E3-E930-FFD7-6C35-940F5A641D65}"/>
              </a:ext>
            </a:extLst>
          </p:cNvPr>
          <p:cNvSpPr/>
          <p:nvPr/>
        </p:nvSpPr>
        <p:spPr>
          <a:xfrm>
            <a:off x="120156" y="6319726"/>
            <a:ext cx="4237473" cy="415498"/>
          </a:xfrm>
          <a:prstGeom prst="rect">
            <a:avLst/>
          </a:prstGeom>
        </p:spPr>
        <p:txBody>
          <a:bodyPr wrap="square">
            <a:spAutoFit/>
          </a:bodyPr>
          <a:lstStyle/>
          <a:p>
            <a:pPr>
              <a:defRPr/>
            </a:pPr>
            <a:r>
              <a:rPr lang="es-ES_tradnl" sz="1050" i="1" dirty="0">
                <a:solidFill>
                  <a:srgbClr val="575756"/>
                </a:solidFill>
                <a:latin typeface="Century Gothic" panose="020B0502020202020204" pitchFamily="34" charset="0"/>
                <a:cs typeface="Times New Roman" pitchFamily="18" charset="0"/>
              </a:rPr>
              <a:t>La propiedad intelectual de la presente propuesta conceptual y metodológica es exclusiva de </a:t>
            </a:r>
            <a:r>
              <a:rPr lang="es-ES" sz="1050" b="1" i="1" dirty="0">
                <a:solidFill>
                  <a:srgbClr val="575756"/>
                </a:solidFill>
                <a:latin typeface="Century Gothic" panose="020B0502020202020204" pitchFamily="34" charset="0"/>
              </a:rPr>
              <a:t>brandstrat </a:t>
            </a:r>
            <a:endParaRPr lang="es-ES_tradnl" sz="1050" b="1" i="1" dirty="0">
              <a:solidFill>
                <a:srgbClr val="575756"/>
              </a:solidFill>
              <a:latin typeface="Century Gothic" panose="020B0502020202020204" pitchFamily="34" charset="0"/>
              <a:cs typeface="Times New Roman" pitchFamily="18" charset="0"/>
            </a:endParaRPr>
          </a:p>
        </p:txBody>
      </p:sp>
      <p:sp>
        <p:nvSpPr>
          <p:cNvPr id="5" name="Rectángulo: esquinas superiores redondeadas 4">
            <a:extLst>
              <a:ext uri="{FF2B5EF4-FFF2-40B4-BE49-F238E27FC236}">
                <a16:creationId xmlns:a16="http://schemas.microsoft.com/office/drawing/2014/main" id="{21BC1F44-7042-4F4A-C849-B0F919C78D7D}"/>
              </a:ext>
            </a:extLst>
          </p:cNvPr>
          <p:cNvSpPr/>
          <p:nvPr/>
        </p:nvSpPr>
        <p:spPr>
          <a:xfrm rot="5400000">
            <a:off x="721470" y="2634656"/>
            <a:ext cx="690981" cy="2198348"/>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9" name="Imagen 8">
            <a:extLst>
              <a:ext uri="{FF2B5EF4-FFF2-40B4-BE49-F238E27FC236}">
                <a16:creationId xmlns:a16="http://schemas.microsoft.com/office/drawing/2014/main" id="{D3D0D344-8BA0-D042-93B1-E0D6A3BB760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272" y="3435575"/>
            <a:ext cx="1959644" cy="629887"/>
          </a:xfrm>
          <a:prstGeom prst="rect">
            <a:avLst/>
          </a:prstGeom>
        </p:spPr>
      </p:pic>
      <p:sp>
        <p:nvSpPr>
          <p:cNvPr id="15" name="Rectángulo: esquinas superiores redondeadas 14">
            <a:extLst>
              <a:ext uri="{FF2B5EF4-FFF2-40B4-BE49-F238E27FC236}">
                <a16:creationId xmlns:a16="http://schemas.microsoft.com/office/drawing/2014/main" id="{BFF5E23E-AE77-FFB2-64CC-C3B907BD1AF9}"/>
              </a:ext>
            </a:extLst>
          </p:cNvPr>
          <p:cNvSpPr/>
          <p:nvPr/>
        </p:nvSpPr>
        <p:spPr>
          <a:xfrm rot="5400000">
            <a:off x="721470" y="4121679"/>
            <a:ext cx="690981" cy="2198348"/>
          </a:xfrm>
          <a:prstGeom prst="round2Same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pic>
        <p:nvPicPr>
          <p:cNvPr id="22" name="Picture 6" descr="La Santé | Somos">
            <a:extLst>
              <a:ext uri="{FF2B5EF4-FFF2-40B4-BE49-F238E27FC236}">
                <a16:creationId xmlns:a16="http://schemas.microsoft.com/office/drawing/2014/main" id="{DC46894C-E362-93CB-92D2-9A3DE188464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1935" b="38083"/>
          <a:stretch>
            <a:fillRect/>
          </a:stretch>
        </p:blipFill>
        <p:spPr bwMode="auto">
          <a:xfrm>
            <a:off x="73272" y="4991873"/>
            <a:ext cx="1938662" cy="426357"/>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esquinas superiores redondeadas 25">
            <a:extLst>
              <a:ext uri="{FF2B5EF4-FFF2-40B4-BE49-F238E27FC236}">
                <a16:creationId xmlns:a16="http://schemas.microsoft.com/office/drawing/2014/main" id="{82AF4DDD-23D2-7ED9-9A45-A0F86C99BF37}"/>
              </a:ext>
            </a:extLst>
          </p:cNvPr>
          <p:cNvSpPr/>
          <p:nvPr/>
        </p:nvSpPr>
        <p:spPr>
          <a:xfrm rot="5400000">
            <a:off x="2506578" y="-1968435"/>
            <a:ext cx="1175115" cy="6243873"/>
          </a:xfrm>
          <a:prstGeom prst="round2SameRect">
            <a:avLst>
              <a:gd name="adj1" fmla="val 50000"/>
              <a:gd name="adj2" fmla="val 0"/>
            </a:avLst>
          </a:prstGeom>
          <a:solidFill>
            <a:srgbClr val="162B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27" name="CuadroTexto 26">
            <a:extLst>
              <a:ext uri="{FF2B5EF4-FFF2-40B4-BE49-F238E27FC236}">
                <a16:creationId xmlns:a16="http://schemas.microsoft.com/office/drawing/2014/main" id="{87203C33-396D-CDC8-C18F-5C8D6CDEED9B}"/>
              </a:ext>
            </a:extLst>
          </p:cNvPr>
          <p:cNvSpPr txBox="1"/>
          <p:nvPr/>
        </p:nvSpPr>
        <p:spPr>
          <a:xfrm>
            <a:off x="59212" y="645657"/>
            <a:ext cx="5999844" cy="1015663"/>
          </a:xfrm>
          <a:prstGeom prst="rect">
            <a:avLst/>
          </a:prstGeom>
          <a:noFill/>
        </p:spPr>
        <p:txBody>
          <a:bodyPr wrap="square" rtlCol="0">
            <a:spAutoFit/>
          </a:bodyPr>
          <a:lstStyle/>
          <a:p>
            <a:pPr algn="just"/>
            <a:r>
              <a:rPr lang="es-CO" sz="2000" b="1" dirty="0">
                <a:solidFill>
                  <a:schemeClr val="bg1"/>
                </a:solidFill>
                <a:latin typeface="Century Gothic" panose="020B0502020202020204" pitchFamily="34" charset="0"/>
              </a:rPr>
              <a:t>Medición de salud de marca y  análisis a profundo de la marca La Santé para identificar horizontes de crecimiento en otras categorías.</a:t>
            </a:r>
          </a:p>
        </p:txBody>
      </p:sp>
      <p:sp>
        <p:nvSpPr>
          <p:cNvPr id="23" name="Rectángulo 22">
            <a:extLst>
              <a:ext uri="{FF2B5EF4-FFF2-40B4-BE49-F238E27FC236}">
                <a16:creationId xmlns:a16="http://schemas.microsoft.com/office/drawing/2014/main" id="{FECBD5DE-9D21-4C7A-D1F7-8497E8052D8E}"/>
              </a:ext>
            </a:extLst>
          </p:cNvPr>
          <p:cNvSpPr/>
          <p:nvPr/>
        </p:nvSpPr>
        <p:spPr>
          <a:xfrm>
            <a:off x="10266473" y="5858488"/>
            <a:ext cx="1656223" cy="307777"/>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Octubre de 2025</a:t>
            </a:r>
          </a:p>
        </p:txBody>
      </p:sp>
      <p:sp>
        <p:nvSpPr>
          <p:cNvPr id="8" name="Text Box 5">
            <a:extLst>
              <a:ext uri="{FF2B5EF4-FFF2-40B4-BE49-F238E27FC236}">
                <a16:creationId xmlns:a16="http://schemas.microsoft.com/office/drawing/2014/main" id="{5D9613C8-3ACC-87F6-8234-1A3E11351837}"/>
              </a:ext>
            </a:extLst>
          </p:cNvPr>
          <p:cNvSpPr txBox="1">
            <a:spLocks noChangeArrowheads="1"/>
          </p:cNvSpPr>
          <p:nvPr/>
        </p:nvSpPr>
        <p:spPr bwMode="auto">
          <a:xfrm>
            <a:off x="-86842" y="1729351"/>
            <a:ext cx="2953053" cy="369332"/>
          </a:xfrm>
          <a:prstGeom prst="rect">
            <a:avLst/>
          </a:prstGeom>
          <a:noFill/>
          <a:ln w="9525">
            <a:noFill/>
            <a:miter lim="800000"/>
            <a:headEnd/>
            <a:tailEnd/>
          </a:ln>
        </p:spPr>
        <p:txBody>
          <a:bodyPr wrap="none">
            <a:spAutoFit/>
          </a:bodyPr>
          <a:lstStyle/>
          <a:p>
            <a:pPr algn="r">
              <a:defRPr/>
            </a:pPr>
            <a:r>
              <a:rPr lang="es-ES" b="1" dirty="0">
                <a:solidFill>
                  <a:prstClr val="white"/>
                </a:solidFill>
                <a:latin typeface="Century Gothic" panose="020B0502020202020204" pitchFamily="34" charset="0"/>
              </a:rPr>
              <a:t>Segmento consumidores</a:t>
            </a:r>
          </a:p>
        </p:txBody>
      </p:sp>
    </p:spTree>
    <p:extLst>
      <p:ext uri="{BB962C8B-B14F-4D97-AF65-F5344CB8AC3E}">
        <p14:creationId xmlns:p14="http://schemas.microsoft.com/office/powerpoint/2010/main" val="638313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448800" y="648615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CO"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5" name="CuadroTexto 4"/>
          <p:cNvSpPr txBox="1"/>
          <p:nvPr/>
        </p:nvSpPr>
        <p:spPr>
          <a:xfrm>
            <a:off x="-1" y="17585"/>
            <a:ext cx="3499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Metodología</a:t>
            </a:r>
            <a:endPar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aphicFrame>
        <p:nvGraphicFramePr>
          <p:cNvPr id="3" name="Tabla 17">
            <a:extLst>
              <a:ext uri="{FF2B5EF4-FFF2-40B4-BE49-F238E27FC236}">
                <a16:creationId xmlns:a16="http://schemas.microsoft.com/office/drawing/2014/main" id="{844D682E-C9A2-06D2-28C5-8CB189499680}"/>
              </a:ext>
            </a:extLst>
          </p:cNvPr>
          <p:cNvGraphicFramePr>
            <a:graphicFrameLocks noGrp="1"/>
          </p:cNvGraphicFramePr>
          <p:nvPr>
            <p:extLst>
              <p:ext uri="{D42A27DB-BD31-4B8C-83A1-F6EECF244321}">
                <p14:modId xmlns:p14="http://schemas.microsoft.com/office/powerpoint/2010/main" val="2134439715"/>
              </p:ext>
            </p:extLst>
          </p:nvPr>
        </p:nvGraphicFramePr>
        <p:xfrm>
          <a:off x="584305" y="1282450"/>
          <a:ext cx="7340103" cy="1280086"/>
        </p:xfrm>
        <a:graphic>
          <a:graphicData uri="http://schemas.openxmlformats.org/drawingml/2006/table">
            <a:tbl>
              <a:tblPr/>
              <a:tblGrid>
                <a:gridCol w="938693">
                  <a:extLst>
                    <a:ext uri="{9D8B030D-6E8A-4147-A177-3AD203B41FA5}">
                      <a16:colId xmlns:a16="http://schemas.microsoft.com/office/drawing/2014/main" val="20000"/>
                    </a:ext>
                  </a:extLst>
                </a:gridCol>
                <a:gridCol w="300625">
                  <a:extLst>
                    <a:ext uri="{9D8B030D-6E8A-4147-A177-3AD203B41FA5}">
                      <a16:colId xmlns:a16="http://schemas.microsoft.com/office/drawing/2014/main" val="20001"/>
                    </a:ext>
                  </a:extLst>
                </a:gridCol>
                <a:gridCol w="331304">
                  <a:extLst>
                    <a:ext uri="{9D8B030D-6E8A-4147-A177-3AD203B41FA5}">
                      <a16:colId xmlns:a16="http://schemas.microsoft.com/office/drawing/2014/main" val="20002"/>
                    </a:ext>
                  </a:extLst>
                </a:gridCol>
                <a:gridCol w="644915">
                  <a:extLst>
                    <a:ext uri="{9D8B030D-6E8A-4147-A177-3AD203B41FA5}">
                      <a16:colId xmlns:a16="http://schemas.microsoft.com/office/drawing/2014/main" val="20003"/>
                    </a:ext>
                  </a:extLst>
                </a:gridCol>
                <a:gridCol w="496953">
                  <a:extLst>
                    <a:ext uri="{9D8B030D-6E8A-4147-A177-3AD203B41FA5}">
                      <a16:colId xmlns:a16="http://schemas.microsoft.com/office/drawing/2014/main" val="20004"/>
                    </a:ext>
                  </a:extLst>
                </a:gridCol>
                <a:gridCol w="382225">
                  <a:extLst>
                    <a:ext uri="{9D8B030D-6E8A-4147-A177-3AD203B41FA5}">
                      <a16:colId xmlns:a16="http://schemas.microsoft.com/office/drawing/2014/main" val="20005"/>
                    </a:ext>
                  </a:extLst>
                </a:gridCol>
                <a:gridCol w="372167">
                  <a:extLst>
                    <a:ext uri="{9D8B030D-6E8A-4147-A177-3AD203B41FA5}">
                      <a16:colId xmlns:a16="http://schemas.microsoft.com/office/drawing/2014/main" val="20006"/>
                    </a:ext>
                  </a:extLst>
                </a:gridCol>
                <a:gridCol w="372167">
                  <a:extLst>
                    <a:ext uri="{9D8B030D-6E8A-4147-A177-3AD203B41FA5}">
                      <a16:colId xmlns:a16="http://schemas.microsoft.com/office/drawing/2014/main" val="20007"/>
                    </a:ext>
                  </a:extLst>
                </a:gridCol>
                <a:gridCol w="423330">
                  <a:extLst>
                    <a:ext uri="{9D8B030D-6E8A-4147-A177-3AD203B41FA5}">
                      <a16:colId xmlns:a16="http://schemas.microsoft.com/office/drawing/2014/main" val="3807862803"/>
                    </a:ext>
                  </a:extLst>
                </a:gridCol>
                <a:gridCol w="423330">
                  <a:extLst>
                    <a:ext uri="{9D8B030D-6E8A-4147-A177-3AD203B41FA5}">
                      <a16:colId xmlns:a16="http://schemas.microsoft.com/office/drawing/2014/main" val="20008"/>
                    </a:ext>
                  </a:extLst>
                </a:gridCol>
                <a:gridCol w="371475">
                  <a:extLst>
                    <a:ext uri="{9D8B030D-6E8A-4147-A177-3AD203B41FA5}">
                      <a16:colId xmlns:a16="http://schemas.microsoft.com/office/drawing/2014/main" val="20014"/>
                    </a:ext>
                  </a:extLst>
                </a:gridCol>
                <a:gridCol w="361981">
                  <a:extLst>
                    <a:ext uri="{9D8B030D-6E8A-4147-A177-3AD203B41FA5}">
                      <a16:colId xmlns:a16="http://schemas.microsoft.com/office/drawing/2014/main" val="20015"/>
                    </a:ext>
                  </a:extLst>
                </a:gridCol>
                <a:gridCol w="361981">
                  <a:extLst>
                    <a:ext uri="{9D8B030D-6E8A-4147-A177-3AD203B41FA5}">
                      <a16:colId xmlns:a16="http://schemas.microsoft.com/office/drawing/2014/main" val="986079678"/>
                    </a:ext>
                  </a:extLst>
                </a:gridCol>
                <a:gridCol w="361981">
                  <a:extLst>
                    <a:ext uri="{9D8B030D-6E8A-4147-A177-3AD203B41FA5}">
                      <a16:colId xmlns:a16="http://schemas.microsoft.com/office/drawing/2014/main" val="1734441178"/>
                    </a:ext>
                  </a:extLst>
                </a:gridCol>
                <a:gridCol w="506413">
                  <a:extLst>
                    <a:ext uri="{9D8B030D-6E8A-4147-A177-3AD203B41FA5}">
                      <a16:colId xmlns:a16="http://schemas.microsoft.com/office/drawing/2014/main" val="1060193118"/>
                    </a:ext>
                  </a:extLst>
                </a:gridCol>
                <a:gridCol w="690563">
                  <a:extLst>
                    <a:ext uri="{9D8B030D-6E8A-4147-A177-3AD203B41FA5}">
                      <a16:colId xmlns:a16="http://schemas.microsoft.com/office/drawing/2014/main" val="3856787736"/>
                    </a:ext>
                  </a:extLst>
                </a:gridCol>
              </a:tblGrid>
              <a:tr h="124353">
                <a:tc gridSpan="3">
                  <a:txBody>
                    <a:bodyPr/>
                    <a:lstStyle/>
                    <a:p>
                      <a:pPr algn="ctr" fontAlgn="b"/>
                      <a:r>
                        <a:rPr lang="es-CO" sz="900" b="1" i="0" u="sng" strike="noStrike" dirty="0">
                          <a:solidFill>
                            <a:srgbClr val="FFFFFF"/>
                          </a:solidFill>
                          <a:effectLst/>
                          <a:latin typeface="Century Gothic" panose="020B0502020202020204" pitchFamily="34" charset="0"/>
                        </a:rPr>
                        <a:t>Ciudad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s-CO"/>
                    </a:p>
                  </a:txBody>
                  <a:tcPr/>
                </a:tc>
                <a:tc hMerge="1">
                  <a:txBody>
                    <a:bodyPr/>
                    <a:lstStyle/>
                    <a:p>
                      <a:endParaRPr lang="es-CO"/>
                    </a:p>
                  </a:txBody>
                  <a:tcPr/>
                </a:tc>
                <a:tc rowSpan="2">
                  <a:txBody>
                    <a:bodyPr/>
                    <a:lstStyle/>
                    <a:p>
                      <a:pPr algn="ctr" fontAlgn="b"/>
                      <a:r>
                        <a:rPr lang="es-MX" sz="900" b="1" i="0" u="none" strike="noStrike" dirty="0">
                          <a:solidFill>
                            <a:srgbClr val="FFFFFF"/>
                          </a:solidFill>
                          <a:effectLst/>
                          <a:latin typeface="Century Gothic" panose="020B0502020202020204" pitchFamily="34" charset="0"/>
                        </a:rPr>
                        <a:t>Error muestral %</a:t>
                      </a:r>
                      <a:endParaRPr lang="es-CO" sz="900" b="1" i="0" u="none" strike="noStrike" dirty="0">
                        <a:solidFill>
                          <a:srgbClr val="FFFFFF"/>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gridSpan="2">
                  <a:txBody>
                    <a:bodyPr/>
                    <a:lstStyle/>
                    <a:p>
                      <a:pPr algn="ctr" fontAlgn="b"/>
                      <a:r>
                        <a:rPr lang="es-CO" sz="900" b="1" i="0" u="none" strike="noStrike" dirty="0">
                          <a:solidFill>
                            <a:schemeClr val="tx1"/>
                          </a:solidFill>
                          <a:effectLst/>
                          <a:latin typeface="Century Gothic" panose="020B0502020202020204" pitchFamily="34" charset="0"/>
                        </a:rPr>
                        <a:t>Género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hMerge="1">
                  <a:txBody>
                    <a:bodyPr/>
                    <a:lstStyle/>
                    <a:p>
                      <a:endParaRPr lang="es-CO"/>
                    </a:p>
                  </a:txBody>
                  <a:tcPr/>
                </a:tc>
                <a:tc gridSpan="4">
                  <a:txBody>
                    <a:bodyPr/>
                    <a:lstStyle/>
                    <a:p>
                      <a:pPr algn="ctr" fontAlgn="b"/>
                      <a:r>
                        <a:rPr lang="es-CO" sz="900" b="1" i="0" u="none" strike="noStrike" dirty="0">
                          <a:solidFill>
                            <a:schemeClr val="tx1"/>
                          </a:solidFill>
                          <a:effectLst/>
                          <a:latin typeface="Century Gothic" panose="020B0502020202020204" pitchFamily="34" charset="0"/>
                        </a:rPr>
                        <a:t>Edad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b"/>
                      <a:r>
                        <a:rPr lang="es-CO" sz="900" b="1" i="0" u="none" strike="noStrike" dirty="0">
                          <a:solidFill>
                            <a:schemeClr val="tx1"/>
                          </a:solidFill>
                          <a:effectLst/>
                          <a:latin typeface="Century Gothic" panose="020B0502020202020204" pitchFamily="34" charset="0"/>
                        </a:rPr>
                        <a:t>NSE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fontAlgn="b"/>
                      <a:endParaRPr lang="es-CO" sz="1100" b="1"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fontAlgn="b"/>
                      <a:endParaRPr lang="es-CO" sz="900" b="1"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fontAlgn="b"/>
                      <a:endParaRPr lang="es-CO" sz="900" b="1"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gridSpan="2">
                  <a:txBody>
                    <a:bodyPr/>
                    <a:lstStyle/>
                    <a:p>
                      <a:pPr algn="ctr" fontAlgn="b"/>
                      <a:r>
                        <a:rPr lang="es-CO" sz="900" b="1" i="0" u="none" strike="noStrike" dirty="0">
                          <a:solidFill>
                            <a:schemeClr val="tx1"/>
                          </a:solidFill>
                          <a:effectLst/>
                          <a:latin typeface="Century Gothic" panose="020B0502020202020204" pitchFamily="34" charset="0"/>
                        </a:rPr>
                        <a:t>Segmento</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fontAlgn="b"/>
                      <a:endParaRPr lang="es-CO" sz="900" b="1"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66520">
                <a:tc>
                  <a:txBody>
                    <a:bodyPr/>
                    <a:lstStyle/>
                    <a:p>
                      <a:pPr algn="ctr" fontAlgn="b"/>
                      <a:r>
                        <a:rPr lang="es-CO" sz="900" b="0" i="0" u="none" strike="noStrike" dirty="0">
                          <a:solidFill>
                            <a:srgbClr val="FFFFFF"/>
                          </a:solidFill>
                          <a:effectLst/>
                          <a:latin typeface="Century Gothic" panose="020B050202020202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endParaRPr lang="es-CO" sz="900" b="0" i="0" u="none" strike="noStrike" dirty="0">
                        <a:solidFill>
                          <a:srgbClr val="FFFFFF"/>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s-CO" sz="900" b="0" i="0" u="none" strike="noStrike" dirty="0">
                          <a:solidFill>
                            <a:srgbClr val="FFFFFF"/>
                          </a:solidFill>
                          <a:effectLst/>
                          <a:latin typeface="Century Gothic" panose="020B0502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vMerge="1">
                  <a:txBody>
                    <a:bodyPr/>
                    <a:lstStyle/>
                    <a:p>
                      <a:pPr algn="ctr" fontAlgn="b"/>
                      <a:endParaRPr lang="es-CO" sz="1100" b="0" i="0" u="none" strike="noStrike" dirty="0">
                        <a:solidFill>
                          <a:srgbClr val="FFFFFF"/>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s-CO" sz="900" b="1" i="0" u="none" strike="noStrike" dirty="0">
                          <a:solidFill>
                            <a:schemeClr val="tx1"/>
                          </a:solidFill>
                          <a:effectLst/>
                          <a:latin typeface="Century Gothic" panose="020B0502020202020204" pitchFamily="34" charset="0"/>
                        </a:rPr>
                        <a:t>Hombre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Mujer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18-24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25-34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35-44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45-55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5 &amp; 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Usuarios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No usuarios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185831">
                <a:tc>
                  <a:txBody>
                    <a:bodyPr/>
                    <a:lstStyle/>
                    <a:p>
                      <a:pPr marL="0" algn="l"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Bogotá</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Century Gothic" panose="020B0502020202020204" pitchFamily="34" charset="0"/>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effectLst/>
                          <a:latin typeface="Century Gothic" panose="020B0502020202020204" pitchFamily="34" charset="0"/>
                        </a:rPr>
                        <a:t>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buNone/>
                      </a:pPr>
                      <a:r>
                        <a:rPr lang="es-MX" sz="1100" b="0" i="0" u="none" strike="noStrike" dirty="0">
                          <a:solidFill>
                            <a:srgbClr val="000000"/>
                          </a:solidFill>
                          <a:effectLst/>
                          <a:latin typeface="Century Gothic" panose="020B050202020202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38%</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marL="0" algn="l"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Medellín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Century Gothic" panose="020B0502020202020204" pitchFamily="34" charset="0"/>
                        </a:rPr>
                        <a:t>150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effectLst/>
                          <a:latin typeface="Century Gothic" panose="020B0502020202020204" pitchFamily="34" charset="0"/>
                        </a:rPr>
                        <a:t>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buNone/>
                      </a:pPr>
                      <a:r>
                        <a:rPr lang="es-MX" sz="1100" b="0" i="0" u="none" strike="noStrike">
                          <a:solidFill>
                            <a:srgbClr val="000000"/>
                          </a:solidFill>
                          <a:effectLst/>
                          <a:latin typeface="Century Gothic" panose="020B0502020202020204" pitchFamily="34" charset="0"/>
                        </a:rPr>
                        <a:t>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30%</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marL="0" algn="l"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Barranquilla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Century Gothic" panose="020B0502020202020204" pitchFamily="34" charset="0"/>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effectLst/>
                          <a:latin typeface="Century Gothic" panose="020B0502020202020204" pitchFamily="34" charset="0"/>
                        </a:rPr>
                        <a:t>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buNone/>
                      </a:pPr>
                      <a:r>
                        <a:rPr lang="es-MX" sz="1100" b="0" i="0" u="none" strike="noStrike">
                          <a:solidFill>
                            <a:srgbClr val="000000"/>
                          </a:solidFill>
                          <a:effectLst/>
                          <a:latin typeface="Century Gothic" panose="020B0502020202020204" pitchFamily="34" charset="0"/>
                        </a:rPr>
                        <a:t>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32%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7656439"/>
                  </a:ext>
                </a:extLst>
              </a:tr>
              <a:tr h="200025">
                <a:tc>
                  <a:txBody>
                    <a:bodyPr/>
                    <a:lstStyle/>
                    <a:p>
                      <a:pPr algn="ctr" fontAlgn="ctr"/>
                      <a:r>
                        <a:rPr lang="es-CO" sz="900" b="1" i="0" u="none" strike="noStrike" dirty="0">
                          <a:solidFill>
                            <a:srgbClr val="000000"/>
                          </a:solidFill>
                          <a:effectLst/>
                          <a:latin typeface="Century Gothic" panose="020B050202020202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s-CO" sz="1100" b="1" i="0" u="none" strike="noStrike" dirty="0">
                          <a:solidFill>
                            <a:srgbClr val="000000"/>
                          </a:solidFill>
                          <a:effectLst/>
                          <a:latin typeface="Century Gothic" panose="020B0502020202020204" pitchFamily="34" charset="0"/>
                        </a:rPr>
                        <a:t>350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ctr" fontAlgn="b"/>
                      <a:endParaRPr lang="es-CO" sz="900" b="1"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1" i="1" u="none" strike="noStrike" dirty="0">
                          <a:solidFill>
                            <a:schemeClr val="tx1"/>
                          </a:solidFill>
                          <a:effectLst/>
                          <a:latin typeface="Century Gothic" panose="020B0502020202020204" pitchFamily="34" charset="0"/>
                        </a:rPr>
                        <a:t>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163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chemeClr val="tx1"/>
                          </a:solidFill>
                          <a:effectLst/>
                          <a:latin typeface="Century Gothic" panose="020B0502020202020204" pitchFamily="34" charset="0"/>
                        </a:rPr>
                        <a:t>187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126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107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159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1" u="none" strike="noStrike" kern="1200" dirty="0">
                          <a:solidFill>
                            <a:schemeClr val="tx1"/>
                          </a:solidFill>
                          <a:effectLst/>
                          <a:latin typeface="Century Gothic" panose="020B0502020202020204" pitchFamily="34" charset="0"/>
                          <a:ea typeface="+mn-ea"/>
                          <a:cs typeface="+mn-cs"/>
                        </a:rPr>
                        <a:t>153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1" u="none" strike="noStrike" kern="1200" dirty="0">
                          <a:solidFill>
                            <a:schemeClr val="tx1"/>
                          </a:solidFill>
                          <a:effectLst/>
                          <a:latin typeface="Century Gothic" panose="020B0502020202020204" pitchFamily="34" charset="0"/>
                          <a:ea typeface="+mn-ea"/>
                          <a:cs typeface="+mn-cs"/>
                        </a:rPr>
                        <a:t>197</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00025">
                <a:tc>
                  <a:txBody>
                    <a:bodyPr/>
                    <a:lstStyle/>
                    <a:p>
                      <a:pPr algn="ctr" fontAlgn="ctr"/>
                      <a:r>
                        <a:rPr lang="es-MX" sz="900" b="1" i="0" u="none" strike="noStrike" dirty="0">
                          <a:solidFill>
                            <a:srgbClr val="000000"/>
                          </a:solidFill>
                          <a:effectLst/>
                          <a:latin typeface="Century Gothic" panose="020B0502020202020204" pitchFamily="34" charset="0"/>
                        </a:rPr>
                        <a:t>Error muestral %</a:t>
                      </a:r>
                      <a:endParaRPr lang="es-CO" sz="900" b="1"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s-CO" sz="900" b="1" i="1" u="none" strike="noStrike" dirty="0">
                          <a:solidFill>
                            <a:schemeClr val="tx1"/>
                          </a:solidFill>
                          <a:effectLst/>
                          <a:latin typeface="Century Gothic" panose="020B0502020202020204" pitchFamily="34" charset="0"/>
                        </a:rPr>
                        <a:t>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endParaRPr lang="es-CO" sz="900" b="0"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s-CO" sz="900" b="0"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gridSpan="10">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algn="ctr" defTabSz="914400" rtl="0" eaLnBrk="1" fontAlgn="b" latinLnBrk="0" hangingPunct="1"/>
                      <a:endParaRPr lang="es-CO" sz="900" b="1" i="1"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1"/>
                  </a:ext>
                </a:extLst>
              </a:tr>
            </a:tbl>
          </a:graphicData>
        </a:graphic>
      </p:graphicFrame>
      <p:graphicFrame>
        <p:nvGraphicFramePr>
          <p:cNvPr id="4" name="Tabla 16">
            <a:extLst>
              <a:ext uri="{FF2B5EF4-FFF2-40B4-BE49-F238E27FC236}">
                <a16:creationId xmlns:a16="http://schemas.microsoft.com/office/drawing/2014/main" id="{9EC5124B-AAE3-8089-5DDA-5928B0F8F5B6}"/>
              </a:ext>
            </a:extLst>
          </p:cNvPr>
          <p:cNvGraphicFramePr>
            <a:graphicFrameLocks noGrp="1"/>
          </p:cNvGraphicFramePr>
          <p:nvPr>
            <p:extLst>
              <p:ext uri="{D42A27DB-BD31-4B8C-83A1-F6EECF244321}">
                <p14:modId xmlns:p14="http://schemas.microsoft.com/office/powerpoint/2010/main" val="4228853186"/>
              </p:ext>
            </p:extLst>
          </p:nvPr>
        </p:nvGraphicFramePr>
        <p:xfrm>
          <a:off x="584306" y="3223925"/>
          <a:ext cx="7340102" cy="1017169"/>
        </p:xfrm>
        <a:graphic>
          <a:graphicData uri="http://schemas.openxmlformats.org/drawingml/2006/table">
            <a:tbl>
              <a:tblPr/>
              <a:tblGrid>
                <a:gridCol w="722066">
                  <a:extLst>
                    <a:ext uri="{9D8B030D-6E8A-4147-A177-3AD203B41FA5}">
                      <a16:colId xmlns:a16="http://schemas.microsoft.com/office/drawing/2014/main" val="20001"/>
                    </a:ext>
                  </a:extLst>
                </a:gridCol>
                <a:gridCol w="392525">
                  <a:extLst>
                    <a:ext uri="{9D8B030D-6E8A-4147-A177-3AD203B41FA5}">
                      <a16:colId xmlns:a16="http://schemas.microsoft.com/office/drawing/2014/main" val="20002"/>
                    </a:ext>
                  </a:extLst>
                </a:gridCol>
                <a:gridCol w="662385">
                  <a:extLst>
                    <a:ext uri="{9D8B030D-6E8A-4147-A177-3AD203B41FA5}">
                      <a16:colId xmlns:a16="http://schemas.microsoft.com/office/drawing/2014/main" val="20003"/>
                    </a:ext>
                  </a:extLst>
                </a:gridCol>
                <a:gridCol w="457947">
                  <a:extLst>
                    <a:ext uri="{9D8B030D-6E8A-4147-A177-3AD203B41FA5}">
                      <a16:colId xmlns:a16="http://schemas.microsoft.com/office/drawing/2014/main" val="20004"/>
                    </a:ext>
                  </a:extLst>
                </a:gridCol>
                <a:gridCol w="523369">
                  <a:extLst>
                    <a:ext uri="{9D8B030D-6E8A-4147-A177-3AD203B41FA5}">
                      <a16:colId xmlns:a16="http://schemas.microsoft.com/office/drawing/2014/main" val="20005"/>
                    </a:ext>
                  </a:extLst>
                </a:gridCol>
                <a:gridCol w="564257">
                  <a:extLst>
                    <a:ext uri="{9D8B030D-6E8A-4147-A177-3AD203B41FA5}">
                      <a16:colId xmlns:a16="http://schemas.microsoft.com/office/drawing/2014/main" val="20006"/>
                    </a:ext>
                  </a:extLst>
                </a:gridCol>
                <a:gridCol w="564257">
                  <a:extLst>
                    <a:ext uri="{9D8B030D-6E8A-4147-A177-3AD203B41FA5}">
                      <a16:colId xmlns:a16="http://schemas.microsoft.com/office/drawing/2014/main" val="2748106793"/>
                    </a:ext>
                  </a:extLst>
                </a:gridCol>
                <a:gridCol w="564257">
                  <a:extLst>
                    <a:ext uri="{9D8B030D-6E8A-4147-A177-3AD203B41FA5}">
                      <a16:colId xmlns:a16="http://schemas.microsoft.com/office/drawing/2014/main" val="20007"/>
                    </a:ext>
                  </a:extLst>
                </a:gridCol>
                <a:gridCol w="359814">
                  <a:extLst>
                    <a:ext uri="{9D8B030D-6E8A-4147-A177-3AD203B41FA5}">
                      <a16:colId xmlns:a16="http://schemas.microsoft.com/office/drawing/2014/main" val="20013"/>
                    </a:ext>
                  </a:extLst>
                </a:gridCol>
                <a:gridCol w="433415">
                  <a:extLst>
                    <a:ext uri="{9D8B030D-6E8A-4147-A177-3AD203B41FA5}">
                      <a16:colId xmlns:a16="http://schemas.microsoft.com/office/drawing/2014/main" val="20015"/>
                    </a:ext>
                  </a:extLst>
                </a:gridCol>
                <a:gridCol w="433415">
                  <a:extLst>
                    <a:ext uri="{9D8B030D-6E8A-4147-A177-3AD203B41FA5}">
                      <a16:colId xmlns:a16="http://schemas.microsoft.com/office/drawing/2014/main" val="3597251556"/>
                    </a:ext>
                  </a:extLst>
                </a:gridCol>
                <a:gridCol w="433415">
                  <a:extLst>
                    <a:ext uri="{9D8B030D-6E8A-4147-A177-3AD203B41FA5}">
                      <a16:colId xmlns:a16="http://schemas.microsoft.com/office/drawing/2014/main" val="3090194834"/>
                    </a:ext>
                  </a:extLst>
                </a:gridCol>
                <a:gridCol w="519953">
                  <a:extLst>
                    <a:ext uri="{9D8B030D-6E8A-4147-A177-3AD203B41FA5}">
                      <a16:colId xmlns:a16="http://schemas.microsoft.com/office/drawing/2014/main" val="493250423"/>
                    </a:ext>
                  </a:extLst>
                </a:gridCol>
                <a:gridCol w="709027">
                  <a:extLst>
                    <a:ext uri="{9D8B030D-6E8A-4147-A177-3AD203B41FA5}">
                      <a16:colId xmlns:a16="http://schemas.microsoft.com/office/drawing/2014/main" val="2637525446"/>
                    </a:ext>
                  </a:extLst>
                </a:gridCol>
              </a:tblGrid>
              <a:tr h="168148">
                <a:tc gridSpan="2">
                  <a:txBody>
                    <a:bodyPr/>
                    <a:lstStyle/>
                    <a:p>
                      <a:pPr algn="ctr" fontAlgn="b"/>
                      <a:r>
                        <a:rPr lang="es-CO" sz="900" b="1" i="0" u="sng" strike="noStrike" dirty="0">
                          <a:solidFill>
                            <a:srgbClr val="FFFFFF"/>
                          </a:solidFill>
                          <a:effectLst/>
                          <a:latin typeface="Century Gothic" panose="020B0502020202020204" pitchFamily="34" charset="0"/>
                        </a:rPr>
                        <a:t>Ciudad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s-CO"/>
                    </a:p>
                  </a:txBody>
                  <a:tcPr/>
                </a:tc>
                <a:tc gridSpan="2">
                  <a:txBody>
                    <a:bodyPr/>
                    <a:lstStyle/>
                    <a:p>
                      <a:pPr algn="ctr" fontAlgn="b"/>
                      <a:r>
                        <a:rPr lang="es-CO" sz="900" b="1" i="0" u="none" strike="noStrike" dirty="0">
                          <a:solidFill>
                            <a:schemeClr val="tx1"/>
                          </a:solidFill>
                          <a:effectLst/>
                          <a:latin typeface="Century Gothic" panose="020B0502020202020204" pitchFamily="34" charset="0"/>
                        </a:rPr>
                        <a:t>Género</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hMerge="1">
                  <a:txBody>
                    <a:bodyPr/>
                    <a:lstStyle/>
                    <a:p>
                      <a:endParaRPr lang="es-CO"/>
                    </a:p>
                  </a:txBody>
                  <a:tcPr/>
                </a:tc>
                <a:tc gridSpan="4">
                  <a:txBody>
                    <a:bodyPr/>
                    <a:lstStyle/>
                    <a:p>
                      <a:pPr algn="ctr" fontAlgn="b"/>
                      <a:r>
                        <a:rPr lang="es-CO" sz="900" b="1" i="0" u="none" strike="noStrike" dirty="0">
                          <a:solidFill>
                            <a:schemeClr val="tx1"/>
                          </a:solidFill>
                          <a:effectLst/>
                          <a:latin typeface="Century Gothic" panose="020B0502020202020204" pitchFamily="34" charset="0"/>
                        </a:rPr>
                        <a:t>Edad</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b"/>
                      <a:r>
                        <a:rPr lang="es-CO" sz="900" b="1" i="0" u="none" strike="noStrike" dirty="0">
                          <a:solidFill>
                            <a:schemeClr val="tx1"/>
                          </a:solidFill>
                          <a:effectLst/>
                          <a:latin typeface="Century Gothic" panose="020B0502020202020204" pitchFamily="34" charset="0"/>
                        </a:rPr>
                        <a:t>NSE</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hMerge="1">
                  <a:txBody>
                    <a:bodyPr/>
                    <a:lstStyle/>
                    <a:p>
                      <a:pPr algn="ctr" fontAlgn="b"/>
                      <a:endParaRPr lang="es-CO" sz="1100" b="1" i="0" u="none" strike="noStrike" dirty="0">
                        <a:solidFill>
                          <a:schemeClr val="tx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fontAlgn="b"/>
                      <a:endParaRPr lang="es-CO" sz="900" b="1"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fontAlgn="b"/>
                      <a:endParaRPr lang="es-CO" sz="900" b="1"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900" b="1" i="0" u="none" strike="noStrike" dirty="0">
                          <a:solidFill>
                            <a:schemeClr val="tx1"/>
                          </a:solidFill>
                          <a:effectLst/>
                          <a:latin typeface="Century Gothic" panose="020B0502020202020204" pitchFamily="34" charset="0"/>
                        </a:rPr>
                        <a:t>Segmento</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hMerge="1">
                  <a:txBody>
                    <a:bodyPr/>
                    <a:lstStyle/>
                    <a:p>
                      <a:pPr algn="ctr" fontAlgn="b"/>
                      <a:endParaRPr lang="es-CO" sz="900" b="1"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122345">
                <a:tc>
                  <a:txBody>
                    <a:bodyPr/>
                    <a:lstStyle/>
                    <a:p>
                      <a:pPr algn="ctr" fontAlgn="b"/>
                      <a:r>
                        <a:rPr lang="es-CO" sz="900" b="0" i="0" u="none" strike="noStrike" dirty="0">
                          <a:solidFill>
                            <a:srgbClr val="FFFFFF"/>
                          </a:solidFill>
                          <a:effectLst/>
                          <a:latin typeface="Century Gothic" panose="020B050202020202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s-CO" sz="900" b="0" i="0" u="none" strike="noStrike" dirty="0">
                          <a:solidFill>
                            <a:srgbClr val="FFFFFF"/>
                          </a:solidFill>
                          <a:effectLst/>
                          <a:latin typeface="Century Gothic" panose="020B0502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0000"/>
                    </a:solidFill>
                  </a:tcPr>
                </a:tc>
                <a:tc>
                  <a:txBody>
                    <a:bodyPr/>
                    <a:lstStyle/>
                    <a:p>
                      <a:pPr algn="ctr" fontAlgn="b"/>
                      <a:r>
                        <a:rPr lang="es-CO" sz="900" b="1" i="0" u="none" strike="noStrike" dirty="0">
                          <a:solidFill>
                            <a:schemeClr val="tx1"/>
                          </a:solidFill>
                          <a:effectLst/>
                          <a:latin typeface="Century Gothic" panose="020B0502020202020204" pitchFamily="34" charset="0"/>
                        </a:rPr>
                        <a:t>Hombre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Mujer</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18-24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25-34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35-44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45-55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2</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3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5 &amp; 6</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Usuarios</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No usuarios</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157913">
                <a:tc>
                  <a:txBody>
                    <a:bodyPr/>
                    <a:lstStyle/>
                    <a:p>
                      <a:pPr marL="0" algn="l"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Bogotá</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Aptos Narrow" panose="020B0004020202020204" pitchFamily="34" charset="0"/>
                        </a:rPr>
                        <a:t>66%</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58%</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72%</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52%</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56%</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76%</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74%</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60%</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74%</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66%</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54%</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74%</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58%</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168148">
                <a:tc>
                  <a:txBody>
                    <a:bodyPr/>
                    <a:lstStyle/>
                    <a:p>
                      <a:pPr marL="0" algn="l"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Medellín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Aptos Narrow" panose="020B0004020202020204" pitchFamily="34" charset="0"/>
                        </a:rPr>
                        <a:t>23%</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28%</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19%</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29%</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29%</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18%</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16%</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26%</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17%</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23%</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33%</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18%</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27%</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165279">
                <a:tc>
                  <a:txBody>
                    <a:bodyPr/>
                    <a:lstStyle/>
                    <a:p>
                      <a:pPr marL="0" algn="l"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Barranquilla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Aptos Narrow" panose="020B0004020202020204" pitchFamily="34" charset="0"/>
                        </a:rPr>
                        <a:t>12%</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15%</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9%</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19%</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15%</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6%</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10%</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14%</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9%</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12%</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13%</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8%</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15%</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951013216"/>
                  </a:ext>
                </a:extLst>
              </a:tr>
              <a:tr h="176556">
                <a:tc>
                  <a:txBody>
                    <a:bodyPr/>
                    <a:lstStyle/>
                    <a:p>
                      <a:pPr algn="ctr" fontAlgn="ctr"/>
                      <a:r>
                        <a:rPr lang="es-CO" sz="900" b="1" i="0" u="none" strike="noStrike" dirty="0">
                          <a:solidFill>
                            <a:srgbClr val="000000"/>
                          </a:solidFill>
                          <a:effectLst/>
                          <a:latin typeface="Century Gothic" panose="020B050202020202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350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chemeClr val="tx1"/>
                          </a:solidFill>
                          <a:effectLst/>
                          <a:latin typeface="Century Gothic" panose="020B0502020202020204" pitchFamily="34" charset="0"/>
                        </a:rPr>
                        <a:t>156</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chemeClr val="tx1"/>
                          </a:solidFill>
                          <a:effectLst/>
                          <a:latin typeface="Century Gothic" panose="020B0502020202020204" pitchFamily="34" charset="0"/>
                        </a:rPr>
                        <a:t>194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58</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107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107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78</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138</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141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44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28</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1" u="none" strike="noStrike" kern="1200" dirty="0">
                          <a:solidFill>
                            <a:schemeClr val="tx1"/>
                          </a:solidFill>
                          <a:effectLst/>
                          <a:latin typeface="Century Gothic" panose="020B0502020202020204" pitchFamily="34" charset="0"/>
                          <a:ea typeface="+mn-ea"/>
                          <a:cs typeface="+mn-cs"/>
                        </a:rPr>
                        <a:t>172</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1" u="none" strike="noStrike" kern="1200" dirty="0">
                          <a:solidFill>
                            <a:schemeClr val="tx1"/>
                          </a:solidFill>
                          <a:effectLst/>
                          <a:latin typeface="Century Gothic" panose="020B0502020202020204" pitchFamily="34" charset="0"/>
                          <a:ea typeface="+mn-ea"/>
                          <a:cs typeface="+mn-cs"/>
                        </a:rPr>
                        <a:t>178</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7" name="8 Rectángulo">
            <a:extLst>
              <a:ext uri="{FF2B5EF4-FFF2-40B4-BE49-F238E27FC236}">
                <a16:creationId xmlns:a16="http://schemas.microsoft.com/office/drawing/2014/main" id="{E27179BD-B109-1073-A96E-5B412CB5D84C}"/>
              </a:ext>
            </a:extLst>
          </p:cNvPr>
          <p:cNvSpPr/>
          <p:nvPr/>
        </p:nvSpPr>
        <p:spPr>
          <a:xfrm>
            <a:off x="161217" y="914589"/>
            <a:ext cx="5008411" cy="30777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FF6600"/>
              </a:buClr>
              <a:buSzPct val="150000"/>
              <a:buFontTx/>
              <a:buBlip>
                <a:blip r:embed="rId2"/>
              </a:buBlip>
              <a:tabLst/>
              <a:defRPr/>
            </a:pPr>
            <a:r>
              <a:rPr kumimoji="0" lang="es-ES" sz="14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  Tamaño Distribución de la muestra sin ponderar</a:t>
            </a:r>
          </a:p>
        </p:txBody>
      </p:sp>
      <p:sp>
        <p:nvSpPr>
          <p:cNvPr id="8" name="8 Rectángulo">
            <a:extLst>
              <a:ext uri="{FF2B5EF4-FFF2-40B4-BE49-F238E27FC236}">
                <a16:creationId xmlns:a16="http://schemas.microsoft.com/office/drawing/2014/main" id="{A05DDFDD-82AB-5C90-D5E0-163537E577DE}"/>
              </a:ext>
            </a:extLst>
          </p:cNvPr>
          <p:cNvSpPr/>
          <p:nvPr/>
        </p:nvSpPr>
        <p:spPr>
          <a:xfrm>
            <a:off x="161217" y="2827883"/>
            <a:ext cx="6899338" cy="30777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FF6600"/>
              </a:buClr>
              <a:buSzPct val="150000"/>
              <a:buFontTx/>
              <a:buBlip>
                <a:blip r:embed="rId2"/>
              </a:buBlip>
              <a:tabLst/>
              <a:defRPr/>
            </a:pPr>
            <a:r>
              <a:rPr kumimoji="0" lang="es-ES" sz="14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  Tamaño distribución de la muestra ponderada - </a:t>
            </a:r>
            <a:r>
              <a:rPr kumimoji="0" lang="es-ES" sz="1400" b="1" i="0" u="none" strike="noStrike" kern="1200" cap="none" spc="0" normalizeH="0" baseline="0" noProof="0" dirty="0">
                <a:ln>
                  <a:noFill/>
                </a:ln>
                <a:solidFill>
                  <a:srgbClr val="FF7D25"/>
                </a:solidFill>
                <a:effectLst/>
                <a:uLnTx/>
                <a:uFillTx/>
                <a:latin typeface="Century Gothic" panose="020B0502020202020204" pitchFamily="34" charset="0"/>
                <a:ea typeface="+mn-ea"/>
                <a:cs typeface="+mn-cs"/>
              </a:rPr>
              <a:t>Población</a:t>
            </a:r>
          </a:p>
        </p:txBody>
      </p:sp>
      <p:graphicFrame>
        <p:nvGraphicFramePr>
          <p:cNvPr id="10" name="Tabla 16">
            <a:extLst>
              <a:ext uri="{FF2B5EF4-FFF2-40B4-BE49-F238E27FC236}">
                <a16:creationId xmlns:a16="http://schemas.microsoft.com/office/drawing/2014/main" id="{3D0D05DC-EDCF-3928-B95C-011929EB93D7}"/>
              </a:ext>
            </a:extLst>
          </p:cNvPr>
          <p:cNvGraphicFramePr>
            <a:graphicFrameLocks noGrp="1"/>
          </p:cNvGraphicFramePr>
          <p:nvPr>
            <p:extLst>
              <p:ext uri="{D42A27DB-BD31-4B8C-83A1-F6EECF244321}">
                <p14:modId xmlns:p14="http://schemas.microsoft.com/office/powerpoint/2010/main" val="659503954"/>
              </p:ext>
            </p:extLst>
          </p:nvPr>
        </p:nvGraphicFramePr>
        <p:xfrm>
          <a:off x="584306" y="4996332"/>
          <a:ext cx="7340102" cy="1017169"/>
        </p:xfrm>
        <a:graphic>
          <a:graphicData uri="http://schemas.openxmlformats.org/drawingml/2006/table">
            <a:tbl>
              <a:tblPr/>
              <a:tblGrid>
                <a:gridCol w="722066">
                  <a:extLst>
                    <a:ext uri="{9D8B030D-6E8A-4147-A177-3AD203B41FA5}">
                      <a16:colId xmlns:a16="http://schemas.microsoft.com/office/drawing/2014/main" val="20001"/>
                    </a:ext>
                  </a:extLst>
                </a:gridCol>
                <a:gridCol w="392525">
                  <a:extLst>
                    <a:ext uri="{9D8B030D-6E8A-4147-A177-3AD203B41FA5}">
                      <a16:colId xmlns:a16="http://schemas.microsoft.com/office/drawing/2014/main" val="20002"/>
                    </a:ext>
                  </a:extLst>
                </a:gridCol>
                <a:gridCol w="662385">
                  <a:extLst>
                    <a:ext uri="{9D8B030D-6E8A-4147-A177-3AD203B41FA5}">
                      <a16:colId xmlns:a16="http://schemas.microsoft.com/office/drawing/2014/main" val="20003"/>
                    </a:ext>
                  </a:extLst>
                </a:gridCol>
                <a:gridCol w="457947">
                  <a:extLst>
                    <a:ext uri="{9D8B030D-6E8A-4147-A177-3AD203B41FA5}">
                      <a16:colId xmlns:a16="http://schemas.microsoft.com/office/drawing/2014/main" val="20004"/>
                    </a:ext>
                  </a:extLst>
                </a:gridCol>
                <a:gridCol w="523369">
                  <a:extLst>
                    <a:ext uri="{9D8B030D-6E8A-4147-A177-3AD203B41FA5}">
                      <a16:colId xmlns:a16="http://schemas.microsoft.com/office/drawing/2014/main" val="20005"/>
                    </a:ext>
                  </a:extLst>
                </a:gridCol>
                <a:gridCol w="564257">
                  <a:extLst>
                    <a:ext uri="{9D8B030D-6E8A-4147-A177-3AD203B41FA5}">
                      <a16:colId xmlns:a16="http://schemas.microsoft.com/office/drawing/2014/main" val="20006"/>
                    </a:ext>
                  </a:extLst>
                </a:gridCol>
                <a:gridCol w="564257">
                  <a:extLst>
                    <a:ext uri="{9D8B030D-6E8A-4147-A177-3AD203B41FA5}">
                      <a16:colId xmlns:a16="http://schemas.microsoft.com/office/drawing/2014/main" val="2728724400"/>
                    </a:ext>
                  </a:extLst>
                </a:gridCol>
                <a:gridCol w="564257">
                  <a:extLst>
                    <a:ext uri="{9D8B030D-6E8A-4147-A177-3AD203B41FA5}">
                      <a16:colId xmlns:a16="http://schemas.microsoft.com/office/drawing/2014/main" val="20007"/>
                    </a:ext>
                  </a:extLst>
                </a:gridCol>
                <a:gridCol w="359814">
                  <a:extLst>
                    <a:ext uri="{9D8B030D-6E8A-4147-A177-3AD203B41FA5}">
                      <a16:colId xmlns:a16="http://schemas.microsoft.com/office/drawing/2014/main" val="20013"/>
                    </a:ext>
                  </a:extLst>
                </a:gridCol>
                <a:gridCol w="433415">
                  <a:extLst>
                    <a:ext uri="{9D8B030D-6E8A-4147-A177-3AD203B41FA5}">
                      <a16:colId xmlns:a16="http://schemas.microsoft.com/office/drawing/2014/main" val="20015"/>
                    </a:ext>
                  </a:extLst>
                </a:gridCol>
                <a:gridCol w="433415">
                  <a:extLst>
                    <a:ext uri="{9D8B030D-6E8A-4147-A177-3AD203B41FA5}">
                      <a16:colId xmlns:a16="http://schemas.microsoft.com/office/drawing/2014/main" val="2902885282"/>
                    </a:ext>
                  </a:extLst>
                </a:gridCol>
                <a:gridCol w="433415">
                  <a:extLst>
                    <a:ext uri="{9D8B030D-6E8A-4147-A177-3AD203B41FA5}">
                      <a16:colId xmlns:a16="http://schemas.microsoft.com/office/drawing/2014/main" val="3510575225"/>
                    </a:ext>
                  </a:extLst>
                </a:gridCol>
                <a:gridCol w="519953">
                  <a:extLst>
                    <a:ext uri="{9D8B030D-6E8A-4147-A177-3AD203B41FA5}">
                      <a16:colId xmlns:a16="http://schemas.microsoft.com/office/drawing/2014/main" val="1771869411"/>
                    </a:ext>
                  </a:extLst>
                </a:gridCol>
                <a:gridCol w="709027">
                  <a:extLst>
                    <a:ext uri="{9D8B030D-6E8A-4147-A177-3AD203B41FA5}">
                      <a16:colId xmlns:a16="http://schemas.microsoft.com/office/drawing/2014/main" val="534825866"/>
                    </a:ext>
                  </a:extLst>
                </a:gridCol>
              </a:tblGrid>
              <a:tr h="168148">
                <a:tc gridSpan="2">
                  <a:txBody>
                    <a:bodyPr/>
                    <a:lstStyle/>
                    <a:p>
                      <a:pPr algn="ctr" fontAlgn="b"/>
                      <a:r>
                        <a:rPr lang="es-CO" sz="900" b="1" i="0" u="sng" strike="noStrike" dirty="0">
                          <a:solidFill>
                            <a:srgbClr val="FFFFFF"/>
                          </a:solidFill>
                          <a:effectLst/>
                          <a:latin typeface="Century Gothic" panose="020B0502020202020204" pitchFamily="34" charset="0"/>
                        </a:rPr>
                        <a:t>Ciudad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0000"/>
                    </a:solidFill>
                  </a:tcPr>
                </a:tc>
                <a:tc hMerge="1">
                  <a:txBody>
                    <a:bodyPr/>
                    <a:lstStyle/>
                    <a:p>
                      <a:endParaRPr lang="es-CO"/>
                    </a:p>
                  </a:txBody>
                  <a:tcPr/>
                </a:tc>
                <a:tc gridSpan="2">
                  <a:txBody>
                    <a:bodyPr/>
                    <a:lstStyle/>
                    <a:p>
                      <a:pPr algn="ctr" fontAlgn="b"/>
                      <a:r>
                        <a:rPr lang="es-CO" sz="900" b="1" i="0" u="none" strike="noStrike" dirty="0">
                          <a:solidFill>
                            <a:schemeClr val="tx1"/>
                          </a:solidFill>
                          <a:effectLst/>
                          <a:latin typeface="Century Gothic" panose="020B0502020202020204" pitchFamily="34" charset="0"/>
                        </a:rPr>
                        <a:t>Género</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hMerge="1">
                  <a:txBody>
                    <a:bodyPr/>
                    <a:lstStyle/>
                    <a:p>
                      <a:endParaRPr lang="es-CO"/>
                    </a:p>
                  </a:txBody>
                  <a:tcPr/>
                </a:tc>
                <a:tc gridSpan="4">
                  <a:txBody>
                    <a:bodyPr/>
                    <a:lstStyle/>
                    <a:p>
                      <a:pPr algn="ctr" fontAlgn="b"/>
                      <a:r>
                        <a:rPr lang="es-CO" sz="900" b="1" i="0" u="none" strike="noStrike" dirty="0">
                          <a:solidFill>
                            <a:schemeClr val="tx1"/>
                          </a:solidFill>
                          <a:effectLst/>
                          <a:latin typeface="Century Gothic" panose="020B0502020202020204" pitchFamily="34" charset="0"/>
                        </a:rPr>
                        <a:t>Edad</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b"/>
                      <a:r>
                        <a:rPr lang="es-CO" sz="900" b="1" i="0" u="none" strike="noStrike" dirty="0">
                          <a:solidFill>
                            <a:schemeClr val="tx1"/>
                          </a:solidFill>
                          <a:effectLst/>
                          <a:latin typeface="Century Gothic" panose="020B0502020202020204" pitchFamily="34" charset="0"/>
                        </a:rPr>
                        <a:t>NSE</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hMerge="1">
                  <a:txBody>
                    <a:bodyPr/>
                    <a:lstStyle/>
                    <a:p>
                      <a:pPr algn="ctr" fontAlgn="b"/>
                      <a:endParaRPr lang="es-CO" sz="1100" b="1" i="0" u="none" strike="noStrike" dirty="0">
                        <a:solidFill>
                          <a:schemeClr val="tx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fontAlgn="b"/>
                      <a:endParaRPr lang="es-CO" sz="900" b="1"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fontAlgn="b"/>
                      <a:endParaRPr lang="es-CO" sz="900" b="1"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900" b="1" i="0" u="none" strike="noStrike" dirty="0">
                          <a:solidFill>
                            <a:schemeClr val="tx1"/>
                          </a:solidFill>
                          <a:effectLst/>
                          <a:latin typeface="Century Gothic" panose="020B0502020202020204" pitchFamily="34" charset="0"/>
                        </a:rPr>
                        <a:t>Segmento</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hMerge="1">
                  <a:txBody>
                    <a:bodyPr/>
                    <a:lstStyle/>
                    <a:p>
                      <a:pPr algn="ctr" fontAlgn="b"/>
                      <a:endParaRPr lang="es-CO" sz="900" b="1" i="0" u="none" strike="noStrike" dirty="0">
                        <a:solidFill>
                          <a:schemeClr val="tx1"/>
                        </a:solidFill>
                        <a:effectLst/>
                        <a:latin typeface="Century Gothic" panose="020B0502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122345">
                <a:tc>
                  <a:txBody>
                    <a:bodyPr/>
                    <a:lstStyle/>
                    <a:p>
                      <a:pPr algn="ctr" fontAlgn="b"/>
                      <a:r>
                        <a:rPr lang="es-CO" sz="900" b="0" i="0" u="none" strike="noStrike" dirty="0">
                          <a:solidFill>
                            <a:srgbClr val="FFFFFF"/>
                          </a:solidFill>
                          <a:effectLst/>
                          <a:latin typeface="Century Gothic" panose="020B050202020202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0000"/>
                    </a:solidFill>
                  </a:tcPr>
                </a:tc>
                <a:tc>
                  <a:txBody>
                    <a:bodyPr/>
                    <a:lstStyle/>
                    <a:p>
                      <a:pPr algn="ctr" fontAlgn="b"/>
                      <a:r>
                        <a:rPr lang="es-CO" sz="900" b="0" i="0" u="none" strike="noStrike" dirty="0">
                          <a:solidFill>
                            <a:srgbClr val="FFFFFF"/>
                          </a:solidFill>
                          <a:effectLst/>
                          <a:latin typeface="Century Gothic" panose="020B0502020202020204" pitchFamily="34" charset="0"/>
                        </a:rPr>
                        <a:t>Total</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0000"/>
                    </a:solidFill>
                  </a:tcPr>
                </a:tc>
                <a:tc>
                  <a:txBody>
                    <a:bodyPr/>
                    <a:lstStyle/>
                    <a:p>
                      <a:pPr algn="ctr" fontAlgn="b"/>
                      <a:r>
                        <a:rPr lang="es-CO" sz="900" b="1" i="0" u="none" strike="noStrike" dirty="0">
                          <a:solidFill>
                            <a:schemeClr val="tx1"/>
                          </a:solidFill>
                          <a:effectLst/>
                          <a:latin typeface="Century Gothic" panose="020B0502020202020204" pitchFamily="34" charset="0"/>
                        </a:rPr>
                        <a:t>Hombre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Mujer</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18-24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25-34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35-44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b"/>
                      <a:r>
                        <a:rPr lang="es-CO" sz="900" b="1" i="0" u="none" strike="noStrike" dirty="0">
                          <a:solidFill>
                            <a:schemeClr val="tx1"/>
                          </a:solidFill>
                          <a:effectLst/>
                          <a:latin typeface="Century Gothic" panose="020B0502020202020204" pitchFamily="34" charset="0"/>
                        </a:rPr>
                        <a:t>45-55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2</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3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5 &amp; 6</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Usuarios</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fontAlgn="ctr"/>
                      <a:r>
                        <a:rPr lang="es-CO" sz="900" b="1" i="0" u="none" strike="noStrike" dirty="0">
                          <a:solidFill>
                            <a:schemeClr val="tx1"/>
                          </a:solidFill>
                          <a:effectLst/>
                          <a:latin typeface="Century Gothic" panose="020B0502020202020204" pitchFamily="34" charset="0"/>
                        </a:rPr>
                        <a:t>No usuarios</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168148">
                <a:tc>
                  <a:txBody>
                    <a:bodyPr/>
                    <a:lstStyle/>
                    <a:p>
                      <a:pPr marL="0" algn="l"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Bogotá</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62%</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57%</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67%</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57%</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50%</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75%</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67%</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55%</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74%</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67%</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28%</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74%</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59%</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168148">
                <a:tc>
                  <a:txBody>
                    <a:bodyPr/>
                    <a:lstStyle/>
                    <a:p>
                      <a:pPr marL="0" algn="l"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Medellín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24%</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26%</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23%</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15%</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34%</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20%</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21%</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25%</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16%</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23%</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58%</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18%</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26%</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168148">
                <a:tc>
                  <a:txBody>
                    <a:bodyPr/>
                    <a:lstStyle/>
                    <a:p>
                      <a:pPr marL="0" algn="l" defTabSz="914400" rtl="0" eaLnBrk="1" fontAlgn="b" latinLnBrk="0" hangingPunct="1"/>
                      <a:r>
                        <a:rPr lang="es-CO" sz="900" b="0" i="0" u="none" strike="noStrike" kern="1200" dirty="0">
                          <a:solidFill>
                            <a:srgbClr val="000000"/>
                          </a:solidFill>
                          <a:effectLst/>
                          <a:latin typeface="Century Gothic" panose="020B0502020202020204" pitchFamily="34" charset="0"/>
                          <a:ea typeface="+mn-ea"/>
                          <a:cs typeface="+mn-cs"/>
                        </a:rPr>
                        <a:t>Barranquilla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14%</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17%</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11%</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28%</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16%</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5%</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13%</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20%</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10%</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10%</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14%</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a:solidFill>
                            <a:srgbClr val="000000"/>
                          </a:solidFill>
                          <a:effectLst/>
                          <a:latin typeface="Century Gothic" panose="020B0502020202020204" pitchFamily="34" charset="0"/>
                        </a:rPr>
                        <a:t>8%</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fontAlgn="b">
                        <a:buNone/>
                      </a:pPr>
                      <a:r>
                        <a:rPr lang="es-MX" sz="1100" b="0" i="0" u="none" strike="noStrike" dirty="0">
                          <a:solidFill>
                            <a:srgbClr val="000000"/>
                          </a:solidFill>
                          <a:effectLst/>
                          <a:latin typeface="Century Gothic" panose="020B0502020202020204" pitchFamily="34" charset="0"/>
                        </a:rPr>
                        <a:t>15%</a:t>
                      </a:r>
                    </a:p>
                  </a:txBody>
                  <a:tcPr marL="7620" marR="7620" marT="7620" marB="0" anchor="b">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04063700"/>
                  </a:ext>
                </a:extLst>
              </a:tr>
              <a:tr h="176556">
                <a:tc>
                  <a:txBody>
                    <a:bodyPr/>
                    <a:lstStyle/>
                    <a:p>
                      <a:pPr algn="ctr" fontAlgn="ctr"/>
                      <a:r>
                        <a:rPr lang="es-CO" sz="900" b="1" i="0" u="none" strike="noStrike" dirty="0">
                          <a:solidFill>
                            <a:srgbClr val="000000"/>
                          </a:solidFill>
                          <a:effectLst/>
                          <a:latin typeface="Century Gothic" panose="020B050202020202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350</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chemeClr val="tx1"/>
                          </a:solidFill>
                          <a:effectLst/>
                          <a:latin typeface="Century Gothic" panose="020B0502020202020204" pitchFamily="34" charset="0"/>
                        </a:rPr>
                        <a:t>170</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chemeClr val="tx1"/>
                          </a:solidFill>
                          <a:effectLst/>
                          <a:latin typeface="Century Gothic" panose="020B0502020202020204" pitchFamily="34" charset="0"/>
                        </a:rPr>
                        <a:t>180</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56</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122</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112</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900" b="1" i="0" u="none" strike="noStrike" dirty="0">
                          <a:solidFill>
                            <a:srgbClr val="000000"/>
                          </a:solidFill>
                          <a:effectLst/>
                          <a:latin typeface="Century Gothic" panose="020B0502020202020204" pitchFamily="34" charset="0"/>
                        </a:rPr>
                        <a:t>59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125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136</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57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0" u="none" strike="noStrike" kern="1200" dirty="0">
                          <a:solidFill>
                            <a:srgbClr val="000000"/>
                          </a:solidFill>
                          <a:effectLst/>
                          <a:latin typeface="Century Gothic" panose="020B0502020202020204" pitchFamily="34" charset="0"/>
                          <a:ea typeface="+mn-ea"/>
                          <a:cs typeface="+mn-cs"/>
                        </a:rPr>
                        <a:t>32</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1" u="none" strike="noStrike" kern="1200" dirty="0">
                          <a:solidFill>
                            <a:schemeClr val="tx1"/>
                          </a:solidFill>
                          <a:effectLst/>
                          <a:latin typeface="Century Gothic" panose="020B0502020202020204" pitchFamily="34" charset="0"/>
                          <a:ea typeface="+mn-ea"/>
                          <a:cs typeface="+mn-cs"/>
                        </a:rPr>
                        <a:t>64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s-CO" sz="900" b="1" i="1" u="none" strike="noStrike" kern="1200" dirty="0">
                          <a:solidFill>
                            <a:schemeClr val="tx1"/>
                          </a:solidFill>
                          <a:effectLst/>
                          <a:latin typeface="Century Gothic" panose="020B0502020202020204" pitchFamily="34" charset="0"/>
                          <a:ea typeface="+mn-ea"/>
                          <a:cs typeface="+mn-cs"/>
                        </a:rPr>
                        <a:t>286</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1" name="8 Rectángulo">
            <a:extLst>
              <a:ext uri="{FF2B5EF4-FFF2-40B4-BE49-F238E27FC236}">
                <a16:creationId xmlns:a16="http://schemas.microsoft.com/office/drawing/2014/main" id="{6992FBE5-EAA0-7273-FBD9-452239C57333}"/>
              </a:ext>
            </a:extLst>
          </p:cNvPr>
          <p:cNvSpPr/>
          <p:nvPr/>
        </p:nvSpPr>
        <p:spPr>
          <a:xfrm>
            <a:off x="161217" y="4600290"/>
            <a:ext cx="6899338" cy="30777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FF6600"/>
              </a:buClr>
              <a:buSzPct val="150000"/>
              <a:buFontTx/>
              <a:buBlip>
                <a:blip r:embed="rId2"/>
              </a:buBlip>
              <a:tabLst/>
              <a:defRPr/>
            </a:pPr>
            <a:r>
              <a:rPr kumimoji="0" lang="es-ES" sz="14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  Tamaño distribución de la muestra ponderada - </a:t>
            </a:r>
            <a:r>
              <a:rPr kumimoji="0" lang="es-ES" sz="1400" b="1" i="0" u="none" strike="noStrike" kern="1200" cap="none" spc="0" normalizeH="0" baseline="0" noProof="0" dirty="0">
                <a:ln>
                  <a:noFill/>
                </a:ln>
                <a:solidFill>
                  <a:srgbClr val="FF7D25"/>
                </a:solidFill>
                <a:effectLst/>
                <a:uLnTx/>
                <a:uFillTx/>
                <a:latin typeface="Century Gothic" panose="020B0502020202020204" pitchFamily="34" charset="0"/>
                <a:ea typeface="+mn-ea"/>
                <a:cs typeface="+mn-cs"/>
              </a:rPr>
              <a:t>Mercado</a:t>
            </a:r>
          </a:p>
        </p:txBody>
      </p:sp>
      <p:graphicFrame>
        <p:nvGraphicFramePr>
          <p:cNvPr id="12" name="6 Tabla">
            <a:extLst>
              <a:ext uri="{FF2B5EF4-FFF2-40B4-BE49-F238E27FC236}">
                <a16:creationId xmlns:a16="http://schemas.microsoft.com/office/drawing/2014/main" id="{D4B7191A-48B0-5E96-13B5-012F27B7356A}"/>
              </a:ext>
            </a:extLst>
          </p:cNvPr>
          <p:cNvGraphicFramePr>
            <a:graphicFrameLocks noGrp="1"/>
          </p:cNvGraphicFramePr>
          <p:nvPr>
            <p:extLst>
              <p:ext uri="{D42A27DB-BD31-4B8C-83A1-F6EECF244321}">
                <p14:modId xmlns:p14="http://schemas.microsoft.com/office/powerpoint/2010/main" val="2405393272"/>
              </p:ext>
            </p:extLst>
          </p:nvPr>
        </p:nvGraphicFramePr>
        <p:xfrm>
          <a:off x="8181859" y="3356459"/>
          <a:ext cx="2135711" cy="609600"/>
        </p:xfrm>
        <a:graphic>
          <a:graphicData uri="http://schemas.openxmlformats.org/drawingml/2006/table">
            <a:tbl>
              <a:tblPr firstRow="1" bandRow="1">
                <a:effectLst>
                  <a:outerShdw blurRad="63500" sx="102000" sy="102000" algn="ctr" rotWithShape="0">
                    <a:prstClr val="black">
                      <a:alpha val="40000"/>
                    </a:prstClr>
                  </a:outerShdw>
                </a:effectLst>
                <a:tableStyleId>{5940675A-B579-460E-94D1-54222C63F5DA}</a:tableStyleId>
              </a:tblPr>
              <a:tblGrid>
                <a:gridCol w="2135711">
                  <a:extLst>
                    <a:ext uri="{9D8B030D-6E8A-4147-A177-3AD203B41FA5}">
                      <a16:colId xmlns:a16="http://schemas.microsoft.com/office/drawing/2014/main" val="20000"/>
                    </a:ext>
                  </a:extLst>
                </a:gridCol>
              </a:tblGrid>
              <a:tr h="196296">
                <a:tc>
                  <a:txBody>
                    <a:bodyPr/>
                    <a:lstStyle/>
                    <a:p>
                      <a:pPr marL="171450" marR="0" lvl="0" indent="-171450" algn="l" defTabSz="914400" rtl="0" eaLnBrk="1" fontAlgn="base" latinLnBrk="0" hangingPunct="1">
                        <a:lnSpc>
                          <a:spcPct val="100000"/>
                        </a:lnSpc>
                        <a:spcBef>
                          <a:spcPct val="0"/>
                        </a:spcBef>
                        <a:spcAft>
                          <a:spcPct val="0"/>
                        </a:spcAft>
                        <a:buClr>
                          <a:srgbClr val="FF6600"/>
                        </a:buClr>
                        <a:buSzPct val="150000"/>
                        <a:buFontTx/>
                        <a:buBlip>
                          <a:blip r:embed="rId2"/>
                        </a:buBlip>
                        <a:tabLst/>
                        <a:defRPr/>
                      </a:pPr>
                      <a:r>
                        <a:rPr kumimoji="0" lang="es-ES" sz="1000" b="1" i="0" u="none" strike="noStrike" kern="1200" cap="none" spc="0" normalizeH="0" baseline="0" noProof="0" dirty="0">
                          <a:ln>
                            <a:noFill/>
                          </a:ln>
                          <a:solidFill>
                            <a:srgbClr val="212121"/>
                          </a:solidFill>
                          <a:effectLst/>
                          <a:uLnTx/>
                          <a:uFillTx/>
                          <a:latin typeface="Century Gothic" panose="020B0502020202020204" pitchFamily="34" charset="0"/>
                          <a:ea typeface="MS PGothic" pitchFamily="34" charset="-128"/>
                          <a:cs typeface="+mn-cs"/>
                        </a:rPr>
                        <a:t>Uso de factores de Ponderación</a:t>
                      </a: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196296">
                <a:tc>
                  <a:txBody>
                    <a:bodyPr/>
                    <a:lstStyle/>
                    <a:p>
                      <a:pPr marL="0" marR="0" lvl="0" indent="0" algn="l" defTabSz="914400" rtl="0" eaLnBrk="1" fontAlgn="base" latinLnBrk="0" hangingPunct="1">
                        <a:lnSpc>
                          <a:spcPct val="100000"/>
                        </a:lnSpc>
                        <a:spcBef>
                          <a:spcPct val="0"/>
                        </a:spcBef>
                        <a:spcAft>
                          <a:spcPct val="0"/>
                        </a:spcAft>
                        <a:buClr>
                          <a:srgbClr val="FF6600"/>
                        </a:buClr>
                        <a:buSzPct val="150000"/>
                        <a:buFontTx/>
                        <a:buNone/>
                        <a:tabLst/>
                        <a:defRPr/>
                      </a:pPr>
                      <a:r>
                        <a:rPr lang="es-ES" sz="800" kern="1200" dirty="0">
                          <a:solidFill>
                            <a:srgbClr val="212121"/>
                          </a:solidFill>
                          <a:latin typeface="Century Gothic" panose="020B0502020202020204" pitchFamily="34" charset="0"/>
                          <a:ea typeface="ＭＳ Ｐゴシック" pitchFamily="1" charset="-128"/>
                          <a:cs typeface="+mn-cs"/>
                        </a:rPr>
                        <a:t>Ciudad, estrato,</a:t>
                      </a:r>
                      <a:r>
                        <a:rPr lang="es-ES" sz="800" kern="1200" baseline="0" dirty="0">
                          <a:solidFill>
                            <a:srgbClr val="212121"/>
                          </a:solidFill>
                          <a:latin typeface="Century Gothic" panose="020B0502020202020204" pitchFamily="34" charset="0"/>
                          <a:ea typeface="ＭＳ Ｐゴシック" pitchFamily="1" charset="-128"/>
                          <a:cs typeface="+mn-cs"/>
                        </a:rPr>
                        <a:t> edad, género</a:t>
                      </a:r>
                      <a:endParaRPr lang="es-ES" sz="800" kern="1200" dirty="0">
                        <a:solidFill>
                          <a:srgbClr val="212121"/>
                        </a:solidFill>
                        <a:latin typeface="Century Gothic" panose="020B0502020202020204" pitchFamily="34" charset="0"/>
                        <a:ea typeface="ＭＳ Ｐゴシック" pitchFamily="1" charset="-128"/>
                        <a:cs typeface="+mn-cs"/>
                      </a:endParaRP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3" name="6 Tabla">
            <a:extLst>
              <a:ext uri="{FF2B5EF4-FFF2-40B4-BE49-F238E27FC236}">
                <a16:creationId xmlns:a16="http://schemas.microsoft.com/office/drawing/2014/main" id="{CDEF8FA7-E837-F01F-03D0-FB5104E13B5A}"/>
              </a:ext>
            </a:extLst>
          </p:cNvPr>
          <p:cNvGraphicFramePr>
            <a:graphicFrameLocks noGrp="1"/>
          </p:cNvGraphicFramePr>
          <p:nvPr>
            <p:extLst>
              <p:ext uri="{D42A27DB-BD31-4B8C-83A1-F6EECF244321}">
                <p14:modId xmlns:p14="http://schemas.microsoft.com/office/powerpoint/2010/main" val="4036652497"/>
              </p:ext>
            </p:extLst>
          </p:nvPr>
        </p:nvGraphicFramePr>
        <p:xfrm>
          <a:off x="8181859" y="5248524"/>
          <a:ext cx="2814452" cy="457200"/>
        </p:xfrm>
        <a:graphic>
          <a:graphicData uri="http://schemas.openxmlformats.org/drawingml/2006/table">
            <a:tbl>
              <a:tblPr firstRow="1" bandRow="1">
                <a:effectLst>
                  <a:outerShdw blurRad="63500" sx="102000" sy="102000" algn="ctr" rotWithShape="0">
                    <a:prstClr val="black">
                      <a:alpha val="40000"/>
                    </a:prstClr>
                  </a:outerShdw>
                </a:effectLst>
                <a:tableStyleId>{5940675A-B579-460E-94D1-54222C63F5DA}</a:tableStyleId>
              </a:tblPr>
              <a:tblGrid>
                <a:gridCol w="2814452">
                  <a:extLst>
                    <a:ext uri="{9D8B030D-6E8A-4147-A177-3AD203B41FA5}">
                      <a16:colId xmlns:a16="http://schemas.microsoft.com/office/drawing/2014/main" val="20000"/>
                    </a:ext>
                  </a:extLst>
                </a:gridCol>
              </a:tblGrid>
              <a:tr h="196296">
                <a:tc>
                  <a:txBody>
                    <a:bodyPr/>
                    <a:lstStyle/>
                    <a:p>
                      <a:pPr marL="171450" marR="0" lvl="0" indent="-171450" algn="l" defTabSz="914400" rtl="0" eaLnBrk="1" fontAlgn="base" latinLnBrk="0" hangingPunct="1">
                        <a:lnSpc>
                          <a:spcPct val="100000"/>
                        </a:lnSpc>
                        <a:spcBef>
                          <a:spcPct val="0"/>
                        </a:spcBef>
                        <a:spcAft>
                          <a:spcPct val="0"/>
                        </a:spcAft>
                        <a:buClr>
                          <a:srgbClr val="FF6600"/>
                        </a:buClr>
                        <a:buSzPct val="150000"/>
                        <a:buFontTx/>
                        <a:buBlip>
                          <a:blip r:embed="rId2"/>
                        </a:buBlip>
                        <a:tabLst/>
                        <a:defRPr/>
                      </a:pPr>
                      <a:r>
                        <a:rPr kumimoji="0" lang="es-ES" sz="1000" b="1" i="0" u="none" strike="noStrike" kern="1200" cap="none" spc="0" normalizeH="0" baseline="0" noProof="0" dirty="0">
                          <a:ln>
                            <a:noFill/>
                          </a:ln>
                          <a:solidFill>
                            <a:srgbClr val="212121"/>
                          </a:solidFill>
                          <a:effectLst/>
                          <a:uLnTx/>
                          <a:uFillTx/>
                          <a:latin typeface="Century Gothic" panose="020B0502020202020204" pitchFamily="34" charset="0"/>
                          <a:ea typeface="MS PGothic" pitchFamily="34" charset="-128"/>
                          <a:cs typeface="+mn-cs"/>
                        </a:rPr>
                        <a:t>Uso de factores de Ponderación</a:t>
                      </a: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196296">
                <a:tc>
                  <a:txBody>
                    <a:bodyPr/>
                    <a:lstStyle/>
                    <a:p>
                      <a:pPr marL="0" marR="0" lvl="0" indent="0" algn="l" defTabSz="914400" rtl="0" eaLnBrk="1" fontAlgn="base" latinLnBrk="0" hangingPunct="1">
                        <a:lnSpc>
                          <a:spcPct val="100000"/>
                        </a:lnSpc>
                        <a:spcBef>
                          <a:spcPct val="0"/>
                        </a:spcBef>
                        <a:spcAft>
                          <a:spcPct val="0"/>
                        </a:spcAft>
                        <a:buClr>
                          <a:srgbClr val="FF6600"/>
                        </a:buClr>
                        <a:buSzPct val="150000"/>
                        <a:buFontTx/>
                        <a:buNone/>
                        <a:tabLst/>
                        <a:defRPr/>
                      </a:pPr>
                      <a:r>
                        <a:rPr lang="es-ES" sz="800" kern="1200" dirty="0">
                          <a:solidFill>
                            <a:srgbClr val="212121"/>
                          </a:solidFill>
                          <a:latin typeface="Century Gothic" panose="020B0502020202020204" pitchFamily="34" charset="0"/>
                          <a:ea typeface="ＭＳ Ｐゴシック" pitchFamily="1" charset="-128"/>
                          <a:cs typeface="+mn-cs"/>
                        </a:rPr>
                        <a:t>Ciudad, estrato,</a:t>
                      </a:r>
                      <a:r>
                        <a:rPr lang="es-ES" sz="800" kern="1200" baseline="0" dirty="0">
                          <a:solidFill>
                            <a:srgbClr val="212121"/>
                          </a:solidFill>
                          <a:latin typeface="Century Gothic" panose="020B0502020202020204" pitchFamily="34" charset="0"/>
                          <a:ea typeface="ＭＳ Ｐゴシック" pitchFamily="1" charset="-128"/>
                          <a:cs typeface="+mn-cs"/>
                        </a:rPr>
                        <a:t> edad, género </a:t>
                      </a:r>
                      <a:r>
                        <a:rPr lang="es-ES" sz="800" kern="1200" dirty="0">
                          <a:solidFill>
                            <a:srgbClr val="212121"/>
                          </a:solidFill>
                          <a:latin typeface="Century Gothic" panose="020B0502020202020204" pitchFamily="34" charset="0"/>
                          <a:ea typeface="ＭＳ Ｐゴシック" pitchFamily="1" charset="-128"/>
                          <a:cs typeface="+mn-cs"/>
                        </a:rPr>
                        <a:t>+ Share de mercado</a:t>
                      </a: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4" name="9 Tabla">
            <a:extLst>
              <a:ext uri="{FF2B5EF4-FFF2-40B4-BE49-F238E27FC236}">
                <a16:creationId xmlns:a16="http://schemas.microsoft.com/office/drawing/2014/main" id="{90177643-D549-BD00-C83F-B36F6BF4AE55}"/>
              </a:ext>
            </a:extLst>
          </p:cNvPr>
          <p:cNvGraphicFramePr>
            <a:graphicFrameLocks noGrp="1"/>
          </p:cNvGraphicFramePr>
          <p:nvPr>
            <p:extLst>
              <p:ext uri="{D42A27DB-BD31-4B8C-83A1-F6EECF244321}">
                <p14:modId xmlns:p14="http://schemas.microsoft.com/office/powerpoint/2010/main" val="1445995383"/>
              </p:ext>
            </p:extLst>
          </p:nvPr>
        </p:nvGraphicFramePr>
        <p:xfrm>
          <a:off x="8181859" y="1495757"/>
          <a:ext cx="3636327" cy="770193"/>
        </p:xfrm>
        <a:graphic>
          <a:graphicData uri="http://schemas.openxmlformats.org/drawingml/2006/table">
            <a:tbl>
              <a:tblPr firstRow="1" bandRow="1">
                <a:effectLst>
                  <a:outerShdw blurRad="63500" sx="102000" sy="102000" algn="ctr" rotWithShape="0">
                    <a:prstClr val="black">
                      <a:alpha val="40000"/>
                    </a:prstClr>
                  </a:outerShdw>
                </a:effectLst>
                <a:tableStyleId>{5940675A-B579-460E-94D1-54222C63F5DA}</a:tableStyleId>
              </a:tblPr>
              <a:tblGrid>
                <a:gridCol w="1703705">
                  <a:extLst>
                    <a:ext uri="{9D8B030D-6E8A-4147-A177-3AD203B41FA5}">
                      <a16:colId xmlns:a16="http://schemas.microsoft.com/office/drawing/2014/main" val="20000"/>
                    </a:ext>
                  </a:extLst>
                </a:gridCol>
                <a:gridCol w="267017">
                  <a:extLst>
                    <a:ext uri="{9D8B030D-6E8A-4147-A177-3AD203B41FA5}">
                      <a16:colId xmlns:a16="http://schemas.microsoft.com/office/drawing/2014/main" val="20001"/>
                    </a:ext>
                  </a:extLst>
                </a:gridCol>
                <a:gridCol w="1665605">
                  <a:extLst>
                    <a:ext uri="{9D8B030D-6E8A-4147-A177-3AD203B41FA5}">
                      <a16:colId xmlns:a16="http://schemas.microsoft.com/office/drawing/2014/main" val="20002"/>
                    </a:ext>
                  </a:extLst>
                </a:gridCol>
              </a:tblGrid>
              <a:tr h="179873">
                <a:tc rowSpan="3">
                  <a:txBody>
                    <a:bodyPr/>
                    <a:lstStyle/>
                    <a:p>
                      <a:pPr marL="171450" indent="-171450" algn="l">
                        <a:buClr>
                          <a:srgbClr val="FF6600"/>
                        </a:buClr>
                        <a:buSzPct val="150000"/>
                        <a:buFontTx/>
                        <a:buBlip>
                          <a:blip r:embed="rId2"/>
                        </a:buBlip>
                        <a:defRPr/>
                      </a:pPr>
                      <a:r>
                        <a:rPr lang="es-CO" sz="1000" b="1" kern="1200" dirty="0">
                          <a:solidFill>
                            <a:srgbClr val="212121"/>
                          </a:solidFill>
                          <a:latin typeface="Century Gothic" panose="020B0502020202020204" pitchFamily="34" charset="0"/>
                          <a:ea typeface="MS PGothic" pitchFamily="34" charset="-128"/>
                          <a:cs typeface="+mn-cs"/>
                        </a:rPr>
                        <a:t>Nivel de Análisis </a:t>
                      </a:r>
                    </a:p>
                    <a:p>
                      <a:pPr marL="0" indent="0" algn="l">
                        <a:buClr>
                          <a:srgbClr val="FF6600"/>
                        </a:buClr>
                        <a:buSzPct val="150000"/>
                        <a:buFontTx/>
                        <a:buNone/>
                        <a:defRPr/>
                      </a:pPr>
                      <a:r>
                        <a:rPr lang="es-CO" sz="800" b="0" i="1" kern="1200" dirty="0">
                          <a:solidFill>
                            <a:srgbClr val="212121"/>
                          </a:solidFill>
                          <a:latin typeface="Century Gothic" panose="020B0502020202020204" pitchFamily="34" charset="0"/>
                          <a:ea typeface="MS PGothic" pitchFamily="34" charset="-128"/>
                          <a:cs typeface="+mn-cs"/>
                        </a:rPr>
                        <a:t>(Asumiendo universos infinitos)</a:t>
                      </a: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r" defTabSz="914400" rtl="0" eaLnBrk="1" fontAlgn="base" latinLnBrk="0" hangingPunct="1">
                        <a:lnSpc>
                          <a:spcPct val="120000"/>
                        </a:lnSpc>
                        <a:spcBef>
                          <a:spcPct val="0"/>
                        </a:spcBef>
                        <a:spcAft>
                          <a:spcPct val="0"/>
                        </a:spcAft>
                        <a:buClr>
                          <a:srgbClr val="FF6600"/>
                        </a:buClr>
                        <a:buSzPct val="150000"/>
                        <a:buFont typeface="Arial Black" pitchFamily="34" charset="0"/>
                        <a:buNone/>
                        <a:tabLst/>
                        <a:defRPr/>
                      </a:pPr>
                      <a:r>
                        <a:rPr kumimoji="0" lang="es-MX" sz="1000" b="0" i="0" u="none" strike="noStrike" kern="1200" cap="none" spc="0" normalizeH="0" baseline="0" dirty="0">
                          <a:ln>
                            <a:noFill/>
                          </a:ln>
                          <a:solidFill>
                            <a:srgbClr val="212121"/>
                          </a:solidFill>
                          <a:effectLst/>
                          <a:uLnTx/>
                          <a:uFillTx/>
                          <a:latin typeface="Century Gothic" panose="020B0502020202020204" pitchFamily="34" charset="0"/>
                          <a:ea typeface="MS PGothic" pitchFamily="34" charset="-128"/>
                          <a:cs typeface="+mn-cs"/>
                        </a:rPr>
                        <a:t>x</a:t>
                      </a:r>
                      <a:endParaRPr kumimoji="0" lang="es-CO" sz="1000" b="0" i="0" u="none" strike="noStrike" kern="1200" cap="none" spc="0" normalizeH="0" baseline="0" dirty="0">
                        <a:ln>
                          <a:noFill/>
                        </a:ln>
                        <a:solidFill>
                          <a:srgbClr val="212121"/>
                        </a:solidFill>
                        <a:effectLst/>
                        <a:uLnTx/>
                        <a:uFillTx/>
                        <a:latin typeface="Century Gothic" panose="020B0502020202020204" pitchFamily="34" charset="0"/>
                        <a:ea typeface="MS PGothic" pitchFamily="34" charset="-128"/>
                        <a:cs typeface="+mn-cs"/>
                      </a:endParaRP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base" latinLnBrk="0" hangingPunct="1">
                        <a:lnSpc>
                          <a:spcPct val="120000"/>
                        </a:lnSpc>
                        <a:spcBef>
                          <a:spcPct val="0"/>
                        </a:spcBef>
                        <a:spcAft>
                          <a:spcPct val="0"/>
                        </a:spcAft>
                        <a:buClr>
                          <a:srgbClr val="FF6600"/>
                        </a:buClr>
                        <a:buSzPct val="150000"/>
                        <a:buFont typeface="Arial Black" pitchFamily="34" charset="0"/>
                        <a:buNone/>
                        <a:tabLst/>
                        <a:defRPr/>
                      </a:pPr>
                      <a:r>
                        <a:rPr kumimoji="0" lang="es-CO" sz="900" b="0" i="0" u="none" strike="noStrike" kern="1200" cap="none" spc="0" normalizeH="0" baseline="0" dirty="0">
                          <a:ln>
                            <a:noFill/>
                          </a:ln>
                          <a:solidFill>
                            <a:srgbClr val="212121"/>
                          </a:solidFill>
                          <a:effectLst/>
                          <a:uLnTx/>
                          <a:uFillTx/>
                          <a:latin typeface="Century Gothic" panose="020B0502020202020204" pitchFamily="34" charset="0"/>
                          <a:ea typeface="MS PGothic" pitchFamily="34" charset="-128"/>
                          <a:cs typeface="+mn-cs"/>
                        </a:rPr>
                        <a:t>Concluyente (error &lt;=6%).</a:t>
                      </a: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4752">
                <a:tc vMerge="1">
                  <a:txBody>
                    <a:bodyPr/>
                    <a:lstStyle/>
                    <a:p>
                      <a:endParaRPr lang="es-CO"/>
                    </a:p>
                  </a:txBody>
                  <a:tcPr/>
                </a:tc>
                <a:tc>
                  <a:txBody>
                    <a:bodyPr/>
                    <a:lstStyle/>
                    <a:p>
                      <a:pPr marL="0" marR="0" lvl="0" indent="0" algn="just" defTabSz="914400" rtl="0" eaLnBrk="1" fontAlgn="base" latinLnBrk="0" hangingPunct="1">
                        <a:lnSpc>
                          <a:spcPct val="120000"/>
                        </a:lnSpc>
                        <a:spcBef>
                          <a:spcPct val="0"/>
                        </a:spcBef>
                        <a:spcAft>
                          <a:spcPct val="0"/>
                        </a:spcAft>
                        <a:buClr>
                          <a:srgbClr val="FF6600"/>
                        </a:buClr>
                        <a:buSzPct val="150000"/>
                        <a:buFont typeface="Arial Black" pitchFamily="34" charset="0"/>
                        <a:buNone/>
                        <a:tabLst/>
                        <a:defRPr/>
                      </a:pPr>
                      <a:endParaRPr kumimoji="0" lang="es-CO" sz="1000" b="0" i="0" u="none" strike="noStrike" kern="1200" cap="none" spc="0" normalizeH="0" baseline="0" dirty="0">
                        <a:ln>
                          <a:noFill/>
                        </a:ln>
                        <a:solidFill>
                          <a:srgbClr val="212121"/>
                        </a:solidFill>
                        <a:effectLst/>
                        <a:uLnTx/>
                        <a:uFillTx/>
                        <a:latin typeface="Century Gothic" panose="020B0502020202020204" pitchFamily="34" charset="0"/>
                        <a:ea typeface="MS PGothic" pitchFamily="34" charset="-128"/>
                        <a:cs typeface="+mn-cs"/>
                      </a:endParaRP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base" latinLnBrk="0" hangingPunct="1">
                        <a:lnSpc>
                          <a:spcPct val="120000"/>
                        </a:lnSpc>
                        <a:spcBef>
                          <a:spcPct val="0"/>
                        </a:spcBef>
                        <a:spcAft>
                          <a:spcPct val="0"/>
                        </a:spcAft>
                        <a:buClr>
                          <a:srgbClr val="FF6600"/>
                        </a:buClr>
                        <a:buSzPct val="150000"/>
                        <a:buFontTx/>
                        <a:buNone/>
                        <a:tabLst/>
                        <a:defRPr/>
                      </a:pPr>
                      <a:r>
                        <a:rPr kumimoji="0" lang="es-CO" sz="900" b="0" i="0" u="none" strike="noStrike" kern="1200" cap="none" spc="0" normalizeH="0" baseline="0" noProof="0" dirty="0">
                          <a:ln>
                            <a:noFill/>
                          </a:ln>
                          <a:solidFill>
                            <a:srgbClr val="212121"/>
                          </a:solidFill>
                          <a:effectLst/>
                          <a:uLnTx/>
                          <a:uFillTx/>
                          <a:latin typeface="Century Gothic" panose="020B0502020202020204" pitchFamily="34" charset="0"/>
                          <a:ea typeface="MS PGothic" pitchFamily="34" charset="-128"/>
                          <a:cs typeface="+mn-cs"/>
                        </a:rPr>
                        <a:t>Tendencia (error 6-10%).</a:t>
                      </a: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4752">
                <a:tc vMerge="1">
                  <a:txBody>
                    <a:bodyPr/>
                    <a:lstStyle/>
                    <a:p>
                      <a:endParaRPr lang="es-CO"/>
                    </a:p>
                  </a:txBody>
                  <a:tcPr/>
                </a:tc>
                <a:tc>
                  <a:txBody>
                    <a:bodyPr/>
                    <a:lstStyle/>
                    <a:p>
                      <a:pPr marL="0" marR="0" lvl="0" indent="0" algn="just" defTabSz="914400" rtl="0" eaLnBrk="1" fontAlgn="base" latinLnBrk="0" hangingPunct="1">
                        <a:lnSpc>
                          <a:spcPct val="120000"/>
                        </a:lnSpc>
                        <a:spcBef>
                          <a:spcPct val="0"/>
                        </a:spcBef>
                        <a:spcAft>
                          <a:spcPct val="0"/>
                        </a:spcAft>
                        <a:buClr>
                          <a:srgbClr val="FF6600"/>
                        </a:buClr>
                        <a:buSzPct val="150000"/>
                        <a:buFont typeface="Arial Black" pitchFamily="34" charset="0"/>
                        <a:buNone/>
                        <a:tabLst/>
                        <a:defRPr/>
                      </a:pPr>
                      <a:endParaRPr kumimoji="0" lang="es-CO" sz="1000" b="0" i="0" u="none" strike="noStrike" kern="1200" cap="none" spc="0" normalizeH="0" baseline="0" dirty="0">
                        <a:ln>
                          <a:noFill/>
                        </a:ln>
                        <a:solidFill>
                          <a:srgbClr val="212121"/>
                        </a:solidFill>
                        <a:effectLst/>
                        <a:uLnTx/>
                        <a:uFillTx/>
                        <a:latin typeface="Century Gothic" panose="020B0502020202020204" pitchFamily="34" charset="0"/>
                        <a:ea typeface="MS PGothic" pitchFamily="34" charset="-128"/>
                        <a:cs typeface="+mn-cs"/>
                      </a:endParaRP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base" latinLnBrk="0" hangingPunct="1">
                        <a:lnSpc>
                          <a:spcPct val="120000"/>
                        </a:lnSpc>
                        <a:spcBef>
                          <a:spcPct val="0"/>
                        </a:spcBef>
                        <a:spcAft>
                          <a:spcPct val="0"/>
                        </a:spcAft>
                        <a:buClr>
                          <a:srgbClr val="FF6600"/>
                        </a:buClr>
                        <a:buSzPct val="150000"/>
                        <a:buFont typeface="Arial Black" pitchFamily="34" charset="0"/>
                        <a:buNone/>
                        <a:tabLst/>
                        <a:defRPr/>
                      </a:pPr>
                      <a:r>
                        <a:rPr kumimoji="0" lang="es-CO" sz="900" b="0" i="0" u="none" strike="noStrike" kern="1200" cap="none" spc="0" normalizeH="0" baseline="0" dirty="0">
                          <a:ln>
                            <a:noFill/>
                          </a:ln>
                          <a:solidFill>
                            <a:srgbClr val="212121"/>
                          </a:solidFill>
                          <a:effectLst/>
                          <a:uLnTx/>
                          <a:uFillTx/>
                          <a:latin typeface="Century Gothic" panose="020B0502020202020204" pitchFamily="34" charset="0"/>
                          <a:ea typeface="MS PGothic" pitchFamily="34" charset="-128"/>
                          <a:cs typeface="+mn-cs"/>
                        </a:rPr>
                        <a:t>Cobertura (error &gt;10%).</a:t>
                      </a: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8 Rectángulo">
            <a:extLst>
              <a:ext uri="{FF2B5EF4-FFF2-40B4-BE49-F238E27FC236}">
                <a16:creationId xmlns:a16="http://schemas.microsoft.com/office/drawing/2014/main" id="{7962238A-38FB-B173-9BF5-96AD3CC91886}"/>
              </a:ext>
            </a:extLst>
          </p:cNvPr>
          <p:cNvSpPr/>
          <p:nvPr/>
        </p:nvSpPr>
        <p:spPr>
          <a:xfrm>
            <a:off x="8142990" y="3984335"/>
            <a:ext cx="2289185" cy="307777"/>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
                <a:srgbClr val="FF6600"/>
              </a:buClr>
              <a:buSzPct val="150000"/>
              <a:tabLst/>
              <a:defRPr/>
            </a:pPr>
            <a:r>
              <a:rPr kumimoji="0" lang="es-ES" sz="14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Uso: Perfil demográfico</a:t>
            </a:r>
            <a:endParaRPr kumimoji="0" lang="es-ES" sz="1400" b="1" i="0" u="none" strike="noStrike" kern="1200" cap="none" spc="0" normalizeH="0" baseline="0" noProof="0" dirty="0">
              <a:ln>
                <a:noFill/>
              </a:ln>
              <a:solidFill>
                <a:srgbClr val="FF7D25"/>
              </a:solidFill>
              <a:effectLst/>
              <a:uLnTx/>
              <a:uFillTx/>
              <a:latin typeface="Century Gothic" panose="020B0502020202020204" pitchFamily="34" charset="0"/>
              <a:ea typeface="+mn-ea"/>
              <a:cs typeface="+mn-cs"/>
            </a:endParaRPr>
          </a:p>
        </p:txBody>
      </p:sp>
      <p:sp>
        <p:nvSpPr>
          <p:cNvPr id="9" name="8 Rectángulo">
            <a:extLst>
              <a:ext uri="{FF2B5EF4-FFF2-40B4-BE49-F238E27FC236}">
                <a16:creationId xmlns:a16="http://schemas.microsoft.com/office/drawing/2014/main" id="{03DBA7A7-0FE9-C9F6-7783-A91E5707D17B}"/>
              </a:ext>
            </a:extLst>
          </p:cNvPr>
          <p:cNvSpPr/>
          <p:nvPr/>
        </p:nvSpPr>
        <p:spPr>
          <a:xfrm>
            <a:off x="8105121" y="5705724"/>
            <a:ext cx="3925662" cy="307777"/>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
                <a:srgbClr val="FF6600"/>
              </a:buClr>
              <a:buSzPct val="150000"/>
              <a:tabLst/>
              <a:defRPr/>
            </a:pPr>
            <a:r>
              <a:rPr kumimoji="0" lang="es-ES" sz="14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Uso: Salud de marca + extensión de línea</a:t>
            </a:r>
            <a:endParaRPr kumimoji="0" lang="es-ES" sz="1400" b="1" i="0" u="none" strike="noStrike" kern="1200" cap="none" spc="0" normalizeH="0" baseline="0" noProof="0" dirty="0">
              <a:ln>
                <a:noFill/>
              </a:ln>
              <a:solidFill>
                <a:srgbClr val="FF7D25"/>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8046112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7610E0B-8915-5FD4-CBDD-43DAF61B77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s-CO"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3" name="Rectángulo 2">
            <a:extLst>
              <a:ext uri="{FF2B5EF4-FFF2-40B4-BE49-F238E27FC236}">
                <a16:creationId xmlns:a16="http://schemas.microsoft.com/office/drawing/2014/main" id="{632D170F-E441-F73F-CEC7-4608E288D387}"/>
              </a:ext>
            </a:extLst>
          </p:cNvPr>
          <p:cNvSpPr/>
          <p:nvPr/>
        </p:nvSpPr>
        <p:spPr>
          <a:xfrm>
            <a:off x="509733" y="1156159"/>
            <a:ext cx="10753712" cy="4821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cxnSp>
        <p:nvCxnSpPr>
          <p:cNvPr id="4" name="Conector recto 3">
            <a:extLst>
              <a:ext uri="{FF2B5EF4-FFF2-40B4-BE49-F238E27FC236}">
                <a16:creationId xmlns:a16="http://schemas.microsoft.com/office/drawing/2014/main" id="{BEB85A31-6333-3CD9-CB0E-76A79AAD23A2}"/>
              </a:ext>
            </a:extLst>
          </p:cNvPr>
          <p:cNvCxnSpPr/>
          <p:nvPr/>
        </p:nvCxnSpPr>
        <p:spPr>
          <a:xfrm>
            <a:off x="3970820" y="4228704"/>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cxnSp>
        <p:nvCxnSpPr>
          <p:cNvPr id="5" name="Conector recto 4">
            <a:extLst>
              <a:ext uri="{FF2B5EF4-FFF2-40B4-BE49-F238E27FC236}">
                <a16:creationId xmlns:a16="http://schemas.microsoft.com/office/drawing/2014/main" id="{AF75C4E5-2263-87E2-E0A8-B0B67A9D3875}"/>
              </a:ext>
            </a:extLst>
          </p:cNvPr>
          <p:cNvCxnSpPr/>
          <p:nvPr/>
        </p:nvCxnSpPr>
        <p:spPr>
          <a:xfrm>
            <a:off x="3968535" y="4750140"/>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cxnSp>
        <p:nvCxnSpPr>
          <p:cNvPr id="6" name="Conector recto 5">
            <a:extLst>
              <a:ext uri="{FF2B5EF4-FFF2-40B4-BE49-F238E27FC236}">
                <a16:creationId xmlns:a16="http://schemas.microsoft.com/office/drawing/2014/main" id="{59C6A39D-54E5-E9CE-7634-B1D384D94648}"/>
              </a:ext>
            </a:extLst>
          </p:cNvPr>
          <p:cNvCxnSpPr/>
          <p:nvPr/>
        </p:nvCxnSpPr>
        <p:spPr>
          <a:xfrm>
            <a:off x="3957220" y="4746001"/>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cxnSp>
        <p:nvCxnSpPr>
          <p:cNvPr id="7" name="Conector recto 6">
            <a:extLst>
              <a:ext uri="{FF2B5EF4-FFF2-40B4-BE49-F238E27FC236}">
                <a16:creationId xmlns:a16="http://schemas.microsoft.com/office/drawing/2014/main" id="{BDF19475-133C-0680-AC26-E955A6EB49A0}"/>
              </a:ext>
            </a:extLst>
          </p:cNvPr>
          <p:cNvCxnSpPr/>
          <p:nvPr/>
        </p:nvCxnSpPr>
        <p:spPr>
          <a:xfrm>
            <a:off x="3969263" y="5307088"/>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cxnSp>
        <p:nvCxnSpPr>
          <p:cNvPr id="8" name="Conector recto 7">
            <a:extLst>
              <a:ext uri="{FF2B5EF4-FFF2-40B4-BE49-F238E27FC236}">
                <a16:creationId xmlns:a16="http://schemas.microsoft.com/office/drawing/2014/main" id="{C4589D37-B893-9BD7-772B-D548FBDD6CAE}"/>
              </a:ext>
            </a:extLst>
          </p:cNvPr>
          <p:cNvCxnSpPr/>
          <p:nvPr/>
        </p:nvCxnSpPr>
        <p:spPr>
          <a:xfrm>
            <a:off x="3968535" y="3344855"/>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cxnSp>
        <p:nvCxnSpPr>
          <p:cNvPr id="9" name="Conector recto 8">
            <a:extLst>
              <a:ext uri="{FF2B5EF4-FFF2-40B4-BE49-F238E27FC236}">
                <a16:creationId xmlns:a16="http://schemas.microsoft.com/office/drawing/2014/main" id="{A9D4B107-C5DC-AC27-0A3A-809B60F73FCC}"/>
              </a:ext>
            </a:extLst>
          </p:cNvPr>
          <p:cNvCxnSpPr/>
          <p:nvPr/>
        </p:nvCxnSpPr>
        <p:spPr>
          <a:xfrm>
            <a:off x="3966583" y="2434371"/>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sp>
        <p:nvSpPr>
          <p:cNvPr id="10" name="Rectángulo: esquinas redondeadas 20">
            <a:extLst>
              <a:ext uri="{FF2B5EF4-FFF2-40B4-BE49-F238E27FC236}">
                <a16:creationId xmlns:a16="http://schemas.microsoft.com/office/drawing/2014/main" id="{55F5469A-CEB1-F93F-0DC8-8A491E22F41A}"/>
              </a:ext>
            </a:extLst>
          </p:cNvPr>
          <p:cNvSpPr/>
          <p:nvPr/>
        </p:nvSpPr>
        <p:spPr>
          <a:xfrm>
            <a:off x="925087" y="3875020"/>
            <a:ext cx="3208935" cy="1757201"/>
          </a:xfrm>
          <a:prstGeom prst="roundRect">
            <a:avLst>
              <a:gd name="adj" fmla="val 10556"/>
            </a:avLst>
          </a:prstGeom>
          <a:solidFill>
            <a:schemeClr val="bg1">
              <a:lumMod val="95000"/>
            </a:schemeClr>
          </a:solidFill>
          <a:ln>
            <a:solidFill>
              <a:srgbClr val="17BE9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1" name="Rectángulo: esquinas redondeadas 20">
            <a:extLst>
              <a:ext uri="{FF2B5EF4-FFF2-40B4-BE49-F238E27FC236}">
                <a16:creationId xmlns:a16="http://schemas.microsoft.com/office/drawing/2014/main" id="{27681D18-5B2D-5520-DD94-05AFB11838C8}"/>
              </a:ext>
            </a:extLst>
          </p:cNvPr>
          <p:cNvSpPr/>
          <p:nvPr/>
        </p:nvSpPr>
        <p:spPr>
          <a:xfrm>
            <a:off x="1065432" y="4426693"/>
            <a:ext cx="1609305" cy="520108"/>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17BE94"/>
              </a:solidFill>
              <a:effectLst/>
              <a:uLnTx/>
              <a:uFillTx/>
              <a:latin typeface="Century Gothic" panose="020B0502020202020204" pitchFamily="34" charset="0"/>
              <a:ea typeface="+mn-ea"/>
              <a:cs typeface="+mn-cs"/>
            </a:endParaRPr>
          </a:p>
        </p:txBody>
      </p:sp>
      <p:sp>
        <p:nvSpPr>
          <p:cNvPr id="12" name="Rectángulo: esquinas redondeadas 20">
            <a:extLst>
              <a:ext uri="{FF2B5EF4-FFF2-40B4-BE49-F238E27FC236}">
                <a16:creationId xmlns:a16="http://schemas.microsoft.com/office/drawing/2014/main" id="{2B3D236B-E9DF-667D-9A84-01FDF6E1A0FB}"/>
              </a:ext>
            </a:extLst>
          </p:cNvPr>
          <p:cNvSpPr/>
          <p:nvPr/>
        </p:nvSpPr>
        <p:spPr>
          <a:xfrm>
            <a:off x="929880" y="2058836"/>
            <a:ext cx="3208935" cy="746309"/>
          </a:xfrm>
          <a:prstGeom prst="roundRect">
            <a:avLst>
              <a:gd name="adj" fmla="val 10556"/>
            </a:avLst>
          </a:prstGeom>
          <a:solidFill>
            <a:schemeClr val="bg1">
              <a:lumMod val="95000"/>
            </a:schemeClr>
          </a:solid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3" name="Text Box 2">
            <a:extLst>
              <a:ext uri="{FF2B5EF4-FFF2-40B4-BE49-F238E27FC236}">
                <a16:creationId xmlns:a16="http://schemas.microsoft.com/office/drawing/2014/main" id="{8B73368D-6930-400E-7A3D-BB19B9F2FE42}"/>
              </a:ext>
            </a:extLst>
          </p:cNvPr>
          <p:cNvSpPr txBox="1">
            <a:spLocks noChangeArrowheads="1"/>
          </p:cNvSpPr>
          <p:nvPr/>
        </p:nvSpPr>
        <p:spPr bwMode="hidden">
          <a:xfrm>
            <a:off x="476945" y="745874"/>
            <a:ext cx="10819287" cy="83099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93663" marR="0" lvl="1" indent="0" algn="just" defTabSz="914400" rtl="0" eaLnBrk="1" fontAlgn="auto" latinLnBrk="0" hangingPunct="1">
              <a:lnSpc>
                <a:spcPct val="100000"/>
              </a:lnSpc>
              <a:spcBef>
                <a:spcPct val="20000"/>
              </a:spcBef>
              <a:spcAft>
                <a:spcPts val="0"/>
              </a:spcAft>
              <a:buClrTx/>
              <a:buSzTx/>
              <a:buFontTx/>
              <a:buNone/>
              <a:tabLst/>
              <a:defRPr/>
            </a:pPr>
            <a:r>
              <a:rPr kumimoji="0" lang="es-CO" sz="1600" b="0" i="0"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sym typeface="Wingdings" pitchFamily="2" charset="2"/>
              </a:rPr>
              <a:t>El modelo de </a:t>
            </a:r>
            <a:r>
              <a:rPr kumimoji="0" lang="es-CO" sz="1600" b="1" i="0" u="none" strike="noStrike" kern="1200" cap="none" spc="0" normalizeH="0" baseline="0" noProof="0" dirty="0">
                <a:ln>
                  <a:noFill/>
                </a:ln>
                <a:solidFill>
                  <a:srgbClr val="FF6600"/>
                </a:solidFill>
                <a:effectLst/>
                <a:uLnTx/>
                <a:uFillTx/>
                <a:latin typeface="Century Gothic" panose="020B0502020202020204" pitchFamily="34" charset="0"/>
                <a:ea typeface="MS PGothic" pitchFamily="34" charset="-128"/>
                <a:cs typeface="+mn-cs"/>
                <a:sym typeface="Wingdings" pitchFamily="2" charset="2"/>
              </a:rPr>
              <a:t>Salud de marca </a:t>
            </a:r>
            <a:r>
              <a:rPr kumimoji="0" lang="es-CO" sz="1600" b="1" i="0"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sym typeface="Wingdings" pitchFamily="2" charset="2"/>
              </a:rPr>
              <a:t>consta de tres variables que están subdivididas de la siguiente manera,</a:t>
            </a:r>
            <a:r>
              <a:rPr kumimoji="0" lang="es-CO" sz="1600" b="0" i="0"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sym typeface="Wingdings" pitchFamily="2" charset="2"/>
              </a:rPr>
              <a:t> se debe realizar un análisis aparte para analizar los aporte de cada una de las variables y de los de </a:t>
            </a:r>
            <a:r>
              <a:rPr kumimoji="0" lang="es-CO" sz="1600" b="1" i="0"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sym typeface="Wingdings" pitchFamily="2" charset="2"/>
              </a:rPr>
              <a:t>pesos los factores el de sus componentes.</a:t>
            </a:r>
          </a:p>
        </p:txBody>
      </p:sp>
      <p:sp>
        <p:nvSpPr>
          <p:cNvPr id="14" name="Rectangle 21">
            <a:extLst>
              <a:ext uri="{FF2B5EF4-FFF2-40B4-BE49-F238E27FC236}">
                <a16:creationId xmlns:a16="http://schemas.microsoft.com/office/drawing/2014/main" id="{C26A303E-7CB9-3211-CFF6-F551487FC2A6}"/>
              </a:ext>
            </a:extLst>
          </p:cNvPr>
          <p:cNvSpPr>
            <a:spLocks noChangeArrowheads="1"/>
          </p:cNvSpPr>
          <p:nvPr/>
        </p:nvSpPr>
        <p:spPr bwMode="auto">
          <a:xfrm>
            <a:off x="1066020" y="3999535"/>
            <a:ext cx="1522814" cy="1377468"/>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mn-cs"/>
              </a:rPr>
              <a:t>BRAND IMAGE</a:t>
            </a:r>
          </a:p>
        </p:txBody>
      </p:sp>
      <p:sp>
        <p:nvSpPr>
          <p:cNvPr id="15" name="Text Box 25">
            <a:extLst>
              <a:ext uri="{FF2B5EF4-FFF2-40B4-BE49-F238E27FC236}">
                <a16:creationId xmlns:a16="http://schemas.microsoft.com/office/drawing/2014/main" id="{52813C87-7477-B4C2-E7C1-84F675FCB227}"/>
              </a:ext>
            </a:extLst>
          </p:cNvPr>
          <p:cNvSpPr txBox="1">
            <a:spLocks noChangeArrowheads="1"/>
          </p:cNvSpPr>
          <p:nvPr/>
        </p:nvSpPr>
        <p:spPr bwMode="auto">
          <a:xfrm>
            <a:off x="7356450" y="1845364"/>
            <a:ext cx="2026673" cy="58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9930" tIns="46764" rIns="89930" bIns="4676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sng"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Conocimiento</a:t>
            </a:r>
            <a:endParaRPr kumimoji="0" lang="es-ES" sz="1599" b="1" i="0" u="sng"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TOM / espontáneo</a:t>
            </a:r>
            <a:endParaRPr kumimoji="0" lang="es-ES"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endParaRPr>
          </a:p>
        </p:txBody>
      </p:sp>
      <p:sp>
        <p:nvSpPr>
          <p:cNvPr id="16" name="Text Box 26">
            <a:extLst>
              <a:ext uri="{FF2B5EF4-FFF2-40B4-BE49-F238E27FC236}">
                <a16:creationId xmlns:a16="http://schemas.microsoft.com/office/drawing/2014/main" id="{72328398-19D0-D5D1-881E-F7D68A195AB1}"/>
              </a:ext>
            </a:extLst>
          </p:cNvPr>
          <p:cNvSpPr txBox="1">
            <a:spLocks noChangeArrowheads="1"/>
          </p:cNvSpPr>
          <p:nvPr/>
        </p:nvSpPr>
        <p:spPr bwMode="auto">
          <a:xfrm>
            <a:off x="7356450" y="4688797"/>
            <a:ext cx="3034962" cy="58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9930" tIns="46764" rIns="89930" bIns="4676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sng"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Consideraciones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Precio / Calidad / Confianza</a:t>
            </a:r>
            <a:endParaRPr kumimoji="0" lang="es-ES"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endParaRPr>
          </a:p>
        </p:txBody>
      </p:sp>
      <p:sp>
        <p:nvSpPr>
          <p:cNvPr id="17" name="Text Box 27">
            <a:extLst>
              <a:ext uri="{FF2B5EF4-FFF2-40B4-BE49-F238E27FC236}">
                <a16:creationId xmlns:a16="http://schemas.microsoft.com/office/drawing/2014/main" id="{3384DF42-C848-220E-2701-A65BD2FC9349}"/>
              </a:ext>
            </a:extLst>
          </p:cNvPr>
          <p:cNvSpPr txBox="1">
            <a:spLocks noChangeArrowheads="1"/>
          </p:cNvSpPr>
          <p:nvPr/>
        </p:nvSpPr>
        <p:spPr bwMode="auto">
          <a:xfrm>
            <a:off x="7356450" y="5555624"/>
            <a:ext cx="3906995" cy="83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9930" tIns="46764" rIns="89930" bIns="4676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sng"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Atributos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Beneficios funcionales / emocionales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Categorías</a:t>
            </a:r>
            <a:endParaRPr kumimoji="0" lang="es-ES"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endParaRPr>
          </a:p>
        </p:txBody>
      </p:sp>
      <p:sp>
        <p:nvSpPr>
          <p:cNvPr id="18" name="Rectángulo: esquinas redondeadas 20">
            <a:extLst>
              <a:ext uri="{FF2B5EF4-FFF2-40B4-BE49-F238E27FC236}">
                <a16:creationId xmlns:a16="http://schemas.microsoft.com/office/drawing/2014/main" id="{8862C892-DDF1-ED97-A2D5-AD4E9EE2178F}"/>
              </a:ext>
            </a:extLst>
          </p:cNvPr>
          <p:cNvSpPr/>
          <p:nvPr/>
        </p:nvSpPr>
        <p:spPr>
          <a:xfrm>
            <a:off x="1055386" y="2174313"/>
            <a:ext cx="1211356" cy="520108"/>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9" name="Rectangle 8">
            <a:extLst>
              <a:ext uri="{FF2B5EF4-FFF2-40B4-BE49-F238E27FC236}">
                <a16:creationId xmlns:a16="http://schemas.microsoft.com/office/drawing/2014/main" id="{EA52E15C-1D3D-3C57-B11A-C8211FABE4F6}"/>
              </a:ext>
            </a:extLst>
          </p:cNvPr>
          <p:cNvSpPr>
            <a:spLocks noChangeArrowheads="1"/>
          </p:cNvSpPr>
          <p:nvPr/>
        </p:nvSpPr>
        <p:spPr bwMode="auto">
          <a:xfrm>
            <a:off x="981396" y="2126095"/>
            <a:ext cx="1338605" cy="6191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20BAF2"/>
                </a:solidFill>
                <a:effectLst/>
                <a:uLnTx/>
                <a:uFillTx/>
                <a:latin typeface="Century Gothic" panose="020B0502020202020204" pitchFamily="34" charset="0"/>
                <a:ea typeface="ＭＳ Ｐゴシック" pitchFamily="34" charset="-128"/>
                <a:cs typeface="Arial" pitchFamily="34" charset="0"/>
              </a:rPr>
              <a:t>AWARENESS</a:t>
            </a:r>
          </a:p>
        </p:txBody>
      </p:sp>
      <p:sp>
        <p:nvSpPr>
          <p:cNvPr id="20" name="Rectángulo: esquinas redondeadas 19">
            <a:extLst>
              <a:ext uri="{FF2B5EF4-FFF2-40B4-BE49-F238E27FC236}">
                <a16:creationId xmlns:a16="http://schemas.microsoft.com/office/drawing/2014/main" id="{FC352393-8448-2E26-077D-736C0159E97B}"/>
              </a:ext>
            </a:extLst>
          </p:cNvPr>
          <p:cNvSpPr/>
          <p:nvPr/>
        </p:nvSpPr>
        <p:spPr>
          <a:xfrm>
            <a:off x="2393991" y="2174312"/>
            <a:ext cx="1615796" cy="520108"/>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21" name="Rectangle 11">
            <a:extLst>
              <a:ext uri="{FF2B5EF4-FFF2-40B4-BE49-F238E27FC236}">
                <a16:creationId xmlns:a16="http://schemas.microsoft.com/office/drawing/2014/main" id="{4F630BB6-E342-651E-BCC6-7D9D3658267B}"/>
              </a:ext>
            </a:extLst>
          </p:cNvPr>
          <p:cNvSpPr>
            <a:spLocks noChangeArrowheads="1"/>
          </p:cNvSpPr>
          <p:nvPr/>
        </p:nvSpPr>
        <p:spPr bwMode="auto">
          <a:xfrm>
            <a:off x="2403267" y="2114471"/>
            <a:ext cx="1597025" cy="6191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20BAF2"/>
                </a:solidFill>
                <a:effectLst/>
                <a:uLnTx/>
                <a:uFillTx/>
                <a:latin typeface="Century Gothic" panose="020B0502020202020204" pitchFamily="34" charset="0"/>
                <a:ea typeface="ＭＳ Ｐゴシック" pitchFamily="34" charset="-128"/>
                <a:cs typeface="Arial" pitchFamily="34" charset="0"/>
              </a:rPr>
              <a:t>TOM</a:t>
            </a:r>
          </a:p>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20BAF2"/>
                </a:solidFill>
                <a:effectLst/>
                <a:uLnTx/>
                <a:uFillTx/>
                <a:latin typeface="Century Gothic" panose="020B0502020202020204" pitchFamily="34" charset="0"/>
                <a:ea typeface="ＭＳ Ｐゴシック" pitchFamily="34" charset="-128"/>
                <a:cs typeface="Arial" pitchFamily="34" charset="0"/>
              </a:rPr>
              <a:t>Rec. Espontáneo</a:t>
            </a:r>
          </a:p>
        </p:txBody>
      </p:sp>
      <p:cxnSp>
        <p:nvCxnSpPr>
          <p:cNvPr id="22" name="Conector angular 8">
            <a:extLst>
              <a:ext uri="{FF2B5EF4-FFF2-40B4-BE49-F238E27FC236}">
                <a16:creationId xmlns:a16="http://schemas.microsoft.com/office/drawing/2014/main" id="{3EE0E75C-DEE3-0B25-8D06-8A586C1D4C11}"/>
              </a:ext>
            </a:extLst>
          </p:cNvPr>
          <p:cNvCxnSpPr>
            <a:stCxn id="12" idx="3"/>
            <a:endCxn id="15" idx="1"/>
          </p:cNvCxnSpPr>
          <p:nvPr/>
        </p:nvCxnSpPr>
        <p:spPr>
          <a:xfrm flipV="1">
            <a:off x="4138815" y="2138678"/>
            <a:ext cx="3217635" cy="293313"/>
          </a:xfrm>
          <a:prstGeom prst="bentConnector3">
            <a:avLst>
              <a:gd name="adj1" fmla="val 50000"/>
            </a:avLst>
          </a:prstGeom>
          <a:solidFill>
            <a:schemeClr val="bg1">
              <a:lumMod val="95000"/>
            </a:schemeClr>
          </a:solid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23" name="Grupo 22">
            <a:extLst>
              <a:ext uri="{FF2B5EF4-FFF2-40B4-BE49-F238E27FC236}">
                <a16:creationId xmlns:a16="http://schemas.microsoft.com/office/drawing/2014/main" id="{8A04119A-D10D-4EC8-0CF5-008EEDF13739}"/>
              </a:ext>
            </a:extLst>
          </p:cNvPr>
          <p:cNvGrpSpPr/>
          <p:nvPr/>
        </p:nvGrpSpPr>
        <p:grpSpPr>
          <a:xfrm>
            <a:off x="6914540" y="1892893"/>
            <a:ext cx="482854" cy="466403"/>
            <a:chOff x="10677460" y="1887713"/>
            <a:chExt cx="482854" cy="466403"/>
          </a:xfrm>
        </p:grpSpPr>
        <p:sp>
          <p:nvSpPr>
            <p:cNvPr id="24" name="Elipse 23">
              <a:extLst>
                <a:ext uri="{FF2B5EF4-FFF2-40B4-BE49-F238E27FC236}">
                  <a16:creationId xmlns:a16="http://schemas.microsoft.com/office/drawing/2014/main" id="{26F6920F-0FFA-0AB9-6B46-53C0B4102639}"/>
                </a:ext>
              </a:extLst>
            </p:cNvPr>
            <p:cNvSpPr/>
            <p:nvPr/>
          </p:nvSpPr>
          <p:spPr>
            <a:xfrm>
              <a:off x="10677460" y="1887713"/>
              <a:ext cx="466403" cy="46640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pic>
          <p:nvPicPr>
            <p:cNvPr id="25" name="Gráfico 6" descr="Cerebro izquierdo contorno">
              <a:extLst>
                <a:ext uri="{FF2B5EF4-FFF2-40B4-BE49-F238E27FC236}">
                  <a16:creationId xmlns:a16="http://schemas.microsoft.com/office/drawing/2014/main" id="{963DFA76-85E8-2F96-86DB-C89DFAA197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2385" y="1899207"/>
              <a:ext cx="447929" cy="447929"/>
            </a:xfrm>
            <a:prstGeom prst="rect">
              <a:avLst/>
            </a:prstGeom>
          </p:spPr>
        </p:pic>
      </p:grpSp>
      <p:sp>
        <p:nvSpPr>
          <p:cNvPr id="26" name="Rectángulo: esquinas redondeadas 20">
            <a:extLst>
              <a:ext uri="{FF2B5EF4-FFF2-40B4-BE49-F238E27FC236}">
                <a16:creationId xmlns:a16="http://schemas.microsoft.com/office/drawing/2014/main" id="{DA1F1AD1-10DC-D2F1-D092-29E203F5BB99}"/>
              </a:ext>
            </a:extLst>
          </p:cNvPr>
          <p:cNvSpPr/>
          <p:nvPr/>
        </p:nvSpPr>
        <p:spPr>
          <a:xfrm>
            <a:off x="929880" y="2973308"/>
            <a:ext cx="3208935" cy="746309"/>
          </a:xfrm>
          <a:prstGeom prst="roundRect">
            <a:avLst>
              <a:gd name="adj" fmla="val 10556"/>
            </a:avLst>
          </a:prstGeom>
          <a:solidFill>
            <a:schemeClr val="bg1">
              <a:lumMod val="95000"/>
            </a:schemeClr>
          </a:solidFill>
          <a:ln>
            <a:solidFill>
              <a:srgbClr val="BB283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27" name="Rectángulo: esquinas redondeadas 20">
            <a:extLst>
              <a:ext uri="{FF2B5EF4-FFF2-40B4-BE49-F238E27FC236}">
                <a16:creationId xmlns:a16="http://schemas.microsoft.com/office/drawing/2014/main" id="{9455DA5E-07E0-11F6-181F-D44D3C5FB17F}"/>
              </a:ext>
            </a:extLst>
          </p:cNvPr>
          <p:cNvSpPr/>
          <p:nvPr/>
        </p:nvSpPr>
        <p:spPr>
          <a:xfrm>
            <a:off x="1064461" y="3088785"/>
            <a:ext cx="1612315" cy="520108"/>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28" name="Rectangle 8">
            <a:extLst>
              <a:ext uri="{FF2B5EF4-FFF2-40B4-BE49-F238E27FC236}">
                <a16:creationId xmlns:a16="http://schemas.microsoft.com/office/drawing/2014/main" id="{29E4D609-E956-8966-DE69-EBB2486C7FBB}"/>
              </a:ext>
            </a:extLst>
          </p:cNvPr>
          <p:cNvSpPr>
            <a:spLocks noChangeArrowheads="1"/>
          </p:cNvSpPr>
          <p:nvPr/>
        </p:nvSpPr>
        <p:spPr bwMode="auto">
          <a:xfrm>
            <a:off x="1190950" y="3040567"/>
            <a:ext cx="1338605" cy="6191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BB283E"/>
                </a:solidFill>
                <a:effectLst/>
                <a:uLnTx/>
                <a:uFillTx/>
                <a:latin typeface="Century Gothic" panose="020B0502020202020204" pitchFamily="34" charset="0"/>
                <a:ea typeface="ＭＳ Ｐゴシック" pitchFamily="34" charset="-128"/>
                <a:cs typeface="Arial" pitchFamily="34" charset="0"/>
              </a:rPr>
              <a:t>CONSIDERATIONS</a:t>
            </a:r>
          </a:p>
        </p:txBody>
      </p:sp>
      <p:sp>
        <p:nvSpPr>
          <p:cNvPr id="29" name="Rectángulo: esquinas redondeadas 20">
            <a:extLst>
              <a:ext uri="{FF2B5EF4-FFF2-40B4-BE49-F238E27FC236}">
                <a16:creationId xmlns:a16="http://schemas.microsoft.com/office/drawing/2014/main" id="{50C932A8-F612-F5BD-844B-C5DD475648AD}"/>
              </a:ext>
            </a:extLst>
          </p:cNvPr>
          <p:cNvSpPr/>
          <p:nvPr/>
        </p:nvSpPr>
        <p:spPr>
          <a:xfrm>
            <a:off x="2921275" y="3028943"/>
            <a:ext cx="1090337" cy="630749"/>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30" name="Rectangle 11">
            <a:extLst>
              <a:ext uri="{FF2B5EF4-FFF2-40B4-BE49-F238E27FC236}">
                <a16:creationId xmlns:a16="http://schemas.microsoft.com/office/drawing/2014/main" id="{6C3047D4-F7D2-59FE-0A7D-F17A80001C92}"/>
              </a:ext>
            </a:extLst>
          </p:cNvPr>
          <p:cNvSpPr>
            <a:spLocks noChangeArrowheads="1"/>
          </p:cNvSpPr>
          <p:nvPr/>
        </p:nvSpPr>
        <p:spPr bwMode="auto">
          <a:xfrm>
            <a:off x="2674737" y="3028943"/>
            <a:ext cx="1597025" cy="6191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BB283E"/>
                </a:solidFill>
                <a:effectLst/>
                <a:uLnTx/>
                <a:uFillTx/>
                <a:latin typeface="Century Gothic" panose="020B0502020202020204" pitchFamily="34" charset="0"/>
                <a:ea typeface="ＭＳ Ｐゴシック" pitchFamily="34" charset="-128"/>
                <a:cs typeface="Arial" pitchFamily="34" charset="0"/>
              </a:rPr>
              <a:t>Precio </a:t>
            </a:r>
          </a:p>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BB283E"/>
                </a:solidFill>
                <a:effectLst/>
                <a:uLnTx/>
                <a:uFillTx/>
                <a:latin typeface="Century Gothic" panose="020B0502020202020204" pitchFamily="34" charset="0"/>
                <a:ea typeface="ＭＳ Ｐゴシック" pitchFamily="34" charset="-128"/>
                <a:cs typeface="Arial" pitchFamily="34" charset="0"/>
              </a:rPr>
              <a:t>Calidad </a:t>
            </a:r>
          </a:p>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BB283E"/>
                </a:solidFill>
                <a:effectLst/>
                <a:uLnTx/>
                <a:uFillTx/>
                <a:latin typeface="Century Gothic" panose="020B0502020202020204" pitchFamily="34" charset="0"/>
                <a:ea typeface="ＭＳ Ｐゴシック" pitchFamily="34" charset="-128"/>
                <a:cs typeface="Arial" pitchFamily="34" charset="0"/>
              </a:rPr>
              <a:t>Confianza</a:t>
            </a:r>
          </a:p>
        </p:txBody>
      </p:sp>
      <p:sp>
        <p:nvSpPr>
          <p:cNvPr id="31" name="Rectángulo: esquinas redondeadas 20">
            <a:extLst>
              <a:ext uri="{FF2B5EF4-FFF2-40B4-BE49-F238E27FC236}">
                <a16:creationId xmlns:a16="http://schemas.microsoft.com/office/drawing/2014/main" id="{E6C6599B-832E-D900-FABD-BD7B510B19C2}"/>
              </a:ext>
            </a:extLst>
          </p:cNvPr>
          <p:cNvSpPr/>
          <p:nvPr/>
        </p:nvSpPr>
        <p:spPr>
          <a:xfrm>
            <a:off x="2783470" y="3959232"/>
            <a:ext cx="1210715" cy="472825"/>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17BE94"/>
              </a:solidFill>
              <a:effectLst/>
              <a:uLnTx/>
              <a:uFillTx/>
              <a:latin typeface="Century Gothic" panose="020B0502020202020204" pitchFamily="34" charset="0"/>
              <a:ea typeface="+mn-ea"/>
              <a:cs typeface="+mn-cs"/>
            </a:endParaRPr>
          </a:p>
        </p:txBody>
      </p:sp>
      <p:sp>
        <p:nvSpPr>
          <p:cNvPr id="32" name="Rectangle 17">
            <a:extLst>
              <a:ext uri="{FF2B5EF4-FFF2-40B4-BE49-F238E27FC236}">
                <a16:creationId xmlns:a16="http://schemas.microsoft.com/office/drawing/2014/main" id="{2003F4A3-F1A2-0F45-9F55-AB3698A07EB3}"/>
              </a:ext>
            </a:extLst>
          </p:cNvPr>
          <p:cNvSpPr>
            <a:spLocks noChangeArrowheads="1"/>
          </p:cNvSpPr>
          <p:nvPr/>
        </p:nvSpPr>
        <p:spPr bwMode="auto">
          <a:xfrm>
            <a:off x="2703705" y="4011597"/>
            <a:ext cx="1378464" cy="387350"/>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rPr>
              <a:t>FACTOR 1</a:t>
            </a:r>
          </a:p>
        </p:txBody>
      </p:sp>
      <p:sp>
        <p:nvSpPr>
          <p:cNvPr id="33" name="Rectángulo: esquinas redondeadas 20">
            <a:extLst>
              <a:ext uri="{FF2B5EF4-FFF2-40B4-BE49-F238E27FC236}">
                <a16:creationId xmlns:a16="http://schemas.microsoft.com/office/drawing/2014/main" id="{B2A87CAC-DEE6-D55A-6E75-A0CE6B0D8BF3}"/>
              </a:ext>
            </a:extLst>
          </p:cNvPr>
          <p:cNvSpPr/>
          <p:nvPr/>
        </p:nvSpPr>
        <p:spPr>
          <a:xfrm>
            <a:off x="2799072" y="4500745"/>
            <a:ext cx="1210715" cy="472825"/>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17BE94"/>
              </a:solidFill>
              <a:effectLst/>
              <a:uLnTx/>
              <a:uFillTx/>
              <a:latin typeface="Century Gothic" panose="020B0502020202020204" pitchFamily="34" charset="0"/>
              <a:ea typeface="+mn-ea"/>
              <a:cs typeface="+mn-cs"/>
            </a:endParaRPr>
          </a:p>
        </p:txBody>
      </p:sp>
      <p:sp>
        <p:nvSpPr>
          <p:cNvPr id="34" name="Rectangle 16">
            <a:extLst>
              <a:ext uri="{FF2B5EF4-FFF2-40B4-BE49-F238E27FC236}">
                <a16:creationId xmlns:a16="http://schemas.microsoft.com/office/drawing/2014/main" id="{1C6DB910-6455-47B0-8C50-08C69B51C86E}"/>
              </a:ext>
            </a:extLst>
          </p:cNvPr>
          <p:cNvSpPr>
            <a:spLocks noChangeArrowheads="1"/>
          </p:cNvSpPr>
          <p:nvPr/>
        </p:nvSpPr>
        <p:spPr bwMode="auto">
          <a:xfrm>
            <a:off x="2702117" y="4533924"/>
            <a:ext cx="1378465" cy="3905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rPr>
              <a:t>FACTOR 2</a:t>
            </a:r>
          </a:p>
        </p:txBody>
      </p:sp>
      <p:sp>
        <p:nvSpPr>
          <p:cNvPr id="35" name="Rectángulo: esquinas redondeadas 20">
            <a:extLst>
              <a:ext uri="{FF2B5EF4-FFF2-40B4-BE49-F238E27FC236}">
                <a16:creationId xmlns:a16="http://schemas.microsoft.com/office/drawing/2014/main" id="{11B9858A-810D-3254-B1ED-08AF54C2B3CC}"/>
              </a:ext>
            </a:extLst>
          </p:cNvPr>
          <p:cNvSpPr/>
          <p:nvPr/>
        </p:nvSpPr>
        <p:spPr>
          <a:xfrm>
            <a:off x="2785991" y="5061844"/>
            <a:ext cx="1210715" cy="472825"/>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17BE94"/>
              </a:solidFill>
              <a:effectLst/>
              <a:uLnTx/>
              <a:uFillTx/>
              <a:latin typeface="Century Gothic" panose="020B0502020202020204" pitchFamily="34" charset="0"/>
              <a:ea typeface="+mn-ea"/>
              <a:cs typeface="+mn-cs"/>
            </a:endParaRPr>
          </a:p>
        </p:txBody>
      </p:sp>
      <p:sp>
        <p:nvSpPr>
          <p:cNvPr id="36" name="Rectangle 16">
            <a:extLst>
              <a:ext uri="{FF2B5EF4-FFF2-40B4-BE49-F238E27FC236}">
                <a16:creationId xmlns:a16="http://schemas.microsoft.com/office/drawing/2014/main" id="{F58F158D-ED1F-8C7A-39F9-5D7487DC17DF}"/>
              </a:ext>
            </a:extLst>
          </p:cNvPr>
          <p:cNvSpPr>
            <a:spLocks noChangeArrowheads="1"/>
          </p:cNvSpPr>
          <p:nvPr/>
        </p:nvSpPr>
        <p:spPr bwMode="auto">
          <a:xfrm>
            <a:off x="2694206" y="5109670"/>
            <a:ext cx="1378465" cy="3905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rPr>
              <a:t>FACTOR 3</a:t>
            </a:r>
          </a:p>
        </p:txBody>
      </p:sp>
      <p:sp>
        <p:nvSpPr>
          <p:cNvPr id="37" name="Rectangle 3">
            <a:extLst>
              <a:ext uri="{FF2B5EF4-FFF2-40B4-BE49-F238E27FC236}">
                <a16:creationId xmlns:a16="http://schemas.microsoft.com/office/drawing/2014/main" id="{4E627100-AB2B-26F8-E5DA-425B42F5941F}"/>
              </a:ext>
            </a:extLst>
          </p:cNvPr>
          <p:cNvSpPr>
            <a:spLocks noChangeArrowheads="1"/>
          </p:cNvSpPr>
          <p:nvPr/>
        </p:nvSpPr>
        <p:spPr bwMode="auto">
          <a:xfrm>
            <a:off x="6965916" y="2745955"/>
            <a:ext cx="1407016" cy="669404"/>
          </a:xfrm>
          <a:prstGeom prst="rect">
            <a:avLst/>
          </a:prstGeom>
          <a:solidFill>
            <a:schemeClr val="bg1"/>
          </a:solidFill>
          <a:ln w="12700">
            <a:solidFill>
              <a:schemeClr val="accent1">
                <a:lumMod val="50000"/>
              </a:schemeClr>
            </a:solidFill>
            <a:miter lim="800000"/>
            <a:headEnd type="none" w="sm" len="sm"/>
            <a:tailEnd type="none" w="med" len="lg"/>
          </a:ln>
          <a:effectLst/>
        </p:spPr>
        <p:txBody>
          <a:bodyPr wrap="none" lIns="86255" tIns="43128" rIns="86255" bIns="43128" anchor="ct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299" b="1" i="0" u="none" strike="noStrike" kern="1200" cap="none" spc="0" normalizeH="0" baseline="0" noProof="0">
                <a:ln>
                  <a:noFill/>
                </a:ln>
                <a:solidFill>
                  <a:srgbClr val="000000"/>
                </a:solidFill>
                <a:effectLst/>
                <a:uLnTx/>
                <a:uFillTx/>
                <a:latin typeface="Century Gothic" panose="020B0502020202020204" pitchFamily="34" charset="0"/>
                <a:ea typeface="ＭＳ Ｐゴシック" pitchFamily="1" charset="-128"/>
                <a:cs typeface="Arial" charset="0"/>
              </a:rPr>
              <a:t>Brand</a:t>
            </a:r>
          </a:p>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299" b="1" i="0" u="none" strike="noStrike" kern="1200" cap="none" spc="0" normalizeH="0" baseline="0" noProof="0">
                <a:ln>
                  <a:noFill/>
                </a:ln>
                <a:solidFill>
                  <a:srgbClr val="000000"/>
                </a:solidFill>
                <a:effectLst/>
                <a:uLnTx/>
                <a:uFillTx/>
                <a:latin typeface="Century Gothic" panose="020B0502020202020204" pitchFamily="34" charset="0"/>
                <a:ea typeface="ＭＳ Ｐゴシック" pitchFamily="1" charset="-128"/>
                <a:cs typeface="Arial" charset="0"/>
              </a:rPr>
              <a:t>Loyalty</a:t>
            </a:r>
          </a:p>
        </p:txBody>
      </p:sp>
      <p:sp>
        <p:nvSpPr>
          <p:cNvPr id="38" name="Rectangle 4">
            <a:extLst>
              <a:ext uri="{FF2B5EF4-FFF2-40B4-BE49-F238E27FC236}">
                <a16:creationId xmlns:a16="http://schemas.microsoft.com/office/drawing/2014/main" id="{87FA0426-45C0-009A-DDDC-F9DEACFFE10D}"/>
              </a:ext>
            </a:extLst>
          </p:cNvPr>
          <p:cNvSpPr>
            <a:spLocks noChangeArrowheads="1"/>
          </p:cNvSpPr>
          <p:nvPr/>
        </p:nvSpPr>
        <p:spPr bwMode="auto">
          <a:xfrm>
            <a:off x="6965916" y="3660583"/>
            <a:ext cx="1407016" cy="669404"/>
          </a:xfrm>
          <a:prstGeom prst="rect">
            <a:avLst/>
          </a:prstGeom>
          <a:solidFill>
            <a:schemeClr val="bg1"/>
          </a:solidFill>
          <a:ln w="12700">
            <a:solidFill>
              <a:schemeClr val="accent1">
                <a:lumMod val="50000"/>
              </a:schemeClr>
            </a:solidFill>
            <a:miter lim="800000"/>
            <a:headEnd type="none" w="sm" len="sm"/>
            <a:tailEnd type="none" w="med" len="lg"/>
          </a:ln>
          <a:effectLst/>
        </p:spPr>
        <p:txBody>
          <a:bodyPr wrap="none" lIns="86255" tIns="43128" rIns="86255" bIns="43128" anchor="ct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299" b="1" i="0" u="none" strike="noStrike" kern="1200" cap="none" spc="0" normalizeH="0" baseline="0" noProof="0">
                <a:ln>
                  <a:noFill/>
                </a:ln>
                <a:solidFill>
                  <a:srgbClr val="000000"/>
                </a:solidFill>
                <a:effectLst/>
                <a:uLnTx/>
                <a:uFillTx/>
                <a:latin typeface="Century Gothic" panose="020B0502020202020204" pitchFamily="34" charset="0"/>
                <a:ea typeface="ＭＳ Ｐゴシック" pitchFamily="1" charset="-128"/>
                <a:cs typeface="Arial" charset="0"/>
              </a:rPr>
              <a:t>Price</a:t>
            </a:r>
          </a:p>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299" b="1" i="0" u="none" strike="noStrike" kern="1200" cap="none" spc="0" normalizeH="0" baseline="0" noProof="0">
                <a:ln>
                  <a:noFill/>
                </a:ln>
                <a:solidFill>
                  <a:srgbClr val="000000"/>
                </a:solidFill>
                <a:effectLst/>
                <a:uLnTx/>
                <a:uFillTx/>
                <a:latin typeface="Century Gothic" panose="020B0502020202020204" pitchFamily="34" charset="0"/>
                <a:ea typeface="ＭＳ Ｐゴシック" pitchFamily="1" charset="-128"/>
                <a:cs typeface="Arial" charset="0"/>
              </a:rPr>
              <a:t>Premium</a:t>
            </a:r>
          </a:p>
        </p:txBody>
      </p:sp>
      <p:cxnSp>
        <p:nvCxnSpPr>
          <p:cNvPr id="39" name="AutoShape 7">
            <a:extLst>
              <a:ext uri="{FF2B5EF4-FFF2-40B4-BE49-F238E27FC236}">
                <a16:creationId xmlns:a16="http://schemas.microsoft.com/office/drawing/2014/main" id="{CC9CAE03-094A-8137-C99D-70E759D8AE30}"/>
              </a:ext>
            </a:extLst>
          </p:cNvPr>
          <p:cNvCxnSpPr>
            <a:cxnSpLocks noChangeShapeType="1"/>
            <a:stCxn id="51" idx="3"/>
            <a:endCxn id="37" idx="1"/>
          </p:cNvCxnSpPr>
          <p:nvPr/>
        </p:nvCxnSpPr>
        <p:spPr bwMode="hidden">
          <a:xfrm flipV="1">
            <a:off x="6428211" y="3080657"/>
            <a:ext cx="537705" cy="506947"/>
          </a:xfrm>
          <a:prstGeom prst="bentConnector3">
            <a:avLst>
              <a:gd name="adj1" fmla="val 50000"/>
            </a:avLst>
          </a:prstGeom>
          <a:noFill/>
          <a:ln w="9525">
            <a:solidFill>
              <a:srgbClr val="BB283E"/>
            </a:solidFill>
            <a:miter lim="800000"/>
            <a:headEnd/>
            <a:tailEnd type="triangle" w="med" len="med"/>
          </a:ln>
          <a:effectLst/>
          <a:extLst>
            <a:ext uri="{909E8E84-426E-40DD-AFC4-6F175D3DCCD1}">
              <a14:hiddenFill xmlns:a14="http://schemas.microsoft.com/office/drawing/2010/main">
                <a:noFill/>
              </a14:hiddenFill>
            </a:ext>
          </a:extLst>
        </p:spPr>
      </p:cxnSp>
      <p:cxnSp>
        <p:nvCxnSpPr>
          <p:cNvPr id="40" name="AutoShape 8">
            <a:extLst>
              <a:ext uri="{FF2B5EF4-FFF2-40B4-BE49-F238E27FC236}">
                <a16:creationId xmlns:a16="http://schemas.microsoft.com/office/drawing/2014/main" id="{06F69AA1-917B-80DD-9A43-C747B26F97B5}"/>
              </a:ext>
            </a:extLst>
          </p:cNvPr>
          <p:cNvCxnSpPr>
            <a:cxnSpLocks noChangeShapeType="1"/>
          </p:cNvCxnSpPr>
          <p:nvPr/>
        </p:nvCxnSpPr>
        <p:spPr bwMode="hidden">
          <a:xfrm>
            <a:off x="6403510" y="3590370"/>
            <a:ext cx="575106" cy="422695"/>
          </a:xfrm>
          <a:prstGeom prst="bentConnector3">
            <a:avLst>
              <a:gd name="adj1" fmla="val 50000"/>
            </a:avLst>
          </a:prstGeom>
          <a:noFill/>
          <a:ln w="9525">
            <a:solidFill>
              <a:srgbClr val="BB283E"/>
            </a:solidFill>
            <a:miter lim="800000"/>
            <a:headEnd/>
            <a:tailEnd type="triangle" w="med" len="med"/>
          </a:ln>
          <a:effectLst/>
          <a:extLst>
            <a:ext uri="{909E8E84-426E-40DD-AFC4-6F175D3DCCD1}">
              <a14:hiddenFill xmlns:a14="http://schemas.microsoft.com/office/drawing/2010/main">
                <a:noFill/>
              </a14:hiddenFill>
            </a:ext>
          </a:extLst>
        </p:spPr>
      </p:cxnSp>
      <p:cxnSp>
        <p:nvCxnSpPr>
          <p:cNvPr id="41" name="Conector recto 40">
            <a:extLst>
              <a:ext uri="{FF2B5EF4-FFF2-40B4-BE49-F238E27FC236}">
                <a16:creationId xmlns:a16="http://schemas.microsoft.com/office/drawing/2014/main" id="{E8FC3B05-91AD-8250-4DA4-BAC904A68842}"/>
              </a:ext>
            </a:extLst>
          </p:cNvPr>
          <p:cNvCxnSpPr/>
          <p:nvPr/>
        </p:nvCxnSpPr>
        <p:spPr>
          <a:xfrm>
            <a:off x="4259557" y="2429609"/>
            <a:ext cx="0" cy="2880000"/>
          </a:xfrm>
          <a:prstGeom prst="line">
            <a:avLst/>
          </a:prstGeom>
          <a:noFill/>
          <a:ln w="9525">
            <a:solidFill>
              <a:srgbClr val="BB283E"/>
            </a:solidFill>
            <a:miter lim="800000"/>
            <a:headEnd/>
            <a:tailEnd/>
          </a:ln>
          <a:effectLst/>
          <a:extLst>
            <a:ext uri="{909E8E84-426E-40DD-AFC4-6F175D3DCCD1}">
              <a14:hiddenFill xmlns:a14="http://schemas.microsoft.com/office/drawing/2010/main">
                <a:noFill/>
              </a14:hiddenFill>
            </a:ext>
          </a:extLst>
        </p:spPr>
      </p:cxnSp>
      <p:cxnSp>
        <p:nvCxnSpPr>
          <p:cNvPr id="42" name="Conector angular 95">
            <a:extLst>
              <a:ext uri="{FF2B5EF4-FFF2-40B4-BE49-F238E27FC236}">
                <a16:creationId xmlns:a16="http://schemas.microsoft.com/office/drawing/2014/main" id="{7965DE66-3CCA-4980-49A3-9EA3559F198D}"/>
              </a:ext>
            </a:extLst>
          </p:cNvPr>
          <p:cNvCxnSpPr>
            <a:stCxn id="26" idx="3"/>
            <a:endCxn id="16" idx="1"/>
          </p:cNvCxnSpPr>
          <p:nvPr/>
        </p:nvCxnSpPr>
        <p:spPr>
          <a:xfrm>
            <a:off x="4138815" y="3346463"/>
            <a:ext cx="3217635" cy="1635648"/>
          </a:xfrm>
          <a:prstGeom prst="bentConnector3">
            <a:avLst>
              <a:gd name="adj1" fmla="val 50000"/>
            </a:avLst>
          </a:prstGeom>
          <a:solidFill>
            <a:schemeClr val="bg1">
              <a:lumMod val="95000"/>
            </a:schemeClr>
          </a:solidFill>
          <a:ln>
            <a:solidFill>
              <a:srgbClr val="BB283E"/>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43" name="Grupo 42">
            <a:extLst>
              <a:ext uri="{FF2B5EF4-FFF2-40B4-BE49-F238E27FC236}">
                <a16:creationId xmlns:a16="http://schemas.microsoft.com/office/drawing/2014/main" id="{CB99FED9-41B0-56FF-76FF-51CCFF52A862}"/>
              </a:ext>
            </a:extLst>
          </p:cNvPr>
          <p:cNvGrpSpPr/>
          <p:nvPr/>
        </p:nvGrpSpPr>
        <p:grpSpPr>
          <a:xfrm>
            <a:off x="6930991" y="4737157"/>
            <a:ext cx="466403" cy="466403"/>
            <a:chOff x="6264276" y="2632397"/>
            <a:chExt cx="466403" cy="466403"/>
          </a:xfrm>
        </p:grpSpPr>
        <p:sp>
          <p:nvSpPr>
            <p:cNvPr id="44" name="Elipse 43">
              <a:extLst>
                <a:ext uri="{FF2B5EF4-FFF2-40B4-BE49-F238E27FC236}">
                  <a16:creationId xmlns:a16="http://schemas.microsoft.com/office/drawing/2014/main" id="{89AE8580-1CF4-2F78-2921-DB4585437FF1}"/>
                </a:ext>
              </a:extLst>
            </p:cNvPr>
            <p:cNvSpPr/>
            <p:nvPr/>
          </p:nvSpPr>
          <p:spPr>
            <a:xfrm>
              <a:off x="6264276" y="2632397"/>
              <a:ext cx="466403" cy="466403"/>
            </a:xfrm>
            <a:prstGeom prst="ellipse">
              <a:avLst/>
            </a:prstGeom>
            <a:solidFill>
              <a:srgbClr val="BB2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45" name="Gráfico 49" descr="Comentario con corazón contorno">
              <a:extLst>
                <a:ext uri="{FF2B5EF4-FFF2-40B4-BE49-F238E27FC236}">
                  <a16:creationId xmlns:a16="http://schemas.microsoft.com/office/drawing/2014/main" id="{F78139A4-4A0C-30AB-DD70-7A96F6B02F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77787" y="2654052"/>
              <a:ext cx="432048" cy="432048"/>
            </a:xfrm>
            <a:prstGeom prst="rect">
              <a:avLst/>
            </a:prstGeom>
          </p:spPr>
        </p:pic>
      </p:grpSp>
      <p:grpSp>
        <p:nvGrpSpPr>
          <p:cNvPr id="46" name="Grupo 45">
            <a:extLst>
              <a:ext uri="{FF2B5EF4-FFF2-40B4-BE49-F238E27FC236}">
                <a16:creationId xmlns:a16="http://schemas.microsoft.com/office/drawing/2014/main" id="{6B0892F2-FC8F-CA86-3E23-E644221BA0F6}"/>
              </a:ext>
            </a:extLst>
          </p:cNvPr>
          <p:cNvGrpSpPr/>
          <p:nvPr/>
        </p:nvGrpSpPr>
        <p:grpSpPr>
          <a:xfrm>
            <a:off x="6930991" y="5707761"/>
            <a:ext cx="466403" cy="466403"/>
            <a:chOff x="3749675" y="2626677"/>
            <a:chExt cx="466403" cy="466403"/>
          </a:xfrm>
        </p:grpSpPr>
        <p:sp>
          <p:nvSpPr>
            <p:cNvPr id="47" name="Elipse 46">
              <a:extLst>
                <a:ext uri="{FF2B5EF4-FFF2-40B4-BE49-F238E27FC236}">
                  <a16:creationId xmlns:a16="http://schemas.microsoft.com/office/drawing/2014/main" id="{EF5DB454-5D0B-8723-A166-2C5B25DD1F02}"/>
                </a:ext>
              </a:extLst>
            </p:cNvPr>
            <p:cNvSpPr/>
            <p:nvPr/>
          </p:nvSpPr>
          <p:spPr>
            <a:xfrm>
              <a:off x="3749675" y="2626677"/>
              <a:ext cx="466403" cy="466403"/>
            </a:xfrm>
            <a:prstGeom prst="ellipse">
              <a:avLst/>
            </a:prstGeom>
            <a:solidFill>
              <a:srgbClr val="17B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pic>
          <p:nvPicPr>
            <p:cNvPr id="48" name="Gráfico 37" descr="Imagen contorno">
              <a:extLst>
                <a:ext uri="{FF2B5EF4-FFF2-40B4-BE49-F238E27FC236}">
                  <a16:creationId xmlns:a16="http://schemas.microsoft.com/office/drawing/2014/main" id="{B7598D23-B3F6-2D5F-BE92-D7F0CD42AB4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4600" y="2662810"/>
              <a:ext cx="385192" cy="385192"/>
            </a:xfrm>
            <a:prstGeom prst="rect">
              <a:avLst/>
            </a:prstGeom>
          </p:spPr>
        </p:pic>
      </p:grpSp>
      <p:cxnSp>
        <p:nvCxnSpPr>
          <p:cNvPr id="49" name="Conector angular 104">
            <a:extLst>
              <a:ext uri="{FF2B5EF4-FFF2-40B4-BE49-F238E27FC236}">
                <a16:creationId xmlns:a16="http://schemas.microsoft.com/office/drawing/2014/main" id="{342C8ADD-75BE-B56D-DFC8-83079408FEF7}"/>
              </a:ext>
            </a:extLst>
          </p:cNvPr>
          <p:cNvCxnSpPr>
            <a:stCxn id="10" idx="3"/>
            <a:endCxn id="17" idx="1"/>
          </p:cNvCxnSpPr>
          <p:nvPr/>
        </p:nvCxnSpPr>
        <p:spPr>
          <a:xfrm>
            <a:off x="4134022" y="4753621"/>
            <a:ext cx="3222428" cy="1218363"/>
          </a:xfrm>
          <a:prstGeom prst="bentConnector3">
            <a:avLst>
              <a:gd name="adj1" fmla="val 50000"/>
            </a:avLst>
          </a:prstGeom>
          <a:solidFill>
            <a:schemeClr val="bg1">
              <a:lumMod val="95000"/>
            </a:schemeClr>
          </a:solidFill>
          <a:ln>
            <a:solidFill>
              <a:srgbClr val="17BE94"/>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50" name="Conector recto 49">
            <a:extLst>
              <a:ext uri="{FF2B5EF4-FFF2-40B4-BE49-F238E27FC236}">
                <a16:creationId xmlns:a16="http://schemas.microsoft.com/office/drawing/2014/main" id="{E1D94A92-360C-BA3B-1EC1-9177229238B4}"/>
              </a:ext>
            </a:extLst>
          </p:cNvPr>
          <p:cNvCxnSpPr/>
          <p:nvPr/>
        </p:nvCxnSpPr>
        <p:spPr>
          <a:xfrm>
            <a:off x="4256522" y="3567883"/>
            <a:ext cx="612000" cy="0"/>
          </a:xfrm>
          <a:prstGeom prst="line">
            <a:avLst/>
          </a:prstGeom>
          <a:noFill/>
          <a:ln w="9525">
            <a:solidFill>
              <a:srgbClr val="BB283E"/>
            </a:solidFill>
            <a:miter lim="800000"/>
            <a:headEnd/>
            <a:tailEnd/>
          </a:ln>
          <a:effectLst/>
          <a:extLst>
            <a:ext uri="{909E8E84-426E-40DD-AFC4-6F175D3DCCD1}">
              <a14:hiddenFill xmlns:a14="http://schemas.microsoft.com/office/drawing/2010/main">
                <a:noFill/>
              </a14:hiddenFill>
            </a:ext>
          </a:extLst>
        </p:spPr>
      </p:cxnSp>
      <p:sp>
        <p:nvSpPr>
          <p:cNvPr id="51" name="Rectángulo: esquinas redondeadas 20">
            <a:extLst>
              <a:ext uri="{FF2B5EF4-FFF2-40B4-BE49-F238E27FC236}">
                <a16:creationId xmlns:a16="http://schemas.microsoft.com/office/drawing/2014/main" id="{EF890C66-1163-675B-1005-903CC25BFA31}"/>
              </a:ext>
            </a:extLst>
          </p:cNvPr>
          <p:cNvSpPr/>
          <p:nvPr/>
        </p:nvSpPr>
        <p:spPr>
          <a:xfrm>
            <a:off x="4873723" y="3092583"/>
            <a:ext cx="1554488" cy="990041"/>
          </a:xfrm>
          <a:prstGeom prst="roundRect">
            <a:avLst>
              <a:gd name="adj" fmla="val 50000"/>
            </a:avLst>
          </a:prstGeom>
          <a:solidFill>
            <a:schemeClr val="bg1">
              <a:lumMod val="95000"/>
            </a:schemeClr>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52" name="Rectangle 2">
            <a:extLst>
              <a:ext uri="{FF2B5EF4-FFF2-40B4-BE49-F238E27FC236}">
                <a16:creationId xmlns:a16="http://schemas.microsoft.com/office/drawing/2014/main" id="{6BB62CE4-D0F1-DB5D-9B33-B31F4067EF30}"/>
              </a:ext>
            </a:extLst>
          </p:cNvPr>
          <p:cNvSpPr>
            <a:spLocks noChangeArrowheads="1"/>
          </p:cNvSpPr>
          <p:nvPr/>
        </p:nvSpPr>
        <p:spPr bwMode="auto">
          <a:xfrm>
            <a:off x="4939367" y="3126056"/>
            <a:ext cx="1438743" cy="893068"/>
          </a:xfrm>
          <a:prstGeom prst="rect">
            <a:avLst/>
          </a:prstGeom>
          <a:noFill/>
          <a:ln w="12700">
            <a:noFill/>
            <a:miter lim="800000"/>
            <a:headEnd type="none" w="sm" len="sm"/>
            <a:tailEnd type="none" w="med" len="lg"/>
          </a:ln>
          <a:effectLst/>
        </p:spPr>
        <p:txBody>
          <a:bodyPr wrap="none" lIns="86255" tIns="43128" rIns="86255" bIns="43128" anchor="ct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600"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Arial" charset="0"/>
              </a:rPr>
              <a:t>Indicador Salud</a:t>
            </a:r>
          </a:p>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600"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Arial" charset="0"/>
              </a:rPr>
              <a:t>de marca</a:t>
            </a:r>
          </a:p>
        </p:txBody>
      </p:sp>
      <p:sp>
        <p:nvSpPr>
          <p:cNvPr id="53" name="Text Box 5">
            <a:extLst>
              <a:ext uri="{FF2B5EF4-FFF2-40B4-BE49-F238E27FC236}">
                <a16:creationId xmlns:a16="http://schemas.microsoft.com/office/drawing/2014/main" id="{D4985587-8B91-2D2B-12F6-FFA87F93FF64}"/>
              </a:ext>
            </a:extLst>
          </p:cNvPr>
          <p:cNvSpPr txBox="1">
            <a:spLocks noChangeArrowheads="1"/>
          </p:cNvSpPr>
          <p:nvPr/>
        </p:nvSpPr>
        <p:spPr bwMode="auto">
          <a:xfrm>
            <a:off x="-1" y="0"/>
            <a:ext cx="6921495"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Indicador salud de marca / </a:t>
            </a:r>
            <a:r>
              <a:rPr kumimoji="0" lang="es-ES" sz="2000" b="0" i="1"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Descripción del modelo</a:t>
            </a:r>
          </a:p>
        </p:txBody>
      </p:sp>
    </p:spTree>
    <p:extLst>
      <p:ext uri="{BB962C8B-B14F-4D97-AF65-F5344CB8AC3E}">
        <p14:creationId xmlns:p14="http://schemas.microsoft.com/office/powerpoint/2010/main" val="1133258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89CA5-025B-52D0-7F4E-B1D445F17295}"/>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82992D3-D3DE-0383-A952-3E2942E668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s-CO"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53" name="Text Box 5">
            <a:extLst>
              <a:ext uri="{FF2B5EF4-FFF2-40B4-BE49-F238E27FC236}">
                <a16:creationId xmlns:a16="http://schemas.microsoft.com/office/drawing/2014/main" id="{93089DC8-26BA-8F37-87AC-DAF010BAA083}"/>
              </a:ext>
            </a:extLst>
          </p:cNvPr>
          <p:cNvSpPr txBox="1">
            <a:spLocks noChangeArrowheads="1"/>
          </p:cNvSpPr>
          <p:nvPr/>
        </p:nvSpPr>
        <p:spPr bwMode="auto">
          <a:xfrm>
            <a:off x="0" y="0"/>
            <a:ext cx="3545633"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Indicador salud de marca</a:t>
            </a:r>
            <a:endParaRPr kumimoji="0" lang="es-ES" sz="2000" b="0" i="1"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endParaRPr>
          </a:p>
        </p:txBody>
      </p:sp>
      <p:cxnSp>
        <p:nvCxnSpPr>
          <p:cNvPr id="54" name="Conector recto 53">
            <a:extLst>
              <a:ext uri="{FF2B5EF4-FFF2-40B4-BE49-F238E27FC236}">
                <a16:creationId xmlns:a16="http://schemas.microsoft.com/office/drawing/2014/main" id="{F268F7FC-AC04-1A25-8399-47D698C8DF70}"/>
              </a:ext>
            </a:extLst>
          </p:cNvPr>
          <p:cNvCxnSpPr/>
          <p:nvPr/>
        </p:nvCxnSpPr>
        <p:spPr>
          <a:xfrm>
            <a:off x="4215694" y="3639718"/>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cxnSp>
        <p:nvCxnSpPr>
          <p:cNvPr id="55" name="Conector recto 54">
            <a:extLst>
              <a:ext uri="{FF2B5EF4-FFF2-40B4-BE49-F238E27FC236}">
                <a16:creationId xmlns:a16="http://schemas.microsoft.com/office/drawing/2014/main" id="{4E038854-E8FB-966D-97C1-20131CD4C7A1}"/>
              </a:ext>
            </a:extLst>
          </p:cNvPr>
          <p:cNvCxnSpPr/>
          <p:nvPr/>
        </p:nvCxnSpPr>
        <p:spPr>
          <a:xfrm>
            <a:off x="4157801" y="4161154"/>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cxnSp>
        <p:nvCxnSpPr>
          <p:cNvPr id="56" name="Conector recto 55">
            <a:extLst>
              <a:ext uri="{FF2B5EF4-FFF2-40B4-BE49-F238E27FC236}">
                <a16:creationId xmlns:a16="http://schemas.microsoft.com/office/drawing/2014/main" id="{E1801F0A-C54A-DDDF-D40C-628FF8E77E3F}"/>
              </a:ext>
            </a:extLst>
          </p:cNvPr>
          <p:cNvCxnSpPr/>
          <p:nvPr/>
        </p:nvCxnSpPr>
        <p:spPr>
          <a:xfrm>
            <a:off x="4202094" y="4157015"/>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cxnSp>
        <p:nvCxnSpPr>
          <p:cNvPr id="57" name="Conector recto 56">
            <a:extLst>
              <a:ext uri="{FF2B5EF4-FFF2-40B4-BE49-F238E27FC236}">
                <a16:creationId xmlns:a16="http://schemas.microsoft.com/office/drawing/2014/main" id="{60EEC78F-5A1D-E831-9254-294F79A98BD2}"/>
              </a:ext>
            </a:extLst>
          </p:cNvPr>
          <p:cNvCxnSpPr/>
          <p:nvPr/>
        </p:nvCxnSpPr>
        <p:spPr>
          <a:xfrm>
            <a:off x="4214137" y="4718102"/>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cxnSp>
        <p:nvCxnSpPr>
          <p:cNvPr id="58" name="Conector recto 57">
            <a:extLst>
              <a:ext uri="{FF2B5EF4-FFF2-40B4-BE49-F238E27FC236}">
                <a16:creationId xmlns:a16="http://schemas.microsoft.com/office/drawing/2014/main" id="{CBEB3E08-CA20-3A0B-F3F4-AB9F8A0A218E}"/>
              </a:ext>
            </a:extLst>
          </p:cNvPr>
          <p:cNvCxnSpPr/>
          <p:nvPr/>
        </p:nvCxnSpPr>
        <p:spPr>
          <a:xfrm>
            <a:off x="4213409" y="2755869"/>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cxnSp>
        <p:nvCxnSpPr>
          <p:cNvPr id="59" name="Conector recto 58">
            <a:extLst>
              <a:ext uri="{FF2B5EF4-FFF2-40B4-BE49-F238E27FC236}">
                <a16:creationId xmlns:a16="http://schemas.microsoft.com/office/drawing/2014/main" id="{F2C0D55E-030C-0C89-17A5-FCE51DDE07FB}"/>
              </a:ext>
            </a:extLst>
          </p:cNvPr>
          <p:cNvCxnSpPr/>
          <p:nvPr/>
        </p:nvCxnSpPr>
        <p:spPr>
          <a:xfrm>
            <a:off x="3927253" y="1845385"/>
            <a:ext cx="292974" cy="0"/>
          </a:xfrm>
          <a:prstGeom prst="line">
            <a:avLst/>
          </a:prstGeom>
          <a:noFill/>
          <a:ln w="9525">
            <a:solidFill>
              <a:srgbClr val="FF9900"/>
            </a:solidFill>
            <a:miter lim="800000"/>
            <a:headEnd/>
            <a:tailEnd/>
          </a:ln>
          <a:effectLst/>
          <a:extLst>
            <a:ext uri="{909E8E84-426E-40DD-AFC4-6F175D3DCCD1}">
              <a14:hiddenFill xmlns:a14="http://schemas.microsoft.com/office/drawing/2010/main">
                <a:noFill/>
              </a14:hiddenFill>
            </a:ext>
          </a:extLst>
        </p:spPr>
      </p:cxnSp>
      <p:sp>
        <p:nvSpPr>
          <p:cNvPr id="60" name="Rectángulo: esquinas redondeadas 20">
            <a:extLst>
              <a:ext uri="{FF2B5EF4-FFF2-40B4-BE49-F238E27FC236}">
                <a16:creationId xmlns:a16="http://schemas.microsoft.com/office/drawing/2014/main" id="{6D03AA5C-0E31-387F-83BA-F015DC0E9CE0}"/>
              </a:ext>
            </a:extLst>
          </p:cNvPr>
          <p:cNvSpPr/>
          <p:nvPr/>
        </p:nvSpPr>
        <p:spPr>
          <a:xfrm>
            <a:off x="1169961" y="3286034"/>
            <a:ext cx="3208935" cy="1757201"/>
          </a:xfrm>
          <a:prstGeom prst="roundRect">
            <a:avLst>
              <a:gd name="adj" fmla="val 10556"/>
            </a:avLst>
          </a:prstGeom>
          <a:solidFill>
            <a:schemeClr val="bg1">
              <a:lumMod val="95000"/>
            </a:schemeClr>
          </a:solidFill>
          <a:ln>
            <a:solidFill>
              <a:srgbClr val="17BE9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1" name="Rectángulo: esquinas redondeadas 20">
            <a:extLst>
              <a:ext uri="{FF2B5EF4-FFF2-40B4-BE49-F238E27FC236}">
                <a16:creationId xmlns:a16="http://schemas.microsoft.com/office/drawing/2014/main" id="{D2C9F9CC-5B1E-B2C9-5692-C2D4EC33C333}"/>
              </a:ext>
            </a:extLst>
          </p:cNvPr>
          <p:cNvSpPr/>
          <p:nvPr/>
        </p:nvSpPr>
        <p:spPr>
          <a:xfrm>
            <a:off x="1186740" y="3837707"/>
            <a:ext cx="1490031" cy="520108"/>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17BE94"/>
              </a:solidFill>
              <a:effectLst/>
              <a:uLnTx/>
              <a:uFillTx/>
              <a:latin typeface="Century Gothic" panose="020B0502020202020204" pitchFamily="34" charset="0"/>
              <a:ea typeface="+mn-ea"/>
              <a:cs typeface="+mn-cs"/>
            </a:endParaRPr>
          </a:p>
        </p:txBody>
      </p:sp>
      <p:sp>
        <p:nvSpPr>
          <p:cNvPr id="62" name="Rectángulo: esquinas redondeadas 20">
            <a:extLst>
              <a:ext uri="{FF2B5EF4-FFF2-40B4-BE49-F238E27FC236}">
                <a16:creationId xmlns:a16="http://schemas.microsoft.com/office/drawing/2014/main" id="{9F6372E9-1068-1615-4DD4-306F80817D1B}"/>
              </a:ext>
            </a:extLst>
          </p:cNvPr>
          <p:cNvSpPr/>
          <p:nvPr/>
        </p:nvSpPr>
        <p:spPr>
          <a:xfrm>
            <a:off x="890550" y="1469850"/>
            <a:ext cx="3434906" cy="746309"/>
          </a:xfrm>
          <a:prstGeom prst="roundRect">
            <a:avLst>
              <a:gd name="adj" fmla="val 10556"/>
            </a:avLst>
          </a:prstGeom>
          <a:solidFill>
            <a:schemeClr val="bg1">
              <a:lumMod val="95000"/>
            </a:schemeClr>
          </a:solid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3" name="Rectangle 21">
            <a:extLst>
              <a:ext uri="{FF2B5EF4-FFF2-40B4-BE49-F238E27FC236}">
                <a16:creationId xmlns:a16="http://schemas.microsoft.com/office/drawing/2014/main" id="{B3EE646E-45DF-489C-0A5B-8C9BC658728F}"/>
              </a:ext>
            </a:extLst>
          </p:cNvPr>
          <p:cNvSpPr>
            <a:spLocks noChangeArrowheads="1"/>
          </p:cNvSpPr>
          <p:nvPr/>
        </p:nvSpPr>
        <p:spPr bwMode="auto">
          <a:xfrm>
            <a:off x="1187328" y="3410549"/>
            <a:ext cx="1522814" cy="1377468"/>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mn-cs"/>
              </a:rPr>
              <a:t>BRAND IMAGE</a:t>
            </a:r>
          </a:p>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mn-cs"/>
              </a:rPr>
              <a:t>4,7%</a:t>
            </a:r>
          </a:p>
        </p:txBody>
      </p:sp>
      <p:sp>
        <p:nvSpPr>
          <p:cNvPr id="64" name="Text Box 25">
            <a:extLst>
              <a:ext uri="{FF2B5EF4-FFF2-40B4-BE49-F238E27FC236}">
                <a16:creationId xmlns:a16="http://schemas.microsoft.com/office/drawing/2014/main" id="{6241894B-3D27-FAB1-43B6-1523190B9936}"/>
              </a:ext>
            </a:extLst>
          </p:cNvPr>
          <p:cNvSpPr txBox="1">
            <a:spLocks noChangeArrowheads="1"/>
          </p:cNvSpPr>
          <p:nvPr/>
        </p:nvSpPr>
        <p:spPr bwMode="auto">
          <a:xfrm>
            <a:off x="7601324" y="1256378"/>
            <a:ext cx="2026673" cy="58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9930" tIns="46764" rIns="89930" bIns="4676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sng"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Conocimiento</a:t>
            </a:r>
            <a:endParaRPr kumimoji="0" lang="es-ES" sz="1599" b="1" i="0" u="sng"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TOM / espontáneo</a:t>
            </a:r>
            <a:endParaRPr kumimoji="0" lang="es-ES"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endParaRPr>
          </a:p>
        </p:txBody>
      </p:sp>
      <p:sp>
        <p:nvSpPr>
          <p:cNvPr id="65" name="Text Box 26">
            <a:extLst>
              <a:ext uri="{FF2B5EF4-FFF2-40B4-BE49-F238E27FC236}">
                <a16:creationId xmlns:a16="http://schemas.microsoft.com/office/drawing/2014/main" id="{499BBC56-86BF-1102-45DA-B61C0182B94F}"/>
              </a:ext>
            </a:extLst>
          </p:cNvPr>
          <p:cNvSpPr txBox="1">
            <a:spLocks noChangeArrowheads="1"/>
          </p:cNvSpPr>
          <p:nvPr/>
        </p:nvSpPr>
        <p:spPr bwMode="auto">
          <a:xfrm>
            <a:off x="7601324" y="4099811"/>
            <a:ext cx="3034962" cy="58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9930" tIns="46764" rIns="89930" bIns="4676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sng"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Consideraciones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Precio / Calidad / Confianza</a:t>
            </a:r>
            <a:endParaRPr kumimoji="0" lang="es-ES"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endParaRPr>
          </a:p>
        </p:txBody>
      </p:sp>
      <p:sp>
        <p:nvSpPr>
          <p:cNvPr id="66" name="Text Box 27">
            <a:extLst>
              <a:ext uri="{FF2B5EF4-FFF2-40B4-BE49-F238E27FC236}">
                <a16:creationId xmlns:a16="http://schemas.microsoft.com/office/drawing/2014/main" id="{5E387B79-3346-A579-CBC8-DD4D0338EB2B}"/>
              </a:ext>
            </a:extLst>
          </p:cNvPr>
          <p:cNvSpPr txBox="1">
            <a:spLocks noChangeArrowheads="1"/>
          </p:cNvSpPr>
          <p:nvPr/>
        </p:nvSpPr>
        <p:spPr bwMode="auto">
          <a:xfrm>
            <a:off x="7601324" y="4966638"/>
            <a:ext cx="3906995" cy="83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9930" tIns="46764" rIns="89930" bIns="4676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sng"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Atributos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Beneficios funcionales / emocionales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rPr>
              <a:t>Categorías</a:t>
            </a:r>
            <a:endParaRPr kumimoji="0" lang="es-ES" sz="1599"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ＭＳ Ｐゴシック" pitchFamily="34" charset="-128"/>
              <a:cs typeface="+mn-cs"/>
            </a:endParaRPr>
          </a:p>
        </p:txBody>
      </p:sp>
      <p:sp>
        <p:nvSpPr>
          <p:cNvPr id="67" name="Rectángulo: esquinas redondeadas 20">
            <a:extLst>
              <a:ext uri="{FF2B5EF4-FFF2-40B4-BE49-F238E27FC236}">
                <a16:creationId xmlns:a16="http://schemas.microsoft.com/office/drawing/2014/main" id="{AAF7D3FA-C734-790F-9EB0-F2AF4C77236F}"/>
              </a:ext>
            </a:extLst>
          </p:cNvPr>
          <p:cNvSpPr/>
          <p:nvPr/>
        </p:nvSpPr>
        <p:spPr>
          <a:xfrm>
            <a:off x="948095" y="1585327"/>
            <a:ext cx="1211356" cy="520108"/>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8" name="Rectangle 8">
            <a:extLst>
              <a:ext uri="{FF2B5EF4-FFF2-40B4-BE49-F238E27FC236}">
                <a16:creationId xmlns:a16="http://schemas.microsoft.com/office/drawing/2014/main" id="{E13D82DD-9A7D-01C1-0522-DCC80E92ADD8}"/>
              </a:ext>
            </a:extLst>
          </p:cNvPr>
          <p:cNvSpPr>
            <a:spLocks noChangeArrowheads="1"/>
          </p:cNvSpPr>
          <p:nvPr/>
        </p:nvSpPr>
        <p:spPr bwMode="auto">
          <a:xfrm>
            <a:off x="874105" y="1537109"/>
            <a:ext cx="1338605" cy="6191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20BAF2"/>
                </a:solidFill>
                <a:effectLst/>
                <a:uLnTx/>
                <a:uFillTx/>
                <a:latin typeface="Century Gothic" panose="020B0502020202020204" pitchFamily="34" charset="0"/>
                <a:ea typeface="ＭＳ Ｐゴシック" pitchFamily="34" charset="-128"/>
                <a:cs typeface="Arial" pitchFamily="34" charset="0"/>
              </a:rPr>
              <a:t>AWARENESS</a:t>
            </a:r>
          </a:p>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20BAF2"/>
                </a:solidFill>
                <a:effectLst/>
                <a:uLnTx/>
                <a:uFillTx/>
                <a:latin typeface="Century Gothic" panose="020B0502020202020204" pitchFamily="34" charset="0"/>
                <a:ea typeface="ＭＳ Ｐゴシック" pitchFamily="34" charset="-128"/>
                <a:cs typeface="Arial" pitchFamily="34" charset="0"/>
              </a:rPr>
              <a:t>9,8%</a:t>
            </a:r>
          </a:p>
        </p:txBody>
      </p:sp>
      <p:sp>
        <p:nvSpPr>
          <p:cNvPr id="69" name="Rectángulo: esquinas redondeadas 68">
            <a:extLst>
              <a:ext uri="{FF2B5EF4-FFF2-40B4-BE49-F238E27FC236}">
                <a16:creationId xmlns:a16="http://schemas.microsoft.com/office/drawing/2014/main" id="{E24A3BEF-B6E0-114B-831A-48A21FC02C48}"/>
              </a:ext>
            </a:extLst>
          </p:cNvPr>
          <p:cNvSpPr/>
          <p:nvPr/>
        </p:nvSpPr>
        <p:spPr>
          <a:xfrm>
            <a:off x="2243125" y="1585326"/>
            <a:ext cx="1992003" cy="520108"/>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0" name="Rectangle 11">
            <a:extLst>
              <a:ext uri="{FF2B5EF4-FFF2-40B4-BE49-F238E27FC236}">
                <a16:creationId xmlns:a16="http://schemas.microsoft.com/office/drawing/2014/main" id="{47B8C596-7A87-C7E6-1EB5-21198E56BD05}"/>
              </a:ext>
            </a:extLst>
          </p:cNvPr>
          <p:cNvSpPr>
            <a:spLocks noChangeArrowheads="1"/>
          </p:cNvSpPr>
          <p:nvPr/>
        </p:nvSpPr>
        <p:spPr bwMode="auto">
          <a:xfrm>
            <a:off x="2367960" y="1544995"/>
            <a:ext cx="1785495" cy="6191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20BAF2"/>
                </a:solidFill>
                <a:effectLst/>
                <a:uLnTx/>
                <a:uFillTx/>
                <a:latin typeface="Century Gothic" panose="020B0502020202020204" pitchFamily="34" charset="0"/>
                <a:ea typeface="ＭＳ Ｐゴシック" pitchFamily="34" charset="-128"/>
                <a:cs typeface="Arial" pitchFamily="34" charset="0"/>
              </a:rPr>
              <a:t>TOM </a:t>
            </a:r>
            <a:r>
              <a:rPr kumimoji="0" lang="es-CO" sz="1200" b="1" i="0" u="none" strike="noStrike" kern="1200" cap="none" spc="0" normalizeH="0" baseline="0" noProof="0" dirty="0">
                <a:ln>
                  <a:noFill/>
                </a:ln>
                <a:solidFill>
                  <a:srgbClr val="20BAF2"/>
                </a:solidFill>
                <a:effectLst/>
                <a:uLnTx/>
                <a:uFillTx/>
                <a:latin typeface="Century Gothic" panose="020B0502020202020204" pitchFamily="34" charset="0"/>
                <a:ea typeface="ＭＳ Ｐゴシック" pitchFamily="34" charset="-128"/>
                <a:cs typeface="Arial" pitchFamily="34" charset="0"/>
              </a:rPr>
              <a:t>(3,07%)</a:t>
            </a:r>
          </a:p>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20BAF2"/>
                </a:solidFill>
                <a:effectLst/>
                <a:uLnTx/>
                <a:uFillTx/>
                <a:latin typeface="Century Gothic" panose="020B0502020202020204" pitchFamily="34" charset="0"/>
                <a:ea typeface="ＭＳ Ｐゴシック" pitchFamily="34" charset="-128"/>
                <a:cs typeface="Arial" pitchFamily="34" charset="0"/>
              </a:rPr>
              <a:t>Rec. Espontáneo </a:t>
            </a:r>
            <a:r>
              <a:rPr kumimoji="0" lang="es-CO" sz="1200" b="1" i="0" u="none" strike="noStrike" kern="1200" cap="none" spc="0" normalizeH="0" baseline="0" noProof="0" dirty="0">
                <a:ln>
                  <a:noFill/>
                </a:ln>
                <a:solidFill>
                  <a:srgbClr val="20BAF2"/>
                </a:solidFill>
                <a:effectLst/>
                <a:uLnTx/>
                <a:uFillTx/>
                <a:latin typeface="Century Gothic" panose="020B0502020202020204" pitchFamily="34" charset="0"/>
                <a:ea typeface="ＭＳ Ｐゴシック" pitchFamily="34" charset="-128"/>
                <a:cs typeface="Arial" pitchFamily="34" charset="0"/>
              </a:rPr>
              <a:t>(6,75%)</a:t>
            </a:r>
            <a:endParaRPr kumimoji="0" lang="es-CO" sz="1399" b="1" i="0" u="none" strike="noStrike" kern="1200" cap="none" spc="0" normalizeH="0" baseline="0" noProof="0" dirty="0">
              <a:ln>
                <a:noFill/>
              </a:ln>
              <a:solidFill>
                <a:srgbClr val="20BAF2"/>
              </a:solidFill>
              <a:effectLst/>
              <a:uLnTx/>
              <a:uFillTx/>
              <a:latin typeface="Century Gothic" panose="020B0502020202020204" pitchFamily="34" charset="0"/>
              <a:ea typeface="ＭＳ Ｐゴシック" pitchFamily="34" charset="-128"/>
              <a:cs typeface="Arial" pitchFamily="34" charset="0"/>
            </a:endParaRPr>
          </a:p>
        </p:txBody>
      </p:sp>
      <p:cxnSp>
        <p:nvCxnSpPr>
          <p:cNvPr id="71" name="Conector angular 8">
            <a:extLst>
              <a:ext uri="{FF2B5EF4-FFF2-40B4-BE49-F238E27FC236}">
                <a16:creationId xmlns:a16="http://schemas.microsoft.com/office/drawing/2014/main" id="{B211F1C7-84F4-729F-212B-456D91CED0CD}"/>
              </a:ext>
            </a:extLst>
          </p:cNvPr>
          <p:cNvCxnSpPr>
            <a:cxnSpLocks/>
            <a:stCxn id="62" idx="3"/>
            <a:endCxn id="64" idx="1"/>
          </p:cNvCxnSpPr>
          <p:nvPr/>
        </p:nvCxnSpPr>
        <p:spPr>
          <a:xfrm flipV="1">
            <a:off x="4325456" y="1549692"/>
            <a:ext cx="3275868" cy="293313"/>
          </a:xfrm>
          <a:prstGeom prst="bentConnector3">
            <a:avLst>
              <a:gd name="adj1" fmla="val 50000"/>
            </a:avLst>
          </a:prstGeom>
          <a:solidFill>
            <a:schemeClr val="bg1">
              <a:lumMod val="95000"/>
            </a:schemeClr>
          </a:solid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72" name="Grupo 71">
            <a:extLst>
              <a:ext uri="{FF2B5EF4-FFF2-40B4-BE49-F238E27FC236}">
                <a16:creationId xmlns:a16="http://schemas.microsoft.com/office/drawing/2014/main" id="{A4BB99D2-1CD7-6AE4-4D70-960752EFDD08}"/>
              </a:ext>
            </a:extLst>
          </p:cNvPr>
          <p:cNvGrpSpPr/>
          <p:nvPr/>
        </p:nvGrpSpPr>
        <p:grpSpPr>
          <a:xfrm>
            <a:off x="7159414" y="1303907"/>
            <a:ext cx="482854" cy="466403"/>
            <a:chOff x="10677460" y="1887713"/>
            <a:chExt cx="482854" cy="466403"/>
          </a:xfrm>
        </p:grpSpPr>
        <p:sp>
          <p:nvSpPr>
            <p:cNvPr id="73" name="Elipse 72">
              <a:extLst>
                <a:ext uri="{FF2B5EF4-FFF2-40B4-BE49-F238E27FC236}">
                  <a16:creationId xmlns:a16="http://schemas.microsoft.com/office/drawing/2014/main" id="{099B16FD-D179-27D3-7CAA-26C40E61B15A}"/>
                </a:ext>
              </a:extLst>
            </p:cNvPr>
            <p:cNvSpPr/>
            <p:nvPr/>
          </p:nvSpPr>
          <p:spPr>
            <a:xfrm>
              <a:off x="10677460" y="1887713"/>
              <a:ext cx="466403" cy="46640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pic>
          <p:nvPicPr>
            <p:cNvPr id="74" name="Gráfico 6" descr="Cerebro izquierdo contorno">
              <a:extLst>
                <a:ext uri="{FF2B5EF4-FFF2-40B4-BE49-F238E27FC236}">
                  <a16:creationId xmlns:a16="http://schemas.microsoft.com/office/drawing/2014/main" id="{FE0C4A2F-89D0-6DC8-C193-F7075976D9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2385" y="1899207"/>
              <a:ext cx="447929" cy="447929"/>
            </a:xfrm>
            <a:prstGeom prst="rect">
              <a:avLst/>
            </a:prstGeom>
          </p:spPr>
        </p:pic>
      </p:grpSp>
      <p:sp>
        <p:nvSpPr>
          <p:cNvPr id="75" name="Rectángulo: esquinas redondeadas 20">
            <a:extLst>
              <a:ext uri="{FF2B5EF4-FFF2-40B4-BE49-F238E27FC236}">
                <a16:creationId xmlns:a16="http://schemas.microsoft.com/office/drawing/2014/main" id="{4B73E117-9F5A-DA46-B285-3A6B8018A6FF}"/>
              </a:ext>
            </a:extLst>
          </p:cNvPr>
          <p:cNvSpPr/>
          <p:nvPr/>
        </p:nvSpPr>
        <p:spPr>
          <a:xfrm>
            <a:off x="1174754" y="2384322"/>
            <a:ext cx="3208935" cy="746309"/>
          </a:xfrm>
          <a:prstGeom prst="roundRect">
            <a:avLst>
              <a:gd name="adj" fmla="val 10556"/>
            </a:avLst>
          </a:prstGeom>
          <a:solidFill>
            <a:schemeClr val="bg1">
              <a:lumMod val="95000"/>
            </a:schemeClr>
          </a:solidFill>
          <a:ln>
            <a:solidFill>
              <a:srgbClr val="BB283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6" name="Rectángulo: esquinas redondeadas 20">
            <a:extLst>
              <a:ext uri="{FF2B5EF4-FFF2-40B4-BE49-F238E27FC236}">
                <a16:creationId xmlns:a16="http://schemas.microsoft.com/office/drawing/2014/main" id="{52491C9D-E285-E207-B0FE-A432785C50EE}"/>
              </a:ext>
            </a:extLst>
          </p:cNvPr>
          <p:cNvSpPr/>
          <p:nvPr/>
        </p:nvSpPr>
        <p:spPr>
          <a:xfrm>
            <a:off x="1216661" y="2499799"/>
            <a:ext cx="1612315" cy="520108"/>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7" name="Rectangle 8">
            <a:extLst>
              <a:ext uri="{FF2B5EF4-FFF2-40B4-BE49-F238E27FC236}">
                <a16:creationId xmlns:a16="http://schemas.microsoft.com/office/drawing/2014/main" id="{B18BFC52-B5BD-425E-7FD4-1F788D459EDE}"/>
              </a:ext>
            </a:extLst>
          </p:cNvPr>
          <p:cNvSpPr>
            <a:spLocks noChangeArrowheads="1"/>
          </p:cNvSpPr>
          <p:nvPr/>
        </p:nvSpPr>
        <p:spPr bwMode="auto">
          <a:xfrm>
            <a:off x="1343150" y="2451581"/>
            <a:ext cx="1338605" cy="6191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BB283E"/>
                </a:solidFill>
                <a:effectLst/>
                <a:uLnTx/>
                <a:uFillTx/>
                <a:latin typeface="Century Gothic" panose="020B0502020202020204" pitchFamily="34" charset="0"/>
                <a:ea typeface="ＭＳ Ｐゴシック" pitchFamily="34" charset="-128"/>
                <a:cs typeface="Arial" pitchFamily="34" charset="0"/>
              </a:rPr>
              <a:t>CONSIDERATIONS</a:t>
            </a:r>
          </a:p>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BB283E"/>
                </a:solidFill>
                <a:effectLst/>
                <a:uLnTx/>
                <a:uFillTx/>
                <a:latin typeface="Century Gothic" panose="020B0502020202020204" pitchFamily="34" charset="0"/>
                <a:ea typeface="ＭＳ Ｐゴシック" pitchFamily="34" charset="-128"/>
                <a:cs typeface="Arial" pitchFamily="34" charset="0"/>
              </a:rPr>
              <a:t>85,5%</a:t>
            </a:r>
          </a:p>
        </p:txBody>
      </p:sp>
      <p:sp>
        <p:nvSpPr>
          <p:cNvPr id="78" name="Rectángulo: esquinas redondeadas 20">
            <a:extLst>
              <a:ext uri="{FF2B5EF4-FFF2-40B4-BE49-F238E27FC236}">
                <a16:creationId xmlns:a16="http://schemas.microsoft.com/office/drawing/2014/main" id="{FC64365B-C744-AEF4-C7D6-D3BFCE18D324}"/>
              </a:ext>
            </a:extLst>
          </p:cNvPr>
          <p:cNvSpPr/>
          <p:nvPr/>
        </p:nvSpPr>
        <p:spPr>
          <a:xfrm>
            <a:off x="2879077" y="2439957"/>
            <a:ext cx="1377409" cy="630749"/>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9" name="Rectangle 11">
            <a:extLst>
              <a:ext uri="{FF2B5EF4-FFF2-40B4-BE49-F238E27FC236}">
                <a16:creationId xmlns:a16="http://schemas.microsoft.com/office/drawing/2014/main" id="{59514595-6967-D3B4-C1EA-4E1AA7CDC2C7}"/>
              </a:ext>
            </a:extLst>
          </p:cNvPr>
          <p:cNvSpPr>
            <a:spLocks noChangeArrowheads="1"/>
          </p:cNvSpPr>
          <p:nvPr/>
        </p:nvSpPr>
        <p:spPr bwMode="auto">
          <a:xfrm>
            <a:off x="2849121" y="2427628"/>
            <a:ext cx="1597025" cy="6191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l" defTabSz="862909"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BB283E"/>
                </a:solidFill>
                <a:effectLst/>
                <a:uLnTx/>
                <a:uFillTx/>
                <a:latin typeface="Century Gothic" panose="020B0502020202020204" pitchFamily="34" charset="0"/>
                <a:ea typeface="ＭＳ Ｐゴシック" pitchFamily="34" charset="-128"/>
                <a:cs typeface="Arial" pitchFamily="34" charset="0"/>
              </a:rPr>
              <a:t>Precio (23,59%)</a:t>
            </a:r>
          </a:p>
          <a:p>
            <a:pPr marL="0" marR="0" lvl="0" indent="0" algn="l" defTabSz="862909"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BB283E"/>
                </a:solidFill>
                <a:effectLst/>
                <a:uLnTx/>
                <a:uFillTx/>
                <a:latin typeface="Century Gothic" panose="020B0502020202020204" pitchFamily="34" charset="0"/>
                <a:ea typeface="ＭＳ Ｐゴシック" pitchFamily="34" charset="-128"/>
                <a:cs typeface="Arial" pitchFamily="34" charset="0"/>
              </a:rPr>
              <a:t>Calidad (31,08%) </a:t>
            </a:r>
          </a:p>
          <a:p>
            <a:pPr marL="0" marR="0" lvl="0" indent="0" algn="l" defTabSz="862909"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BB283E"/>
                </a:solidFill>
                <a:effectLst/>
                <a:uLnTx/>
                <a:uFillTx/>
                <a:latin typeface="Century Gothic" panose="020B0502020202020204" pitchFamily="34" charset="0"/>
                <a:ea typeface="ＭＳ Ｐゴシック" pitchFamily="34" charset="-128"/>
                <a:cs typeface="Arial" pitchFamily="34" charset="0"/>
              </a:rPr>
              <a:t>Confianza (30,78%)</a:t>
            </a:r>
          </a:p>
        </p:txBody>
      </p:sp>
      <p:sp>
        <p:nvSpPr>
          <p:cNvPr id="80" name="Rectángulo: esquinas redondeadas 20">
            <a:extLst>
              <a:ext uri="{FF2B5EF4-FFF2-40B4-BE49-F238E27FC236}">
                <a16:creationId xmlns:a16="http://schemas.microsoft.com/office/drawing/2014/main" id="{1B1E4B4D-39DE-5F18-BCD2-49C3D216D059}"/>
              </a:ext>
            </a:extLst>
          </p:cNvPr>
          <p:cNvSpPr/>
          <p:nvPr/>
        </p:nvSpPr>
        <p:spPr>
          <a:xfrm>
            <a:off x="2804986" y="3370246"/>
            <a:ext cx="1462341" cy="472825"/>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17BE94"/>
              </a:solidFill>
              <a:effectLst/>
              <a:uLnTx/>
              <a:uFillTx/>
              <a:latin typeface="Century Gothic" panose="020B0502020202020204" pitchFamily="34" charset="0"/>
              <a:ea typeface="+mn-ea"/>
              <a:cs typeface="+mn-cs"/>
            </a:endParaRPr>
          </a:p>
        </p:txBody>
      </p:sp>
      <p:sp>
        <p:nvSpPr>
          <p:cNvPr id="81" name="Rectangle 17">
            <a:extLst>
              <a:ext uri="{FF2B5EF4-FFF2-40B4-BE49-F238E27FC236}">
                <a16:creationId xmlns:a16="http://schemas.microsoft.com/office/drawing/2014/main" id="{ED83A8A1-10AF-43F9-B9C7-E824FFB71FBF}"/>
              </a:ext>
            </a:extLst>
          </p:cNvPr>
          <p:cNvSpPr>
            <a:spLocks noChangeArrowheads="1"/>
          </p:cNvSpPr>
          <p:nvPr/>
        </p:nvSpPr>
        <p:spPr bwMode="auto">
          <a:xfrm>
            <a:off x="2930039" y="3422611"/>
            <a:ext cx="1378464" cy="387350"/>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rPr>
              <a:t>FACTOR 1 </a:t>
            </a:r>
            <a:r>
              <a:rPr kumimoji="0" lang="es-CO" sz="1200"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rPr>
              <a:t>(0,30%)</a:t>
            </a:r>
            <a:endParaRPr kumimoji="0" lang="es-CO" sz="1399"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endParaRPr>
          </a:p>
        </p:txBody>
      </p:sp>
      <p:sp>
        <p:nvSpPr>
          <p:cNvPr id="82" name="Rectángulo: esquinas redondeadas 20">
            <a:extLst>
              <a:ext uri="{FF2B5EF4-FFF2-40B4-BE49-F238E27FC236}">
                <a16:creationId xmlns:a16="http://schemas.microsoft.com/office/drawing/2014/main" id="{182948BA-ABCC-9795-AAD0-3DF34D3DF820}"/>
              </a:ext>
            </a:extLst>
          </p:cNvPr>
          <p:cNvSpPr/>
          <p:nvPr/>
        </p:nvSpPr>
        <p:spPr>
          <a:xfrm>
            <a:off x="2820588" y="3911759"/>
            <a:ext cx="1462341" cy="472825"/>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17BE94"/>
              </a:solidFill>
              <a:effectLst/>
              <a:uLnTx/>
              <a:uFillTx/>
              <a:latin typeface="Century Gothic" panose="020B0502020202020204" pitchFamily="34" charset="0"/>
              <a:ea typeface="+mn-ea"/>
              <a:cs typeface="+mn-cs"/>
            </a:endParaRPr>
          </a:p>
        </p:txBody>
      </p:sp>
      <p:sp>
        <p:nvSpPr>
          <p:cNvPr id="83" name="Rectangle 16">
            <a:extLst>
              <a:ext uri="{FF2B5EF4-FFF2-40B4-BE49-F238E27FC236}">
                <a16:creationId xmlns:a16="http://schemas.microsoft.com/office/drawing/2014/main" id="{69944255-951C-2925-D7B1-FF17FC4052F6}"/>
              </a:ext>
            </a:extLst>
          </p:cNvPr>
          <p:cNvSpPr>
            <a:spLocks noChangeArrowheads="1"/>
          </p:cNvSpPr>
          <p:nvPr/>
        </p:nvSpPr>
        <p:spPr bwMode="auto">
          <a:xfrm>
            <a:off x="2891383" y="3944938"/>
            <a:ext cx="1378465" cy="3905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rPr>
              <a:t>FACTOR 2 </a:t>
            </a:r>
            <a:r>
              <a:rPr kumimoji="0" lang="es-CO" sz="1200"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rPr>
              <a:t>(1,18%)</a:t>
            </a:r>
            <a:endParaRPr kumimoji="0" lang="es-CO" sz="1399"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endParaRPr>
          </a:p>
        </p:txBody>
      </p:sp>
      <p:sp>
        <p:nvSpPr>
          <p:cNvPr id="84" name="Rectángulo: esquinas redondeadas 20">
            <a:extLst>
              <a:ext uri="{FF2B5EF4-FFF2-40B4-BE49-F238E27FC236}">
                <a16:creationId xmlns:a16="http://schemas.microsoft.com/office/drawing/2014/main" id="{85D9CD43-D978-3959-B2DA-40C207974003}"/>
              </a:ext>
            </a:extLst>
          </p:cNvPr>
          <p:cNvSpPr/>
          <p:nvPr/>
        </p:nvSpPr>
        <p:spPr>
          <a:xfrm>
            <a:off x="2807507" y="4472858"/>
            <a:ext cx="1462341" cy="472825"/>
          </a:xfrm>
          <a:prstGeom prst="roundRect">
            <a:avLst>
              <a:gd name="adj" fmla="val 17363"/>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17BE94"/>
              </a:solidFill>
              <a:effectLst/>
              <a:uLnTx/>
              <a:uFillTx/>
              <a:latin typeface="Century Gothic" panose="020B0502020202020204" pitchFamily="34" charset="0"/>
              <a:ea typeface="+mn-ea"/>
              <a:cs typeface="+mn-cs"/>
            </a:endParaRPr>
          </a:p>
        </p:txBody>
      </p:sp>
      <p:sp>
        <p:nvSpPr>
          <p:cNvPr id="85" name="Rectangle 16">
            <a:extLst>
              <a:ext uri="{FF2B5EF4-FFF2-40B4-BE49-F238E27FC236}">
                <a16:creationId xmlns:a16="http://schemas.microsoft.com/office/drawing/2014/main" id="{5A31D1A6-9E15-6F8B-A48E-BE7E50658CC7}"/>
              </a:ext>
            </a:extLst>
          </p:cNvPr>
          <p:cNvSpPr>
            <a:spLocks noChangeArrowheads="1"/>
          </p:cNvSpPr>
          <p:nvPr/>
        </p:nvSpPr>
        <p:spPr bwMode="auto">
          <a:xfrm>
            <a:off x="2883472" y="4520684"/>
            <a:ext cx="1378465" cy="390525"/>
          </a:xfrm>
          <a:prstGeom prst="rect">
            <a:avLst/>
          </a:prstGeom>
          <a:noFill/>
          <a:ln w="12700">
            <a:noFill/>
            <a:miter lim="800000"/>
            <a:headEnd type="none" w="sm" len="sm"/>
            <a:tailEnd type="none" w="med" len="lg"/>
          </a:ln>
          <a:effectLst/>
        </p:spPr>
        <p:txBody>
          <a:bodyPr wrap="none" lIns="86255" tIns="43128" rIns="86255" bIns="43128" anchor="ctr" anchorCtr="1"/>
          <a:lstStyle/>
          <a:p>
            <a:pPr marL="0" marR="0" lvl="0" indent="0" algn="ctr" defTabSz="862909" rtl="0" eaLnBrk="1" fontAlgn="auto" latinLnBrk="0" hangingPunct="1">
              <a:lnSpc>
                <a:spcPct val="100000"/>
              </a:lnSpc>
              <a:spcBef>
                <a:spcPts val="0"/>
              </a:spcBef>
              <a:spcAft>
                <a:spcPts val="0"/>
              </a:spcAft>
              <a:buClrTx/>
              <a:buSzTx/>
              <a:buFontTx/>
              <a:buNone/>
              <a:tabLst/>
              <a:defRPr/>
            </a:pPr>
            <a:r>
              <a:rPr kumimoji="0" lang="es-CO" sz="1399"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rPr>
              <a:t>FACTOR 3 </a:t>
            </a:r>
            <a:r>
              <a:rPr kumimoji="0" lang="es-CO" sz="1200"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rPr>
              <a:t>(3,94%)</a:t>
            </a:r>
            <a:endParaRPr kumimoji="0" lang="es-CO" sz="1399" b="1" i="0" u="none" strike="noStrike" kern="1200" cap="none" spc="0" normalizeH="0" baseline="0" noProof="0" dirty="0">
              <a:ln>
                <a:noFill/>
              </a:ln>
              <a:solidFill>
                <a:srgbClr val="17BE94"/>
              </a:solidFill>
              <a:effectLst/>
              <a:uLnTx/>
              <a:uFillTx/>
              <a:latin typeface="Century Gothic" panose="020B0502020202020204" pitchFamily="34" charset="0"/>
              <a:ea typeface="ＭＳ Ｐゴシック" pitchFamily="34" charset="-128"/>
              <a:cs typeface="Arial" pitchFamily="34" charset="0"/>
            </a:endParaRPr>
          </a:p>
        </p:txBody>
      </p:sp>
      <p:sp>
        <p:nvSpPr>
          <p:cNvPr id="86" name="Rectangle 3">
            <a:extLst>
              <a:ext uri="{FF2B5EF4-FFF2-40B4-BE49-F238E27FC236}">
                <a16:creationId xmlns:a16="http://schemas.microsoft.com/office/drawing/2014/main" id="{50664FD8-6557-E199-6085-28246DE89DB8}"/>
              </a:ext>
            </a:extLst>
          </p:cNvPr>
          <p:cNvSpPr>
            <a:spLocks noChangeArrowheads="1"/>
          </p:cNvSpPr>
          <p:nvPr/>
        </p:nvSpPr>
        <p:spPr bwMode="auto">
          <a:xfrm>
            <a:off x="7210790" y="2156969"/>
            <a:ext cx="1407016" cy="669404"/>
          </a:xfrm>
          <a:prstGeom prst="rect">
            <a:avLst/>
          </a:prstGeom>
          <a:solidFill>
            <a:schemeClr val="bg1"/>
          </a:solidFill>
          <a:ln w="12700">
            <a:solidFill>
              <a:schemeClr val="accent1">
                <a:lumMod val="50000"/>
              </a:schemeClr>
            </a:solidFill>
            <a:miter lim="800000"/>
            <a:headEnd type="none" w="sm" len="sm"/>
            <a:tailEnd type="none" w="med" len="lg"/>
          </a:ln>
          <a:effectLst/>
        </p:spPr>
        <p:txBody>
          <a:bodyPr wrap="none" lIns="86255" tIns="43128" rIns="86255" bIns="43128" anchor="ct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299" b="1" i="0" u="none" strike="noStrike" kern="1200" cap="none" spc="0" normalizeH="0" baseline="0" noProof="0">
                <a:ln>
                  <a:noFill/>
                </a:ln>
                <a:solidFill>
                  <a:srgbClr val="000000"/>
                </a:solidFill>
                <a:effectLst/>
                <a:uLnTx/>
                <a:uFillTx/>
                <a:latin typeface="Century Gothic" panose="020B0502020202020204" pitchFamily="34" charset="0"/>
                <a:ea typeface="ＭＳ Ｐゴシック" pitchFamily="1" charset="-128"/>
                <a:cs typeface="Arial" charset="0"/>
              </a:rPr>
              <a:t>Brand</a:t>
            </a:r>
          </a:p>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299" b="1" i="0" u="none" strike="noStrike" kern="1200" cap="none" spc="0" normalizeH="0" baseline="0" noProof="0">
                <a:ln>
                  <a:noFill/>
                </a:ln>
                <a:solidFill>
                  <a:srgbClr val="000000"/>
                </a:solidFill>
                <a:effectLst/>
                <a:uLnTx/>
                <a:uFillTx/>
                <a:latin typeface="Century Gothic" panose="020B0502020202020204" pitchFamily="34" charset="0"/>
                <a:ea typeface="ＭＳ Ｐゴシック" pitchFamily="1" charset="-128"/>
                <a:cs typeface="Arial" charset="0"/>
              </a:rPr>
              <a:t>Loyalty</a:t>
            </a:r>
          </a:p>
        </p:txBody>
      </p:sp>
      <p:sp>
        <p:nvSpPr>
          <p:cNvPr id="87" name="Rectangle 4">
            <a:extLst>
              <a:ext uri="{FF2B5EF4-FFF2-40B4-BE49-F238E27FC236}">
                <a16:creationId xmlns:a16="http://schemas.microsoft.com/office/drawing/2014/main" id="{7862BDD4-4353-A00B-95BA-C04F2E9BF5AB}"/>
              </a:ext>
            </a:extLst>
          </p:cNvPr>
          <p:cNvSpPr>
            <a:spLocks noChangeArrowheads="1"/>
          </p:cNvSpPr>
          <p:nvPr/>
        </p:nvSpPr>
        <p:spPr bwMode="auto">
          <a:xfrm>
            <a:off x="7210790" y="3071597"/>
            <a:ext cx="1407016" cy="669404"/>
          </a:xfrm>
          <a:prstGeom prst="rect">
            <a:avLst/>
          </a:prstGeom>
          <a:solidFill>
            <a:schemeClr val="bg1"/>
          </a:solidFill>
          <a:ln w="12700">
            <a:solidFill>
              <a:schemeClr val="accent1">
                <a:lumMod val="50000"/>
              </a:schemeClr>
            </a:solidFill>
            <a:miter lim="800000"/>
            <a:headEnd type="none" w="sm" len="sm"/>
            <a:tailEnd type="none" w="med" len="lg"/>
          </a:ln>
          <a:effectLst/>
        </p:spPr>
        <p:txBody>
          <a:bodyPr wrap="none" lIns="86255" tIns="43128" rIns="86255" bIns="43128" anchor="ct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299" b="1" i="0" u="none" strike="noStrike" kern="1200" cap="none" spc="0" normalizeH="0" baseline="0" noProof="0">
                <a:ln>
                  <a:noFill/>
                </a:ln>
                <a:solidFill>
                  <a:srgbClr val="000000"/>
                </a:solidFill>
                <a:effectLst/>
                <a:uLnTx/>
                <a:uFillTx/>
                <a:latin typeface="Century Gothic" panose="020B0502020202020204" pitchFamily="34" charset="0"/>
                <a:ea typeface="ＭＳ Ｐゴシック" pitchFamily="1" charset="-128"/>
                <a:cs typeface="Arial" charset="0"/>
              </a:rPr>
              <a:t>Price</a:t>
            </a:r>
          </a:p>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299" b="1" i="0" u="none" strike="noStrike" kern="1200" cap="none" spc="0" normalizeH="0" baseline="0" noProof="0">
                <a:ln>
                  <a:noFill/>
                </a:ln>
                <a:solidFill>
                  <a:srgbClr val="000000"/>
                </a:solidFill>
                <a:effectLst/>
                <a:uLnTx/>
                <a:uFillTx/>
                <a:latin typeface="Century Gothic" panose="020B0502020202020204" pitchFamily="34" charset="0"/>
                <a:ea typeface="ＭＳ Ｐゴシック" pitchFamily="1" charset="-128"/>
                <a:cs typeface="Arial" charset="0"/>
              </a:rPr>
              <a:t>Premium</a:t>
            </a:r>
          </a:p>
        </p:txBody>
      </p:sp>
      <p:cxnSp>
        <p:nvCxnSpPr>
          <p:cNvPr id="88" name="AutoShape 7">
            <a:extLst>
              <a:ext uri="{FF2B5EF4-FFF2-40B4-BE49-F238E27FC236}">
                <a16:creationId xmlns:a16="http://schemas.microsoft.com/office/drawing/2014/main" id="{69BC2395-4B15-AAC2-3269-144022B45973}"/>
              </a:ext>
            </a:extLst>
          </p:cNvPr>
          <p:cNvCxnSpPr>
            <a:cxnSpLocks noChangeShapeType="1"/>
            <a:stCxn id="100" idx="3"/>
            <a:endCxn id="86" idx="1"/>
          </p:cNvCxnSpPr>
          <p:nvPr/>
        </p:nvCxnSpPr>
        <p:spPr bwMode="hidden">
          <a:xfrm flipV="1">
            <a:off x="6673085" y="2491671"/>
            <a:ext cx="537705" cy="506947"/>
          </a:xfrm>
          <a:prstGeom prst="bentConnector3">
            <a:avLst>
              <a:gd name="adj1" fmla="val 50000"/>
            </a:avLst>
          </a:prstGeom>
          <a:noFill/>
          <a:ln w="9525">
            <a:solidFill>
              <a:srgbClr val="BB283E"/>
            </a:solidFill>
            <a:miter lim="800000"/>
            <a:headEnd/>
            <a:tailEnd type="triangle" w="med" len="med"/>
          </a:ln>
          <a:effectLst/>
          <a:extLst>
            <a:ext uri="{909E8E84-426E-40DD-AFC4-6F175D3DCCD1}">
              <a14:hiddenFill xmlns:a14="http://schemas.microsoft.com/office/drawing/2010/main">
                <a:noFill/>
              </a14:hiddenFill>
            </a:ext>
          </a:extLst>
        </p:spPr>
      </p:cxnSp>
      <p:cxnSp>
        <p:nvCxnSpPr>
          <p:cNvPr id="89" name="AutoShape 8">
            <a:extLst>
              <a:ext uri="{FF2B5EF4-FFF2-40B4-BE49-F238E27FC236}">
                <a16:creationId xmlns:a16="http://schemas.microsoft.com/office/drawing/2014/main" id="{57052819-7F59-0490-3DB7-23F10CBB73ED}"/>
              </a:ext>
            </a:extLst>
          </p:cNvPr>
          <p:cNvCxnSpPr>
            <a:cxnSpLocks noChangeShapeType="1"/>
          </p:cNvCxnSpPr>
          <p:nvPr/>
        </p:nvCxnSpPr>
        <p:spPr bwMode="hidden">
          <a:xfrm>
            <a:off x="6648384" y="3001384"/>
            <a:ext cx="575106" cy="422695"/>
          </a:xfrm>
          <a:prstGeom prst="bentConnector3">
            <a:avLst>
              <a:gd name="adj1" fmla="val 50000"/>
            </a:avLst>
          </a:prstGeom>
          <a:noFill/>
          <a:ln w="9525">
            <a:solidFill>
              <a:srgbClr val="BB283E"/>
            </a:solidFill>
            <a:miter lim="800000"/>
            <a:headEnd/>
            <a:tailEnd type="triangle" w="med" len="med"/>
          </a:ln>
          <a:effectLst/>
          <a:extLst>
            <a:ext uri="{909E8E84-426E-40DD-AFC4-6F175D3DCCD1}">
              <a14:hiddenFill xmlns:a14="http://schemas.microsoft.com/office/drawing/2010/main">
                <a:noFill/>
              </a14:hiddenFill>
            </a:ext>
          </a:extLst>
        </p:spPr>
      </p:cxnSp>
      <p:cxnSp>
        <p:nvCxnSpPr>
          <p:cNvPr id="90" name="Conector recto 89">
            <a:extLst>
              <a:ext uri="{FF2B5EF4-FFF2-40B4-BE49-F238E27FC236}">
                <a16:creationId xmlns:a16="http://schemas.microsoft.com/office/drawing/2014/main" id="{D97AD400-6A2F-A0CE-1A04-DFF0468A3DF3}"/>
              </a:ext>
            </a:extLst>
          </p:cNvPr>
          <p:cNvCxnSpPr/>
          <p:nvPr/>
        </p:nvCxnSpPr>
        <p:spPr>
          <a:xfrm>
            <a:off x="4504431" y="1840623"/>
            <a:ext cx="0" cy="2880000"/>
          </a:xfrm>
          <a:prstGeom prst="line">
            <a:avLst/>
          </a:prstGeom>
          <a:noFill/>
          <a:ln w="9525">
            <a:solidFill>
              <a:srgbClr val="BB283E"/>
            </a:solidFill>
            <a:miter lim="800000"/>
            <a:headEnd/>
            <a:tailEnd/>
          </a:ln>
          <a:effectLst/>
          <a:extLst>
            <a:ext uri="{909E8E84-426E-40DD-AFC4-6F175D3DCCD1}">
              <a14:hiddenFill xmlns:a14="http://schemas.microsoft.com/office/drawing/2010/main">
                <a:noFill/>
              </a14:hiddenFill>
            </a:ext>
          </a:extLst>
        </p:spPr>
      </p:cxnSp>
      <p:cxnSp>
        <p:nvCxnSpPr>
          <p:cNvPr id="91" name="Conector angular 95">
            <a:extLst>
              <a:ext uri="{FF2B5EF4-FFF2-40B4-BE49-F238E27FC236}">
                <a16:creationId xmlns:a16="http://schemas.microsoft.com/office/drawing/2014/main" id="{CCB1573D-5899-CCDB-E249-CAD103DFDC72}"/>
              </a:ext>
            </a:extLst>
          </p:cNvPr>
          <p:cNvCxnSpPr>
            <a:stCxn id="75" idx="3"/>
            <a:endCxn id="65" idx="1"/>
          </p:cNvCxnSpPr>
          <p:nvPr/>
        </p:nvCxnSpPr>
        <p:spPr>
          <a:xfrm>
            <a:off x="4383689" y="2757477"/>
            <a:ext cx="3217635" cy="1635648"/>
          </a:xfrm>
          <a:prstGeom prst="bentConnector3">
            <a:avLst>
              <a:gd name="adj1" fmla="val 50000"/>
            </a:avLst>
          </a:prstGeom>
          <a:solidFill>
            <a:schemeClr val="bg1">
              <a:lumMod val="95000"/>
            </a:schemeClr>
          </a:solidFill>
          <a:ln>
            <a:solidFill>
              <a:srgbClr val="BB283E"/>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92" name="Grupo 91">
            <a:extLst>
              <a:ext uri="{FF2B5EF4-FFF2-40B4-BE49-F238E27FC236}">
                <a16:creationId xmlns:a16="http://schemas.microsoft.com/office/drawing/2014/main" id="{6F16FAE1-1B8D-AC3E-B3CE-749722E471D6}"/>
              </a:ext>
            </a:extLst>
          </p:cNvPr>
          <p:cNvGrpSpPr/>
          <p:nvPr/>
        </p:nvGrpSpPr>
        <p:grpSpPr>
          <a:xfrm>
            <a:off x="7175865" y="4148171"/>
            <a:ext cx="466403" cy="466403"/>
            <a:chOff x="6264276" y="2632397"/>
            <a:chExt cx="466403" cy="466403"/>
          </a:xfrm>
        </p:grpSpPr>
        <p:sp>
          <p:nvSpPr>
            <p:cNvPr id="93" name="Elipse 92">
              <a:extLst>
                <a:ext uri="{FF2B5EF4-FFF2-40B4-BE49-F238E27FC236}">
                  <a16:creationId xmlns:a16="http://schemas.microsoft.com/office/drawing/2014/main" id="{692EC4A5-2284-BE7E-6E30-B6087789C3CC}"/>
                </a:ext>
              </a:extLst>
            </p:cNvPr>
            <p:cNvSpPr/>
            <p:nvPr/>
          </p:nvSpPr>
          <p:spPr>
            <a:xfrm>
              <a:off x="6264276" y="2632397"/>
              <a:ext cx="466403" cy="466403"/>
            </a:xfrm>
            <a:prstGeom prst="ellipse">
              <a:avLst/>
            </a:prstGeom>
            <a:solidFill>
              <a:srgbClr val="BB2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94" name="Gráfico 49" descr="Comentario con corazón contorno">
              <a:extLst>
                <a:ext uri="{FF2B5EF4-FFF2-40B4-BE49-F238E27FC236}">
                  <a16:creationId xmlns:a16="http://schemas.microsoft.com/office/drawing/2014/main" id="{2E0D28B1-0A2A-A0B5-A44A-286CFADD29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7787" y="2654052"/>
              <a:ext cx="432048" cy="432048"/>
            </a:xfrm>
            <a:prstGeom prst="rect">
              <a:avLst/>
            </a:prstGeom>
          </p:spPr>
        </p:pic>
      </p:grpSp>
      <p:grpSp>
        <p:nvGrpSpPr>
          <p:cNvPr id="95" name="Grupo 94">
            <a:extLst>
              <a:ext uri="{FF2B5EF4-FFF2-40B4-BE49-F238E27FC236}">
                <a16:creationId xmlns:a16="http://schemas.microsoft.com/office/drawing/2014/main" id="{B56F2F05-07FC-9269-6937-96818B000BD7}"/>
              </a:ext>
            </a:extLst>
          </p:cNvPr>
          <p:cNvGrpSpPr/>
          <p:nvPr/>
        </p:nvGrpSpPr>
        <p:grpSpPr>
          <a:xfrm>
            <a:off x="7175865" y="5118775"/>
            <a:ext cx="466403" cy="466403"/>
            <a:chOff x="3749675" y="2626677"/>
            <a:chExt cx="466403" cy="466403"/>
          </a:xfrm>
        </p:grpSpPr>
        <p:sp>
          <p:nvSpPr>
            <p:cNvPr id="96" name="Elipse 95">
              <a:extLst>
                <a:ext uri="{FF2B5EF4-FFF2-40B4-BE49-F238E27FC236}">
                  <a16:creationId xmlns:a16="http://schemas.microsoft.com/office/drawing/2014/main" id="{5F750ECA-F4DD-4CD5-03CC-BBF9C8719E1D}"/>
                </a:ext>
              </a:extLst>
            </p:cNvPr>
            <p:cNvSpPr/>
            <p:nvPr/>
          </p:nvSpPr>
          <p:spPr>
            <a:xfrm>
              <a:off x="3749675" y="2626677"/>
              <a:ext cx="466403" cy="466403"/>
            </a:xfrm>
            <a:prstGeom prst="ellipse">
              <a:avLst/>
            </a:prstGeom>
            <a:solidFill>
              <a:srgbClr val="17B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pic>
          <p:nvPicPr>
            <p:cNvPr id="97" name="Gráfico 37" descr="Imagen contorno">
              <a:extLst>
                <a:ext uri="{FF2B5EF4-FFF2-40B4-BE49-F238E27FC236}">
                  <a16:creationId xmlns:a16="http://schemas.microsoft.com/office/drawing/2014/main" id="{4A173BB7-5A95-0899-7A8F-4E805B0721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4600" y="2662810"/>
              <a:ext cx="385192" cy="385192"/>
            </a:xfrm>
            <a:prstGeom prst="rect">
              <a:avLst/>
            </a:prstGeom>
          </p:spPr>
        </p:pic>
      </p:grpSp>
      <p:cxnSp>
        <p:nvCxnSpPr>
          <p:cNvPr id="98" name="Conector angular 104">
            <a:extLst>
              <a:ext uri="{FF2B5EF4-FFF2-40B4-BE49-F238E27FC236}">
                <a16:creationId xmlns:a16="http://schemas.microsoft.com/office/drawing/2014/main" id="{385ECA1F-8D9C-3B1F-47CB-9F67017ADE75}"/>
              </a:ext>
            </a:extLst>
          </p:cNvPr>
          <p:cNvCxnSpPr>
            <a:stCxn id="60" idx="3"/>
            <a:endCxn id="66" idx="1"/>
          </p:cNvCxnSpPr>
          <p:nvPr/>
        </p:nvCxnSpPr>
        <p:spPr>
          <a:xfrm>
            <a:off x="4378896" y="4164635"/>
            <a:ext cx="3222428" cy="1218363"/>
          </a:xfrm>
          <a:prstGeom prst="bentConnector3">
            <a:avLst>
              <a:gd name="adj1" fmla="val 50000"/>
            </a:avLst>
          </a:prstGeom>
          <a:solidFill>
            <a:schemeClr val="bg1">
              <a:lumMod val="95000"/>
            </a:schemeClr>
          </a:solidFill>
          <a:ln>
            <a:solidFill>
              <a:srgbClr val="17BE94"/>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99" name="Conector recto 98">
            <a:extLst>
              <a:ext uri="{FF2B5EF4-FFF2-40B4-BE49-F238E27FC236}">
                <a16:creationId xmlns:a16="http://schemas.microsoft.com/office/drawing/2014/main" id="{C5E87A42-45AF-4E18-7BD6-B67B52FD6A67}"/>
              </a:ext>
            </a:extLst>
          </p:cNvPr>
          <p:cNvCxnSpPr/>
          <p:nvPr/>
        </p:nvCxnSpPr>
        <p:spPr>
          <a:xfrm>
            <a:off x="4501396" y="2978897"/>
            <a:ext cx="612000" cy="0"/>
          </a:xfrm>
          <a:prstGeom prst="line">
            <a:avLst/>
          </a:prstGeom>
          <a:noFill/>
          <a:ln w="9525">
            <a:solidFill>
              <a:srgbClr val="BB283E"/>
            </a:solidFill>
            <a:miter lim="800000"/>
            <a:headEnd/>
            <a:tailEnd/>
          </a:ln>
          <a:effectLst/>
          <a:extLst>
            <a:ext uri="{909E8E84-426E-40DD-AFC4-6F175D3DCCD1}">
              <a14:hiddenFill xmlns:a14="http://schemas.microsoft.com/office/drawing/2010/main">
                <a:noFill/>
              </a14:hiddenFill>
            </a:ext>
          </a:extLst>
        </p:spPr>
      </p:cxnSp>
      <p:sp>
        <p:nvSpPr>
          <p:cNvPr id="100" name="Rectángulo: esquinas redondeadas 20">
            <a:extLst>
              <a:ext uri="{FF2B5EF4-FFF2-40B4-BE49-F238E27FC236}">
                <a16:creationId xmlns:a16="http://schemas.microsoft.com/office/drawing/2014/main" id="{6878D386-00B7-AFFF-3FB5-40E75467CDA1}"/>
              </a:ext>
            </a:extLst>
          </p:cNvPr>
          <p:cNvSpPr/>
          <p:nvPr/>
        </p:nvSpPr>
        <p:spPr>
          <a:xfrm>
            <a:off x="5118597" y="2503597"/>
            <a:ext cx="1554488" cy="990041"/>
          </a:xfrm>
          <a:prstGeom prst="roundRect">
            <a:avLst>
              <a:gd name="adj" fmla="val 50000"/>
            </a:avLst>
          </a:prstGeom>
          <a:solidFill>
            <a:schemeClr val="bg1">
              <a:lumMod val="95000"/>
            </a:schemeClr>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01" name="Rectangle 2">
            <a:extLst>
              <a:ext uri="{FF2B5EF4-FFF2-40B4-BE49-F238E27FC236}">
                <a16:creationId xmlns:a16="http://schemas.microsoft.com/office/drawing/2014/main" id="{481F0B6A-BCA4-C0FC-3C6B-EDCC453B2EE5}"/>
              </a:ext>
            </a:extLst>
          </p:cNvPr>
          <p:cNvSpPr>
            <a:spLocks noChangeArrowheads="1"/>
          </p:cNvSpPr>
          <p:nvPr/>
        </p:nvSpPr>
        <p:spPr bwMode="auto">
          <a:xfrm>
            <a:off x="5184241" y="2537070"/>
            <a:ext cx="1438743" cy="893068"/>
          </a:xfrm>
          <a:prstGeom prst="rect">
            <a:avLst/>
          </a:prstGeom>
          <a:noFill/>
          <a:ln w="12700">
            <a:noFill/>
            <a:miter lim="800000"/>
            <a:headEnd type="none" w="sm" len="sm"/>
            <a:tailEnd type="none" w="med" len="lg"/>
          </a:ln>
          <a:effectLst/>
        </p:spPr>
        <p:txBody>
          <a:bodyPr wrap="none" lIns="86255" tIns="43128" rIns="86255" bIns="43128" anchor="ct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600"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Arial" charset="0"/>
              </a:rPr>
              <a:t>Indicador Salud</a:t>
            </a:r>
          </a:p>
          <a:p>
            <a:pPr marL="0" marR="0" lvl="0" indent="0" algn="ctr" defTabSz="862909" rtl="0" eaLnBrk="0" fontAlgn="base" latinLnBrk="0" hangingPunct="0">
              <a:lnSpc>
                <a:spcPct val="100000"/>
              </a:lnSpc>
              <a:spcBef>
                <a:spcPct val="0"/>
              </a:spcBef>
              <a:spcAft>
                <a:spcPct val="0"/>
              </a:spcAft>
              <a:buClrTx/>
              <a:buSzTx/>
              <a:buFontTx/>
              <a:buNone/>
              <a:tabLst/>
              <a:defRPr/>
            </a:pPr>
            <a:r>
              <a:rPr kumimoji="0" lang="es-CO" sz="1600"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Arial" charset="0"/>
              </a:rPr>
              <a:t>de marca</a:t>
            </a:r>
          </a:p>
        </p:txBody>
      </p:sp>
    </p:spTree>
    <p:extLst>
      <p:ext uri="{BB962C8B-B14F-4D97-AF65-F5344CB8AC3E}">
        <p14:creationId xmlns:p14="http://schemas.microsoft.com/office/powerpoint/2010/main" val="26907702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Marcador de número de diapositiva"/>
          <p:cNvSpPr txBox="1">
            <a:spLocks/>
          </p:cNvSpPr>
          <p:nvPr/>
        </p:nvSpPr>
        <p:spPr>
          <a:xfrm>
            <a:off x="9483436" y="6538912"/>
            <a:ext cx="2743200" cy="365125"/>
          </a:xfrm>
          <a:prstGeom prst="rect">
            <a:avLst/>
          </a:prstGeom>
        </p:spPr>
        <p:txBody>
          <a:bodyPr vert="horz" lIns="91440" tIns="45720" rIns="91440" bIns="45720" rtlCol="0" anchor="ctr"/>
          <a:lstStyle>
            <a:defPPr>
              <a:defRPr lang="es-C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22" name="3 Gráfico"/>
          <p:cNvGraphicFramePr/>
          <p:nvPr/>
        </p:nvGraphicFramePr>
        <p:xfrm>
          <a:off x="2032031" y="1809865"/>
          <a:ext cx="9884228" cy="1782516"/>
        </p:xfrm>
        <a:graphic>
          <a:graphicData uri="http://schemas.openxmlformats.org/drawingml/2006/chart">
            <c:chart xmlns:c="http://schemas.openxmlformats.org/drawingml/2006/chart" xmlns:r="http://schemas.openxmlformats.org/officeDocument/2006/relationships" r:id="rId2"/>
          </a:graphicData>
        </a:graphic>
      </p:graphicFrame>
      <p:sp>
        <p:nvSpPr>
          <p:cNvPr id="26" name="4 CuadroTexto"/>
          <p:cNvSpPr txBox="1"/>
          <p:nvPr/>
        </p:nvSpPr>
        <p:spPr>
          <a:xfrm>
            <a:off x="396063" y="2624190"/>
            <a:ext cx="1761631" cy="538353"/>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CO" sz="1399"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rPr>
              <a:t>Indicador salud de marca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CO" sz="100" b="0"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endParaRPr>
          </a:p>
        </p:txBody>
      </p:sp>
      <p:sp>
        <p:nvSpPr>
          <p:cNvPr id="27" name="32 CuadroTexto"/>
          <p:cNvSpPr txBox="1"/>
          <p:nvPr/>
        </p:nvSpPr>
        <p:spPr>
          <a:xfrm>
            <a:off x="647552" y="3813978"/>
            <a:ext cx="1258652" cy="323037"/>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CO" sz="1399"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rPr>
              <a:t>Awareness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CO" sz="100" b="0"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endParaRPr>
          </a:p>
        </p:txBody>
      </p:sp>
      <p:sp>
        <p:nvSpPr>
          <p:cNvPr id="36" name="51 CuadroTexto"/>
          <p:cNvSpPr txBox="1"/>
          <p:nvPr/>
        </p:nvSpPr>
        <p:spPr>
          <a:xfrm>
            <a:off x="521100" y="4817533"/>
            <a:ext cx="1511557" cy="323037"/>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CO" sz="1399"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rPr>
              <a:t>Considerations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CO" sz="100" b="0"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endParaRPr>
          </a:p>
        </p:txBody>
      </p:sp>
      <p:sp>
        <p:nvSpPr>
          <p:cNvPr id="37" name="52 CuadroTexto"/>
          <p:cNvSpPr txBox="1"/>
          <p:nvPr/>
        </p:nvSpPr>
        <p:spPr>
          <a:xfrm>
            <a:off x="522515" y="5752909"/>
            <a:ext cx="1508726" cy="323037"/>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CO" sz="1399"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rPr>
              <a:t>Brand Image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CO" sz="100" b="0"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endParaRPr>
          </a:p>
        </p:txBody>
      </p:sp>
      <p:graphicFrame>
        <p:nvGraphicFramePr>
          <p:cNvPr id="14" name="3 Gráfico">
            <a:extLst>
              <a:ext uri="{FF2B5EF4-FFF2-40B4-BE49-F238E27FC236}">
                <a16:creationId xmlns:a16="http://schemas.microsoft.com/office/drawing/2014/main" id="{ED963529-BBE4-4A33-BEED-4D7D7E22734E}"/>
              </a:ext>
            </a:extLst>
          </p:cNvPr>
          <p:cNvGraphicFramePr/>
          <p:nvPr/>
        </p:nvGraphicFramePr>
        <p:xfrm>
          <a:off x="2031771" y="3501533"/>
          <a:ext cx="9884228" cy="10313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3 Gráfico">
            <a:extLst>
              <a:ext uri="{FF2B5EF4-FFF2-40B4-BE49-F238E27FC236}">
                <a16:creationId xmlns:a16="http://schemas.microsoft.com/office/drawing/2014/main" id="{66C2F543-49EA-D237-1B37-27AC276C417C}"/>
              </a:ext>
            </a:extLst>
          </p:cNvPr>
          <p:cNvGraphicFramePr/>
          <p:nvPr/>
        </p:nvGraphicFramePr>
        <p:xfrm>
          <a:off x="2031771" y="4499901"/>
          <a:ext cx="9884228" cy="103135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3 Gráfico">
            <a:extLst>
              <a:ext uri="{FF2B5EF4-FFF2-40B4-BE49-F238E27FC236}">
                <a16:creationId xmlns:a16="http://schemas.microsoft.com/office/drawing/2014/main" id="{12D8B410-19C4-E7AE-8ADC-1CD5A753C54B}"/>
              </a:ext>
            </a:extLst>
          </p:cNvPr>
          <p:cNvGraphicFramePr/>
          <p:nvPr/>
        </p:nvGraphicFramePr>
        <p:xfrm>
          <a:off x="2031771" y="5440407"/>
          <a:ext cx="9884228" cy="1031354"/>
        </p:xfrm>
        <a:graphic>
          <a:graphicData uri="http://schemas.openxmlformats.org/drawingml/2006/chart">
            <c:chart xmlns:c="http://schemas.openxmlformats.org/drawingml/2006/chart" xmlns:r="http://schemas.openxmlformats.org/officeDocument/2006/relationships" r:id="rId5"/>
          </a:graphicData>
        </a:graphic>
      </p:graphicFrame>
      <p:sp>
        <p:nvSpPr>
          <p:cNvPr id="2" name="Rectángulo: esquinas redondeadas 1">
            <a:extLst>
              <a:ext uri="{FF2B5EF4-FFF2-40B4-BE49-F238E27FC236}">
                <a16:creationId xmlns:a16="http://schemas.microsoft.com/office/drawing/2014/main" id="{0CF0CE1F-D137-6631-731C-86F3E518FD66}"/>
              </a:ext>
            </a:extLst>
          </p:cNvPr>
          <p:cNvSpPr/>
          <p:nvPr/>
        </p:nvSpPr>
        <p:spPr>
          <a:xfrm>
            <a:off x="5387941" y="1650199"/>
            <a:ext cx="1045029" cy="482156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Box 5">
            <a:extLst>
              <a:ext uri="{FF2B5EF4-FFF2-40B4-BE49-F238E27FC236}">
                <a16:creationId xmlns:a16="http://schemas.microsoft.com/office/drawing/2014/main" id="{19922BCD-5D7E-A087-83F8-659CEA66AAFF}"/>
              </a:ext>
            </a:extLst>
          </p:cNvPr>
          <p:cNvSpPr txBox="1">
            <a:spLocks noChangeArrowheads="1"/>
          </p:cNvSpPr>
          <p:nvPr/>
        </p:nvSpPr>
        <p:spPr bwMode="auto">
          <a:xfrm>
            <a:off x="0" y="0"/>
            <a:ext cx="3209731"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575756"/>
                </a:solidFill>
                <a:effectLst/>
                <a:uLnTx/>
                <a:uFillTx/>
                <a:latin typeface="Calibri" panose="020F0502020204030204"/>
                <a:ea typeface="+mn-ea"/>
                <a:cs typeface="+mn-cs"/>
              </a:rPr>
              <a:t>Indicador salud de marca</a:t>
            </a:r>
            <a:endParaRPr kumimoji="0" lang="es-ES" sz="2000" b="0" i="1"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6" name="Text Box 2">
            <a:extLst>
              <a:ext uri="{FF2B5EF4-FFF2-40B4-BE49-F238E27FC236}">
                <a16:creationId xmlns:a16="http://schemas.microsoft.com/office/drawing/2014/main" id="{49066F62-5140-CF13-BE74-97813A9F7F5E}"/>
              </a:ext>
            </a:extLst>
          </p:cNvPr>
          <p:cNvSpPr txBox="1">
            <a:spLocks noChangeArrowheads="1"/>
          </p:cNvSpPr>
          <p:nvPr/>
        </p:nvSpPr>
        <p:spPr bwMode="hidden">
          <a:xfrm>
            <a:off x="500811" y="560806"/>
            <a:ext cx="10819287" cy="95410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93663" marR="0" lvl="1" indent="0" algn="just" defTabSz="914400" rtl="0" eaLnBrk="1" fontAlgn="auto" latinLnBrk="0" hangingPunct="1">
              <a:lnSpc>
                <a:spcPct val="100000"/>
              </a:lnSpc>
              <a:spcBef>
                <a:spcPct val="2000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S PGothic" pitchFamily="34" charset="-128"/>
                <a:cs typeface="+mn-cs"/>
                <a:sym typeface="Wingdings" pitchFamily="2" charset="2"/>
              </a:rPr>
              <a:t>Se establece como La Santé es una marca cuyo indicador se sustenta en mayor parte gracias al valor percibido de marca, donde presenta indicadores muy cercanos a marcas líderes como Genfar y Mk; considerando que actualmente se percibe como una marca de “alto valor percibido”, aspecto que le permitiría destacar sobre sus competidores, adicionalmente, cuenta con un aporte importante en awareness gracias a su posición de liderazgo en genéricos.</a:t>
            </a:r>
          </a:p>
        </p:txBody>
      </p:sp>
    </p:spTree>
    <p:extLst>
      <p:ext uri="{BB962C8B-B14F-4D97-AF65-F5344CB8AC3E}">
        <p14:creationId xmlns:p14="http://schemas.microsoft.com/office/powerpoint/2010/main" val="8125182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Elipse 6">
            <a:extLst>
              <a:ext uri="{FF2B5EF4-FFF2-40B4-BE49-F238E27FC236}">
                <a16:creationId xmlns:a16="http://schemas.microsoft.com/office/drawing/2014/main" id="{EDDDE450-4F5C-B143-4937-F3E103F6DB9B}"/>
              </a:ext>
            </a:extLst>
          </p:cNvPr>
          <p:cNvSpPr/>
          <p:nvPr/>
        </p:nvSpPr>
        <p:spPr bwMode="auto">
          <a:xfrm flipH="1">
            <a:off x="2538627" y="1529857"/>
            <a:ext cx="422543" cy="42512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68" name="Elipse 6">
            <a:extLst>
              <a:ext uri="{FF2B5EF4-FFF2-40B4-BE49-F238E27FC236}">
                <a16:creationId xmlns:a16="http://schemas.microsoft.com/office/drawing/2014/main" id="{083FBC9E-EFE2-67E0-1461-F0BFEDAE385B}"/>
              </a:ext>
            </a:extLst>
          </p:cNvPr>
          <p:cNvSpPr/>
          <p:nvPr/>
        </p:nvSpPr>
        <p:spPr bwMode="auto">
          <a:xfrm flipH="1">
            <a:off x="3995345" y="3444058"/>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67" name="Elipse 6">
            <a:extLst>
              <a:ext uri="{FF2B5EF4-FFF2-40B4-BE49-F238E27FC236}">
                <a16:creationId xmlns:a16="http://schemas.microsoft.com/office/drawing/2014/main" id="{DF8F39CE-479E-34A3-4E53-2399236F95B6}"/>
              </a:ext>
            </a:extLst>
          </p:cNvPr>
          <p:cNvSpPr/>
          <p:nvPr/>
        </p:nvSpPr>
        <p:spPr bwMode="auto">
          <a:xfrm flipH="1">
            <a:off x="3995345" y="2502524"/>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66" name="Elipse 6">
            <a:extLst>
              <a:ext uri="{FF2B5EF4-FFF2-40B4-BE49-F238E27FC236}">
                <a16:creationId xmlns:a16="http://schemas.microsoft.com/office/drawing/2014/main" id="{3A449398-C1B6-1432-5754-20848F81DF46}"/>
              </a:ext>
            </a:extLst>
          </p:cNvPr>
          <p:cNvSpPr/>
          <p:nvPr/>
        </p:nvSpPr>
        <p:spPr bwMode="auto">
          <a:xfrm flipH="1">
            <a:off x="4001066" y="1523373"/>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2" name="Marcador de número de diapositiva 1">
            <a:extLst>
              <a:ext uri="{FF2B5EF4-FFF2-40B4-BE49-F238E27FC236}">
                <a16:creationId xmlns:a16="http://schemas.microsoft.com/office/drawing/2014/main" id="{D4AC732B-E5F3-3C4D-ECAA-ED886CB7E0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 Box 5">
            <a:extLst>
              <a:ext uri="{FF2B5EF4-FFF2-40B4-BE49-F238E27FC236}">
                <a16:creationId xmlns:a16="http://schemas.microsoft.com/office/drawing/2014/main" id="{FAA6F447-E925-367F-5237-4DC54A8631A2}"/>
              </a:ext>
            </a:extLst>
          </p:cNvPr>
          <p:cNvSpPr txBox="1">
            <a:spLocks noChangeArrowheads="1"/>
          </p:cNvSpPr>
          <p:nvPr/>
        </p:nvSpPr>
        <p:spPr bwMode="auto">
          <a:xfrm>
            <a:off x="0" y="0"/>
            <a:ext cx="3209731"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575756"/>
                </a:solidFill>
                <a:effectLst/>
                <a:uLnTx/>
                <a:uFillTx/>
                <a:latin typeface="Calibri" panose="020F0502020204030204"/>
                <a:ea typeface="+mn-ea"/>
                <a:cs typeface="+mn-cs"/>
              </a:rPr>
              <a:t>Diagnóstico salud de marca</a:t>
            </a:r>
            <a:endParaRPr kumimoji="0" lang="es-ES" sz="2000" b="0" i="1" u="none" strike="noStrike" kern="1200" cap="none" spc="0" normalizeH="0" baseline="0" noProof="0" dirty="0">
              <a:ln>
                <a:noFill/>
              </a:ln>
              <a:solidFill>
                <a:srgbClr val="575756"/>
              </a:solidFill>
              <a:effectLst/>
              <a:uLnTx/>
              <a:uFillTx/>
              <a:latin typeface="Calibri" panose="020F0502020204030204"/>
              <a:ea typeface="+mn-ea"/>
              <a:cs typeface="+mn-cs"/>
            </a:endParaRPr>
          </a:p>
        </p:txBody>
      </p:sp>
      <p:grpSp>
        <p:nvGrpSpPr>
          <p:cNvPr id="4" name="Grupo 3">
            <a:extLst>
              <a:ext uri="{FF2B5EF4-FFF2-40B4-BE49-F238E27FC236}">
                <a16:creationId xmlns:a16="http://schemas.microsoft.com/office/drawing/2014/main" id="{0763D97E-84A9-1CD4-C32E-8147E7827F95}"/>
              </a:ext>
            </a:extLst>
          </p:cNvPr>
          <p:cNvGrpSpPr/>
          <p:nvPr/>
        </p:nvGrpSpPr>
        <p:grpSpPr>
          <a:xfrm>
            <a:off x="2172710" y="652188"/>
            <a:ext cx="1037021" cy="579889"/>
            <a:chOff x="1051567" y="3611259"/>
            <a:chExt cx="1064769" cy="579889"/>
          </a:xfrm>
        </p:grpSpPr>
        <p:sp>
          <p:nvSpPr>
            <p:cNvPr id="5" name="Rectángulo: esquinas redondeadas 4">
              <a:extLst>
                <a:ext uri="{FF2B5EF4-FFF2-40B4-BE49-F238E27FC236}">
                  <a16:creationId xmlns:a16="http://schemas.microsoft.com/office/drawing/2014/main" id="{044447F9-D890-C385-7FA6-A9469FD33A29}"/>
                </a:ext>
              </a:extLst>
            </p:cNvPr>
            <p:cNvSpPr/>
            <p:nvPr/>
          </p:nvSpPr>
          <p:spPr>
            <a:xfrm>
              <a:off x="1051567" y="3611259"/>
              <a:ext cx="1064139" cy="579889"/>
            </a:xfrm>
            <a:prstGeom prst="roundRect">
              <a:avLst>
                <a:gd name="adj" fmla="val 10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3C8C2AF0-EB1D-7231-B5E1-77FB1006CEB3}"/>
                </a:ext>
              </a:extLst>
            </p:cNvPr>
            <p:cNvSpPr txBox="1"/>
            <p:nvPr/>
          </p:nvSpPr>
          <p:spPr>
            <a:xfrm>
              <a:off x="1052197" y="3733199"/>
              <a:ext cx="106413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Familiaridad</a:t>
              </a:r>
            </a:p>
          </p:txBody>
        </p:sp>
      </p:grpSp>
      <p:grpSp>
        <p:nvGrpSpPr>
          <p:cNvPr id="7" name="Grupo 6">
            <a:extLst>
              <a:ext uri="{FF2B5EF4-FFF2-40B4-BE49-F238E27FC236}">
                <a16:creationId xmlns:a16="http://schemas.microsoft.com/office/drawing/2014/main" id="{657D4866-048C-EAE5-5B75-0E26AC68D4CA}"/>
              </a:ext>
            </a:extLst>
          </p:cNvPr>
          <p:cNvGrpSpPr/>
          <p:nvPr/>
        </p:nvGrpSpPr>
        <p:grpSpPr>
          <a:xfrm>
            <a:off x="3679613" y="652188"/>
            <a:ext cx="1128976" cy="579889"/>
            <a:chOff x="1033619" y="3611259"/>
            <a:chExt cx="1289043" cy="579889"/>
          </a:xfrm>
        </p:grpSpPr>
        <p:sp>
          <p:nvSpPr>
            <p:cNvPr id="8" name="Rectángulo: esquinas redondeadas 7">
              <a:extLst>
                <a:ext uri="{FF2B5EF4-FFF2-40B4-BE49-F238E27FC236}">
                  <a16:creationId xmlns:a16="http://schemas.microsoft.com/office/drawing/2014/main" id="{ED75DDD5-BF34-EFB8-7D8B-0419146E6674}"/>
                </a:ext>
              </a:extLst>
            </p:cNvPr>
            <p:cNvSpPr/>
            <p:nvPr/>
          </p:nvSpPr>
          <p:spPr>
            <a:xfrm>
              <a:off x="1051568" y="3611259"/>
              <a:ext cx="1267880" cy="579889"/>
            </a:xfrm>
            <a:prstGeom prst="roundRect">
              <a:avLst>
                <a:gd name="adj" fmla="val 10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E04A6070-97A1-D71B-99F6-4D59CDC15765}"/>
                </a:ext>
              </a:extLst>
            </p:cNvPr>
            <p:cNvSpPr txBox="1"/>
            <p:nvPr/>
          </p:nvSpPr>
          <p:spPr>
            <a:xfrm>
              <a:off x="1033619" y="3681958"/>
              <a:ext cx="128904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Asociaciones de la marca</a:t>
              </a:r>
            </a:p>
          </p:txBody>
        </p:sp>
      </p:grpSp>
      <p:grpSp>
        <p:nvGrpSpPr>
          <p:cNvPr id="10" name="Grupo 9">
            <a:extLst>
              <a:ext uri="{FF2B5EF4-FFF2-40B4-BE49-F238E27FC236}">
                <a16:creationId xmlns:a16="http://schemas.microsoft.com/office/drawing/2014/main" id="{018DF3B3-74BB-D523-D62E-38BACB2B22E7}"/>
              </a:ext>
            </a:extLst>
          </p:cNvPr>
          <p:cNvGrpSpPr/>
          <p:nvPr/>
        </p:nvGrpSpPr>
        <p:grpSpPr>
          <a:xfrm>
            <a:off x="5241676" y="652188"/>
            <a:ext cx="955850" cy="579889"/>
            <a:chOff x="1152080" y="3611259"/>
            <a:chExt cx="1091371" cy="579889"/>
          </a:xfrm>
        </p:grpSpPr>
        <p:sp>
          <p:nvSpPr>
            <p:cNvPr id="11" name="Rectángulo: esquinas redondeadas 10">
              <a:extLst>
                <a:ext uri="{FF2B5EF4-FFF2-40B4-BE49-F238E27FC236}">
                  <a16:creationId xmlns:a16="http://schemas.microsoft.com/office/drawing/2014/main" id="{932A6A02-1F76-138D-1ABF-24CD3ECED7AC}"/>
                </a:ext>
              </a:extLst>
            </p:cNvPr>
            <p:cNvSpPr/>
            <p:nvPr/>
          </p:nvSpPr>
          <p:spPr>
            <a:xfrm>
              <a:off x="1163675" y="3611259"/>
              <a:ext cx="1079776" cy="579889"/>
            </a:xfrm>
            <a:prstGeom prst="roundRect">
              <a:avLst>
                <a:gd name="adj" fmla="val 10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58E60FB1-484B-DDE1-783B-AE945B03914E}"/>
                </a:ext>
              </a:extLst>
            </p:cNvPr>
            <p:cNvSpPr txBox="1"/>
            <p:nvPr/>
          </p:nvSpPr>
          <p:spPr>
            <a:xfrm>
              <a:off x="1152080" y="3669141"/>
              <a:ext cx="102498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Valor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percibido</a:t>
              </a:r>
            </a:p>
          </p:txBody>
        </p:sp>
      </p:grpSp>
      <p:grpSp>
        <p:nvGrpSpPr>
          <p:cNvPr id="13" name="Grupo 12">
            <a:extLst>
              <a:ext uri="{FF2B5EF4-FFF2-40B4-BE49-F238E27FC236}">
                <a16:creationId xmlns:a16="http://schemas.microsoft.com/office/drawing/2014/main" id="{0321B1D5-F0DC-BBBC-AB23-DE72E1696EF3}"/>
              </a:ext>
            </a:extLst>
          </p:cNvPr>
          <p:cNvGrpSpPr/>
          <p:nvPr/>
        </p:nvGrpSpPr>
        <p:grpSpPr>
          <a:xfrm>
            <a:off x="6613993" y="652188"/>
            <a:ext cx="956694" cy="579889"/>
            <a:chOff x="1163674" y="3611259"/>
            <a:chExt cx="1092333" cy="579889"/>
          </a:xfrm>
        </p:grpSpPr>
        <p:sp>
          <p:nvSpPr>
            <p:cNvPr id="14" name="Rectángulo: esquinas redondeadas 13">
              <a:extLst>
                <a:ext uri="{FF2B5EF4-FFF2-40B4-BE49-F238E27FC236}">
                  <a16:creationId xmlns:a16="http://schemas.microsoft.com/office/drawing/2014/main" id="{E22E1E19-E799-841C-5AA0-A28A2D3E8E87}"/>
                </a:ext>
              </a:extLst>
            </p:cNvPr>
            <p:cNvSpPr/>
            <p:nvPr/>
          </p:nvSpPr>
          <p:spPr>
            <a:xfrm>
              <a:off x="1163674" y="3611259"/>
              <a:ext cx="1092333" cy="579889"/>
            </a:xfrm>
            <a:prstGeom prst="roundRect">
              <a:avLst>
                <a:gd name="adj" fmla="val 10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DD196B81-3880-DE37-F079-7DC7BE9C5A3D}"/>
                </a:ext>
              </a:extLst>
            </p:cNvPr>
            <p:cNvSpPr txBox="1"/>
            <p:nvPr/>
          </p:nvSpPr>
          <p:spPr>
            <a:xfrm>
              <a:off x="1187134" y="3669141"/>
              <a:ext cx="106887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Fidelidad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la marca</a:t>
              </a:r>
            </a:p>
          </p:txBody>
        </p:sp>
      </p:grpSp>
      <p:sp>
        <p:nvSpPr>
          <p:cNvPr id="16" name="Text Box 17">
            <a:extLst>
              <a:ext uri="{FF2B5EF4-FFF2-40B4-BE49-F238E27FC236}">
                <a16:creationId xmlns:a16="http://schemas.microsoft.com/office/drawing/2014/main" id="{80AE5985-4025-C11B-469C-467169FFE5B2}"/>
              </a:ext>
            </a:extLst>
          </p:cNvPr>
          <p:cNvSpPr txBox="1">
            <a:spLocks noChangeArrowheads="1"/>
          </p:cNvSpPr>
          <p:nvPr/>
        </p:nvSpPr>
        <p:spPr bwMode="auto">
          <a:xfrm>
            <a:off x="3223453" y="722887"/>
            <a:ext cx="471569" cy="39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000" b="1" i="0" u="none" strike="noStrike" kern="1200" cap="none" spc="0" normalizeH="0" baseline="0" noProof="0" dirty="0">
                <a:ln>
                  <a:noFill/>
                </a:ln>
                <a:solidFill>
                  <a:srgbClr val="B2B2B2">
                    <a:lumMod val="50000"/>
                  </a:srgbClr>
                </a:solidFill>
                <a:effectLst/>
                <a:uLnTx/>
                <a:uFillTx/>
                <a:latin typeface="Century Gothic" panose="020B0502020202020204" pitchFamily="34" charset="0"/>
                <a:ea typeface="+mn-ea"/>
                <a:cs typeface="+mn-cs"/>
              </a:rPr>
              <a:t>+</a:t>
            </a:r>
          </a:p>
        </p:txBody>
      </p:sp>
      <p:sp>
        <p:nvSpPr>
          <p:cNvPr id="17" name="Text Box 17">
            <a:extLst>
              <a:ext uri="{FF2B5EF4-FFF2-40B4-BE49-F238E27FC236}">
                <a16:creationId xmlns:a16="http://schemas.microsoft.com/office/drawing/2014/main" id="{B3C65308-AE18-F2EE-28E5-304F13FDA9F3}"/>
              </a:ext>
            </a:extLst>
          </p:cNvPr>
          <p:cNvSpPr txBox="1">
            <a:spLocks noChangeArrowheads="1"/>
          </p:cNvSpPr>
          <p:nvPr/>
        </p:nvSpPr>
        <p:spPr bwMode="auto">
          <a:xfrm>
            <a:off x="4794123" y="722887"/>
            <a:ext cx="471569" cy="39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000" b="1" i="0" u="none" strike="noStrike" kern="1200" cap="none" spc="0" normalizeH="0" baseline="0" noProof="0" dirty="0">
                <a:ln>
                  <a:noFill/>
                </a:ln>
                <a:solidFill>
                  <a:srgbClr val="B2B2B2">
                    <a:lumMod val="50000"/>
                  </a:srgbClr>
                </a:solidFill>
                <a:effectLst/>
                <a:uLnTx/>
                <a:uFillTx/>
                <a:latin typeface="Century Gothic" panose="020B0502020202020204" pitchFamily="34" charset="0"/>
                <a:ea typeface="+mn-ea"/>
                <a:cs typeface="+mn-cs"/>
              </a:rPr>
              <a:t>+</a:t>
            </a:r>
          </a:p>
        </p:txBody>
      </p:sp>
      <p:sp>
        <p:nvSpPr>
          <p:cNvPr id="18" name="Text Box 19">
            <a:extLst>
              <a:ext uri="{FF2B5EF4-FFF2-40B4-BE49-F238E27FC236}">
                <a16:creationId xmlns:a16="http://schemas.microsoft.com/office/drawing/2014/main" id="{24728C7A-5524-7B75-07C4-2F62CFF9B38A}"/>
              </a:ext>
            </a:extLst>
          </p:cNvPr>
          <p:cNvSpPr txBox="1">
            <a:spLocks noChangeArrowheads="1"/>
          </p:cNvSpPr>
          <p:nvPr/>
        </p:nvSpPr>
        <p:spPr bwMode="auto">
          <a:xfrm>
            <a:off x="6187674" y="722887"/>
            <a:ext cx="471570" cy="39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000" b="1" i="0" u="none" strike="noStrike" kern="1200" cap="none" spc="0" normalizeH="0" baseline="0" noProof="0" dirty="0">
                <a:ln>
                  <a:noFill/>
                </a:ln>
                <a:solidFill>
                  <a:srgbClr val="5F5F5F"/>
                </a:solidFill>
                <a:effectLst/>
                <a:uLnTx/>
                <a:uFillTx/>
                <a:latin typeface="Century Gothic" panose="020B0502020202020204" pitchFamily="34" charset="0"/>
                <a:ea typeface="+mn-ea"/>
                <a:cs typeface="+mn-cs"/>
              </a:rPr>
              <a:t>=</a:t>
            </a:r>
          </a:p>
        </p:txBody>
      </p:sp>
      <p:pic>
        <p:nvPicPr>
          <p:cNvPr id="19" name="Picture 2" descr="https://lh4.ggpht.com/Mfw88pjfSXh2aD41bEPU2c6nZ-qFDkRO20eG_iA54_7Y5ZGkxc23KPpWOxA0zjRK4xIt=w300">
            <a:extLst>
              <a:ext uri="{FF2B5EF4-FFF2-40B4-BE49-F238E27FC236}">
                <a16:creationId xmlns:a16="http://schemas.microsoft.com/office/drawing/2014/main" id="{0FC6566F-E6AF-4B7D-6338-A5050FBDCF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611" y="3324254"/>
            <a:ext cx="647703" cy="64770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7F6594E9-2F1B-8DD8-C93F-E810AE39E53B}"/>
              </a:ext>
            </a:extLst>
          </p:cNvPr>
          <p:cNvPicPr>
            <a:picLocks noChangeAspect="1"/>
          </p:cNvPicPr>
          <p:nvPr/>
        </p:nvPicPr>
        <p:blipFill>
          <a:blip r:embed="rId3"/>
          <a:srcRect t="10000" b="13266"/>
          <a:stretch>
            <a:fillRect/>
          </a:stretch>
        </p:blipFill>
        <p:spPr>
          <a:xfrm>
            <a:off x="375234" y="1496539"/>
            <a:ext cx="1421266" cy="478801"/>
          </a:xfrm>
          <a:prstGeom prst="rect">
            <a:avLst/>
          </a:prstGeom>
        </p:spPr>
      </p:pic>
      <p:pic>
        <p:nvPicPr>
          <p:cNvPr id="21" name="Imagen 20">
            <a:extLst>
              <a:ext uri="{FF2B5EF4-FFF2-40B4-BE49-F238E27FC236}">
                <a16:creationId xmlns:a16="http://schemas.microsoft.com/office/drawing/2014/main" id="{6606D3DC-EA34-D1DA-5CCE-4EA8EF050C18}"/>
              </a:ext>
            </a:extLst>
          </p:cNvPr>
          <p:cNvPicPr>
            <a:picLocks noChangeAspect="1"/>
          </p:cNvPicPr>
          <p:nvPr/>
        </p:nvPicPr>
        <p:blipFill>
          <a:blip r:embed="rId4"/>
          <a:stretch>
            <a:fillRect/>
          </a:stretch>
        </p:blipFill>
        <p:spPr>
          <a:xfrm>
            <a:off x="375234" y="2509009"/>
            <a:ext cx="1421266" cy="404791"/>
          </a:xfrm>
          <a:prstGeom prst="rect">
            <a:avLst/>
          </a:prstGeom>
        </p:spPr>
      </p:pic>
      <p:pic>
        <p:nvPicPr>
          <p:cNvPr id="22" name="Imagen 21">
            <a:extLst>
              <a:ext uri="{FF2B5EF4-FFF2-40B4-BE49-F238E27FC236}">
                <a16:creationId xmlns:a16="http://schemas.microsoft.com/office/drawing/2014/main" id="{6FEF8299-305C-EF99-0DBE-669EDBE39C7E}"/>
              </a:ext>
            </a:extLst>
          </p:cNvPr>
          <p:cNvPicPr>
            <a:picLocks noChangeAspect="1"/>
          </p:cNvPicPr>
          <p:nvPr/>
        </p:nvPicPr>
        <p:blipFill>
          <a:blip r:embed="rId5"/>
          <a:srcRect l="16070" t="40125" r="13394" b="40297"/>
          <a:stretch>
            <a:fillRect/>
          </a:stretch>
        </p:blipFill>
        <p:spPr>
          <a:xfrm>
            <a:off x="359596" y="4453746"/>
            <a:ext cx="1307732" cy="316457"/>
          </a:xfrm>
          <a:prstGeom prst="rect">
            <a:avLst/>
          </a:prstGeom>
        </p:spPr>
      </p:pic>
      <p:pic>
        <p:nvPicPr>
          <p:cNvPr id="23" name="Imagen 22">
            <a:extLst>
              <a:ext uri="{FF2B5EF4-FFF2-40B4-BE49-F238E27FC236}">
                <a16:creationId xmlns:a16="http://schemas.microsoft.com/office/drawing/2014/main" id="{9F638A27-46BD-2A60-29DE-41CA5125EC28}"/>
              </a:ext>
            </a:extLst>
          </p:cNvPr>
          <p:cNvPicPr>
            <a:picLocks noChangeAspect="1"/>
          </p:cNvPicPr>
          <p:nvPr/>
        </p:nvPicPr>
        <p:blipFill>
          <a:blip r:embed="rId6"/>
          <a:stretch>
            <a:fillRect/>
          </a:stretch>
        </p:blipFill>
        <p:spPr>
          <a:xfrm>
            <a:off x="461172" y="5504908"/>
            <a:ext cx="1104579" cy="456383"/>
          </a:xfrm>
          <a:prstGeom prst="rect">
            <a:avLst/>
          </a:prstGeom>
        </p:spPr>
      </p:pic>
      <p:sp>
        <p:nvSpPr>
          <p:cNvPr id="24" name="Elipse 8">
            <a:extLst>
              <a:ext uri="{FF2B5EF4-FFF2-40B4-BE49-F238E27FC236}">
                <a16:creationId xmlns:a16="http://schemas.microsoft.com/office/drawing/2014/main" id="{D42A10DB-4976-D641-680C-F847D75D2F47}"/>
              </a:ext>
            </a:extLst>
          </p:cNvPr>
          <p:cNvSpPr/>
          <p:nvPr/>
        </p:nvSpPr>
        <p:spPr bwMode="auto">
          <a:xfrm flipH="1">
            <a:off x="3891982" y="6329510"/>
            <a:ext cx="212008" cy="245711"/>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25" name="Elipse 9">
            <a:extLst>
              <a:ext uri="{FF2B5EF4-FFF2-40B4-BE49-F238E27FC236}">
                <a16:creationId xmlns:a16="http://schemas.microsoft.com/office/drawing/2014/main" id="{4CCCF647-2ED4-8FB0-127F-39889E4C5145}"/>
              </a:ext>
            </a:extLst>
          </p:cNvPr>
          <p:cNvSpPr/>
          <p:nvPr/>
        </p:nvSpPr>
        <p:spPr bwMode="auto">
          <a:xfrm flipH="1">
            <a:off x="3209501" y="6325532"/>
            <a:ext cx="212008" cy="245711"/>
          </a:xfrm>
          <a:prstGeom prst="ellipse">
            <a:avLst/>
          </a:prstGeom>
          <a:solidFill>
            <a:srgbClr val="FF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26" name="Elipse 10">
            <a:extLst>
              <a:ext uri="{FF2B5EF4-FFF2-40B4-BE49-F238E27FC236}">
                <a16:creationId xmlns:a16="http://schemas.microsoft.com/office/drawing/2014/main" id="{16904614-AE9A-F8BD-9EC6-210564F6A588}"/>
              </a:ext>
            </a:extLst>
          </p:cNvPr>
          <p:cNvSpPr/>
          <p:nvPr/>
        </p:nvSpPr>
        <p:spPr bwMode="auto">
          <a:xfrm flipH="1">
            <a:off x="2401006" y="6329534"/>
            <a:ext cx="212008" cy="245711"/>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27" name="Rectangle 6">
            <a:extLst>
              <a:ext uri="{FF2B5EF4-FFF2-40B4-BE49-F238E27FC236}">
                <a16:creationId xmlns:a16="http://schemas.microsoft.com/office/drawing/2014/main" id="{FB5C2913-D300-72B8-7322-2EA2B8F7C083}"/>
              </a:ext>
            </a:extLst>
          </p:cNvPr>
          <p:cNvSpPr>
            <a:spLocks noChangeArrowheads="1"/>
          </p:cNvSpPr>
          <p:nvPr/>
        </p:nvSpPr>
        <p:spPr bwMode="auto">
          <a:xfrm>
            <a:off x="1738812" y="6567241"/>
            <a:ext cx="1584176" cy="25391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1" u="none" strike="noStrike" kern="1200" cap="none" spc="0" normalizeH="0" baseline="0" noProof="0" dirty="0">
                <a:ln>
                  <a:noFill/>
                </a:ln>
                <a:solidFill>
                  <a:srgbClr val="000000"/>
                </a:solidFill>
                <a:effectLst/>
                <a:uLnTx/>
                <a:uFillTx/>
                <a:latin typeface="Gill Sans MT" panose="020B0502020104020203"/>
                <a:ea typeface="+mn-ea"/>
                <a:cs typeface="+mn-cs"/>
              </a:rPr>
              <a:t>Muy negativo</a:t>
            </a:r>
          </a:p>
        </p:txBody>
      </p:sp>
      <p:sp>
        <p:nvSpPr>
          <p:cNvPr id="28" name="Rectangle 6">
            <a:extLst>
              <a:ext uri="{FF2B5EF4-FFF2-40B4-BE49-F238E27FC236}">
                <a16:creationId xmlns:a16="http://schemas.microsoft.com/office/drawing/2014/main" id="{457FCCB5-DBAC-2414-D7C2-A67065C04109}"/>
              </a:ext>
            </a:extLst>
          </p:cNvPr>
          <p:cNvSpPr>
            <a:spLocks noChangeArrowheads="1"/>
          </p:cNvSpPr>
          <p:nvPr/>
        </p:nvSpPr>
        <p:spPr bwMode="auto">
          <a:xfrm>
            <a:off x="2898514" y="6583625"/>
            <a:ext cx="897706" cy="25391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1" u="none" strike="noStrike" kern="1200" cap="none" spc="0" normalizeH="0" baseline="0" noProof="0" dirty="0">
                <a:ln>
                  <a:noFill/>
                </a:ln>
                <a:solidFill>
                  <a:srgbClr val="000000"/>
                </a:solidFill>
                <a:effectLst/>
                <a:uLnTx/>
                <a:uFillTx/>
                <a:latin typeface="Gill Sans MT" panose="020B0502020104020203"/>
                <a:ea typeface="+mn-ea"/>
                <a:cs typeface="+mn-cs"/>
              </a:rPr>
              <a:t>Negativo.</a:t>
            </a:r>
          </a:p>
        </p:txBody>
      </p:sp>
      <p:sp>
        <p:nvSpPr>
          <p:cNvPr id="29" name="Rectangle 6">
            <a:extLst>
              <a:ext uri="{FF2B5EF4-FFF2-40B4-BE49-F238E27FC236}">
                <a16:creationId xmlns:a16="http://schemas.microsoft.com/office/drawing/2014/main" id="{FE0E60D0-0442-5CC9-9114-714D037387F5}"/>
              </a:ext>
            </a:extLst>
          </p:cNvPr>
          <p:cNvSpPr>
            <a:spLocks noChangeArrowheads="1"/>
          </p:cNvSpPr>
          <p:nvPr/>
        </p:nvSpPr>
        <p:spPr bwMode="auto">
          <a:xfrm>
            <a:off x="3575933" y="6575245"/>
            <a:ext cx="897706" cy="25391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1" u="none" strike="noStrike" kern="1200" cap="none" spc="0" normalizeH="0" baseline="0" noProof="0" dirty="0">
                <a:ln>
                  <a:noFill/>
                </a:ln>
                <a:solidFill>
                  <a:srgbClr val="000000"/>
                </a:solidFill>
                <a:effectLst/>
                <a:uLnTx/>
                <a:uFillTx/>
                <a:latin typeface="Gill Sans MT" panose="020B0502020104020203"/>
                <a:ea typeface="+mn-ea"/>
                <a:cs typeface="+mn-cs"/>
              </a:rPr>
              <a:t>Medio</a:t>
            </a:r>
          </a:p>
        </p:txBody>
      </p:sp>
      <p:sp>
        <p:nvSpPr>
          <p:cNvPr id="30" name="Rectangle 6">
            <a:extLst>
              <a:ext uri="{FF2B5EF4-FFF2-40B4-BE49-F238E27FC236}">
                <a16:creationId xmlns:a16="http://schemas.microsoft.com/office/drawing/2014/main" id="{4CDA22D5-1BB7-40B5-9CD8-90BA52C71B9E}"/>
              </a:ext>
            </a:extLst>
          </p:cNvPr>
          <p:cNvSpPr>
            <a:spLocks noChangeArrowheads="1"/>
          </p:cNvSpPr>
          <p:nvPr/>
        </p:nvSpPr>
        <p:spPr bwMode="auto">
          <a:xfrm>
            <a:off x="4296013" y="6575269"/>
            <a:ext cx="897706" cy="25391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1" u="none" strike="noStrike" kern="1200" cap="none" spc="0" normalizeH="0" baseline="0" noProof="0" dirty="0">
                <a:ln>
                  <a:noFill/>
                </a:ln>
                <a:solidFill>
                  <a:srgbClr val="000000"/>
                </a:solidFill>
                <a:effectLst/>
                <a:uLnTx/>
                <a:uFillTx/>
                <a:latin typeface="Gill Sans MT" panose="020B0502020104020203"/>
                <a:ea typeface="+mn-ea"/>
                <a:cs typeface="+mn-cs"/>
              </a:rPr>
              <a:t>Positivo.</a:t>
            </a:r>
          </a:p>
        </p:txBody>
      </p:sp>
      <p:sp>
        <p:nvSpPr>
          <p:cNvPr id="31" name="Rectangle 6">
            <a:extLst>
              <a:ext uri="{FF2B5EF4-FFF2-40B4-BE49-F238E27FC236}">
                <a16:creationId xmlns:a16="http://schemas.microsoft.com/office/drawing/2014/main" id="{C948D869-40E0-4848-09FB-8755F3C8D2B4}"/>
              </a:ext>
            </a:extLst>
          </p:cNvPr>
          <p:cNvSpPr>
            <a:spLocks noChangeArrowheads="1"/>
          </p:cNvSpPr>
          <p:nvPr/>
        </p:nvSpPr>
        <p:spPr bwMode="auto">
          <a:xfrm>
            <a:off x="4944085" y="6584371"/>
            <a:ext cx="1368152" cy="25391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1" u="none" strike="noStrike" kern="1200" cap="none" spc="0" normalizeH="0" baseline="0" noProof="0" dirty="0">
                <a:ln>
                  <a:noFill/>
                </a:ln>
                <a:solidFill>
                  <a:srgbClr val="000000"/>
                </a:solidFill>
                <a:effectLst/>
                <a:uLnTx/>
                <a:uFillTx/>
                <a:latin typeface="Gill Sans MT" panose="020B0502020104020203"/>
                <a:ea typeface="+mn-ea"/>
                <a:cs typeface="+mn-cs"/>
              </a:rPr>
              <a:t>Muy  Positivo.</a:t>
            </a:r>
          </a:p>
        </p:txBody>
      </p:sp>
      <p:sp>
        <p:nvSpPr>
          <p:cNvPr id="32" name="Elipse 7">
            <a:extLst>
              <a:ext uri="{FF2B5EF4-FFF2-40B4-BE49-F238E27FC236}">
                <a16:creationId xmlns:a16="http://schemas.microsoft.com/office/drawing/2014/main" id="{02F62CEB-D6B3-D83C-4606-9E5A14062319}"/>
              </a:ext>
            </a:extLst>
          </p:cNvPr>
          <p:cNvSpPr/>
          <p:nvPr/>
        </p:nvSpPr>
        <p:spPr bwMode="auto">
          <a:xfrm flipH="1">
            <a:off x="4598276" y="6328127"/>
            <a:ext cx="212008" cy="245711"/>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3" name="Elipse 6">
            <a:extLst>
              <a:ext uri="{FF2B5EF4-FFF2-40B4-BE49-F238E27FC236}">
                <a16:creationId xmlns:a16="http://schemas.microsoft.com/office/drawing/2014/main" id="{F3A9182E-2848-68FE-1C31-C897ED61301F}"/>
              </a:ext>
            </a:extLst>
          </p:cNvPr>
          <p:cNvSpPr/>
          <p:nvPr/>
        </p:nvSpPr>
        <p:spPr bwMode="auto">
          <a:xfrm flipH="1">
            <a:off x="5452157" y="6345917"/>
            <a:ext cx="212008" cy="245711"/>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4" name="Elipse 6">
            <a:extLst>
              <a:ext uri="{FF2B5EF4-FFF2-40B4-BE49-F238E27FC236}">
                <a16:creationId xmlns:a16="http://schemas.microsoft.com/office/drawing/2014/main" id="{6A4F9FBE-C9DD-AABA-0535-BDA612765976}"/>
              </a:ext>
            </a:extLst>
          </p:cNvPr>
          <p:cNvSpPr/>
          <p:nvPr/>
        </p:nvSpPr>
        <p:spPr bwMode="auto">
          <a:xfrm flipH="1">
            <a:off x="2401742" y="1523373"/>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5" name="Elipse 6">
            <a:extLst>
              <a:ext uri="{FF2B5EF4-FFF2-40B4-BE49-F238E27FC236}">
                <a16:creationId xmlns:a16="http://schemas.microsoft.com/office/drawing/2014/main" id="{E89EF3B4-50F3-7792-08E7-B0036F602313}"/>
              </a:ext>
            </a:extLst>
          </p:cNvPr>
          <p:cNvSpPr/>
          <p:nvPr/>
        </p:nvSpPr>
        <p:spPr bwMode="auto">
          <a:xfrm flipH="1">
            <a:off x="3888195" y="1523373"/>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6" name="Elipse 6">
            <a:extLst>
              <a:ext uri="{FF2B5EF4-FFF2-40B4-BE49-F238E27FC236}">
                <a16:creationId xmlns:a16="http://schemas.microsoft.com/office/drawing/2014/main" id="{8E4E55BE-440C-21AC-559F-3EDA055ED27C}"/>
              </a:ext>
            </a:extLst>
          </p:cNvPr>
          <p:cNvSpPr/>
          <p:nvPr/>
        </p:nvSpPr>
        <p:spPr bwMode="auto">
          <a:xfrm flipH="1">
            <a:off x="5468000" y="1523373"/>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44" name="Elipse 6">
            <a:extLst>
              <a:ext uri="{FF2B5EF4-FFF2-40B4-BE49-F238E27FC236}">
                <a16:creationId xmlns:a16="http://schemas.microsoft.com/office/drawing/2014/main" id="{FAF0B336-3D4C-1692-C71A-780A9AD3F245}"/>
              </a:ext>
            </a:extLst>
          </p:cNvPr>
          <p:cNvSpPr/>
          <p:nvPr/>
        </p:nvSpPr>
        <p:spPr bwMode="auto">
          <a:xfrm flipH="1">
            <a:off x="2401006" y="2494693"/>
            <a:ext cx="422543" cy="42512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45" name="Elipse 6">
            <a:extLst>
              <a:ext uri="{FF2B5EF4-FFF2-40B4-BE49-F238E27FC236}">
                <a16:creationId xmlns:a16="http://schemas.microsoft.com/office/drawing/2014/main" id="{9F4BCB28-D10F-D3D6-909B-487BB3AAB759}"/>
              </a:ext>
            </a:extLst>
          </p:cNvPr>
          <p:cNvSpPr/>
          <p:nvPr/>
        </p:nvSpPr>
        <p:spPr bwMode="auto">
          <a:xfrm flipH="1">
            <a:off x="3887459" y="2494693"/>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46" name="Elipse 6">
            <a:extLst>
              <a:ext uri="{FF2B5EF4-FFF2-40B4-BE49-F238E27FC236}">
                <a16:creationId xmlns:a16="http://schemas.microsoft.com/office/drawing/2014/main" id="{F12CB5CA-6CF0-B80B-BB59-9F3C013EB776}"/>
              </a:ext>
            </a:extLst>
          </p:cNvPr>
          <p:cNvSpPr/>
          <p:nvPr/>
        </p:nvSpPr>
        <p:spPr bwMode="auto">
          <a:xfrm flipH="1">
            <a:off x="5467264" y="2494693"/>
            <a:ext cx="422543" cy="42512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47" name="Elipse 6">
            <a:extLst>
              <a:ext uri="{FF2B5EF4-FFF2-40B4-BE49-F238E27FC236}">
                <a16:creationId xmlns:a16="http://schemas.microsoft.com/office/drawing/2014/main" id="{57596D71-1DC3-1209-71C6-9A5FB46569E2}"/>
              </a:ext>
            </a:extLst>
          </p:cNvPr>
          <p:cNvSpPr/>
          <p:nvPr/>
        </p:nvSpPr>
        <p:spPr bwMode="auto">
          <a:xfrm flipH="1">
            <a:off x="6877742" y="2494693"/>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49" name="Elipse 6">
            <a:extLst>
              <a:ext uri="{FF2B5EF4-FFF2-40B4-BE49-F238E27FC236}">
                <a16:creationId xmlns:a16="http://schemas.microsoft.com/office/drawing/2014/main" id="{99F1CD87-E5A6-3F4D-B4BA-9DFC141438FF}"/>
              </a:ext>
            </a:extLst>
          </p:cNvPr>
          <p:cNvSpPr/>
          <p:nvPr/>
        </p:nvSpPr>
        <p:spPr bwMode="auto">
          <a:xfrm flipH="1">
            <a:off x="3887459" y="3435923"/>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51" name="Elipse 6">
            <a:extLst>
              <a:ext uri="{FF2B5EF4-FFF2-40B4-BE49-F238E27FC236}">
                <a16:creationId xmlns:a16="http://schemas.microsoft.com/office/drawing/2014/main" id="{7D20FC95-46AC-2CB5-5098-41873821ED80}"/>
              </a:ext>
            </a:extLst>
          </p:cNvPr>
          <p:cNvSpPr/>
          <p:nvPr/>
        </p:nvSpPr>
        <p:spPr bwMode="auto">
          <a:xfrm flipH="1">
            <a:off x="6877742" y="3435923"/>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52" name="Elipse 6">
            <a:extLst>
              <a:ext uri="{FF2B5EF4-FFF2-40B4-BE49-F238E27FC236}">
                <a16:creationId xmlns:a16="http://schemas.microsoft.com/office/drawing/2014/main" id="{6FC23263-17DF-E3F6-A624-3EA4844FA630}"/>
              </a:ext>
            </a:extLst>
          </p:cNvPr>
          <p:cNvSpPr/>
          <p:nvPr/>
        </p:nvSpPr>
        <p:spPr bwMode="auto">
          <a:xfrm flipH="1">
            <a:off x="2401006" y="4434990"/>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53" name="Elipse 6">
            <a:extLst>
              <a:ext uri="{FF2B5EF4-FFF2-40B4-BE49-F238E27FC236}">
                <a16:creationId xmlns:a16="http://schemas.microsoft.com/office/drawing/2014/main" id="{364486C0-5598-393B-3202-C778E7B42982}"/>
              </a:ext>
            </a:extLst>
          </p:cNvPr>
          <p:cNvSpPr/>
          <p:nvPr/>
        </p:nvSpPr>
        <p:spPr bwMode="auto">
          <a:xfrm flipH="1">
            <a:off x="4030129" y="4438233"/>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54" name="Elipse 6">
            <a:extLst>
              <a:ext uri="{FF2B5EF4-FFF2-40B4-BE49-F238E27FC236}">
                <a16:creationId xmlns:a16="http://schemas.microsoft.com/office/drawing/2014/main" id="{3EEA6FC0-E476-37B0-FCA8-EF4F9C8EAA80}"/>
              </a:ext>
            </a:extLst>
          </p:cNvPr>
          <p:cNvSpPr/>
          <p:nvPr/>
        </p:nvSpPr>
        <p:spPr bwMode="auto">
          <a:xfrm flipH="1">
            <a:off x="5467264" y="4434990"/>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56" name="Elipse 6">
            <a:extLst>
              <a:ext uri="{FF2B5EF4-FFF2-40B4-BE49-F238E27FC236}">
                <a16:creationId xmlns:a16="http://schemas.microsoft.com/office/drawing/2014/main" id="{4043C8DD-EAC7-8E72-2E21-4CEB6C870969}"/>
              </a:ext>
            </a:extLst>
          </p:cNvPr>
          <p:cNvSpPr/>
          <p:nvPr/>
        </p:nvSpPr>
        <p:spPr bwMode="auto">
          <a:xfrm flipH="1">
            <a:off x="2401006" y="5523201"/>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57" name="Elipse 6">
            <a:extLst>
              <a:ext uri="{FF2B5EF4-FFF2-40B4-BE49-F238E27FC236}">
                <a16:creationId xmlns:a16="http://schemas.microsoft.com/office/drawing/2014/main" id="{D9DA5FF7-A132-5690-DFB4-E39318BB582B}"/>
              </a:ext>
            </a:extLst>
          </p:cNvPr>
          <p:cNvSpPr/>
          <p:nvPr/>
        </p:nvSpPr>
        <p:spPr bwMode="auto">
          <a:xfrm flipH="1">
            <a:off x="4030129" y="5526444"/>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60" name="Text Box 5">
            <a:extLst>
              <a:ext uri="{FF2B5EF4-FFF2-40B4-BE49-F238E27FC236}">
                <a16:creationId xmlns:a16="http://schemas.microsoft.com/office/drawing/2014/main" id="{DF775938-13E3-61BA-EB1B-8E30E427A370}"/>
              </a:ext>
            </a:extLst>
          </p:cNvPr>
          <p:cNvSpPr txBox="1">
            <a:spLocks noChangeArrowheads="1"/>
          </p:cNvSpPr>
          <p:nvPr/>
        </p:nvSpPr>
        <p:spPr bwMode="auto">
          <a:xfrm>
            <a:off x="7610705" y="762508"/>
            <a:ext cx="1202789" cy="338532"/>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FF6600"/>
                </a:solidFill>
                <a:effectLst/>
                <a:uLnTx/>
                <a:uFillTx/>
                <a:latin typeface="Calibri" panose="020F0502020204030204"/>
                <a:ea typeface="+mn-ea"/>
                <a:cs typeface="+mn-cs"/>
              </a:rPr>
              <a:t>Familiaridad</a:t>
            </a:r>
            <a:endParaRPr kumimoji="0" lang="es-ES" sz="1400" b="0" i="1" u="none" strike="noStrike" kern="1200" cap="none" spc="0" normalizeH="0" baseline="0" noProof="0" dirty="0">
              <a:ln>
                <a:noFill/>
              </a:ln>
              <a:solidFill>
                <a:srgbClr val="FF6600"/>
              </a:solidFill>
              <a:effectLst/>
              <a:uLnTx/>
              <a:uFillTx/>
              <a:latin typeface="Calibri" panose="020F0502020204030204"/>
              <a:ea typeface="+mn-ea"/>
              <a:cs typeface="+mn-cs"/>
            </a:endParaRPr>
          </a:p>
        </p:txBody>
      </p:sp>
      <p:sp>
        <p:nvSpPr>
          <p:cNvPr id="61" name="Text Box 5">
            <a:extLst>
              <a:ext uri="{FF2B5EF4-FFF2-40B4-BE49-F238E27FC236}">
                <a16:creationId xmlns:a16="http://schemas.microsoft.com/office/drawing/2014/main" id="{04D18A8D-6856-15D7-6233-D400802722B5}"/>
              </a:ext>
            </a:extLst>
          </p:cNvPr>
          <p:cNvSpPr txBox="1">
            <a:spLocks noChangeArrowheads="1"/>
          </p:cNvSpPr>
          <p:nvPr/>
        </p:nvSpPr>
        <p:spPr bwMode="auto">
          <a:xfrm>
            <a:off x="7610704" y="1001906"/>
            <a:ext cx="4359107" cy="1046418"/>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575756"/>
                </a:solidFill>
                <a:effectLst/>
                <a:uLnTx/>
                <a:uFillTx/>
                <a:latin typeface="Calibri" panose="020F0502020204030204"/>
                <a:ea typeface="+mn-ea"/>
                <a:cs typeface="+mn-cs"/>
              </a:rPr>
              <a:t>La Santé en 2025 como una </a:t>
            </a:r>
            <a:r>
              <a:rPr kumimoji="0" lang="es-ES" sz="1200" b="1" i="0" u="none" strike="noStrike" kern="1200" cap="none" spc="0" normalizeH="0" baseline="0" noProof="0" dirty="0">
                <a:ln>
                  <a:noFill/>
                </a:ln>
                <a:solidFill>
                  <a:srgbClr val="575756"/>
                </a:solidFill>
                <a:effectLst/>
                <a:uLnTx/>
                <a:uFillTx/>
                <a:latin typeface="Calibri" panose="020F0502020204030204"/>
                <a:ea typeface="+mn-ea"/>
                <a:cs typeface="+mn-cs"/>
              </a:rPr>
              <a:t>marca que ha logrado consolidar su presencia en el set mental como una marca líder</a:t>
            </a:r>
            <a:r>
              <a:rPr kumimoji="0" lang="es-ES" sz="1200" b="0" i="0" u="none" strike="noStrike" kern="1200" cap="none" spc="0" normalizeH="0" baseline="0" noProof="0" dirty="0">
                <a:ln>
                  <a:noFill/>
                </a:ln>
                <a:solidFill>
                  <a:srgbClr val="575756"/>
                </a:solidFill>
                <a:effectLst/>
                <a:uLnTx/>
                <a:uFillTx/>
                <a:latin typeface="Calibri" panose="020F0502020204030204"/>
                <a:ea typeface="+mn-ea"/>
                <a:cs typeface="+mn-cs"/>
              </a:rPr>
              <a:t>, permitiéndole así incrementar sus opciones de consideración; sin embargo, se presenta en Barranquilla una oportunidad para fortalecer sus niveles de conciencia publicitaria y consideración.</a:t>
            </a:r>
            <a:endParaRPr kumimoji="0" lang="es-ES" sz="1200" b="0" i="1"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62" name="Elipse 6">
            <a:extLst>
              <a:ext uri="{FF2B5EF4-FFF2-40B4-BE49-F238E27FC236}">
                <a16:creationId xmlns:a16="http://schemas.microsoft.com/office/drawing/2014/main" id="{9C821375-4009-E17C-1688-2CA0ED9668C7}"/>
              </a:ext>
            </a:extLst>
          </p:cNvPr>
          <p:cNvSpPr/>
          <p:nvPr/>
        </p:nvSpPr>
        <p:spPr bwMode="auto">
          <a:xfrm flipH="1">
            <a:off x="3890329" y="4438233"/>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63" name="Elipse 6">
            <a:extLst>
              <a:ext uri="{FF2B5EF4-FFF2-40B4-BE49-F238E27FC236}">
                <a16:creationId xmlns:a16="http://schemas.microsoft.com/office/drawing/2014/main" id="{F21E9457-A144-267B-8A93-5CD7155C3EB6}"/>
              </a:ext>
            </a:extLst>
          </p:cNvPr>
          <p:cNvSpPr/>
          <p:nvPr/>
        </p:nvSpPr>
        <p:spPr bwMode="auto">
          <a:xfrm flipH="1">
            <a:off x="3890329" y="5526444"/>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64" name="Text Box 5">
            <a:extLst>
              <a:ext uri="{FF2B5EF4-FFF2-40B4-BE49-F238E27FC236}">
                <a16:creationId xmlns:a16="http://schemas.microsoft.com/office/drawing/2014/main" id="{B37E1206-89F6-D99C-A508-988F4874EE01}"/>
              </a:ext>
            </a:extLst>
          </p:cNvPr>
          <p:cNvSpPr txBox="1">
            <a:spLocks noChangeArrowheads="1"/>
          </p:cNvSpPr>
          <p:nvPr/>
        </p:nvSpPr>
        <p:spPr bwMode="auto">
          <a:xfrm>
            <a:off x="7621281" y="2048324"/>
            <a:ext cx="2032944" cy="338532"/>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FF6600"/>
                </a:solidFill>
                <a:effectLst/>
                <a:uLnTx/>
                <a:uFillTx/>
                <a:latin typeface="Calibri" panose="020F0502020204030204"/>
                <a:ea typeface="+mn-ea"/>
                <a:cs typeface="+mn-cs"/>
              </a:rPr>
              <a:t>Asociaciones mentales</a:t>
            </a:r>
            <a:endParaRPr kumimoji="0" lang="es-ES" sz="1400" b="0" i="1" u="none" strike="noStrike" kern="1200" cap="none" spc="0" normalizeH="0" baseline="0" noProof="0" dirty="0">
              <a:ln>
                <a:noFill/>
              </a:ln>
              <a:solidFill>
                <a:srgbClr val="FF6600"/>
              </a:solidFill>
              <a:effectLst/>
              <a:uLnTx/>
              <a:uFillTx/>
              <a:latin typeface="Calibri" panose="020F0502020204030204"/>
              <a:ea typeface="+mn-ea"/>
              <a:cs typeface="+mn-cs"/>
            </a:endParaRPr>
          </a:p>
        </p:txBody>
      </p:sp>
      <p:sp>
        <p:nvSpPr>
          <p:cNvPr id="65" name="Text Box 5">
            <a:extLst>
              <a:ext uri="{FF2B5EF4-FFF2-40B4-BE49-F238E27FC236}">
                <a16:creationId xmlns:a16="http://schemas.microsoft.com/office/drawing/2014/main" id="{63CC441D-B057-8A49-C727-D468EBABE4F1}"/>
              </a:ext>
            </a:extLst>
          </p:cNvPr>
          <p:cNvSpPr txBox="1">
            <a:spLocks noChangeArrowheads="1"/>
          </p:cNvSpPr>
          <p:nvPr/>
        </p:nvSpPr>
        <p:spPr bwMode="auto">
          <a:xfrm>
            <a:off x="7628138" y="2287722"/>
            <a:ext cx="4359107" cy="1231084"/>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575756"/>
                </a:solidFill>
                <a:effectLst/>
                <a:uLnTx/>
                <a:uFillTx/>
                <a:latin typeface="Calibri" panose="020F0502020204030204"/>
                <a:ea typeface="+mn-ea"/>
                <a:cs typeface="+mn-cs"/>
              </a:rPr>
              <a:t>La Santé hace parte las marcas con mayor capacidad para atraer nuevos consumidores; lo cual se vería justificado en la recuperación de los niveles obtenidos en 2022. Sin embargo, </a:t>
            </a:r>
            <a:r>
              <a:rPr kumimoji="0" lang="es-ES" sz="1200" b="1" i="0" u="none" strike="noStrike" kern="1200" cap="none" spc="0" normalizeH="0" baseline="0" noProof="0" dirty="0">
                <a:ln>
                  <a:noFill/>
                </a:ln>
                <a:solidFill>
                  <a:srgbClr val="575756"/>
                </a:solidFill>
                <a:effectLst/>
                <a:uLnTx/>
                <a:uFillTx/>
                <a:latin typeface="Calibri" panose="020F0502020204030204"/>
                <a:ea typeface="+mn-ea"/>
                <a:cs typeface="+mn-cs"/>
              </a:rPr>
              <a:t>se establecen oportunidades para apropiarse de atributos y beneficios clave para el consumidor </a:t>
            </a:r>
            <a:r>
              <a:rPr kumimoji="0" lang="es-ES" sz="1200" b="0" i="0" u="none" strike="noStrike" kern="1200" cap="none" spc="0" normalizeH="0" baseline="0" noProof="0" dirty="0">
                <a:ln>
                  <a:noFill/>
                </a:ln>
                <a:solidFill>
                  <a:srgbClr val="575756"/>
                </a:solidFill>
                <a:effectLst/>
                <a:uLnTx/>
                <a:uFillTx/>
                <a:latin typeface="Calibri" panose="020F0502020204030204"/>
                <a:ea typeface="+mn-ea"/>
                <a:cs typeface="+mn-cs"/>
              </a:rPr>
              <a:t>para generar mayor atractivo y diferenciación</a:t>
            </a:r>
          </a:p>
        </p:txBody>
      </p:sp>
      <p:sp>
        <p:nvSpPr>
          <p:cNvPr id="69" name="Elipse 6">
            <a:extLst>
              <a:ext uri="{FF2B5EF4-FFF2-40B4-BE49-F238E27FC236}">
                <a16:creationId xmlns:a16="http://schemas.microsoft.com/office/drawing/2014/main" id="{092357B6-36DE-5CF6-0CFB-654A2219F9E8}"/>
              </a:ext>
            </a:extLst>
          </p:cNvPr>
          <p:cNvSpPr/>
          <p:nvPr/>
        </p:nvSpPr>
        <p:spPr bwMode="auto">
          <a:xfrm flipH="1">
            <a:off x="5467029" y="3444058"/>
            <a:ext cx="422543" cy="425129"/>
          </a:xfrm>
          <a:prstGeom prst="ellipse">
            <a:avLst/>
          </a:prstGeom>
          <a:solidFill>
            <a:srgbClr val="FF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70" name="Elipse 6">
            <a:extLst>
              <a:ext uri="{FF2B5EF4-FFF2-40B4-BE49-F238E27FC236}">
                <a16:creationId xmlns:a16="http://schemas.microsoft.com/office/drawing/2014/main" id="{057D4586-C4A7-FEAD-9470-EAB80149CA69}"/>
              </a:ext>
            </a:extLst>
          </p:cNvPr>
          <p:cNvSpPr/>
          <p:nvPr/>
        </p:nvSpPr>
        <p:spPr bwMode="auto">
          <a:xfrm flipH="1">
            <a:off x="5327229" y="3444058"/>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71" name="Elipse 6">
            <a:extLst>
              <a:ext uri="{FF2B5EF4-FFF2-40B4-BE49-F238E27FC236}">
                <a16:creationId xmlns:a16="http://schemas.microsoft.com/office/drawing/2014/main" id="{AF579E27-E8BB-F1AA-97ED-83139CE07BDC}"/>
              </a:ext>
            </a:extLst>
          </p:cNvPr>
          <p:cNvSpPr/>
          <p:nvPr/>
        </p:nvSpPr>
        <p:spPr bwMode="auto">
          <a:xfrm flipH="1">
            <a:off x="5454059" y="5530607"/>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72" name="Elipse 6">
            <a:extLst>
              <a:ext uri="{FF2B5EF4-FFF2-40B4-BE49-F238E27FC236}">
                <a16:creationId xmlns:a16="http://schemas.microsoft.com/office/drawing/2014/main" id="{E836FC37-DB9C-CF3E-6D16-CD7F62FB9D56}"/>
              </a:ext>
            </a:extLst>
          </p:cNvPr>
          <p:cNvSpPr/>
          <p:nvPr/>
        </p:nvSpPr>
        <p:spPr bwMode="auto">
          <a:xfrm flipH="1">
            <a:off x="5314259" y="5530607"/>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73" name="Text Box 5">
            <a:extLst>
              <a:ext uri="{FF2B5EF4-FFF2-40B4-BE49-F238E27FC236}">
                <a16:creationId xmlns:a16="http://schemas.microsoft.com/office/drawing/2014/main" id="{A621ABD3-E43D-3883-C6D5-0E744802EAC8}"/>
              </a:ext>
            </a:extLst>
          </p:cNvPr>
          <p:cNvSpPr txBox="1">
            <a:spLocks noChangeArrowheads="1"/>
          </p:cNvSpPr>
          <p:nvPr/>
        </p:nvSpPr>
        <p:spPr bwMode="auto">
          <a:xfrm>
            <a:off x="7628139" y="3514393"/>
            <a:ext cx="2138222" cy="338532"/>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FF6600"/>
                </a:solidFill>
                <a:effectLst/>
                <a:uLnTx/>
                <a:uFillTx/>
                <a:latin typeface="Calibri" panose="020F0502020204030204"/>
                <a:ea typeface="+mn-ea"/>
                <a:cs typeface="+mn-cs"/>
              </a:rPr>
              <a:t>Valor percibido de marca</a:t>
            </a:r>
            <a:endParaRPr kumimoji="0" lang="es-ES" sz="1400" b="0" i="1" u="none" strike="noStrike" kern="1200" cap="none" spc="0" normalizeH="0" baseline="0" noProof="0" dirty="0">
              <a:ln>
                <a:noFill/>
              </a:ln>
              <a:solidFill>
                <a:srgbClr val="FF6600"/>
              </a:solidFill>
              <a:effectLst/>
              <a:uLnTx/>
              <a:uFillTx/>
              <a:latin typeface="Calibri" panose="020F0502020204030204"/>
              <a:ea typeface="+mn-ea"/>
              <a:cs typeface="+mn-cs"/>
            </a:endParaRPr>
          </a:p>
        </p:txBody>
      </p:sp>
      <p:sp>
        <p:nvSpPr>
          <p:cNvPr id="74" name="Text Box 5">
            <a:extLst>
              <a:ext uri="{FF2B5EF4-FFF2-40B4-BE49-F238E27FC236}">
                <a16:creationId xmlns:a16="http://schemas.microsoft.com/office/drawing/2014/main" id="{FC8E84B0-E063-90E2-763C-A8062EED1940}"/>
              </a:ext>
            </a:extLst>
          </p:cNvPr>
          <p:cNvSpPr txBox="1">
            <a:spLocks noChangeArrowheads="1"/>
          </p:cNvSpPr>
          <p:nvPr/>
        </p:nvSpPr>
        <p:spPr bwMode="auto">
          <a:xfrm>
            <a:off x="7628138" y="3753791"/>
            <a:ext cx="4359107" cy="1231084"/>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575756"/>
                </a:solidFill>
                <a:effectLst/>
                <a:uLnTx/>
                <a:uFillTx/>
                <a:latin typeface="Calibri" panose="020F0502020204030204"/>
                <a:ea typeface="+mn-ea"/>
                <a:cs typeface="+mn-cs"/>
              </a:rPr>
              <a:t>La Santé logra consolidar su posición como una marca “justa”, </a:t>
            </a:r>
            <a:r>
              <a:rPr kumimoji="0" lang="es-ES" sz="1200" b="0" i="0" u="none" strike="noStrike" kern="1200" cap="none" spc="0" normalizeH="0" baseline="0" noProof="0" dirty="0">
                <a:ln>
                  <a:noFill/>
                </a:ln>
                <a:solidFill>
                  <a:srgbClr val="575756"/>
                </a:solidFill>
                <a:effectLst/>
                <a:uLnTx/>
                <a:uFillTx/>
                <a:latin typeface="Calibri" panose="020F0502020204030204"/>
                <a:ea typeface="+mn-ea"/>
                <a:cs typeface="+mn-cs"/>
              </a:rPr>
              <a:t>presentando indicadores de calidad y confianza muy cercanos a otras marcas líderes ( calidad 8,6 / confianza: 8,5); generando así una oportunidad para fortalecer su propuesta de valor, para continuar inclinando la balanza del consumidor hacia el portafolio de la marca.</a:t>
            </a:r>
          </a:p>
        </p:txBody>
      </p:sp>
      <p:sp>
        <p:nvSpPr>
          <p:cNvPr id="75" name="Text Box 5">
            <a:extLst>
              <a:ext uri="{FF2B5EF4-FFF2-40B4-BE49-F238E27FC236}">
                <a16:creationId xmlns:a16="http://schemas.microsoft.com/office/drawing/2014/main" id="{074BBDA1-2BB8-14C8-0BDB-2C50BF1D9E23}"/>
              </a:ext>
            </a:extLst>
          </p:cNvPr>
          <p:cNvSpPr txBox="1">
            <a:spLocks noChangeArrowheads="1"/>
          </p:cNvSpPr>
          <p:nvPr/>
        </p:nvSpPr>
        <p:spPr bwMode="auto">
          <a:xfrm>
            <a:off x="7656939" y="4975297"/>
            <a:ext cx="2138222" cy="338532"/>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FF6600"/>
                </a:solidFill>
                <a:effectLst/>
                <a:uLnTx/>
                <a:uFillTx/>
                <a:latin typeface="Calibri" panose="020F0502020204030204"/>
                <a:ea typeface="+mn-ea"/>
                <a:cs typeface="+mn-cs"/>
              </a:rPr>
              <a:t>Fidelidad de marca</a:t>
            </a:r>
            <a:endParaRPr kumimoji="0" lang="es-ES" sz="1400" b="0" i="1" u="none" strike="noStrike" kern="1200" cap="none" spc="0" normalizeH="0" baseline="0" noProof="0" dirty="0">
              <a:ln>
                <a:noFill/>
              </a:ln>
              <a:solidFill>
                <a:srgbClr val="FF6600"/>
              </a:solidFill>
              <a:effectLst/>
              <a:uLnTx/>
              <a:uFillTx/>
              <a:latin typeface="Calibri" panose="020F0502020204030204"/>
              <a:ea typeface="+mn-ea"/>
              <a:cs typeface="+mn-cs"/>
            </a:endParaRPr>
          </a:p>
        </p:txBody>
      </p:sp>
      <p:sp>
        <p:nvSpPr>
          <p:cNvPr id="76" name="Text Box 5">
            <a:extLst>
              <a:ext uri="{FF2B5EF4-FFF2-40B4-BE49-F238E27FC236}">
                <a16:creationId xmlns:a16="http://schemas.microsoft.com/office/drawing/2014/main" id="{B874659B-A014-1811-6E9D-E2E232D6FE51}"/>
              </a:ext>
            </a:extLst>
          </p:cNvPr>
          <p:cNvSpPr txBox="1">
            <a:spLocks noChangeArrowheads="1"/>
          </p:cNvSpPr>
          <p:nvPr/>
        </p:nvSpPr>
        <p:spPr bwMode="auto">
          <a:xfrm>
            <a:off x="7656938" y="5214695"/>
            <a:ext cx="4310852" cy="1415750"/>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575756"/>
                </a:solidFill>
                <a:effectLst/>
                <a:uLnTx/>
                <a:uFillTx/>
                <a:latin typeface="Calibri" panose="020F0502020204030204"/>
                <a:ea typeface="+mn-ea"/>
                <a:cs typeface="+mn-cs"/>
              </a:rPr>
              <a:t>Si bien La Santé se mantiene entre el top 3 de marcas por las cuales se mueve el consumidor, sus niveles de preferencia se encuentran muy lejanos a Mk ( La Santé 16% / MK 32%), lo cual se conjuga con una capacidad limitada para mantener a quienes la han probado; reflejando así la importancia que tiene el comunicar los diferenciales de marca como una forma de justificar su permanencia, ante una categoría altamente “similar”.</a:t>
            </a:r>
          </a:p>
        </p:txBody>
      </p:sp>
      <p:sp>
        <p:nvSpPr>
          <p:cNvPr id="77" name="Elipse 6">
            <a:extLst>
              <a:ext uri="{FF2B5EF4-FFF2-40B4-BE49-F238E27FC236}">
                <a16:creationId xmlns:a16="http://schemas.microsoft.com/office/drawing/2014/main" id="{2AC8E375-6231-B6D9-6550-F9D8C48B3DE1}"/>
              </a:ext>
            </a:extLst>
          </p:cNvPr>
          <p:cNvSpPr/>
          <p:nvPr/>
        </p:nvSpPr>
        <p:spPr bwMode="auto">
          <a:xfrm flipH="1">
            <a:off x="6874728" y="1508349"/>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78" name="Elipse 6">
            <a:extLst>
              <a:ext uri="{FF2B5EF4-FFF2-40B4-BE49-F238E27FC236}">
                <a16:creationId xmlns:a16="http://schemas.microsoft.com/office/drawing/2014/main" id="{F825AF87-746E-BEDA-693C-FC48B3B4EAB8}"/>
              </a:ext>
            </a:extLst>
          </p:cNvPr>
          <p:cNvSpPr/>
          <p:nvPr/>
        </p:nvSpPr>
        <p:spPr bwMode="auto">
          <a:xfrm flipH="1">
            <a:off x="6761857" y="1508349"/>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79" name="Elipse 6">
            <a:extLst>
              <a:ext uri="{FF2B5EF4-FFF2-40B4-BE49-F238E27FC236}">
                <a16:creationId xmlns:a16="http://schemas.microsoft.com/office/drawing/2014/main" id="{BCDE5490-638F-2B09-E104-932AF10E9482}"/>
              </a:ext>
            </a:extLst>
          </p:cNvPr>
          <p:cNvSpPr/>
          <p:nvPr/>
        </p:nvSpPr>
        <p:spPr bwMode="auto">
          <a:xfrm flipH="1">
            <a:off x="6900297" y="4434990"/>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80" name="Elipse 6">
            <a:extLst>
              <a:ext uri="{FF2B5EF4-FFF2-40B4-BE49-F238E27FC236}">
                <a16:creationId xmlns:a16="http://schemas.microsoft.com/office/drawing/2014/main" id="{AB81C65F-1F9D-828E-2103-8A47E7133BA3}"/>
              </a:ext>
            </a:extLst>
          </p:cNvPr>
          <p:cNvSpPr/>
          <p:nvPr/>
        </p:nvSpPr>
        <p:spPr bwMode="auto">
          <a:xfrm flipH="1">
            <a:off x="6900297" y="5523201"/>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81" name="Elipse 6">
            <a:extLst>
              <a:ext uri="{FF2B5EF4-FFF2-40B4-BE49-F238E27FC236}">
                <a16:creationId xmlns:a16="http://schemas.microsoft.com/office/drawing/2014/main" id="{89F902EB-D721-D8F4-A407-D5AF0091A2E5}"/>
              </a:ext>
            </a:extLst>
          </p:cNvPr>
          <p:cNvSpPr/>
          <p:nvPr/>
        </p:nvSpPr>
        <p:spPr bwMode="auto">
          <a:xfrm flipH="1">
            <a:off x="6760497" y="4434990"/>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82" name="Elipse 6">
            <a:extLst>
              <a:ext uri="{FF2B5EF4-FFF2-40B4-BE49-F238E27FC236}">
                <a16:creationId xmlns:a16="http://schemas.microsoft.com/office/drawing/2014/main" id="{BAAD8C65-34C0-15FD-A77D-E7BDA5BC86C8}"/>
              </a:ext>
            </a:extLst>
          </p:cNvPr>
          <p:cNvSpPr/>
          <p:nvPr/>
        </p:nvSpPr>
        <p:spPr bwMode="auto">
          <a:xfrm flipH="1">
            <a:off x="6760497" y="5523201"/>
            <a:ext cx="422543" cy="425129"/>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84" name="Elipse 6">
            <a:extLst>
              <a:ext uri="{FF2B5EF4-FFF2-40B4-BE49-F238E27FC236}">
                <a16:creationId xmlns:a16="http://schemas.microsoft.com/office/drawing/2014/main" id="{9828FCF1-B5D1-14E6-384E-31944095B900}"/>
              </a:ext>
            </a:extLst>
          </p:cNvPr>
          <p:cNvSpPr/>
          <p:nvPr/>
        </p:nvSpPr>
        <p:spPr bwMode="auto">
          <a:xfrm flipH="1">
            <a:off x="2490790" y="3442407"/>
            <a:ext cx="422543" cy="425129"/>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85" name="Elipse 6">
            <a:extLst>
              <a:ext uri="{FF2B5EF4-FFF2-40B4-BE49-F238E27FC236}">
                <a16:creationId xmlns:a16="http://schemas.microsoft.com/office/drawing/2014/main" id="{6DF891D7-2D33-460E-D0D6-1FB7254B9F80}"/>
              </a:ext>
            </a:extLst>
          </p:cNvPr>
          <p:cNvSpPr/>
          <p:nvPr/>
        </p:nvSpPr>
        <p:spPr bwMode="auto">
          <a:xfrm flipH="1">
            <a:off x="2353905" y="3435923"/>
            <a:ext cx="422543" cy="425129"/>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811285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0CD0B65-D0F8-234D-987A-A88E64C10B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 Box 5">
            <a:extLst>
              <a:ext uri="{FF2B5EF4-FFF2-40B4-BE49-F238E27FC236}">
                <a16:creationId xmlns:a16="http://schemas.microsoft.com/office/drawing/2014/main" id="{6DC8560F-7F64-29CC-AE05-A11E6D0DE152}"/>
              </a:ext>
            </a:extLst>
          </p:cNvPr>
          <p:cNvSpPr txBox="1">
            <a:spLocks noChangeArrowheads="1"/>
          </p:cNvSpPr>
          <p:nvPr/>
        </p:nvSpPr>
        <p:spPr bwMode="auto">
          <a:xfrm>
            <a:off x="0" y="0"/>
            <a:ext cx="2840477"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575756"/>
                </a:solidFill>
                <a:effectLst/>
                <a:uLnTx/>
                <a:uFillTx/>
                <a:latin typeface="Calibri" panose="020F0502020204030204"/>
                <a:ea typeface="+mn-ea"/>
                <a:cs typeface="+mn-cs"/>
              </a:rPr>
              <a:t>Estrategias a considerar</a:t>
            </a:r>
            <a:endParaRPr kumimoji="0" lang="es-ES" sz="2000" b="0" i="1"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9D4DB847-274A-525C-9725-23215B083720}"/>
              </a:ext>
            </a:extLst>
          </p:cNvPr>
          <p:cNvSpPr txBox="1"/>
          <p:nvPr/>
        </p:nvSpPr>
        <p:spPr>
          <a:xfrm>
            <a:off x="308042" y="652394"/>
            <a:ext cx="11575915" cy="584775"/>
          </a:xfrm>
          <a:prstGeom prst="rect">
            <a:avLst/>
          </a:prstGeom>
          <a:solidFill>
            <a:schemeClr val="bg1">
              <a:lumMod val="95000"/>
            </a:schemeClr>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altLang="es-CO" sz="1600" b="1" i="1"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Aprovechar oportunidad de apropiarse de beneficios relevantes en la categoría, descuidados o no aprovechados por la competencia</a:t>
            </a:r>
            <a:r>
              <a:rPr kumimoji="0" lang="es-MX" altLang="es-CO" sz="1600" b="0" i="1"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 identificando el posicionamiento de la marca frente a los drivers de la categoría.</a:t>
            </a:r>
          </a:p>
        </p:txBody>
      </p:sp>
      <p:sp>
        <p:nvSpPr>
          <p:cNvPr id="6" name="Text Box 5">
            <a:extLst>
              <a:ext uri="{FF2B5EF4-FFF2-40B4-BE49-F238E27FC236}">
                <a16:creationId xmlns:a16="http://schemas.microsoft.com/office/drawing/2014/main" id="{B55B4016-6371-0858-C7B7-5A62DC4FB6D1}"/>
              </a:ext>
            </a:extLst>
          </p:cNvPr>
          <p:cNvSpPr txBox="1">
            <a:spLocks noChangeArrowheads="1"/>
          </p:cNvSpPr>
          <p:nvPr/>
        </p:nvSpPr>
        <p:spPr bwMode="auto">
          <a:xfrm>
            <a:off x="129701" y="1322513"/>
            <a:ext cx="3923489" cy="369310"/>
          </a:xfrm>
          <a:prstGeom prst="rect">
            <a:avLst/>
          </a:prstGeom>
          <a:solidFill>
            <a:srgbClr val="92D050"/>
          </a:solid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1" u="none" strike="noStrike" kern="1200" cap="none" spc="0" normalizeH="0" baseline="0" noProof="0" dirty="0">
                <a:ln>
                  <a:noFill/>
                </a:ln>
                <a:solidFill>
                  <a:prstClr val="black"/>
                </a:solidFill>
                <a:effectLst/>
                <a:uLnTx/>
                <a:uFillTx/>
                <a:latin typeface="Calibri" panose="020F0502020204030204"/>
                <a:ea typeface="+mn-ea"/>
                <a:cs typeface="+mn-cs"/>
              </a:rPr>
              <a:t>Dominantes categoría</a:t>
            </a:r>
            <a:endParaRPr kumimoji="0" lang="es-E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Box 5">
            <a:extLst>
              <a:ext uri="{FF2B5EF4-FFF2-40B4-BE49-F238E27FC236}">
                <a16:creationId xmlns:a16="http://schemas.microsoft.com/office/drawing/2014/main" id="{856AE4CA-AD3F-8A9D-7C5C-AF94BAA92AB2}"/>
              </a:ext>
            </a:extLst>
          </p:cNvPr>
          <p:cNvSpPr txBox="1">
            <a:spLocks noChangeArrowheads="1"/>
          </p:cNvSpPr>
          <p:nvPr/>
        </p:nvSpPr>
        <p:spPr bwMode="auto">
          <a:xfrm>
            <a:off x="4302867" y="1322513"/>
            <a:ext cx="3673814" cy="369310"/>
          </a:xfrm>
          <a:prstGeom prst="rect">
            <a:avLst/>
          </a:prstGeom>
          <a:solidFill>
            <a:srgbClr val="FFC000"/>
          </a:solid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1" u="none" strike="noStrike" kern="1200" cap="none" spc="0" normalizeH="0" baseline="0" noProof="0" dirty="0">
                <a:ln>
                  <a:noFill/>
                </a:ln>
                <a:solidFill>
                  <a:prstClr val="black"/>
                </a:solidFill>
                <a:effectLst/>
                <a:uLnTx/>
                <a:uFillTx/>
                <a:latin typeface="Calibri" panose="020F0502020204030204"/>
                <a:ea typeface="+mn-ea"/>
                <a:cs typeface="+mn-cs"/>
              </a:rPr>
              <a:t>Apropiados por La Santé</a:t>
            </a:r>
            <a:endParaRPr kumimoji="0" lang="es-E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Box 5">
            <a:extLst>
              <a:ext uri="{FF2B5EF4-FFF2-40B4-BE49-F238E27FC236}">
                <a16:creationId xmlns:a16="http://schemas.microsoft.com/office/drawing/2014/main" id="{D715CDA3-0AAB-E0D6-7A1B-45639D13564B}"/>
              </a:ext>
            </a:extLst>
          </p:cNvPr>
          <p:cNvSpPr txBox="1">
            <a:spLocks noChangeArrowheads="1"/>
          </p:cNvSpPr>
          <p:nvPr/>
        </p:nvSpPr>
        <p:spPr bwMode="auto">
          <a:xfrm>
            <a:off x="8359306" y="1322513"/>
            <a:ext cx="3573290" cy="369310"/>
          </a:xfrm>
          <a:prstGeom prst="rect">
            <a:avLst/>
          </a:prstGeom>
          <a:solidFill>
            <a:srgbClr val="FF6600"/>
          </a:solid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1" u="none" strike="noStrike" kern="1200" cap="none" spc="0" normalizeH="0" baseline="0" noProof="0" dirty="0">
                <a:ln>
                  <a:noFill/>
                </a:ln>
                <a:solidFill>
                  <a:prstClr val="white"/>
                </a:solidFill>
                <a:effectLst/>
                <a:uLnTx/>
                <a:uFillTx/>
                <a:latin typeface="Calibri" panose="020F0502020204030204"/>
                <a:ea typeface="+mn-ea"/>
                <a:cs typeface="+mn-cs"/>
              </a:rPr>
              <a:t>Oportunidades detectadas</a:t>
            </a:r>
            <a:endParaRPr kumimoji="0" lang="es-ES" sz="16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8A4756EF-10A5-59C4-DCA9-C6E521600C06}"/>
              </a:ext>
            </a:extLst>
          </p:cNvPr>
          <p:cNvSpPr txBox="1"/>
          <p:nvPr/>
        </p:nvSpPr>
        <p:spPr>
          <a:xfrm>
            <a:off x="129700" y="1708797"/>
            <a:ext cx="3923489" cy="784830"/>
          </a:xfrm>
          <a:prstGeom prst="rect">
            <a:avLst/>
          </a:prstGeom>
          <a:noFill/>
        </p:spPr>
        <p:txBody>
          <a:bodyPr wrap="square">
            <a:spAutoFit/>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Atributos de marca</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Tienen estudios que </a:t>
            </a:r>
            <a:r>
              <a:rPr kumimoji="0" lang="es-ES"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certifican su calidad</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ES"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Respaldado</a:t>
            </a:r>
            <a:r>
              <a:rPr kumimoji="0" lang="es-ES"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por profesionales de la salud</a:t>
            </a:r>
            <a:endPar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ES"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Respaldo </a:t>
            </a:r>
            <a:r>
              <a:rPr kumimoji="0" lang="es-ES"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de una marca/laboratorio reconocido</a:t>
            </a:r>
            <a:endPar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11" name="CuadroTexto 10">
            <a:extLst>
              <a:ext uri="{FF2B5EF4-FFF2-40B4-BE49-F238E27FC236}">
                <a16:creationId xmlns:a16="http://schemas.microsoft.com/office/drawing/2014/main" id="{50AED264-8D76-08AF-AE0C-792593675A28}"/>
              </a:ext>
            </a:extLst>
          </p:cNvPr>
          <p:cNvSpPr txBox="1"/>
          <p:nvPr/>
        </p:nvSpPr>
        <p:spPr>
          <a:xfrm>
            <a:off x="129701" y="3184895"/>
            <a:ext cx="3923490" cy="784830"/>
          </a:xfrm>
          <a:prstGeom prst="rect">
            <a:avLst/>
          </a:prstGeom>
          <a:noFill/>
        </p:spPr>
        <p:txBody>
          <a:bodyPr wrap="square">
            <a:spAutoFit/>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Beneficios funcionales</a:t>
            </a:r>
          </a:p>
          <a:p>
            <a:pPr marL="171450" marR="0" lvl="0" indent="-1714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No generan demasiados </a:t>
            </a:r>
            <a:r>
              <a:rPr kumimoji="0" lang="es-CO"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efectos secundarios </a:t>
            </a:r>
          </a:p>
          <a:p>
            <a:pPr marL="171450" marR="0" lvl="0" indent="-1714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Tienen un </a:t>
            </a:r>
            <a:r>
              <a:rPr kumimoji="0" lang="es-CO"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precio competitivo</a:t>
            </a:r>
            <a:endParaRPr kumimoji="0" lang="es-MX"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171450" marR="0" lvl="0" indent="-1714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CO"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Fácil de conseguir</a:t>
            </a: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siempre están disponibles</a:t>
            </a:r>
            <a:endPar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12" name="CuadroTexto 11">
            <a:extLst>
              <a:ext uri="{FF2B5EF4-FFF2-40B4-BE49-F238E27FC236}">
                <a16:creationId xmlns:a16="http://schemas.microsoft.com/office/drawing/2014/main" id="{42FE819A-54B8-42D5-FCE9-E67A8B39F472}"/>
              </a:ext>
            </a:extLst>
          </p:cNvPr>
          <p:cNvSpPr txBox="1"/>
          <p:nvPr/>
        </p:nvSpPr>
        <p:spPr>
          <a:xfrm>
            <a:off x="129700" y="4345611"/>
            <a:ext cx="3923491" cy="954107"/>
          </a:xfrm>
          <a:prstGeom prst="rect">
            <a:avLst/>
          </a:prstGeom>
          <a:noFill/>
        </p:spPr>
        <p:txBody>
          <a:bodyPr wrap="square">
            <a:spAutoFit/>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Beneficios emocionales</a:t>
            </a:r>
          </a:p>
          <a:p>
            <a:pPr marL="171450" marR="0" lvl="0" indent="-1714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Genera seguridad de consumir estos medicamentos porque </a:t>
            </a:r>
            <a:r>
              <a:rPr kumimoji="0" lang="es-CO"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solucionan sus dolencias/enfermedades</a:t>
            </a:r>
          </a:p>
          <a:p>
            <a:pPr marL="171450" marR="0" lvl="0" indent="-1714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Genera tranquilidad comprar estos medicamentos porque se </a:t>
            </a:r>
            <a:r>
              <a:rPr kumimoji="0" lang="es-CO"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preocupan por su salud</a:t>
            </a:r>
            <a:endParaRPr kumimoji="0" lang="es-MX"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13" name="CuadroTexto 12">
            <a:extLst>
              <a:ext uri="{FF2B5EF4-FFF2-40B4-BE49-F238E27FC236}">
                <a16:creationId xmlns:a16="http://schemas.microsoft.com/office/drawing/2014/main" id="{F3ABBC2A-AA3F-EA5E-70C2-75E07B56D919}"/>
              </a:ext>
            </a:extLst>
          </p:cNvPr>
          <p:cNvSpPr txBox="1"/>
          <p:nvPr/>
        </p:nvSpPr>
        <p:spPr>
          <a:xfrm>
            <a:off x="4302868" y="1682857"/>
            <a:ext cx="3673813" cy="1292662"/>
          </a:xfrm>
          <a:prstGeom prst="rect">
            <a:avLst/>
          </a:prstGeom>
          <a:noFill/>
        </p:spPr>
        <p:txBody>
          <a:bodyPr wrap="square">
            <a:spAutoFit/>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Atributos de marca</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Tienen </a:t>
            </a:r>
            <a:r>
              <a:rPr kumimoji="0" lang="es-CO"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varias presentaciones </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Son medicamentos que </a:t>
            </a:r>
            <a:r>
              <a:rPr kumimoji="0" lang="es-ES"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se reconocen fácilmente</a:t>
            </a:r>
            <a:r>
              <a:rPr kumimoji="0" lang="es-ES"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en góndola y en casa.</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ES"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Respaldo</a:t>
            </a:r>
            <a:r>
              <a:rPr kumimoji="0" lang="es-ES"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de una marca/laboratorio reconocido</a:t>
            </a:r>
            <a:endPar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Cuentan con </a:t>
            </a:r>
            <a:r>
              <a:rPr kumimoji="0" lang="es-MX"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medicamentos especializados</a:t>
            </a:r>
          </a:p>
        </p:txBody>
      </p:sp>
      <p:sp>
        <p:nvSpPr>
          <p:cNvPr id="14" name="CuadroTexto 13">
            <a:extLst>
              <a:ext uri="{FF2B5EF4-FFF2-40B4-BE49-F238E27FC236}">
                <a16:creationId xmlns:a16="http://schemas.microsoft.com/office/drawing/2014/main" id="{B6E8CEAD-892C-D0DA-4293-79C7D8FDAD88}"/>
              </a:ext>
            </a:extLst>
          </p:cNvPr>
          <p:cNvSpPr txBox="1"/>
          <p:nvPr/>
        </p:nvSpPr>
        <p:spPr>
          <a:xfrm>
            <a:off x="8359305" y="1702312"/>
            <a:ext cx="3767846" cy="615553"/>
          </a:xfrm>
          <a:prstGeom prst="rect">
            <a:avLst/>
          </a:prstGeom>
          <a:noFill/>
        </p:spPr>
        <p:txBody>
          <a:bodyPr wrap="square">
            <a:spAutoFit/>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Atributos de marca</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Tienen estudios que </a:t>
            </a:r>
            <a:r>
              <a:rPr kumimoji="0" lang="es-ES"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certifican su calidad</a:t>
            </a:r>
          </a:p>
          <a:p>
            <a:pPr marL="285750" marR="0" lvl="0" indent="-2857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ES"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Respaldado</a:t>
            </a:r>
            <a:r>
              <a:rPr kumimoji="0" lang="es-ES"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por profesionales de la salud</a:t>
            </a:r>
            <a:endPar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15" name="CuadroTexto 14">
            <a:extLst>
              <a:ext uri="{FF2B5EF4-FFF2-40B4-BE49-F238E27FC236}">
                <a16:creationId xmlns:a16="http://schemas.microsoft.com/office/drawing/2014/main" id="{6032B2C3-1621-252E-BE45-E132A62ABA99}"/>
              </a:ext>
            </a:extLst>
          </p:cNvPr>
          <p:cNvSpPr txBox="1"/>
          <p:nvPr/>
        </p:nvSpPr>
        <p:spPr>
          <a:xfrm>
            <a:off x="4215321" y="3210835"/>
            <a:ext cx="3923490" cy="446276"/>
          </a:xfrm>
          <a:prstGeom prst="rect">
            <a:avLst/>
          </a:prstGeom>
          <a:noFill/>
        </p:spPr>
        <p:txBody>
          <a:bodyPr wrap="square">
            <a:spAutoFit/>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Beneficios funcionales</a:t>
            </a:r>
          </a:p>
          <a:p>
            <a:pPr marL="171450" marR="0" lvl="0" indent="-1714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No generan demasiados </a:t>
            </a:r>
            <a:r>
              <a:rPr kumimoji="0" lang="es-CO"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efectos secundarios </a:t>
            </a:r>
          </a:p>
        </p:txBody>
      </p:sp>
      <p:sp>
        <p:nvSpPr>
          <p:cNvPr id="16" name="CuadroTexto 15">
            <a:extLst>
              <a:ext uri="{FF2B5EF4-FFF2-40B4-BE49-F238E27FC236}">
                <a16:creationId xmlns:a16="http://schemas.microsoft.com/office/drawing/2014/main" id="{E297F0A8-F187-FD1E-E220-9AB4CBB49A40}"/>
              </a:ext>
            </a:extLst>
          </p:cNvPr>
          <p:cNvSpPr txBox="1"/>
          <p:nvPr/>
        </p:nvSpPr>
        <p:spPr>
          <a:xfrm>
            <a:off x="8268510" y="3210835"/>
            <a:ext cx="3923490" cy="615553"/>
          </a:xfrm>
          <a:prstGeom prst="rect">
            <a:avLst/>
          </a:prstGeom>
          <a:noFill/>
        </p:spPr>
        <p:txBody>
          <a:bodyPr wrap="square">
            <a:spAutoFit/>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Beneficios funcionales</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MX"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Fácil de conseguir</a:t>
            </a: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siempre están disponibles</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Tienen un </a:t>
            </a:r>
            <a:r>
              <a:rPr kumimoji="0" lang="es-CO"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precio competitivo</a:t>
            </a:r>
            <a:endParaRPr kumimoji="0" lang="es-MX"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17" name="CuadroTexto 16">
            <a:extLst>
              <a:ext uri="{FF2B5EF4-FFF2-40B4-BE49-F238E27FC236}">
                <a16:creationId xmlns:a16="http://schemas.microsoft.com/office/drawing/2014/main" id="{ADB6D2C3-670B-1D72-3C56-D0951947604F}"/>
              </a:ext>
            </a:extLst>
          </p:cNvPr>
          <p:cNvSpPr txBox="1"/>
          <p:nvPr/>
        </p:nvSpPr>
        <p:spPr>
          <a:xfrm>
            <a:off x="4302867" y="4345610"/>
            <a:ext cx="3923491" cy="615553"/>
          </a:xfrm>
          <a:prstGeom prst="rect">
            <a:avLst/>
          </a:prstGeom>
          <a:noFill/>
        </p:spPr>
        <p:txBody>
          <a:bodyPr wrap="square">
            <a:spAutoFit/>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Beneficios emocionales</a:t>
            </a:r>
          </a:p>
          <a:p>
            <a:pPr marL="171450" marR="0" lvl="0" indent="-1714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Genera seguridad de consumir estos medicamentos porque </a:t>
            </a:r>
            <a:r>
              <a:rPr kumimoji="0" lang="es-CO"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solucionan sus dolencias/enfermedades</a:t>
            </a:r>
          </a:p>
        </p:txBody>
      </p:sp>
      <p:sp>
        <p:nvSpPr>
          <p:cNvPr id="18" name="CuadroTexto 17">
            <a:extLst>
              <a:ext uri="{FF2B5EF4-FFF2-40B4-BE49-F238E27FC236}">
                <a16:creationId xmlns:a16="http://schemas.microsoft.com/office/drawing/2014/main" id="{550FABD2-0AFC-2EB2-E0EB-7CD78B1FE1A5}"/>
              </a:ext>
            </a:extLst>
          </p:cNvPr>
          <p:cNvSpPr txBox="1"/>
          <p:nvPr/>
        </p:nvSpPr>
        <p:spPr>
          <a:xfrm>
            <a:off x="8184205" y="4260926"/>
            <a:ext cx="3923491" cy="615553"/>
          </a:xfrm>
          <a:prstGeom prst="rect">
            <a:avLst/>
          </a:prstGeom>
          <a:noFill/>
        </p:spPr>
        <p:txBody>
          <a:bodyPr wrap="square">
            <a:spAutoFit/>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Beneficios emocionales</a:t>
            </a:r>
          </a:p>
          <a:p>
            <a:pPr marL="171450" marR="0" lvl="0" indent="-1714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Genera tranquilidad comprar estos medicamentos porque </a:t>
            </a:r>
            <a:r>
              <a:rPr kumimoji="0" lang="es-CO"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se preocupan por su salud</a:t>
            </a:r>
            <a:endParaRPr kumimoji="0" lang="es-MX" sz="11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19" name="CuadroTexto 18">
            <a:extLst>
              <a:ext uri="{FF2B5EF4-FFF2-40B4-BE49-F238E27FC236}">
                <a16:creationId xmlns:a16="http://schemas.microsoft.com/office/drawing/2014/main" id="{A43E25FC-48A9-4ADC-C4A8-1F59F6445A2D}"/>
              </a:ext>
            </a:extLst>
          </p:cNvPr>
          <p:cNvSpPr txBox="1"/>
          <p:nvPr/>
        </p:nvSpPr>
        <p:spPr>
          <a:xfrm>
            <a:off x="1202985" y="5707915"/>
            <a:ext cx="3780817" cy="830997"/>
          </a:xfrm>
          <a:prstGeom prst="rect">
            <a:avLst/>
          </a:prstGeom>
          <a:noFill/>
        </p:spPr>
        <p:txBody>
          <a:bodyPr wrap="square">
            <a:spAutoFit/>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CO" sz="1200" b="1"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POSICIONAMIENTO ACTUAL</a:t>
            </a:r>
          </a:p>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CO"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La Santé es una marca que me ofrece conveniencia, pues me ofrece “justo” lo que necesito en el momento que lo necesito.</a:t>
            </a:r>
            <a:endPar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20" name="Flecha: a la derecha 19">
            <a:extLst>
              <a:ext uri="{FF2B5EF4-FFF2-40B4-BE49-F238E27FC236}">
                <a16:creationId xmlns:a16="http://schemas.microsoft.com/office/drawing/2014/main" id="{D39956F2-6CC3-B278-A0E1-E6DDD0DEFECD}"/>
              </a:ext>
            </a:extLst>
          </p:cNvPr>
          <p:cNvSpPr/>
          <p:nvPr/>
        </p:nvSpPr>
        <p:spPr>
          <a:xfrm>
            <a:off x="5385882" y="5922374"/>
            <a:ext cx="1193262" cy="4020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2EF954D7-2DE3-6B0C-A192-2CB32347518E}"/>
              </a:ext>
            </a:extLst>
          </p:cNvPr>
          <p:cNvSpPr txBox="1"/>
          <p:nvPr/>
        </p:nvSpPr>
        <p:spPr>
          <a:xfrm>
            <a:off x="6895284" y="5707915"/>
            <a:ext cx="3996451" cy="830997"/>
          </a:xfrm>
          <a:prstGeom prst="rect">
            <a:avLst/>
          </a:prstGeom>
          <a:noFill/>
        </p:spPr>
        <p:txBody>
          <a:bodyPr wrap="square">
            <a:spAutoFit/>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CO" sz="1200" b="1"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POSICIONAMIENTO SUGERIDO</a:t>
            </a:r>
          </a:p>
          <a:p>
            <a:pPr marL="0" marR="0" lvl="0" indent="0" algn="just" defTabSz="914400" rtl="0" eaLnBrk="1" fontAlgn="ctr" latinLnBrk="0" hangingPunct="1">
              <a:lnSpc>
                <a:spcPct val="100000"/>
              </a:lnSpc>
              <a:spcBef>
                <a:spcPts val="0"/>
              </a:spcBef>
              <a:spcAft>
                <a:spcPts val="0"/>
              </a:spcAft>
              <a:buClrTx/>
              <a:buSzTx/>
              <a:buFontTx/>
              <a:buNone/>
              <a:tabLst/>
              <a:defRPr/>
            </a:pPr>
            <a:r>
              <a:rPr kumimoji="0" lang="es-CO"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La Santé es mi aliado en la salud y la mejor elección; es la marca en la que confío al estar recomendada por expertos .</a:t>
            </a:r>
            <a:endPar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6389669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43C2B87-AC7B-092E-AC98-40A2192E0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 Box 5">
            <a:extLst>
              <a:ext uri="{FF2B5EF4-FFF2-40B4-BE49-F238E27FC236}">
                <a16:creationId xmlns:a16="http://schemas.microsoft.com/office/drawing/2014/main" id="{19B34782-B388-28EE-59BB-49F6AE49D669}"/>
              </a:ext>
            </a:extLst>
          </p:cNvPr>
          <p:cNvSpPr txBox="1">
            <a:spLocks noChangeArrowheads="1"/>
          </p:cNvSpPr>
          <p:nvPr/>
        </p:nvSpPr>
        <p:spPr bwMode="auto">
          <a:xfrm>
            <a:off x="0" y="0"/>
            <a:ext cx="2840477"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575756"/>
                </a:solidFill>
                <a:effectLst/>
                <a:uLnTx/>
                <a:uFillTx/>
                <a:latin typeface="Calibri" panose="020F0502020204030204"/>
                <a:ea typeface="+mn-ea"/>
                <a:cs typeface="+mn-cs"/>
              </a:rPr>
              <a:t>Estrategias a considerar</a:t>
            </a:r>
            <a:endParaRPr kumimoji="0" lang="es-ES" sz="2000" b="0" i="1"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B3A2CC95-CBEF-22F2-D09F-DF1B3D34675A}"/>
              </a:ext>
            </a:extLst>
          </p:cNvPr>
          <p:cNvSpPr txBox="1"/>
          <p:nvPr/>
        </p:nvSpPr>
        <p:spPr>
          <a:xfrm>
            <a:off x="308042" y="652394"/>
            <a:ext cx="11575915" cy="830997"/>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altLang="es-CO" sz="16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Definir si La Santé cuenta con la capacidad para extenderse a otras categorías sin perder su salud de marca; </a:t>
            </a:r>
            <a:r>
              <a:rPr kumimoji="0" lang="es-MX" altLang="es-CO" sz="1600" b="0" i="1"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estableciendo el alcance actual de La Santé como marca e identificando las categorías y segmentos que pueden ampararse en la misma sin perder coherencia.</a:t>
            </a:r>
          </a:p>
        </p:txBody>
      </p:sp>
      <p:sp>
        <p:nvSpPr>
          <p:cNvPr id="5" name="Text Box 2">
            <a:extLst>
              <a:ext uri="{FF2B5EF4-FFF2-40B4-BE49-F238E27FC236}">
                <a16:creationId xmlns:a16="http://schemas.microsoft.com/office/drawing/2014/main" id="{91929147-985B-368B-AE18-104E33813B10}"/>
              </a:ext>
            </a:extLst>
          </p:cNvPr>
          <p:cNvSpPr txBox="1">
            <a:spLocks noChangeArrowheads="1"/>
          </p:cNvSpPr>
          <p:nvPr/>
        </p:nvSpPr>
        <p:spPr bwMode="hidden">
          <a:xfrm>
            <a:off x="251853" y="1551031"/>
            <a:ext cx="9397985" cy="30777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93663" marR="0" lvl="1" indent="0" algn="just" defTabSz="914400" rtl="0" eaLnBrk="1" fontAlgn="auto" latinLnBrk="0" hangingPunct="1">
              <a:lnSpc>
                <a:spcPct val="100000"/>
              </a:lnSpc>
              <a:spcBef>
                <a:spcPct val="2000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S PGothic" pitchFamily="34" charset="-128"/>
                <a:cs typeface="+mn-cs"/>
                <a:sym typeface="Wingdings" pitchFamily="2" charset="2"/>
              </a:rPr>
              <a:t>A partir de las posibles extensiones de línea para la marca, se establecen los siguientes focos de trabajo.</a:t>
            </a:r>
          </a:p>
        </p:txBody>
      </p:sp>
      <p:sp>
        <p:nvSpPr>
          <p:cNvPr id="6" name="Text Box 5">
            <a:extLst>
              <a:ext uri="{FF2B5EF4-FFF2-40B4-BE49-F238E27FC236}">
                <a16:creationId xmlns:a16="http://schemas.microsoft.com/office/drawing/2014/main" id="{C57D75E5-78C2-23C1-56B4-0B7CBDE29957}"/>
              </a:ext>
            </a:extLst>
          </p:cNvPr>
          <p:cNvSpPr txBox="1">
            <a:spLocks noChangeArrowheads="1"/>
          </p:cNvSpPr>
          <p:nvPr/>
        </p:nvSpPr>
        <p:spPr bwMode="auto">
          <a:xfrm>
            <a:off x="437744" y="2456008"/>
            <a:ext cx="2840477" cy="50011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Productos funcionales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(para el sueño, la digestión, la piel, etc.)</a:t>
            </a:r>
          </a:p>
        </p:txBody>
      </p:sp>
      <p:sp>
        <p:nvSpPr>
          <p:cNvPr id="7" name="Text Box 5">
            <a:extLst>
              <a:ext uri="{FF2B5EF4-FFF2-40B4-BE49-F238E27FC236}">
                <a16:creationId xmlns:a16="http://schemas.microsoft.com/office/drawing/2014/main" id="{E2847E69-E834-6DCE-532D-E620CFFF9A38}"/>
              </a:ext>
            </a:extLst>
          </p:cNvPr>
          <p:cNvSpPr txBox="1">
            <a:spLocks noChangeArrowheads="1"/>
          </p:cNvSpPr>
          <p:nvPr/>
        </p:nvSpPr>
        <p:spPr bwMode="auto">
          <a:xfrm>
            <a:off x="437744" y="3272061"/>
            <a:ext cx="2999362" cy="338532"/>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Medicamentos dermatológicos</a:t>
            </a:r>
            <a:endParaRPr kumimoji="0" lang="es-CO" sz="105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8" name="Text Box 17">
            <a:extLst>
              <a:ext uri="{FF2B5EF4-FFF2-40B4-BE49-F238E27FC236}">
                <a16:creationId xmlns:a16="http://schemas.microsoft.com/office/drawing/2014/main" id="{BE402C2E-712B-29F6-482C-2D206C818647}"/>
              </a:ext>
            </a:extLst>
          </p:cNvPr>
          <p:cNvSpPr txBox="1">
            <a:spLocks noChangeArrowheads="1"/>
          </p:cNvSpPr>
          <p:nvPr/>
        </p:nvSpPr>
        <p:spPr bwMode="auto">
          <a:xfrm>
            <a:off x="1251981" y="2943153"/>
            <a:ext cx="471569" cy="39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000" b="1" i="0" u="none" strike="noStrike" kern="1200" cap="none" spc="0" normalizeH="0" baseline="0" noProof="0" dirty="0">
                <a:ln>
                  <a:noFill/>
                </a:ln>
                <a:solidFill>
                  <a:srgbClr val="B2B2B2">
                    <a:lumMod val="50000"/>
                  </a:srgbClr>
                </a:solidFill>
                <a:effectLst/>
                <a:uLnTx/>
                <a:uFillTx/>
                <a:latin typeface="Century Gothic" panose="020B0502020202020204" pitchFamily="34" charset="0"/>
                <a:ea typeface="+mn-ea"/>
                <a:cs typeface="+mn-cs"/>
              </a:rPr>
              <a:t>+</a:t>
            </a:r>
          </a:p>
        </p:txBody>
      </p:sp>
      <p:sp>
        <p:nvSpPr>
          <p:cNvPr id="10" name="Text Box 5">
            <a:extLst>
              <a:ext uri="{FF2B5EF4-FFF2-40B4-BE49-F238E27FC236}">
                <a16:creationId xmlns:a16="http://schemas.microsoft.com/office/drawing/2014/main" id="{68F486B9-6ED3-820C-7338-3AD5B03C4354}"/>
              </a:ext>
            </a:extLst>
          </p:cNvPr>
          <p:cNvSpPr txBox="1">
            <a:spLocks noChangeArrowheads="1"/>
          </p:cNvSpPr>
          <p:nvPr/>
        </p:nvSpPr>
        <p:spPr bwMode="auto">
          <a:xfrm>
            <a:off x="437744" y="1979044"/>
            <a:ext cx="2840477" cy="369310"/>
          </a:xfrm>
          <a:prstGeom prst="rect">
            <a:avLst/>
          </a:prstGeom>
          <a:solidFill>
            <a:srgbClr val="92D050"/>
          </a:solid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1" u="none" strike="noStrike" kern="1200" cap="none" spc="0" normalizeH="0" baseline="0" noProof="0" dirty="0">
                <a:ln>
                  <a:noFill/>
                </a:ln>
                <a:solidFill>
                  <a:prstClr val="black"/>
                </a:solidFill>
                <a:effectLst/>
                <a:uLnTx/>
                <a:uFillTx/>
                <a:latin typeface="Calibri" panose="020F0502020204030204"/>
                <a:ea typeface="+mn-ea"/>
                <a:cs typeface="+mn-cs"/>
              </a:rPr>
              <a:t>Categorías a incursionar</a:t>
            </a:r>
            <a:endParaRPr kumimoji="0" lang="es-E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Box 5">
            <a:extLst>
              <a:ext uri="{FF2B5EF4-FFF2-40B4-BE49-F238E27FC236}">
                <a16:creationId xmlns:a16="http://schemas.microsoft.com/office/drawing/2014/main" id="{B998A29F-503E-DFF4-2542-6985AA529DF7}"/>
              </a:ext>
            </a:extLst>
          </p:cNvPr>
          <p:cNvSpPr txBox="1">
            <a:spLocks noChangeArrowheads="1"/>
          </p:cNvSpPr>
          <p:nvPr/>
        </p:nvSpPr>
        <p:spPr bwMode="auto">
          <a:xfrm>
            <a:off x="3735423" y="1972937"/>
            <a:ext cx="1355388" cy="369310"/>
          </a:xfrm>
          <a:prstGeom prst="rect">
            <a:avLst/>
          </a:prstGeom>
          <a:solidFill>
            <a:srgbClr val="92D050"/>
          </a:solid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1" u="none" strike="noStrike" kern="1200" cap="none" spc="0" normalizeH="0" baseline="0" noProof="0" dirty="0">
                <a:ln>
                  <a:noFill/>
                </a:ln>
                <a:solidFill>
                  <a:prstClr val="black"/>
                </a:solidFill>
                <a:effectLst/>
                <a:uLnTx/>
                <a:uFillTx/>
                <a:latin typeface="Calibri" panose="020F0502020204030204"/>
                <a:ea typeface="+mn-ea"/>
                <a:cs typeface="+mn-cs"/>
              </a:rPr>
              <a:t>Prioridad</a:t>
            </a:r>
            <a:endParaRPr kumimoji="0" lang="es-E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Box 5">
            <a:extLst>
              <a:ext uri="{FF2B5EF4-FFF2-40B4-BE49-F238E27FC236}">
                <a16:creationId xmlns:a16="http://schemas.microsoft.com/office/drawing/2014/main" id="{1AA9FB92-6152-B554-7845-AEBE3F6C3920}"/>
              </a:ext>
            </a:extLst>
          </p:cNvPr>
          <p:cNvSpPr txBox="1">
            <a:spLocks noChangeArrowheads="1"/>
          </p:cNvSpPr>
          <p:nvPr/>
        </p:nvSpPr>
        <p:spPr bwMode="auto">
          <a:xfrm>
            <a:off x="5265908" y="1972937"/>
            <a:ext cx="3223098" cy="369310"/>
          </a:xfrm>
          <a:prstGeom prst="rect">
            <a:avLst/>
          </a:prstGeom>
          <a:solidFill>
            <a:srgbClr val="92D050"/>
          </a:solid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1" u="none" strike="noStrike" kern="1200" cap="none" spc="0" normalizeH="0" baseline="0" noProof="0" dirty="0">
                <a:ln>
                  <a:noFill/>
                </a:ln>
                <a:solidFill>
                  <a:prstClr val="black"/>
                </a:solidFill>
                <a:effectLst/>
                <a:uLnTx/>
                <a:uFillTx/>
                <a:latin typeface="Calibri" panose="020F0502020204030204"/>
                <a:ea typeface="+mn-ea"/>
                <a:cs typeface="+mn-cs"/>
              </a:rPr>
              <a:t>Justificación</a:t>
            </a:r>
            <a:endParaRPr kumimoji="0" lang="es-E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Box 5">
            <a:extLst>
              <a:ext uri="{FF2B5EF4-FFF2-40B4-BE49-F238E27FC236}">
                <a16:creationId xmlns:a16="http://schemas.microsoft.com/office/drawing/2014/main" id="{81A94F7A-1231-4D79-D6EC-B1B94BB3FC5E}"/>
              </a:ext>
            </a:extLst>
          </p:cNvPr>
          <p:cNvSpPr txBox="1">
            <a:spLocks noChangeArrowheads="1"/>
          </p:cNvSpPr>
          <p:nvPr/>
        </p:nvSpPr>
        <p:spPr bwMode="auto">
          <a:xfrm>
            <a:off x="8728953" y="1968752"/>
            <a:ext cx="3155004" cy="369310"/>
          </a:xfrm>
          <a:prstGeom prst="rect">
            <a:avLst/>
          </a:prstGeom>
          <a:solidFill>
            <a:srgbClr val="92D050"/>
          </a:solid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1" u="none" strike="noStrike" kern="1200" cap="none" spc="0" normalizeH="0" baseline="0" noProof="0" dirty="0">
                <a:ln>
                  <a:noFill/>
                </a:ln>
                <a:solidFill>
                  <a:prstClr val="black"/>
                </a:solidFill>
                <a:effectLst/>
                <a:uLnTx/>
                <a:uFillTx/>
                <a:latin typeface="Calibri" panose="020F0502020204030204"/>
                <a:ea typeface="+mn-ea"/>
                <a:cs typeface="+mn-cs"/>
              </a:rPr>
              <a:t>Estrategias</a:t>
            </a:r>
            <a:endParaRPr kumimoji="0" lang="es-E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Elipse 6">
            <a:extLst>
              <a:ext uri="{FF2B5EF4-FFF2-40B4-BE49-F238E27FC236}">
                <a16:creationId xmlns:a16="http://schemas.microsoft.com/office/drawing/2014/main" id="{4F30E444-3DB8-AEB2-0E18-BF8FA741A37C}"/>
              </a:ext>
            </a:extLst>
          </p:cNvPr>
          <p:cNvSpPr/>
          <p:nvPr/>
        </p:nvSpPr>
        <p:spPr bwMode="auto">
          <a:xfrm flipH="1">
            <a:off x="4092458" y="2501919"/>
            <a:ext cx="471570" cy="474456"/>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Gill Sans MT" panose="020B0502020104020203"/>
                <a:ea typeface="+mn-ea"/>
                <a:cs typeface="+mn-cs"/>
              </a:rPr>
              <a:t>1</a:t>
            </a:r>
          </a:p>
        </p:txBody>
      </p:sp>
      <p:sp>
        <p:nvSpPr>
          <p:cNvPr id="16" name="Text Box 2">
            <a:extLst>
              <a:ext uri="{FF2B5EF4-FFF2-40B4-BE49-F238E27FC236}">
                <a16:creationId xmlns:a16="http://schemas.microsoft.com/office/drawing/2014/main" id="{9D27D486-E8C1-FCE8-CCD7-A45F9456ECF7}"/>
              </a:ext>
            </a:extLst>
          </p:cNvPr>
          <p:cNvSpPr txBox="1">
            <a:spLocks noChangeArrowheads="1"/>
          </p:cNvSpPr>
          <p:nvPr/>
        </p:nvSpPr>
        <p:spPr bwMode="hidden">
          <a:xfrm>
            <a:off x="5265908" y="2501920"/>
            <a:ext cx="3223098" cy="83099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93663" marR="0" lvl="1" indent="0" algn="just" defTabSz="914400" rtl="0" eaLnBrk="1" fontAlgn="auto" latinLnBrk="0" hangingPunct="1">
              <a:lnSpc>
                <a:spcPct val="100000"/>
              </a:lnSpc>
              <a:spcBef>
                <a:spcPct val="20000"/>
              </a:spcBef>
              <a:spcAft>
                <a:spcPts val="0"/>
              </a:spcAft>
              <a:buClrTx/>
              <a:buSzTx/>
              <a:buFontTx/>
              <a:buNone/>
              <a:tabLst/>
              <a:defRPr/>
            </a:pPr>
            <a:r>
              <a:rPr kumimoji="0" lang="es-CO" sz="1200" b="0" i="0" u="none" strike="noStrike" kern="1200" cap="none" spc="0" normalizeH="0" baseline="0" noProof="0" dirty="0">
                <a:ln>
                  <a:noFill/>
                </a:ln>
                <a:solidFill>
                  <a:prstClr val="black"/>
                </a:solidFill>
                <a:effectLst/>
                <a:uLnTx/>
                <a:uFillTx/>
                <a:latin typeface="Century Gothic" panose="020B0502020202020204" pitchFamily="34" charset="0"/>
                <a:ea typeface="MS PGothic" pitchFamily="34" charset="-128"/>
                <a:cs typeface="+mn-cs"/>
                <a:sym typeface="Wingdings" pitchFamily="2" charset="2"/>
              </a:rPr>
              <a:t>Categorías altamente atractivas para el consumidor y alineadas con el imaginario de marca “ La Santé como aliado en el cuidado de las personas”</a:t>
            </a:r>
          </a:p>
        </p:txBody>
      </p:sp>
      <p:sp>
        <p:nvSpPr>
          <p:cNvPr id="17" name="Text Box 2">
            <a:extLst>
              <a:ext uri="{FF2B5EF4-FFF2-40B4-BE49-F238E27FC236}">
                <a16:creationId xmlns:a16="http://schemas.microsoft.com/office/drawing/2014/main" id="{BD10200E-755E-12CD-B40B-7AA46EAD884D}"/>
              </a:ext>
            </a:extLst>
          </p:cNvPr>
          <p:cNvSpPr txBox="1">
            <a:spLocks noChangeArrowheads="1"/>
          </p:cNvSpPr>
          <p:nvPr/>
        </p:nvSpPr>
        <p:spPr bwMode="hidden">
          <a:xfrm>
            <a:off x="8660859" y="2501919"/>
            <a:ext cx="3317132" cy="3527119"/>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265113" marR="0" lvl="1" indent="-17145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s-CO" sz="1200" b="0" i="0" u="none" strike="noStrike" kern="1200" cap="none" spc="0" normalizeH="0" baseline="0" noProof="0" dirty="0">
                <a:ln>
                  <a:noFill/>
                </a:ln>
                <a:solidFill>
                  <a:prstClr val="black"/>
                </a:solidFill>
                <a:effectLst/>
                <a:uLnTx/>
                <a:uFillTx/>
                <a:latin typeface="Century Gothic" panose="020B0502020202020204" pitchFamily="34" charset="0"/>
                <a:ea typeface="MS PGothic" pitchFamily="34" charset="-128"/>
                <a:cs typeface="+mn-cs"/>
                <a:sym typeface="Wingdings" pitchFamily="2" charset="2"/>
              </a:rPr>
              <a:t>Apalancarse en rol de experto en salud para generar credibilidad.</a:t>
            </a:r>
          </a:p>
          <a:p>
            <a:pPr marL="265113" marR="0" lvl="1" indent="-17145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s-CO" sz="1200" b="0" i="0" u="none" strike="noStrike" kern="1200" cap="none" spc="0" normalizeH="0" baseline="0" noProof="0" dirty="0">
                <a:ln>
                  <a:noFill/>
                </a:ln>
                <a:solidFill>
                  <a:prstClr val="black"/>
                </a:solidFill>
                <a:effectLst/>
                <a:uLnTx/>
                <a:uFillTx/>
                <a:latin typeface="Century Gothic" panose="020B0502020202020204" pitchFamily="34" charset="0"/>
                <a:ea typeface="MS PGothic" pitchFamily="34" charset="-128"/>
                <a:cs typeface="+mn-cs"/>
                <a:sym typeface="Wingdings" pitchFamily="2" charset="2"/>
              </a:rPr>
              <a:t>Aprovechar la asequibilidad del genérico con expertise en salud de la marca para ofrecer un producto conveniente.</a:t>
            </a:r>
          </a:p>
          <a:p>
            <a:pPr marL="265113" marR="0" lvl="1" indent="-17145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s-CO" sz="1200" b="0" i="0" u="none" strike="noStrike" kern="1200" cap="none" spc="0" normalizeH="0" baseline="0" noProof="0" dirty="0">
              <a:ln>
                <a:noFill/>
              </a:ln>
              <a:solidFill>
                <a:prstClr val="black"/>
              </a:solidFill>
              <a:effectLst/>
              <a:uLnTx/>
              <a:uFillTx/>
              <a:latin typeface="Century Gothic" panose="020B0502020202020204" pitchFamily="34" charset="0"/>
              <a:ea typeface="MS PGothic" pitchFamily="34" charset="-128"/>
              <a:cs typeface="+mn-cs"/>
              <a:sym typeface="Wingdings" pitchFamily="2" charset="2"/>
            </a:endParaRPr>
          </a:p>
          <a:p>
            <a:pPr marL="93663" marR="0" lvl="1" indent="0" algn="just" defTabSz="914400" rtl="0" eaLnBrk="1" fontAlgn="auto" latinLnBrk="0" hangingPunct="1">
              <a:lnSpc>
                <a:spcPct val="100000"/>
              </a:lnSpc>
              <a:spcBef>
                <a:spcPct val="20000"/>
              </a:spcBef>
              <a:spcAft>
                <a:spcPts val="0"/>
              </a:spcAft>
              <a:buClrTx/>
              <a:buSzTx/>
              <a:buFontTx/>
              <a:buNone/>
              <a:tabLst/>
              <a:defRPr/>
            </a:pPr>
            <a:r>
              <a:rPr kumimoji="0" lang="es-CO" sz="1200" b="1" i="1" u="none" strike="noStrike" kern="1200" cap="none" spc="0" normalizeH="0" baseline="0" noProof="0" dirty="0">
                <a:ln>
                  <a:noFill/>
                </a:ln>
                <a:solidFill>
                  <a:prstClr val="black"/>
                </a:solidFill>
                <a:effectLst/>
                <a:uLnTx/>
                <a:uFillTx/>
                <a:latin typeface="Century Gothic" panose="020B0502020202020204" pitchFamily="34" charset="0"/>
                <a:ea typeface="MS PGothic" pitchFamily="34" charset="-128"/>
                <a:cs typeface="+mn-cs"/>
                <a:sym typeface="Wingdings" pitchFamily="2" charset="2"/>
              </a:rPr>
              <a:t>Para funcionales:</a:t>
            </a:r>
          </a:p>
          <a:p>
            <a:pPr marL="93663" marR="0" lvl="1" indent="0" algn="just" defTabSz="914400" rtl="0" eaLnBrk="1" fontAlgn="auto" latinLnBrk="0" hangingPunct="1">
              <a:lnSpc>
                <a:spcPct val="100000"/>
              </a:lnSpc>
              <a:spcBef>
                <a:spcPct val="20000"/>
              </a:spcBef>
              <a:spcAft>
                <a:spcPts val="0"/>
              </a:spcAft>
              <a:buClrTx/>
              <a:buSzTx/>
              <a:buFontTx/>
              <a:buNone/>
              <a:tabLst/>
              <a:defRPr/>
            </a:pPr>
            <a:r>
              <a:rPr kumimoji="0" lang="es-CO" sz="1100" b="0" i="1" u="none" strike="noStrike" kern="1200" cap="none" spc="0" normalizeH="0" baseline="0" noProof="0" dirty="0">
                <a:ln>
                  <a:noFill/>
                </a:ln>
                <a:solidFill>
                  <a:prstClr val="black"/>
                </a:solidFill>
                <a:effectLst/>
                <a:uLnTx/>
                <a:uFillTx/>
                <a:latin typeface="Century Gothic" panose="020B0502020202020204" pitchFamily="34" charset="0"/>
                <a:ea typeface="MS PGothic" pitchFamily="34" charset="-128"/>
                <a:cs typeface="+mn-cs"/>
                <a:sym typeface="Wingdings" pitchFamily="2" charset="2"/>
              </a:rPr>
              <a:t>Enfocar acciones en productos de mayor demanda y baja especialización para “darse a conocer”.</a:t>
            </a:r>
          </a:p>
          <a:p>
            <a:pPr marL="93663" marR="0" lvl="1" indent="0" algn="just" defTabSz="914400" rtl="0" eaLnBrk="1" fontAlgn="auto" latinLnBrk="0" hangingPunct="1">
              <a:lnSpc>
                <a:spcPct val="100000"/>
              </a:lnSpc>
              <a:spcBef>
                <a:spcPct val="20000"/>
              </a:spcBef>
              <a:spcAft>
                <a:spcPts val="0"/>
              </a:spcAft>
              <a:buClrTx/>
              <a:buSzTx/>
              <a:buFontTx/>
              <a:buNone/>
              <a:tabLst/>
              <a:defRPr/>
            </a:pPr>
            <a:endParaRPr kumimoji="0" lang="es-CO" sz="1100" b="0" i="1" u="none" strike="noStrike" kern="1200" cap="none" spc="0" normalizeH="0" baseline="0" noProof="0" dirty="0">
              <a:ln>
                <a:noFill/>
              </a:ln>
              <a:solidFill>
                <a:prstClr val="black"/>
              </a:solidFill>
              <a:effectLst/>
              <a:uLnTx/>
              <a:uFillTx/>
              <a:latin typeface="Century Gothic" panose="020B0502020202020204" pitchFamily="34" charset="0"/>
              <a:ea typeface="MS PGothic" pitchFamily="34" charset="-128"/>
              <a:cs typeface="+mn-cs"/>
              <a:sym typeface="Wingdings" pitchFamily="2" charset="2"/>
            </a:endParaRPr>
          </a:p>
          <a:p>
            <a:pPr marL="93663" marR="0" lvl="1" indent="0" algn="just" defTabSz="914400" rtl="0" eaLnBrk="1" fontAlgn="auto" latinLnBrk="0" hangingPunct="1">
              <a:lnSpc>
                <a:spcPct val="100000"/>
              </a:lnSpc>
              <a:spcBef>
                <a:spcPct val="20000"/>
              </a:spcBef>
              <a:spcAft>
                <a:spcPts val="0"/>
              </a:spcAft>
              <a:buClrTx/>
              <a:buSzTx/>
              <a:buFontTx/>
              <a:buNone/>
              <a:tabLst/>
              <a:defRPr/>
            </a:pPr>
            <a:r>
              <a:rPr kumimoji="0" lang="es-CO" sz="1200" b="1" i="1" u="none" strike="noStrike" kern="1200" cap="none" spc="0" normalizeH="0" baseline="0" noProof="0" dirty="0">
                <a:ln>
                  <a:noFill/>
                </a:ln>
                <a:solidFill>
                  <a:prstClr val="black"/>
                </a:solidFill>
                <a:effectLst/>
                <a:uLnTx/>
                <a:uFillTx/>
                <a:latin typeface="Century Gothic" panose="020B0502020202020204" pitchFamily="34" charset="0"/>
                <a:ea typeface="MS PGothic" pitchFamily="34" charset="-128"/>
                <a:cs typeface="+mn-cs"/>
                <a:sym typeface="Wingdings" pitchFamily="2" charset="2"/>
              </a:rPr>
              <a:t>Para dermatológicos:</a:t>
            </a:r>
          </a:p>
          <a:p>
            <a:pPr marL="93663" marR="0" lvl="1" indent="0" algn="just" defTabSz="914400" rtl="0" eaLnBrk="1" fontAlgn="auto" latinLnBrk="0" hangingPunct="1">
              <a:lnSpc>
                <a:spcPct val="100000"/>
              </a:lnSpc>
              <a:spcBef>
                <a:spcPct val="20000"/>
              </a:spcBef>
              <a:spcAft>
                <a:spcPts val="0"/>
              </a:spcAft>
              <a:buClrTx/>
              <a:buSzTx/>
              <a:buFontTx/>
              <a:buNone/>
              <a:tabLst/>
              <a:defRPr/>
            </a:pPr>
            <a:r>
              <a:rPr kumimoji="0" lang="es-CO" sz="1100" b="0" i="1" u="none" strike="noStrike" kern="1200" cap="none" spc="0" normalizeH="0" baseline="0" noProof="0" dirty="0">
                <a:ln>
                  <a:noFill/>
                </a:ln>
                <a:solidFill>
                  <a:prstClr val="black"/>
                </a:solidFill>
                <a:effectLst/>
                <a:uLnTx/>
                <a:uFillTx/>
                <a:latin typeface="Century Gothic" panose="020B0502020202020204" pitchFamily="34" charset="0"/>
                <a:ea typeface="MS PGothic" pitchFamily="34" charset="-128"/>
                <a:cs typeface="+mn-cs"/>
                <a:sym typeface="Wingdings" pitchFamily="2" charset="2"/>
              </a:rPr>
              <a:t>Enfoque en productos de prescripción médica que resuelven necesidades comunes; apuntando a ser la alternativa más conveniente para el consumidor con alta sensibilidad al precio.</a:t>
            </a:r>
          </a:p>
        </p:txBody>
      </p:sp>
      <p:pic>
        <p:nvPicPr>
          <p:cNvPr id="19" name="Imagen 18">
            <a:extLst>
              <a:ext uri="{FF2B5EF4-FFF2-40B4-BE49-F238E27FC236}">
                <a16:creationId xmlns:a16="http://schemas.microsoft.com/office/drawing/2014/main" id="{9F909F2F-1FDE-6394-5F7F-3E3C3B2D0D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02" t="26019" r="24682" b="5304"/>
          <a:stretch>
            <a:fillRect/>
          </a:stretch>
        </p:blipFill>
        <p:spPr>
          <a:xfrm>
            <a:off x="1281652" y="5932465"/>
            <a:ext cx="505838" cy="476019"/>
          </a:xfrm>
          <a:prstGeom prst="ellipse">
            <a:avLst/>
          </a:prstGeom>
        </p:spPr>
      </p:pic>
      <p:sp>
        <p:nvSpPr>
          <p:cNvPr id="20" name="Text Box 5">
            <a:extLst>
              <a:ext uri="{FF2B5EF4-FFF2-40B4-BE49-F238E27FC236}">
                <a16:creationId xmlns:a16="http://schemas.microsoft.com/office/drawing/2014/main" id="{79FB15EB-2520-C6B6-9619-4D9017844616}"/>
              </a:ext>
            </a:extLst>
          </p:cNvPr>
          <p:cNvSpPr txBox="1">
            <a:spLocks noChangeArrowheads="1"/>
          </p:cNvSpPr>
          <p:nvPr/>
        </p:nvSpPr>
        <p:spPr bwMode="auto">
          <a:xfrm>
            <a:off x="858868" y="6414995"/>
            <a:ext cx="1480094" cy="292366"/>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Cápsulas blandas</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21" name="Imagen 20">
            <a:extLst>
              <a:ext uri="{FF2B5EF4-FFF2-40B4-BE49-F238E27FC236}">
                <a16:creationId xmlns:a16="http://schemas.microsoft.com/office/drawing/2014/main" id="{A54D78C4-8EE5-55A5-1784-53C4B760AF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596" t="18164" r="20782" b="6908"/>
          <a:stretch>
            <a:fillRect/>
          </a:stretch>
        </p:blipFill>
        <p:spPr>
          <a:xfrm>
            <a:off x="1315921" y="5032540"/>
            <a:ext cx="494582" cy="494582"/>
          </a:xfrm>
          <a:prstGeom prst="ellipse">
            <a:avLst/>
          </a:prstGeom>
        </p:spPr>
      </p:pic>
      <p:sp>
        <p:nvSpPr>
          <p:cNvPr id="22" name="Text Box 5">
            <a:extLst>
              <a:ext uri="{FF2B5EF4-FFF2-40B4-BE49-F238E27FC236}">
                <a16:creationId xmlns:a16="http://schemas.microsoft.com/office/drawing/2014/main" id="{3F62FE14-9B23-52C6-585B-61F9702C01B9}"/>
              </a:ext>
            </a:extLst>
          </p:cNvPr>
          <p:cNvSpPr txBox="1">
            <a:spLocks noChangeArrowheads="1"/>
          </p:cNvSpPr>
          <p:nvPr/>
        </p:nvSpPr>
        <p:spPr bwMode="auto">
          <a:xfrm>
            <a:off x="1211804" y="5527122"/>
            <a:ext cx="725332" cy="276977"/>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Gomas</a:t>
            </a:r>
            <a:endPar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3" name="Text Box 5">
            <a:extLst>
              <a:ext uri="{FF2B5EF4-FFF2-40B4-BE49-F238E27FC236}">
                <a16:creationId xmlns:a16="http://schemas.microsoft.com/office/drawing/2014/main" id="{9D945DEA-390F-77BB-5BC7-F969E6F657B6}"/>
              </a:ext>
            </a:extLst>
          </p:cNvPr>
          <p:cNvSpPr txBox="1">
            <a:spLocks noChangeArrowheads="1"/>
          </p:cNvSpPr>
          <p:nvPr/>
        </p:nvSpPr>
        <p:spPr bwMode="auto">
          <a:xfrm>
            <a:off x="101639" y="5034702"/>
            <a:ext cx="1110165" cy="492420"/>
          </a:xfrm>
          <a:prstGeom prst="rect">
            <a:avLst/>
          </a:prstGeom>
          <a:solidFill>
            <a:schemeClr val="bg1">
              <a:lumMod val="95000"/>
            </a:schemeClr>
          </a:solid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Productos funcionales</a:t>
            </a:r>
            <a:endPar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4" name="Flecha: a la derecha 23">
            <a:extLst>
              <a:ext uri="{FF2B5EF4-FFF2-40B4-BE49-F238E27FC236}">
                <a16:creationId xmlns:a16="http://schemas.microsoft.com/office/drawing/2014/main" id="{84597CD1-D7FE-A5C7-D484-3BBEFD54A2EE}"/>
              </a:ext>
            </a:extLst>
          </p:cNvPr>
          <p:cNvSpPr/>
          <p:nvPr/>
        </p:nvSpPr>
        <p:spPr>
          <a:xfrm>
            <a:off x="2024435" y="5145465"/>
            <a:ext cx="314527" cy="28323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 Box 5">
            <a:extLst>
              <a:ext uri="{FF2B5EF4-FFF2-40B4-BE49-F238E27FC236}">
                <a16:creationId xmlns:a16="http://schemas.microsoft.com/office/drawing/2014/main" id="{AA587E5E-923C-9329-57E6-3D6535B9D1D4}"/>
              </a:ext>
            </a:extLst>
          </p:cNvPr>
          <p:cNvSpPr txBox="1">
            <a:spLocks noChangeArrowheads="1"/>
          </p:cNvSpPr>
          <p:nvPr/>
        </p:nvSpPr>
        <p:spPr bwMode="auto">
          <a:xfrm>
            <a:off x="0" y="4426933"/>
            <a:ext cx="2905329" cy="338532"/>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Forma farmacéutica a utilizar</a:t>
            </a:r>
            <a:endParaRPr kumimoji="0" lang="es-CO" sz="105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6" name="Text Box 5">
            <a:extLst>
              <a:ext uri="{FF2B5EF4-FFF2-40B4-BE49-F238E27FC236}">
                <a16:creationId xmlns:a16="http://schemas.microsoft.com/office/drawing/2014/main" id="{F246EB73-06DF-B217-ADF7-2FAE597E79D7}"/>
              </a:ext>
            </a:extLst>
          </p:cNvPr>
          <p:cNvSpPr txBox="1">
            <a:spLocks noChangeArrowheads="1"/>
          </p:cNvSpPr>
          <p:nvPr/>
        </p:nvSpPr>
        <p:spPr bwMode="auto">
          <a:xfrm>
            <a:off x="2480458" y="5002854"/>
            <a:ext cx="2509929" cy="584753"/>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Una forma “agradable” de mantenerse saludable; evocando al placer </a:t>
            </a:r>
            <a:r>
              <a:rPr kumimoji="0" lang="es-CO" sz="1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y hábito</a:t>
            </a:r>
            <a:endPar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 name="Flecha: a la derecha 8">
            <a:extLst>
              <a:ext uri="{FF2B5EF4-FFF2-40B4-BE49-F238E27FC236}">
                <a16:creationId xmlns:a16="http://schemas.microsoft.com/office/drawing/2014/main" id="{2BC33542-F7B4-EAA3-BEC8-099BE8FEAEEF}"/>
              </a:ext>
            </a:extLst>
          </p:cNvPr>
          <p:cNvSpPr/>
          <p:nvPr/>
        </p:nvSpPr>
        <p:spPr>
          <a:xfrm>
            <a:off x="2024435" y="6027580"/>
            <a:ext cx="314527" cy="28323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 Box 5">
            <a:extLst>
              <a:ext uri="{FF2B5EF4-FFF2-40B4-BE49-F238E27FC236}">
                <a16:creationId xmlns:a16="http://schemas.microsoft.com/office/drawing/2014/main" id="{0882E713-0112-9963-F31C-B5873AD90041}"/>
              </a:ext>
            </a:extLst>
          </p:cNvPr>
          <p:cNvSpPr txBox="1">
            <a:spLocks noChangeArrowheads="1"/>
          </p:cNvSpPr>
          <p:nvPr/>
        </p:nvSpPr>
        <p:spPr bwMode="auto">
          <a:xfrm>
            <a:off x="2470479" y="5971512"/>
            <a:ext cx="2509929"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Enfoque en “alta concentración”, reforzando su rol de efectividad.</a:t>
            </a:r>
            <a:endPar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8" name="Elipse 6">
            <a:extLst>
              <a:ext uri="{FF2B5EF4-FFF2-40B4-BE49-F238E27FC236}">
                <a16:creationId xmlns:a16="http://schemas.microsoft.com/office/drawing/2014/main" id="{59D44157-CD32-E11C-514D-0FD7AEC5E45C}"/>
              </a:ext>
            </a:extLst>
          </p:cNvPr>
          <p:cNvSpPr/>
          <p:nvPr/>
        </p:nvSpPr>
        <p:spPr bwMode="auto">
          <a:xfrm flipH="1">
            <a:off x="4092458" y="3135957"/>
            <a:ext cx="471570" cy="474456"/>
          </a:xfrm>
          <a:prstGeom prst="ellipse">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Gill Sans MT" panose="020B0502020104020203"/>
                <a:ea typeface="+mn-ea"/>
                <a:cs typeface="+mn-cs"/>
              </a:rPr>
              <a:t>2</a:t>
            </a:r>
          </a:p>
        </p:txBody>
      </p:sp>
    </p:spTree>
    <p:extLst>
      <p:ext uri="{BB962C8B-B14F-4D97-AF65-F5344CB8AC3E}">
        <p14:creationId xmlns:p14="http://schemas.microsoft.com/office/powerpoint/2010/main" val="3795805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55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06BF206-8E8A-27C9-976D-4E62DE9D562D}"/>
              </a:ext>
            </a:extLst>
          </p:cNvPr>
          <p:cNvSpPr>
            <a:spLocks noGrp="1"/>
          </p:cNvSpPr>
          <p:nvPr>
            <p:ph type="sldNum" sz="quarter" idx="12"/>
          </p:nvPr>
        </p:nvSpPr>
        <p:spPr>
          <a:xfrm>
            <a:off x="9263060" y="641267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DC25EE-239B-4C5F-AAD1-255A7D5F1E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7" name="9 Tabla">
            <a:extLst>
              <a:ext uri="{FF2B5EF4-FFF2-40B4-BE49-F238E27FC236}">
                <a16:creationId xmlns:a16="http://schemas.microsoft.com/office/drawing/2014/main" id="{7C60F3B0-16C2-4B33-F4BA-2B9DA1944F51}"/>
              </a:ext>
            </a:extLst>
          </p:cNvPr>
          <p:cNvGraphicFramePr>
            <a:graphicFrameLocks noGrp="1"/>
          </p:cNvGraphicFramePr>
          <p:nvPr>
            <p:extLst>
              <p:ext uri="{D42A27DB-BD31-4B8C-83A1-F6EECF244321}">
                <p14:modId xmlns:p14="http://schemas.microsoft.com/office/powerpoint/2010/main" val="344360845"/>
              </p:ext>
            </p:extLst>
          </p:nvPr>
        </p:nvGraphicFramePr>
        <p:xfrm>
          <a:off x="339969" y="965014"/>
          <a:ext cx="11512061" cy="2956090"/>
        </p:xfrm>
        <a:graphic>
          <a:graphicData uri="http://schemas.openxmlformats.org/drawingml/2006/table">
            <a:tbl>
              <a:tblPr firstRow="1" bandRow="1">
                <a:effectLst/>
              </a:tblPr>
              <a:tblGrid>
                <a:gridCol w="4575299">
                  <a:extLst>
                    <a:ext uri="{9D8B030D-6E8A-4147-A177-3AD203B41FA5}">
                      <a16:colId xmlns:a16="http://schemas.microsoft.com/office/drawing/2014/main" val="20000"/>
                    </a:ext>
                  </a:extLst>
                </a:gridCol>
                <a:gridCol w="2152404">
                  <a:extLst>
                    <a:ext uri="{9D8B030D-6E8A-4147-A177-3AD203B41FA5}">
                      <a16:colId xmlns:a16="http://schemas.microsoft.com/office/drawing/2014/main" val="20001"/>
                    </a:ext>
                  </a:extLst>
                </a:gridCol>
                <a:gridCol w="4784358">
                  <a:extLst>
                    <a:ext uri="{9D8B030D-6E8A-4147-A177-3AD203B41FA5}">
                      <a16:colId xmlns:a16="http://schemas.microsoft.com/office/drawing/2014/main" val="20002"/>
                    </a:ext>
                  </a:extLst>
                </a:gridCol>
              </a:tblGrid>
              <a:tr h="394706">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indent="-171450" algn="just" rtl="0" eaLnBrk="1" fontAlgn="base" hangingPunct="1">
                        <a:spcBef>
                          <a:spcPct val="0"/>
                        </a:spcBef>
                        <a:spcAft>
                          <a:spcPct val="0"/>
                        </a:spcAft>
                        <a:buClr>
                          <a:srgbClr val="FF6600"/>
                        </a:buClr>
                        <a:buSzPct val="150000"/>
                        <a:buFontTx/>
                        <a:buBlip>
                          <a:blip r:embed="rId2"/>
                        </a:buBlip>
                      </a:pPr>
                      <a:endParaRPr lang="es-CO" sz="1200" b="1" kern="1200" dirty="0">
                        <a:solidFill>
                          <a:srgbClr val="212121"/>
                        </a:solidFill>
                        <a:latin typeface="Century Gothic" panose="020B0502020202020204" pitchFamily="34" charset="0"/>
                        <a:ea typeface="MS PGothic" pitchFamily="34" charset="-128"/>
                        <a:cs typeface="+mn-cs"/>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ctr" rtl="0" eaLnBrk="1" fontAlgn="base" hangingPunct="1">
                        <a:spcBef>
                          <a:spcPct val="0"/>
                        </a:spcBef>
                        <a:spcAft>
                          <a:spcPct val="0"/>
                        </a:spcAft>
                        <a:buClr>
                          <a:srgbClr val="FF6600"/>
                        </a:buClr>
                        <a:buSzPct val="150000"/>
                        <a:buFontTx/>
                        <a:buNone/>
                      </a:pPr>
                      <a:r>
                        <a:rPr lang="es-CO" sz="1200" b="1" kern="1200" baseline="0" dirty="0">
                          <a:solidFill>
                            <a:srgbClr val="575756"/>
                          </a:solidFill>
                          <a:latin typeface="Century Gothic" panose="020B0502020202020204" pitchFamily="34" charset="0"/>
                          <a:ea typeface="MS PGothic" pitchFamily="34" charset="-128"/>
                          <a:cs typeface="+mn-cs"/>
                        </a:rPr>
                        <a:t>SI/NO</a:t>
                      </a:r>
                      <a:endParaRPr lang="es-CO" sz="1200" b="1" kern="1200" dirty="0">
                        <a:solidFill>
                          <a:srgbClr val="575756"/>
                        </a:solidFill>
                        <a:latin typeface="Century Gothic" panose="020B0502020202020204" pitchFamily="34" charset="0"/>
                        <a:ea typeface="MS PGothic" pitchFamily="34" charset="-128"/>
                        <a:cs typeface="+mn-cs"/>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CO" sz="1200" b="1" dirty="0">
                          <a:solidFill>
                            <a:srgbClr val="575756"/>
                          </a:solidFill>
                          <a:latin typeface="Century Gothic" panose="020B0502020202020204" pitchFamily="34" charset="0"/>
                        </a:rPr>
                        <a:t>SI CUALES</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4706">
                <a:tc grid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ctr" rtl="0" eaLnBrk="1" fontAlgn="base" hangingPunct="1">
                        <a:spcBef>
                          <a:spcPct val="0"/>
                        </a:spcBef>
                        <a:spcAft>
                          <a:spcPct val="0"/>
                        </a:spcAft>
                        <a:buClr>
                          <a:srgbClr val="FF6600"/>
                        </a:buClr>
                        <a:buSzPct val="150000"/>
                        <a:buFontTx/>
                        <a:buNone/>
                      </a:pPr>
                      <a:r>
                        <a:rPr lang="es-CO" sz="1200" b="1" kern="1200" dirty="0">
                          <a:solidFill>
                            <a:schemeClr val="bg1"/>
                          </a:solidFill>
                          <a:latin typeface="Century Gothic" panose="020B0502020202020204" pitchFamily="34" charset="0"/>
                          <a:ea typeface="MS PGothic" pitchFamily="34" charset="-128"/>
                          <a:cs typeface="+mn-cs"/>
                        </a:rPr>
                        <a:t>QUANTITATIVO</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rgbClr val="162B60"/>
                    </a:solidFill>
                  </a:tcPr>
                </a:tc>
                <a:tc hMerge="1">
                  <a:txBody>
                    <a:bodyPr/>
                    <a:lstStyle/>
                    <a:p>
                      <a:pPr marL="0" indent="0" algn="just" rtl="0" eaLnBrk="1" fontAlgn="base" hangingPunct="1">
                        <a:spcBef>
                          <a:spcPct val="0"/>
                        </a:spcBef>
                        <a:spcAft>
                          <a:spcPct val="0"/>
                        </a:spcAft>
                        <a:buClr>
                          <a:srgbClr val="FF6600"/>
                        </a:buClr>
                        <a:buSzPct val="150000"/>
                        <a:buFontTx/>
                        <a:buNone/>
                      </a:pPr>
                      <a:endParaRPr lang="es-CO" sz="1200" b="1" kern="1200" dirty="0">
                        <a:solidFill>
                          <a:schemeClr val="accent2">
                            <a:lumMod val="50000"/>
                          </a:schemeClr>
                        </a:solidFill>
                        <a:latin typeface="Calibri" pitchFamily="34" charset="0"/>
                        <a:ea typeface="MS PGothic" pitchFamily="34" charset="-128"/>
                        <a:cs typeface="+mn-cs"/>
                      </a:endParaRP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hMerge="1">
                  <a:txBody>
                    <a:bodyPr/>
                    <a:lstStyle/>
                    <a:p>
                      <a:pPr algn="just"/>
                      <a:endParaRPr lang="es-CO" sz="1200" dirty="0">
                        <a:solidFill>
                          <a:schemeClr val="accent2">
                            <a:lumMod val="50000"/>
                          </a:schemeClr>
                        </a:solidFill>
                        <a:latin typeface="Calibri" pitchFamily="34" charset="0"/>
                      </a:endParaRP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1"/>
                  </a:ext>
                </a:extLst>
              </a:tr>
              <a:tr h="394706">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indent="-171450" algn="just" rtl="0" eaLnBrk="1" fontAlgn="base" hangingPunct="1">
                        <a:spcBef>
                          <a:spcPct val="0"/>
                        </a:spcBef>
                        <a:spcAft>
                          <a:spcPct val="0"/>
                        </a:spcAft>
                        <a:buClr>
                          <a:srgbClr val="455701"/>
                        </a:buClr>
                        <a:buSzPct val="150000"/>
                        <a:buFont typeface="Arial" panose="020B0604020202020204" pitchFamily="34" charset="0"/>
                        <a:buChar char="•"/>
                      </a:pPr>
                      <a:r>
                        <a:rPr lang="es-CO" sz="1200" b="1" kern="1200" dirty="0">
                          <a:solidFill>
                            <a:srgbClr val="575756"/>
                          </a:solidFill>
                          <a:latin typeface="Century Gothic" panose="020B0502020202020204" pitchFamily="34" charset="0"/>
                          <a:ea typeface="MS PGothic" pitchFamily="34" charset="-128"/>
                          <a:cs typeface="+mn-cs"/>
                        </a:rPr>
                        <a:t>Uso de factores de ponderación</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ctr" rtl="0" eaLnBrk="1" fontAlgn="base" hangingPunct="1">
                        <a:spcBef>
                          <a:spcPct val="0"/>
                        </a:spcBef>
                        <a:spcAft>
                          <a:spcPct val="0"/>
                        </a:spcAft>
                        <a:buClr>
                          <a:srgbClr val="FF6600"/>
                        </a:buClr>
                        <a:buSzPct val="150000"/>
                        <a:buFontTx/>
                        <a:buNone/>
                      </a:pPr>
                      <a:r>
                        <a:rPr lang="es-CO" sz="1200" b="1" kern="1200" dirty="0">
                          <a:solidFill>
                            <a:srgbClr val="575756"/>
                          </a:solidFill>
                          <a:latin typeface="Century Gothic" panose="020B0502020202020204" pitchFamily="34" charset="0"/>
                          <a:ea typeface="MS PGothic" pitchFamily="34" charset="-128"/>
                          <a:cs typeface="+mn-cs"/>
                        </a:rPr>
                        <a:t>SI</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r>
                        <a:rPr lang="es-CO" sz="1200" dirty="0">
                          <a:solidFill>
                            <a:schemeClr val="bg2">
                              <a:lumMod val="25000"/>
                            </a:schemeClr>
                          </a:solidFill>
                          <a:latin typeface="Century Gothic" panose="020B0502020202020204" pitchFamily="34" charset="0"/>
                          <a:ea typeface="MS PGothic" pitchFamily="34" charset="-128"/>
                        </a:rPr>
                        <a:t>Peso poblacional por, genero, edad, NSE, share marcas de medicamentos</a:t>
                      </a:r>
                      <a:endParaRPr lang="es-CO" sz="1200" dirty="0">
                        <a:solidFill>
                          <a:srgbClr val="575756"/>
                        </a:solidFill>
                        <a:latin typeface="Century Gothic" panose="020B0502020202020204" pitchFamily="34" charset="0"/>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2796">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marR="0" lvl="0" indent="-171450" algn="just" defTabSz="738012" rtl="0" eaLnBrk="1" fontAlgn="base" latinLnBrk="0" hangingPunct="1">
                        <a:lnSpc>
                          <a:spcPct val="100000"/>
                        </a:lnSpc>
                        <a:spcBef>
                          <a:spcPct val="0"/>
                        </a:spcBef>
                        <a:spcAft>
                          <a:spcPct val="0"/>
                        </a:spcAft>
                        <a:buClr>
                          <a:srgbClr val="455701"/>
                        </a:buClr>
                        <a:buSzPct val="150000"/>
                        <a:buFont typeface="Arial" panose="020B0604020202020204" pitchFamily="34" charset="0"/>
                        <a:buChar char="•"/>
                        <a:tabLst/>
                        <a:defRPr/>
                      </a:pPr>
                      <a:r>
                        <a:rPr kumimoji="0" lang="es-CO" sz="1200" b="1" i="0"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rPr>
                        <a:t>Marco muestral (si aplica)</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738012" rtl="0" eaLnBrk="1" fontAlgn="base" latinLnBrk="0" hangingPunct="1">
                        <a:lnSpc>
                          <a:spcPct val="100000"/>
                        </a:lnSpc>
                        <a:spcBef>
                          <a:spcPct val="0"/>
                        </a:spcBef>
                        <a:spcAft>
                          <a:spcPct val="0"/>
                        </a:spcAft>
                        <a:buClr>
                          <a:srgbClr val="FF6600"/>
                        </a:buClr>
                        <a:buSzPct val="150000"/>
                        <a:buFontTx/>
                        <a:buNone/>
                        <a:tabLst/>
                        <a:defRPr/>
                      </a:pPr>
                      <a:r>
                        <a:rPr kumimoji="0" lang="es-CO" sz="1200" b="1" i="0"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rPr>
                        <a:t>NA</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799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indent="-171450" algn="just" rtl="0" eaLnBrk="1" fontAlgn="base" hangingPunct="1">
                        <a:spcBef>
                          <a:spcPct val="0"/>
                        </a:spcBef>
                        <a:spcAft>
                          <a:spcPct val="0"/>
                        </a:spcAft>
                        <a:buClr>
                          <a:srgbClr val="455701"/>
                        </a:buClr>
                        <a:buSzPct val="150000"/>
                        <a:buFont typeface="Arial" panose="020B0604020202020204" pitchFamily="34" charset="0"/>
                        <a:buChar char="•"/>
                      </a:pPr>
                      <a:r>
                        <a:rPr lang="es-CO" sz="1200" b="1" kern="1200" dirty="0">
                          <a:solidFill>
                            <a:srgbClr val="575756"/>
                          </a:solidFill>
                          <a:latin typeface="Century Gothic" panose="020B0502020202020204" pitchFamily="34" charset="0"/>
                          <a:ea typeface="MS PGothic" pitchFamily="34" charset="-128"/>
                          <a:cs typeface="+mn-cs"/>
                        </a:rPr>
                        <a:t>Proporción de muestra /</a:t>
                      </a:r>
                      <a:r>
                        <a:rPr lang="es-CO" sz="1200" b="1" kern="1200" baseline="0" dirty="0">
                          <a:solidFill>
                            <a:srgbClr val="575756"/>
                          </a:solidFill>
                          <a:latin typeface="Century Gothic" panose="020B0502020202020204" pitchFamily="34" charset="0"/>
                          <a:ea typeface="MS PGothic" pitchFamily="34" charset="-128"/>
                          <a:cs typeface="+mn-cs"/>
                        </a:rPr>
                        <a:t> </a:t>
                      </a:r>
                      <a:r>
                        <a:rPr lang="es-CO" sz="1200" b="1" kern="1200" dirty="0">
                          <a:solidFill>
                            <a:srgbClr val="575756"/>
                          </a:solidFill>
                          <a:latin typeface="Century Gothic" panose="020B0502020202020204" pitchFamily="34" charset="0"/>
                          <a:ea typeface="MS PGothic" pitchFamily="34" charset="-128"/>
                          <a:cs typeface="+mn-cs"/>
                        </a:rPr>
                        <a:t>Universo</a:t>
                      </a:r>
                      <a:r>
                        <a:rPr lang="es-CO" sz="1200" b="1" kern="1200" baseline="0" dirty="0">
                          <a:solidFill>
                            <a:srgbClr val="575756"/>
                          </a:solidFill>
                          <a:latin typeface="Century Gothic" panose="020B0502020202020204" pitchFamily="34" charset="0"/>
                          <a:ea typeface="MS PGothic" pitchFamily="34" charset="-128"/>
                          <a:cs typeface="+mn-cs"/>
                        </a:rPr>
                        <a:t> (solo aplica para universos infinitos)</a:t>
                      </a:r>
                      <a:endParaRPr lang="es-CO" sz="1200" b="1" kern="1200" dirty="0">
                        <a:solidFill>
                          <a:srgbClr val="575756"/>
                        </a:solidFill>
                        <a:latin typeface="Century Gothic" panose="020B0502020202020204" pitchFamily="34" charset="0"/>
                        <a:ea typeface="MS PGothic" pitchFamily="34" charset="-128"/>
                        <a:cs typeface="+mn-cs"/>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ctr" rtl="0" eaLnBrk="1" fontAlgn="base" hangingPunct="1">
                        <a:spcBef>
                          <a:spcPct val="0"/>
                        </a:spcBef>
                        <a:spcAft>
                          <a:spcPct val="0"/>
                        </a:spcAft>
                        <a:buClr>
                          <a:srgbClr val="FF6600"/>
                        </a:buClr>
                        <a:buSzPct val="150000"/>
                        <a:buFontTx/>
                        <a:buNone/>
                      </a:pPr>
                      <a:r>
                        <a:rPr lang="es-CO" sz="1200" b="1" kern="1200" dirty="0">
                          <a:solidFill>
                            <a:srgbClr val="575756"/>
                          </a:solidFill>
                          <a:latin typeface="Century Gothic" panose="020B0502020202020204" pitchFamily="34" charset="0"/>
                          <a:ea typeface="MS PGothic" pitchFamily="34" charset="-128"/>
                          <a:cs typeface="+mn-cs"/>
                        </a:rPr>
                        <a:t>NA</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2434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marR="0" lvl="0" indent="-171450" algn="just" defTabSz="738012" rtl="0" eaLnBrk="1" fontAlgn="base" latinLnBrk="0" hangingPunct="1">
                        <a:lnSpc>
                          <a:spcPct val="100000"/>
                        </a:lnSpc>
                        <a:spcBef>
                          <a:spcPct val="0"/>
                        </a:spcBef>
                        <a:spcAft>
                          <a:spcPct val="0"/>
                        </a:spcAft>
                        <a:buClr>
                          <a:srgbClr val="455701"/>
                        </a:buClr>
                        <a:buSzPct val="150000"/>
                        <a:buFont typeface="Arial" panose="020B0604020202020204" pitchFamily="34" charset="0"/>
                        <a:buChar char="•"/>
                        <a:tabLst/>
                        <a:defRPr/>
                      </a:pPr>
                      <a:r>
                        <a:rPr kumimoji="0" lang="es-CO" sz="1200" b="1" i="0"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rPr>
                        <a:t>Uso de datos secundarios (Si aplica)</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738012" rtl="0" eaLnBrk="1" fontAlgn="base" latinLnBrk="0" hangingPunct="1">
                        <a:lnSpc>
                          <a:spcPct val="100000"/>
                        </a:lnSpc>
                        <a:spcBef>
                          <a:spcPct val="0"/>
                        </a:spcBef>
                        <a:spcAft>
                          <a:spcPct val="0"/>
                        </a:spcAft>
                        <a:buClr>
                          <a:srgbClr val="FF6600"/>
                        </a:buClr>
                        <a:buSzPct val="150000"/>
                        <a:buFontTx/>
                        <a:buNone/>
                        <a:tabLst/>
                        <a:defRPr/>
                      </a:pPr>
                      <a:r>
                        <a:rPr kumimoji="0" lang="es-CO" sz="1200" b="1" i="0"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rPr>
                        <a:t>NA</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0" fontAlgn="base" latinLnBrk="0" hangingPunct="0">
                        <a:lnSpc>
                          <a:spcPct val="120000"/>
                        </a:lnSpc>
                        <a:spcBef>
                          <a:spcPct val="0"/>
                        </a:spcBef>
                        <a:spcAft>
                          <a:spcPct val="0"/>
                        </a:spcAft>
                        <a:buClr>
                          <a:srgbClr val="455701"/>
                        </a:buClr>
                        <a:buSzPct val="150000"/>
                        <a:buFont typeface="Arial" panose="020B0604020202020204" pitchFamily="34" charset="0"/>
                        <a:buNone/>
                        <a:tabLst/>
                      </a:pPr>
                      <a:endParaRPr kumimoji="0" lang="es-ES" sz="1200" b="0" i="0" u="none" strike="noStrike" cap="none" normalizeH="0" baseline="0" dirty="0">
                        <a:ln>
                          <a:noFill/>
                        </a:ln>
                        <a:solidFill>
                          <a:srgbClr val="575756"/>
                        </a:solidFill>
                        <a:effectLst/>
                        <a:latin typeface="Century Gothic" panose="020B0502020202020204" pitchFamily="34" charset="0"/>
                      </a:endParaRPr>
                    </a:p>
                  </a:txBody>
                  <a:tcPr marT="45709" marB="45709" horzOverflow="overflow">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2434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indent="-171450" algn="just" rtl="0" eaLnBrk="1" fontAlgn="base" hangingPunct="1">
                        <a:spcBef>
                          <a:spcPct val="0"/>
                        </a:spcBef>
                        <a:spcAft>
                          <a:spcPct val="0"/>
                        </a:spcAft>
                        <a:buClr>
                          <a:srgbClr val="455701"/>
                        </a:buClr>
                        <a:buSzPct val="150000"/>
                        <a:buFont typeface="Arial" panose="020B0604020202020204" pitchFamily="34" charset="0"/>
                        <a:buChar char="•"/>
                      </a:pPr>
                      <a:r>
                        <a:rPr lang="es-CO" sz="1200" b="1" kern="1200" dirty="0">
                          <a:solidFill>
                            <a:srgbClr val="575756"/>
                          </a:solidFill>
                          <a:latin typeface="Century Gothic" panose="020B0502020202020204" pitchFamily="34" charset="0"/>
                          <a:ea typeface="MS PGothic" pitchFamily="34" charset="-128"/>
                          <a:cs typeface="+mn-cs"/>
                        </a:rPr>
                        <a:t>Características de muestreo</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ctr" rtl="0" eaLnBrk="1" fontAlgn="base" hangingPunct="1">
                        <a:spcBef>
                          <a:spcPct val="0"/>
                        </a:spcBef>
                        <a:spcAft>
                          <a:spcPct val="0"/>
                        </a:spcAft>
                        <a:buClr>
                          <a:srgbClr val="FF6600"/>
                        </a:buClr>
                        <a:buSzPct val="150000"/>
                        <a:buFontTx/>
                        <a:buNone/>
                      </a:pPr>
                      <a:r>
                        <a:rPr lang="es-CO" sz="1200" b="1" kern="1200" dirty="0">
                          <a:solidFill>
                            <a:srgbClr val="575756"/>
                          </a:solidFill>
                          <a:latin typeface="Century Gothic" panose="020B0502020202020204" pitchFamily="34" charset="0"/>
                          <a:ea typeface="MS PGothic" pitchFamily="34" charset="-128"/>
                          <a:cs typeface="+mn-cs"/>
                        </a:rPr>
                        <a:t>SI</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0" fontAlgn="base" latinLnBrk="0" hangingPunct="0">
                        <a:lnSpc>
                          <a:spcPct val="120000"/>
                        </a:lnSpc>
                        <a:spcBef>
                          <a:spcPct val="0"/>
                        </a:spcBef>
                        <a:spcAft>
                          <a:spcPct val="0"/>
                        </a:spcAft>
                        <a:buClr>
                          <a:srgbClr val="FF6600"/>
                        </a:buClr>
                        <a:buSzPct val="150000"/>
                        <a:buFont typeface="Arial" panose="020B0604020202020204" pitchFamily="34" charset="0"/>
                        <a:buNone/>
                        <a:tabLst/>
                      </a:pPr>
                      <a:r>
                        <a:rPr kumimoji="0" lang="es-ES" sz="1200" b="0" i="0" u="none" strike="noStrike" cap="none" normalizeH="0" baseline="0" dirty="0">
                          <a:ln>
                            <a:noFill/>
                          </a:ln>
                          <a:solidFill>
                            <a:srgbClr val="575756"/>
                          </a:solidFill>
                          <a:effectLst/>
                          <a:latin typeface="Century Gothic" panose="020B0502020202020204" pitchFamily="34" charset="0"/>
                          <a:ea typeface="ＭＳ Ｐゴシック" pitchFamily="1" charset="-128"/>
                        </a:rPr>
                        <a:t>A conveniencia</a:t>
                      </a:r>
                      <a:endParaRPr kumimoji="0" lang="es-ES" sz="1200" b="0" i="0" u="none" strike="noStrike" cap="none" normalizeH="0" baseline="0" dirty="0">
                        <a:ln>
                          <a:noFill/>
                        </a:ln>
                        <a:solidFill>
                          <a:srgbClr val="575756"/>
                        </a:solidFill>
                        <a:effectLst/>
                        <a:latin typeface="Century Gothic" panose="020B0502020202020204" pitchFamily="34" charset="0"/>
                      </a:endParaRPr>
                    </a:p>
                  </a:txBody>
                  <a:tcPr marT="45709" marB="45709" horzOverflow="overflow">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12" name="9 Tabla">
            <a:extLst>
              <a:ext uri="{FF2B5EF4-FFF2-40B4-BE49-F238E27FC236}">
                <a16:creationId xmlns:a16="http://schemas.microsoft.com/office/drawing/2014/main" id="{0538EF0D-43AE-4AEF-05E3-EE5F0E0F9A87}"/>
              </a:ext>
            </a:extLst>
          </p:cNvPr>
          <p:cNvGraphicFramePr>
            <a:graphicFrameLocks noGrp="1"/>
          </p:cNvGraphicFramePr>
          <p:nvPr>
            <p:extLst>
              <p:ext uri="{D42A27DB-BD31-4B8C-83A1-F6EECF244321}">
                <p14:modId xmlns:p14="http://schemas.microsoft.com/office/powerpoint/2010/main" val="2757003183"/>
              </p:ext>
            </p:extLst>
          </p:nvPr>
        </p:nvGraphicFramePr>
        <p:xfrm>
          <a:off x="339969" y="4336828"/>
          <a:ext cx="11512061" cy="708660"/>
        </p:xfrm>
        <a:graphic>
          <a:graphicData uri="http://schemas.openxmlformats.org/drawingml/2006/table">
            <a:tbl>
              <a:tblPr firstRow="1" bandRow="1">
                <a:effectLst/>
              </a:tblPr>
              <a:tblGrid>
                <a:gridCol w="4575300">
                  <a:extLst>
                    <a:ext uri="{9D8B030D-6E8A-4147-A177-3AD203B41FA5}">
                      <a16:colId xmlns:a16="http://schemas.microsoft.com/office/drawing/2014/main" val="20000"/>
                    </a:ext>
                  </a:extLst>
                </a:gridCol>
                <a:gridCol w="2152404">
                  <a:extLst>
                    <a:ext uri="{9D8B030D-6E8A-4147-A177-3AD203B41FA5}">
                      <a16:colId xmlns:a16="http://schemas.microsoft.com/office/drawing/2014/main" val="20001"/>
                    </a:ext>
                  </a:extLst>
                </a:gridCol>
                <a:gridCol w="4784357">
                  <a:extLst>
                    <a:ext uri="{9D8B030D-6E8A-4147-A177-3AD203B41FA5}">
                      <a16:colId xmlns:a16="http://schemas.microsoft.com/office/drawing/2014/main" val="20002"/>
                    </a:ext>
                  </a:extLst>
                </a:gridCol>
              </a:tblGrid>
              <a:tr h="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just" rtl="0" eaLnBrk="1" fontAlgn="base" hangingPunct="1">
                        <a:spcBef>
                          <a:spcPct val="0"/>
                        </a:spcBef>
                        <a:spcAft>
                          <a:spcPct val="0"/>
                        </a:spcAft>
                        <a:buClr>
                          <a:srgbClr val="FF6600"/>
                        </a:buClr>
                        <a:buSzPct val="150000"/>
                        <a:buFontTx/>
                        <a:buNone/>
                      </a:pPr>
                      <a:r>
                        <a:rPr lang="es-CO" sz="1200" b="0" kern="1200" dirty="0">
                          <a:solidFill>
                            <a:srgbClr val="575756"/>
                          </a:solidFill>
                          <a:latin typeface="Century Gothic" panose="020B0502020202020204" pitchFamily="34" charset="0"/>
                          <a:ea typeface="MS PGothic" pitchFamily="34" charset="-128"/>
                          <a:cs typeface="+mn-cs"/>
                        </a:rPr>
                        <a:t>Subcontratación de fases del proceso </a:t>
                      </a:r>
                    </a:p>
                    <a:p>
                      <a:pPr marL="0" indent="0" algn="just" rtl="0" eaLnBrk="1" fontAlgn="base" hangingPunct="1">
                        <a:spcBef>
                          <a:spcPct val="0"/>
                        </a:spcBef>
                        <a:spcAft>
                          <a:spcPct val="0"/>
                        </a:spcAft>
                        <a:buClr>
                          <a:srgbClr val="FF6600"/>
                        </a:buClr>
                        <a:buSzPct val="150000"/>
                        <a:buFontTx/>
                        <a:buNone/>
                      </a:pPr>
                      <a:r>
                        <a:rPr lang="es-CO" sz="1050" b="0" kern="1200" dirty="0">
                          <a:solidFill>
                            <a:srgbClr val="575756"/>
                          </a:solidFill>
                          <a:latin typeface="Century Gothic" panose="020B0502020202020204" pitchFamily="34" charset="0"/>
                          <a:ea typeface="MS PGothic" pitchFamily="34" charset="-128"/>
                          <a:cs typeface="+mn-cs"/>
                        </a:rPr>
                        <a:t>(Especificar con que</a:t>
                      </a:r>
                      <a:r>
                        <a:rPr lang="es-CO" sz="1050" b="0" kern="1200" baseline="0" dirty="0">
                          <a:solidFill>
                            <a:srgbClr val="575756"/>
                          </a:solidFill>
                          <a:latin typeface="Century Gothic" panose="020B0502020202020204" pitchFamily="34" charset="0"/>
                          <a:ea typeface="MS PGothic" pitchFamily="34" charset="-128"/>
                          <a:cs typeface="+mn-cs"/>
                        </a:rPr>
                        <a:t> proveedor se va a realizar esta fase)</a:t>
                      </a:r>
                      <a:endParaRPr lang="es-CO" sz="1050" b="0" kern="1200" dirty="0">
                        <a:solidFill>
                          <a:srgbClr val="575756"/>
                        </a:solidFill>
                        <a:latin typeface="Century Gothic" panose="020B0502020202020204" pitchFamily="34" charset="0"/>
                        <a:ea typeface="MS PGothic" pitchFamily="34" charset="-128"/>
                        <a:cs typeface="+mn-cs"/>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ctr" rtl="0" eaLnBrk="1" fontAlgn="base" hangingPunct="1">
                        <a:spcBef>
                          <a:spcPct val="0"/>
                        </a:spcBef>
                        <a:spcAft>
                          <a:spcPct val="0"/>
                        </a:spcAft>
                        <a:buClr>
                          <a:srgbClr val="FF6600"/>
                        </a:buClr>
                        <a:buSzPct val="150000"/>
                        <a:buFontTx/>
                        <a:buNone/>
                      </a:pPr>
                      <a:r>
                        <a:rPr lang="es-CO" sz="1200" b="1" kern="1200" dirty="0">
                          <a:solidFill>
                            <a:srgbClr val="575756"/>
                          </a:solidFill>
                          <a:latin typeface="Century Gothic" panose="020B0502020202020204" pitchFamily="34" charset="0"/>
                          <a:ea typeface="MS PGothic" pitchFamily="34" charset="-128"/>
                          <a:cs typeface="+mn-cs"/>
                        </a:rPr>
                        <a:t>NA</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just" defTabSz="77404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CO" sz="1200" dirty="0">
                        <a:solidFill>
                          <a:srgbClr val="575756"/>
                        </a:solidFill>
                        <a:latin typeface="Century Gothic" panose="020B0502020202020204" pitchFamily="34" charset="0"/>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just" rtl="0" eaLnBrk="1" fontAlgn="base" hangingPunct="1">
                        <a:spcBef>
                          <a:spcPct val="0"/>
                        </a:spcBef>
                        <a:spcAft>
                          <a:spcPct val="0"/>
                        </a:spcAft>
                        <a:buClr>
                          <a:srgbClr val="FF6600"/>
                        </a:buClr>
                        <a:buSzPct val="150000"/>
                        <a:buFontTx/>
                        <a:buNone/>
                      </a:pPr>
                      <a:r>
                        <a:rPr lang="es-CO" sz="1050" b="0" kern="1200" dirty="0">
                          <a:solidFill>
                            <a:srgbClr val="575756"/>
                          </a:solidFill>
                          <a:latin typeface="Century Gothic" panose="020B0502020202020204" pitchFamily="34" charset="0"/>
                          <a:ea typeface="MS PGothic" pitchFamily="34" charset="-128"/>
                          <a:cs typeface="+mn-cs"/>
                        </a:rPr>
                        <a:t>Tipo</a:t>
                      </a:r>
                      <a:r>
                        <a:rPr lang="es-CO" sz="1050" b="0" kern="1200" baseline="0" dirty="0">
                          <a:solidFill>
                            <a:srgbClr val="575756"/>
                          </a:solidFill>
                          <a:latin typeface="Century Gothic" panose="020B0502020202020204" pitchFamily="34" charset="0"/>
                          <a:ea typeface="MS PGothic" pitchFamily="34" charset="-128"/>
                          <a:cs typeface="+mn-cs"/>
                        </a:rPr>
                        <a:t> de estudio</a:t>
                      </a:r>
                      <a:endParaRPr lang="es-CO" sz="1050" b="0" kern="1200" dirty="0">
                        <a:solidFill>
                          <a:srgbClr val="575756"/>
                        </a:solidFill>
                        <a:latin typeface="Century Gothic" panose="020B0502020202020204" pitchFamily="34" charset="0"/>
                        <a:ea typeface="MS PGothic" pitchFamily="34" charset="-128"/>
                        <a:cs typeface="+mn-cs"/>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ctr" rtl="0" eaLnBrk="1" fontAlgn="base" hangingPunct="1">
                        <a:spcBef>
                          <a:spcPct val="0"/>
                        </a:spcBef>
                        <a:spcAft>
                          <a:spcPct val="0"/>
                        </a:spcAft>
                        <a:buClr>
                          <a:srgbClr val="FF6600"/>
                        </a:buClr>
                        <a:buSzPct val="150000"/>
                        <a:buFontTx/>
                        <a:buNone/>
                      </a:pPr>
                      <a:r>
                        <a:rPr lang="es-CO" sz="1200" b="1" kern="1200" dirty="0">
                          <a:solidFill>
                            <a:srgbClr val="575756"/>
                          </a:solidFill>
                          <a:latin typeface="Century Gothic" panose="020B0502020202020204" pitchFamily="34" charset="0"/>
                          <a:ea typeface="MS PGothic" pitchFamily="34" charset="-128"/>
                          <a:cs typeface="+mn-cs"/>
                        </a:rPr>
                        <a:t>01</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just" defTabSz="774040" rtl="0" eaLnBrk="1" fontAlgn="auto" latinLnBrk="0" hangingPunct="1">
                        <a:lnSpc>
                          <a:spcPct val="100000"/>
                        </a:lnSpc>
                        <a:spcBef>
                          <a:spcPts val="0"/>
                        </a:spcBef>
                        <a:spcAft>
                          <a:spcPts val="0"/>
                        </a:spcAft>
                        <a:buClrTx/>
                        <a:buSzTx/>
                        <a:buFont typeface="Arial" panose="020B0604020202020204" pitchFamily="34" charset="0"/>
                        <a:buNone/>
                        <a:tabLst/>
                        <a:defRPr/>
                      </a:pPr>
                      <a:r>
                        <a:rPr lang="es-CO" sz="1200" dirty="0">
                          <a:solidFill>
                            <a:srgbClr val="575756"/>
                          </a:solidFill>
                          <a:latin typeface="Century Gothic" panose="020B0502020202020204" pitchFamily="34" charset="0"/>
                        </a:rPr>
                        <a:t>Adhoc</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3" name="9 Tabla">
            <a:extLst>
              <a:ext uri="{FF2B5EF4-FFF2-40B4-BE49-F238E27FC236}">
                <a16:creationId xmlns:a16="http://schemas.microsoft.com/office/drawing/2014/main" id="{9DBC5DA2-EAA6-7EB2-2DD1-B9898A1920A7}"/>
              </a:ext>
            </a:extLst>
          </p:cNvPr>
          <p:cNvGraphicFramePr>
            <a:graphicFrameLocks noGrp="1"/>
          </p:cNvGraphicFramePr>
          <p:nvPr>
            <p:extLst>
              <p:ext uri="{D42A27DB-BD31-4B8C-83A1-F6EECF244321}">
                <p14:modId xmlns:p14="http://schemas.microsoft.com/office/powerpoint/2010/main" val="1120382956"/>
              </p:ext>
            </p:extLst>
          </p:nvPr>
        </p:nvGraphicFramePr>
        <p:xfrm>
          <a:off x="339969" y="5363319"/>
          <a:ext cx="11512061" cy="731520"/>
        </p:xfrm>
        <a:graphic>
          <a:graphicData uri="http://schemas.openxmlformats.org/drawingml/2006/table">
            <a:tbl>
              <a:tblPr firstRow="1" bandRow="1">
                <a:effectLst/>
              </a:tblPr>
              <a:tblGrid>
                <a:gridCol w="1925559">
                  <a:extLst>
                    <a:ext uri="{9D8B030D-6E8A-4147-A177-3AD203B41FA5}">
                      <a16:colId xmlns:a16="http://schemas.microsoft.com/office/drawing/2014/main" val="20000"/>
                    </a:ext>
                  </a:extLst>
                </a:gridCol>
                <a:gridCol w="9586502">
                  <a:extLst>
                    <a:ext uri="{9D8B030D-6E8A-4147-A177-3AD203B41FA5}">
                      <a16:colId xmlns:a16="http://schemas.microsoft.com/office/drawing/2014/main" val="20001"/>
                    </a:ext>
                  </a:extLst>
                </a:gridCol>
              </a:tblGrid>
              <a:tr h="0">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2" indent="0" algn="just" defTabSz="914400" rtl="0" eaLnBrk="1" fontAlgn="auto" latinLnBrk="0" hangingPunct="1">
                        <a:lnSpc>
                          <a:spcPct val="100000"/>
                        </a:lnSpc>
                        <a:spcBef>
                          <a:spcPts val="0"/>
                        </a:spcBef>
                        <a:spcAft>
                          <a:spcPts val="0"/>
                        </a:spcAft>
                        <a:buClr>
                          <a:srgbClr val="FF6600"/>
                        </a:buClr>
                        <a:buSzPct val="150000"/>
                        <a:buFont typeface="Arial" panose="020B0604020202020204" pitchFamily="34" charset="0"/>
                        <a:buNone/>
                        <a:tabLst/>
                        <a:defRPr/>
                      </a:pPr>
                      <a:r>
                        <a:rPr lang="es-ES_tradnl" sz="1200" i="1" dirty="0">
                          <a:solidFill>
                            <a:srgbClr val="575756"/>
                          </a:solidFill>
                          <a:latin typeface="Century Gothic" panose="020B0502020202020204" pitchFamily="34" charset="0"/>
                          <a:ea typeface="MS PGothic" pitchFamily="34" charset="-128"/>
                        </a:rPr>
                        <a:t>Certificado</a:t>
                      </a:r>
                      <a:r>
                        <a:rPr lang="es-ES_tradnl" sz="1200" i="1" baseline="0" dirty="0">
                          <a:solidFill>
                            <a:srgbClr val="575756"/>
                          </a:solidFill>
                          <a:latin typeface="Century Gothic" panose="020B0502020202020204" pitchFamily="34" charset="0"/>
                          <a:ea typeface="MS PGothic" pitchFamily="34" charset="-128"/>
                        </a:rPr>
                        <a:t> </a:t>
                      </a:r>
                      <a:r>
                        <a:rPr lang="es-ES_tradnl" sz="1200" i="1" dirty="0">
                          <a:solidFill>
                            <a:srgbClr val="575756"/>
                          </a:solidFill>
                          <a:latin typeface="Century Gothic" panose="020B0502020202020204" pitchFamily="34" charset="0"/>
                          <a:ea typeface="MS PGothic" pitchFamily="34" charset="-128"/>
                        </a:rPr>
                        <a:t>de calidad</a:t>
                      </a:r>
                      <a:endParaRPr lang="es-ES" sz="1200" i="1" dirty="0">
                        <a:solidFill>
                          <a:srgbClr val="575756"/>
                        </a:solidFill>
                        <a:latin typeface="Century Gothic" panose="020B0502020202020204" pitchFamily="34" charset="0"/>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r>
                        <a:rPr lang="es-ES" sz="1200" dirty="0">
                          <a:solidFill>
                            <a:srgbClr val="212121"/>
                          </a:solidFill>
                          <a:latin typeface="Century Gothic" panose="020B0502020202020204" pitchFamily="34" charset="0"/>
                        </a:rPr>
                        <a:t>brandstrat cumple con los lineamientos de la Norma Internacional </a:t>
                      </a:r>
                      <a:r>
                        <a:rPr lang="es-ES" sz="1200" b="1" dirty="0">
                          <a:solidFill>
                            <a:srgbClr val="212121"/>
                          </a:solidFill>
                          <a:latin typeface="Century Gothic" panose="020B0502020202020204" pitchFamily="34" charset="0"/>
                        </a:rPr>
                        <a:t>ISO 20252:2019 Investigación de Mercados, Social y de la Opinión.</a:t>
                      </a:r>
                      <a:endParaRPr lang="es-ES" sz="1200" dirty="0">
                        <a:solidFill>
                          <a:srgbClr val="212121"/>
                        </a:solidFill>
                        <a:latin typeface="Century Gothic" panose="020B0502020202020204" pitchFamily="34" charset="0"/>
                      </a:endParaRP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vMerge="1">
                  <a:txBody>
                    <a:bodyPr/>
                    <a:lstStyle/>
                    <a:p>
                      <a:pPr marL="285750" lvl="2" indent="-285750" algn="just">
                        <a:buClr>
                          <a:srgbClr val="FF6600"/>
                        </a:buClr>
                        <a:buSzPct val="150000"/>
                        <a:buFont typeface="Arial" panose="020B0604020202020204" pitchFamily="34" charset="0"/>
                        <a:buChar char="•"/>
                      </a:pPr>
                      <a:endParaRPr lang="es-ES" sz="1500" b="1" i="1" dirty="0">
                        <a:solidFill>
                          <a:srgbClr val="FF7D25"/>
                        </a:solidFill>
                        <a:latin typeface="Gill Sans MT"/>
                      </a:endParaRPr>
                    </a:p>
                  </a:txBody>
                  <a:tcPr anchor="ct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just" defTabSz="77404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1" i="1" dirty="0">
                          <a:solidFill>
                            <a:srgbClr val="162B60"/>
                          </a:solidFill>
                          <a:latin typeface="Century Gothic" panose="020B0502020202020204" pitchFamily="34" charset="0"/>
                        </a:rPr>
                        <a:t>Cumplimiento con la legislación y los códigos éticos y profesionales de ESOMAR </a:t>
                      </a:r>
                    </a:p>
                  </a:txBody>
                  <a:tcPr anchor="ctr">
                    <a:lnL w="12700" cap="flat" cmpd="sng" algn="ctr">
                      <a:solidFill>
                        <a:sysClr val="window" lastClr="FFFFFF">
                          <a:lumMod val="50000"/>
                        </a:sysClr>
                      </a:solidFill>
                      <a:prstDash val="sysDash"/>
                      <a:round/>
                      <a:headEnd type="none" w="med" len="med"/>
                      <a:tailEnd type="none" w="med" len="med"/>
                    </a:lnL>
                    <a:lnR w="12700" cap="flat" cmpd="sng" algn="ctr">
                      <a:solidFill>
                        <a:sysClr val="window" lastClr="FFFFFF">
                          <a:lumMod val="50000"/>
                        </a:sysClr>
                      </a:solidFill>
                      <a:prstDash val="sysDash"/>
                      <a:round/>
                      <a:headEnd type="none" w="med" len="med"/>
                      <a:tailEnd type="none" w="med" len="med"/>
                    </a:lnR>
                    <a:lnT w="12700" cap="flat" cmpd="sng" algn="ctr">
                      <a:solidFill>
                        <a:sysClr val="window" lastClr="FFFFFF">
                          <a:lumMod val="50000"/>
                        </a:sysClr>
                      </a:solidFill>
                      <a:prstDash val="sysDash"/>
                      <a:round/>
                      <a:headEnd type="none" w="med" len="med"/>
                      <a:tailEnd type="none" w="med" len="med"/>
                    </a:lnT>
                    <a:lnB w="12700" cap="flat" cmpd="sng" algn="ctr">
                      <a:solidFill>
                        <a:sysClr val="window" lastClr="FFFFFF">
                          <a:lumMod val="50000"/>
                        </a:sys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 name="CuadroTexto 9"/>
          <p:cNvSpPr txBox="1"/>
          <p:nvPr/>
        </p:nvSpPr>
        <p:spPr>
          <a:xfrm>
            <a:off x="-1" y="17585"/>
            <a:ext cx="3499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Metodología</a:t>
            </a:r>
            <a:endPar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92685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ángulo: esquinas redondeadas 37">
            <a:extLst>
              <a:ext uri="{FF2B5EF4-FFF2-40B4-BE49-F238E27FC236}">
                <a16:creationId xmlns:a16="http://schemas.microsoft.com/office/drawing/2014/main" id="{42D934C4-9620-E2FD-5B95-227299FFD131}"/>
              </a:ext>
            </a:extLst>
          </p:cNvPr>
          <p:cNvSpPr/>
          <p:nvPr/>
        </p:nvSpPr>
        <p:spPr>
          <a:xfrm>
            <a:off x="1" y="789708"/>
            <a:ext cx="12192000" cy="5448707"/>
          </a:xfrm>
          <a:prstGeom prst="roundRect">
            <a:avLst>
              <a:gd name="adj" fmla="val 0"/>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2" name="Marcador de número de diapositiva 1">
            <a:extLst>
              <a:ext uri="{FF2B5EF4-FFF2-40B4-BE49-F238E27FC236}">
                <a16:creationId xmlns:a16="http://schemas.microsoft.com/office/drawing/2014/main" id="{3D967D10-1803-553F-FE6A-0C438C0D51D4}"/>
              </a:ext>
            </a:extLst>
          </p:cNvPr>
          <p:cNvSpPr>
            <a:spLocks noGrp="1"/>
          </p:cNvSpPr>
          <p:nvPr>
            <p:ph type="sldNum" sz="quarter" idx="12"/>
          </p:nvPr>
        </p:nvSpPr>
        <p:spPr>
          <a:xfrm>
            <a:off x="9448800" y="6490485"/>
            <a:ext cx="2743200" cy="365125"/>
          </a:xfrm>
        </p:spPr>
        <p:txBody>
          <a:bodyPr/>
          <a:lstStyle/>
          <a:p>
            <a:fld id="{7928CEBE-C86B-42A6-BE84-18328116A9E3}" type="slidenum">
              <a:rPr lang="es-CO" smtClean="0">
                <a:solidFill>
                  <a:prstClr val="black">
                    <a:tint val="75000"/>
                  </a:prstClr>
                </a:solidFill>
              </a:rPr>
              <a:pPr/>
              <a:t>12</a:t>
            </a:fld>
            <a:endParaRPr lang="es-CO" dirty="0">
              <a:solidFill>
                <a:prstClr val="black">
                  <a:tint val="75000"/>
                </a:prstClr>
              </a:solidFill>
            </a:endParaRPr>
          </a:p>
        </p:txBody>
      </p:sp>
      <p:sp>
        <p:nvSpPr>
          <p:cNvPr id="3" name="CuadroTexto 2">
            <a:extLst>
              <a:ext uri="{FF2B5EF4-FFF2-40B4-BE49-F238E27FC236}">
                <a16:creationId xmlns:a16="http://schemas.microsoft.com/office/drawing/2014/main" id="{488AEF07-AE1D-FC5A-2298-6AE6D6D76BAE}"/>
              </a:ext>
            </a:extLst>
          </p:cNvPr>
          <p:cNvSpPr txBox="1"/>
          <p:nvPr/>
        </p:nvSpPr>
        <p:spPr>
          <a:xfrm>
            <a:off x="0" y="13033"/>
            <a:ext cx="3732335"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a:lnSpc>
                <a:spcPct val="100000"/>
              </a:lnSpc>
              <a:spcBef>
                <a:spcPts val="0"/>
              </a:spcBef>
              <a:defRPr/>
            </a:pPr>
            <a:r>
              <a:rPr lang="es-ES" sz="2000" dirty="0">
                <a:solidFill>
                  <a:srgbClr val="212121"/>
                </a:solidFill>
                <a:latin typeface="Century Gothic" panose="020B0502020202020204" pitchFamily="34" charset="0"/>
              </a:rPr>
              <a:t>Perfil demográfico</a:t>
            </a:r>
          </a:p>
        </p:txBody>
      </p:sp>
      <p:graphicFrame>
        <p:nvGraphicFramePr>
          <p:cNvPr id="4" name="Gráfico 3">
            <a:extLst>
              <a:ext uri="{FF2B5EF4-FFF2-40B4-BE49-F238E27FC236}">
                <a16:creationId xmlns:a16="http://schemas.microsoft.com/office/drawing/2014/main" id="{79D77D61-BB2E-22C8-F972-9076CDD5C72F}"/>
              </a:ext>
            </a:extLst>
          </p:cNvPr>
          <p:cNvGraphicFramePr/>
          <p:nvPr/>
        </p:nvGraphicFramePr>
        <p:xfrm>
          <a:off x="4276158" y="1453903"/>
          <a:ext cx="2945769" cy="19498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Gráfico 9">
            <a:extLst>
              <a:ext uri="{FF2B5EF4-FFF2-40B4-BE49-F238E27FC236}">
                <a16:creationId xmlns:a16="http://schemas.microsoft.com/office/drawing/2014/main" id="{3C5AD104-BC8E-6DDF-A977-0AE42EECE5C1}"/>
              </a:ext>
            </a:extLst>
          </p:cNvPr>
          <p:cNvGraphicFramePr/>
          <p:nvPr/>
        </p:nvGraphicFramePr>
        <p:xfrm>
          <a:off x="7153845" y="1325877"/>
          <a:ext cx="2556000" cy="2156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Gráfico 12">
            <a:extLst>
              <a:ext uri="{FF2B5EF4-FFF2-40B4-BE49-F238E27FC236}">
                <a16:creationId xmlns:a16="http://schemas.microsoft.com/office/drawing/2014/main" id="{627C0EDF-DF18-C745-F7B7-87D304789657}"/>
              </a:ext>
            </a:extLst>
          </p:cNvPr>
          <p:cNvGraphicFramePr/>
          <p:nvPr/>
        </p:nvGraphicFramePr>
        <p:xfrm>
          <a:off x="2219750" y="1325877"/>
          <a:ext cx="2271569" cy="2090780"/>
        </p:xfrm>
        <a:graphic>
          <a:graphicData uri="http://schemas.openxmlformats.org/drawingml/2006/chart">
            <c:chart xmlns:c="http://schemas.openxmlformats.org/drawingml/2006/chart" xmlns:r="http://schemas.openxmlformats.org/officeDocument/2006/relationships" r:id="rId4"/>
          </a:graphicData>
        </a:graphic>
      </p:graphicFrame>
      <p:sp>
        <p:nvSpPr>
          <p:cNvPr id="20" name="CuadroTexto 19">
            <a:extLst>
              <a:ext uri="{FF2B5EF4-FFF2-40B4-BE49-F238E27FC236}">
                <a16:creationId xmlns:a16="http://schemas.microsoft.com/office/drawing/2014/main" id="{3BC1F05C-72A2-EA1A-8BD6-850B9A1514D4}"/>
              </a:ext>
            </a:extLst>
          </p:cNvPr>
          <p:cNvSpPr txBox="1"/>
          <p:nvPr/>
        </p:nvSpPr>
        <p:spPr>
          <a:xfrm>
            <a:off x="12006" y="6641419"/>
            <a:ext cx="11703061" cy="215444"/>
          </a:xfrm>
          <a:prstGeom prst="rect">
            <a:avLst/>
          </a:prstGeom>
          <a:noFill/>
        </p:spPr>
        <p:txBody>
          <a:bodyPr wrap="square" rtlCol="0">
            <a:spAutoFit/>
          </a:bodyPr>
          <a:lstStyle/>
          <a:p>
            <a:pPr>
              <a:defRPr/>
            </a:pPr>
            <a:r>
              <a:rPr lang="es-CO" sz="800" b="1" dirty="0">
                <a:solidFill>
                  <a:prstClr val="black"/>
                </a:solidFill>
                <a:latin typeface="Century Gothic" panose="020B0502020202020204" pitchFamily="34" charset="0"/>
              </a:rPr>
              <a:t>24b.</a:t>
            </a:r>
            <a:r>
              <a:rPr lang="es-CO" sz="800" dirty="0">
                <a:solidFill>
                  <a:prstClr val="black"/>
                </a:solidFill>
                <a:latin typeface="Century Gothic" panose="020B0502020202020204" pitchFamily="34" charset="0"/>
              </a:rPr>
              <a:t> ¿Cuál es su nivel educativo? / </a:t>
            </a:r>
            <a:r>
              <a:rPr lang="es-CO" sz="800" b="1" dirty="0">
                <a:solidFill>
                  <a:prstClr val="black"/>
                </a:solidFill>
                <a:latin typeface="Century Gothic" panose="020B0502020202020204" pitchFamily="34" charset="0"/>
              </a:rPr>
              <a:t>24c.</a:t>
            </a:r>
            <a:r>
              <a:rPr lang="es-CO" sz="800" dirty="0">
                <a:solidFill>
                  <a:prstClr val="black"/>
                </a:solidFill>
                <a:latin typeface="Century Gothic" panose="020B0502020202020204" pitchFamily="34" charset="0"/>
              </a:rPr>
              <a:t> ¿Cuál de las siguientes opciones describe mejor su posición dentro del hogar? / </a:t>
            </a:r>
            <a:r>
              <a:rPr lang="es-CO" sz="800" b="1" dirty="0">
                <a:solidFill>
                  <a:prstClr val="black"/>
                </a:solidFill>
                <a:latin typeface="Century Gothic" panose="020B0502020202020204" pitchFamily="34" charset="0"/>
              </a:rPr>
              <a:t>24d.</a:t>
            </a:r>
            <a:r>
              <a:rPr lang="es-CO" sz="800" dirty="0">
                <a:solidFill>
                  <a:prstClr val="black"/>
                </a:solidFill>
                <a:latin typeface="Century Gothic" panose="020B0502020202020204" pitchFamily="34" charset="0"/>
              </a:rPr>
              <a:t> ¿Cuál de estas opciones describe mejor su situación actual?</a:t>
            </a:r>
            <a:r>
              <a:rPr lang="es-CO" sz="800" b="1" dirty="0">
                <a:solidFill>
                  <a:prstClr val="black"/>
                </a:solidFill>
                <a:latin typeface="Century Gothic" panose="020B0502020202020204" pitchFamily="34" charset="0"/>
              </a:rPr>
              <a:t> </a:t>
            </a:r>
            <a:endParaRPr lang="es-CO" sz="800" dirty="0">
              <a:solidFill>
                <a:prstClr val="black"/>
              </a:solidFill>
              <a:latin typeface="Century Gothic" panose="020B0502020202020204" pitchFamily="34" charset="0"/>
            </a:endParaRPr>
          </a:p>
        </p:txBody>
      </p:sp>
      <p:sp>
        <p:nvSpPr>
          <p:cNvPr id="22" name="CuadroTexto 21">
            <a:extLst>
              <a:ext uri="{FF2B5EF4-FFF2-40B4-BE49-F238E27FC236}">
                <a16:creationId xmlns:a16="http://schemas.microsoft.com/office/drawing/2014/main" id="{523DABD0-E444-8B1B-4A7A-3D3E41DCD2DF}"/>
              </a:ext>
            </a:extLst>
          </p:cNvPr>
          <p:cNvSpPr txBox="1"/>
          <p:nvPr/>
        </p:nvSpPr>
        <p:spPr>
          <a:xfrm>
            <a:off x="5258139" y="959610"/>
            <a:ext cx="1195131"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Ciudad</a:t>
            </a:r>
          </a:p>
        </p:txBody>
      </p:sp>
      <p:sp>
        <p:nvSpPr>
          <p:cNvPr id="23" name="CuadroTexto 22">
            <a:extLst>
              <a:ext uri="{FF2B5EF4-FFF2-40B4-BE49-F238E27FC236}">
                <a16:creationId xmlns:a16="http://schemas.microsoft.com/office/drawing/2014/main" id="{1AE2A2E1-672D-37C1-7366-92BFE460AA6F}"/>
              </a:ext>
            </a:extLst>
          </p:cNvPr>
          <p:cNvSpPr txBox="1"/>
          <p:nvPr/>
        </p:nvSpPr>
        <p:spPr>
          <a:xfrm>
            <a:off x="7798123" y="959610"/>
            <a:ext cx="972000"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NSE</a:t>
            </a:r>
          </a:p>
        </p:txBody>
      </p:sp>
      <p:sp>
        <p:nvSpPr>
          <p:cNvPr id="24" name="CuadroTexto 23">
            <a:extLst>
              <a:ext uri="{FF2B5EF4-FFF2-40B4-BE49-F238E27FC236}">
                <a16:creationId xmlns:a16="http://schemas.microsoft.com/office/drawing/2014/main" id="{F8647162-E559-4BAA-5308-12DA55F5582E}"/>
              </a:ext>
            </a:extLst>
          </p:cNvPr>
          <p:cNvSpPr txBox="1"/>
          <p:nvPr/>
        </p:nvSpPr>
        <p:spPr>
          <a:xfrm>
            <a:off x="2835344" y="959610"/>
            <a:ext cx="972000"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Edad</a:t>
            </a:r>
          </a:p>
        </p:txBody>
      </p:sp>
      <p:sp>
        <p:nvSpPr>
          <p:cNvPr id="26" name="CuadroTexto 25">
            <a:extLst>
              <a:ext uri="{FF2B5EF4-FFF2-40B4-BE49-F238E27FC236}">
                <a16:creationId xmlns:a16="http://schemas.microsoft.com/office/drawing/2014/main" id="{0AAEC59E-1DB8-2541-D671-831D9F6F0272}"/>
              </a:ext>
            </a:extLst>
          </p:cNvPr>
          <p:cNvSpPr txBox="1"/>
          <p:nvPr/>
        </p:nvSpPr>
        <p:spPr>
          <a:xfrm>
            <a:off x="9748496" y="959610"/>
            <a:ext cx="2225721"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Segmento La Santé</a:t>
            </a:r>
          </a:p>
        </p:txBody>
      </p:sp>
      <p:cxnSp>
        <p:nvCxnSpPr>
          <p:cNvPr id="27" name="Conector recto 26">
            <a:extLst>
              <a:ext uri="{FF2B5EF4-FFF2-40B4-BE49-F238E27FC236}">
                <a16:creationId xmlns:a16="http://schemas.microsoft.com/office/drawing/2014/main" id="{FB4CE458-D1BC-8DF6-B859-C808530B46E2}"/>
              </a:ext>
            </a:extLst>
          </p:cNvPr>
          <p:cNvCxnSpPr/>
          <p:nvPr/>
        </p:nvCxnSpPr>
        <p:spPr>
          <a:xfrm>
            <a:off x="4482" y="3611142"/>
            <a:ext cx="12192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945CDCB7-ED59-24E2-508E-9BA48F74EF51}"/>
              </a:ext>
            </a:extLst>
          </p:cNvPr>
          <p:cNvSpPr txBox="1"/>
          <p:nvPr/>
        </p:nvSpPr>
        <p:spPr>
          <a:xfrm>
            <a:off x="2372530" y="3337718"/>
            <a:ext cx="1546411" cy="261610"/>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Media</a:t>
            </a:r>
            <a:r>
              <a:rPr lang="es-CO" sz="1100" dirty="0">
                <a:solidFill>
                  <a:prstClr val="black"/>
                </a:solidFill>
                <a:latin typeface="Century Gothic" panose="020B0502020202020204" pitchFamily="34" charset="0"/>
              </a:rPr>
              <a:t>: 35,5 años</a:t>
            </a:r>
          </a:p>
        </p:txBody>
      </p:sp>
      <p:graphicFrame>
        <p:nvGraphicFramePr>
          <p:cNvPr id="29" name="Gráfico 28">
            <a:extLst>
              <a:ext uri="{FF2B5EF4-FFF2-40B4-BE49-F238E27FC236}">
                <a16:creationId xmlns:a16="http://schemas.microsoft.com/office/drawing/2014/main" id="{322B0596-11CA-6188-F34F-F1B195505966}"/>
              </a:ext>
            </a:extLst>
          </p:cNvPr>
          <p:cNvGraphicFramePr/>
          <p:nvPr/>
        </p:nvGraphicFramePr>
        <p:xfrm>
          <a:off x="193954" y="4148456"/>
          <a:ext cx="2906327" cy="2011977"/>
        </p:xfrm>
        <a:graphic>
          <a:graphicData uri="http://schemas.openxmlformats.org/drawingml/2006/chart">
            <c:chart xmlns:c="http://schemas.openxmlformats.org/drawingml/2006/chart" xmlns:r="http://schemas.openxmlformats.org/officeDocument/2006/relationships" r:id="rId5"/>
          </a:graphicData>
        </a:graphic>
      </p:graphicFrame>
      <p:sp>
        <p:nvSpPr>
          <p:cNvPr id="30" name="CuadroTexto 29">
            <a:extLst>
              <a:ext uri="{FF2B5EF4-FFF2-40B4-BE49-F238E27FC236}">
                <a16:creationId xmlns:a16="http://schemas.microsoft.com/office/drawing/2014/main" id="{384A4C95-DD5B-9E28-252F-317C896BFA02}"/>
              </a:ext>
            </a:extLst>
          </p:cNvPr>
          <p:cNvSpPr txBox="1"/>
          <p:nvPr/>
        </p:nvSpPr>
        <p:spPr>
          <a:xfrm>
            <a:off x="914396" y="3741271"/>
            <a:ext cx="1977699"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Nivel Educativo</a:t>
            </a:r>
          </a:p>
        </p:txBody>
      </p:sp>
      <p:sp>
        <p:nvSpPr>
          <p:cNvPr id="32" name="CuadroTexto 31">
            <a:extLst>
              <a:ext uri="{FF2B5EF4-FFF2-40B4-BE49-F238E27FC236}">
                <a16:creationId xmlns:a16="http://schemas.microsoft.com/office/drawing/2014/main" id="{EF7EA2A3-60EC-14DB-C3C3-0BA9A40E0E71}"/>
              </a:ext>
            </a:extLst>
          </p:cNvPr>
          <p:cNvSpPr txBox="1"/>
          <p:nvPr/>
        </p:nvSpPr>
        <p:spPr>
          <a:xfrm>
            <a:off x="4585480" y="3756083"/>
            <a:ext cx="2893768"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Posición en el hogar</a:t>
            </a:r>
          </a:p>
        </p:txBody>
      </p:sp>
      <p:sp>
        <p:nvSpPr>
          <p:cNvPr id="34" name="CuadroTexto 33">
            <a:extLst>
              <a:ext uri="{FF2B5EF4-FFF2-40B4-BE49-F238E27FC236}">
                <a16:creationId xmlns:a16="http://schemas.microsoft.com/office/drawing/2014/main" id="{EC2BF649-1AF2-459A-7F9F-5841073113C4}"/>
              </a:ext>
            </a:extLst>
          </p:cNvPr>
          <p:cNvSpPr txBox="1"/>
          <p:nvPr/>
        </p:nvSpPr>
        <p:spPr>
          <a:xfrm>
            <a:off x="9132492" y="3741271"/>
            <a:ext cx="2389589"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Situación actual </a:t>
            </a:r>
          </a:p>
        </p:txBody>
      </p:sp>
      <p:cxnSp>
        <p:nvCxnSpPr>
          <p:cNvPr id="36" name="Conector recto 35">
            <a:extLst>
              <a:ext uri="{FF2B5EF4-FFF2-40B4-BE49-F238E27FC236}">
                <a16:creationId xmlns:a16="http://schemas.microsoft.com/office/drawing/2014/main" id="{FE3FE677-5E18-B103-DC0C-2B312222CD05}"/>
              </a:ext>
            </a:extLst>
          </p:cNvPr>
          <p:cNvCxnSpPr/>
          <p:nvPr/>
        </p:nvCxnSpPr>
        <p:spPr>
          <a:xfrm flipH="1">
            <a:off x="4280639" y="1081871"/>
            <a:ext cx="0" cy="246529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899A1C10-3BDF-B873-A004-BF2439098B62}"/>
              </a:ext>
            </a:extLst>
          </p:cNvPr>
          <p:cNvCxnSpPr/>
          <p:nvPr/>
        </p:nvCxnSpPr>
        <p:spPr>
          <a:xfrm flipH="1">
            <a:off x="7203136" y="1113248"/>
            <a:ext cx="0" cy="246529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6CD715B4-B82C-4509-74F7-41A9FD40BE88}"/>
              </a:ext>
            </a:extLst>
          </p:cNvPr>
          <p:cNvCxnSpPr/>
          <p:nvPr/>
        </p:nvCxnSpPr>
        <p:spPr>
          <a:xfrm flipH="1">
            <a:off x="9614635" y="1104284"/>
            <a:ext cx="0" cy="246529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A1E7A0D2-7371-4E9A-5DCF-70B967ED386D}"/>
              </a:ext>
            </a:extLst>
          </p:cNvPr>
          <p:cNvCxnSpPr/>
          <p:nvPr/>
        </p:nvCxnSpPr>
        <p:spPr>
          <a:xfrm flipH="1">
            <a:off x="3314087" y="3849122"/>
            <a:ext cx="0" cy="23400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2707898A-FC58-3371-1D0B-F93C77BBDFC7}"/>
              </a:ext>
            </a:extLst>
          </p:cNvPr>
          <p:cNvCxnSpPr/>
          <p:nvPr/>
        </p:nvCxnSpPr>
        <p:spPr>
          <a:xfrm flipH="1">
            <a:off x="8560067" y="3849122"/>
            <a:ext cx="0" cy="23400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CuadroTexto 41">
            <a:extLst>
              <a:ext uri="{FF2B5EF4-FFF2-40B4-BE49-F238E27FC236}">
                <a16:creationId xmlns:a16="http://schemas.microsoft.com/office/drawing/2014/main" id="{697DCE61-8F10-E17C-09BD-DFE3F15028C6}"/>
              </a:ext>
            </a:extLst>
          </p:cNvPr>
          <p:cNvSpPr txBox="1"/>
          <p:nvPr/>
        </p:nvSpPr>
        <p:spPr>
          <a:xfrm>
            <a:off x="12006" y="6309112"/>
            <a:ext cx="2075018" cy="261610"/>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Base: 2020, 2022 y 2025:</a:t>
            </a:r>
            <a:r>
              <a:rPr lang="es-CO" sz="1100" dirty="0">
                <a:solidFill>
                  <a:prstClr val="black"/>
                </a:solidFill>
                <a:latin typeface="Century Gothic" panose="020B0502020202020204" pitchFamily="34" charset="0"/>
              </a:rPr>
              <a:t> 350</a:t>
            </a:r>
          </a:p>
        </p:txBody>
      </p:sp>
      <p:grpSp>
        <p:nvGrpSpPr>
          <p:cNvPr id="63" name="Grupo 62">
            <a:extLst>
              <a:ext uri="{FF2B5EF4-FFF2-40B4-BE49-F238E27FC236}">
                <a16:creationId xmlns:a16="http://schemas.microsoft.com/office/drawing/2014/main" id="{3351054B-38F2-08DC-F4A1-C7EA4153C2C1}"/>
              </a:ext>
            </a:extLst>
          </p:cNvPr>
          <p:cNvGrpSpPr/>
          <p:nvPr/>
        </p:nvGrpSpPr>
        <p:grpSpPr>
          <a:xfrm>
            <a:off x="5008421" y="353371"/>
            <a:ext cx="2175158" cy="261610"/>
            <a:chOff x="4253348" y="353371"/>
            <a:chExt cx="2175158" cy="261610"/>
          </a:xfrm>
        </p:grpSpPr>
        <p:grpSp>
          <p:nvGrpSpPr>
            <p:cNvPr id="47" name="Grupo 46">
              <a:extLst>
                <a:ext uri="{FF2B5EF4-FFF2-40B4-BE49-F238E27FC236}">
                  <a16:creationId xmlns:a16="http://schemas.microsoft.com/office/drawing/2014/main" id="{4CD96818-57FC-62B8-464A-1329B42744E1}"/>
                </a:ext>
              </a:extLst>
            </p:cNvPr>
            <p:cNvGrpSpPr/>
            <p:nvPr/>
          </p:nvGrpSpPr>
          <p:grpSpPr>
            <a:xfrm>
              <a:off x="4253348" y="353371"/>
              <a:ext cx="665013" cy="261610"/>
              <a:chOff x="4253348" y="353371"/>
              <a:chExt cx="665013" cy="261610"/>
            </a:xfrm>
          </p:grpSpPr>
          <p:sp>
            <p:nvSpPr>
              <p:cNvPr id="45" name="Elipse 44">
                <a:extLst>
                  <a:ext uri="{FF2B5EF4-FFF2-40B4-BE49-F238E27FC236}">
                    <a16:creationId xmlns:a16="http://schemas.microsoft.com/office/drawing/2014/main" id="{69CCE93B-9B70-2626-7091-ACBB8B326910}"/>
                  </a:ext>
                </a:extLst>
              </p:cNvPr>
              <p:cNvSpPr/>
              <p:nvPr/>
            </p:nvSpPr>
            <p:spPr>
              <a:xfrm>
                <a:off x="4253348" y="412176"/>
                <a:ext cx="144000" cy="144000"/>
              </a:xfrm>
              <a:prstGeom prst="ellipse">
                <a:avLst/>
              </a:prstGeom>
              <a:solidFill>
                <a:srgbClr val="162B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46" name="CuadroTexto 45">
                <a:extLst>
                  <a:ext uri="{FF2B5EF4-FFF2-40B4-BE49-F238E27FC236}">
                    <a16:creationId xmlns:a16="http://schemas.microsoft.com/office/drawing/2014/main" id="{80349856-8F14-89FB-8D25-96519BC26FB1}"/>
                  </a:ext>
                </a:extLst>
              </p:cNvPr>
              <p:cNvSpPr txBox="1"/>
              <p:nvPr/>
            </p:nvSpPr>
            <p:spPr>
              <a:xfrm>
                <a:off x="4339419" y="353371"/>
                <a:ext cx="578942" cy="261610"/>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2025</a:t>
                </a:r>
                <a:endParaRPr lang="es-CO" sz="1100" dirty="0">
                  <a:solidFill>
                    <a:prstClr val="black"/>
                  </a:solidFill>
                  <a:latin typeface="Century Gothic" panose="020B0502020202020204" pitchFamily="34" charset="0"/>
                </a:endParaRPr>
              </a:p>
            </p:txBody>
          </p:sp>
        </p:grpSp>
        <p:grpSp>
          <p:nvGrpSpPr>
            <p:cNvPr id="48" name="Grupo 47">
              <a:extLst>
                <a:ext uri="{FF2B5EF4-FFF2-40B4-BE49-F238E27FC236}">
                  <a16:creationId xmlns:a16="http://schemas.microsoft.com/office/drawing/2014/main" id="{6A0A8559-89EE-F1F4-0AFA-10F4F62A577E}"/>
                </a:ext>
              </a:extLst>
            </p:cNvPr>
            <p:cNvGrpSpPr/>
            <p:nvPr/>
          </p:nvGrpSpPr>
          <p:grpSpPr>
            <a:xfrm>
              <a:off x="5008420" y="353371"/>
              <a:ext cx="665013" cy="261610"/>
              <a:chOff x="4253348" y="353371"/>
              <a:chExt cx="665013" cy="261610"/>
            </a:xfrm>
          </p:grpSpPr>
          <p:sp>
            <p:nvSpPr>
              <p:cNvPr id="49" name="Elipse 48">
                <a:extLst>
                  <a:ext uri="{FF2B5EF4-FFF2-40B4-BE49-F238E27FC236}">
                    <a16:creationId xmlns:a16="http://schemas.microsoft.com/office/drawing/2014/main" id="{A1327316-A4C1-96A4-5834-020544CEA9C8}"/>
                  </a:ext>
                </a:extLst>
              </p:cNvPr>
              <p:cNvSpPr/>
              <p:nvPr/>
            </p:nvSpPr>
            <p:spPr>
              <a:xfrm>
                <a:off x="4253348" y="412176"/>
                <a:ext cx="144000" cy="144000"/>
              </a:xfrm>
              <a:prstGeom prst="ellipse">
                <a:avLst/>
              </a:prstGeom>
              <a:solidFill>
                <a:srgbClr val="FFA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50" name="CuadroTexto 49">
                <a:extLst>
                  <a:ext uri="{FF2B5EF4-FFF2-40B4-BE49-F238E27FC236}">
                    <a16:creationId xmlns:a16="http://schemas.microsoft.com/office/drawing/2014/main" id="{03591F05-B010-AD90-451F-EB19ED5735B6}"/>
                  </a:ext>
                </a:extLst>
              </p:cNvPr>
              <p:cNvSpPr txBox="1"/>
              <p:nvPr/>
            </p:nvSpPr>
            <p:spPr>
              <a:xfrm>
                <a:off x="4339419" y="353371"/>
                <a:ext cx="578942" cy="261610"/>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2022</a:t>
                </a:r>
                <a:endParaRPr lang="es-CO" sz="1100" dirty="0">
                  <a:solidFill>
                    <a:prstClr val="black"/>
                  </a:solidFill>
                  <a:latin typeface="Century Gothic" panose="020B0502020202020204" pitchFamily="34" charset="0"/>
                </a:endParaRPr>
              </a:p>
            </p:txBody>
          </p:sp>
        </p:grpSp>
        <p:grpSp>
          <p:nvGrpSpPr>
            <p:cNvPr id="51" name="Grupo 50">
              <a:extLst>
                <a:ext uri="{FF2B5EF4-FFF2-40B4-BE49-F238E27FC236}">
                  <a16:creationId xmlns:a16="http://schemas.microsoft.com/office/drawing/2014/main" id="{630590CA-9821-11F1-2A78-38E0C7CC1270}"/>
                </a:ext>
              </a:extLst>
            </p:cNvPr>
            <p:cNvGrpSpPr/>
            <p:nvPr/>
          </p:nvGrpSpPr>
          <p:grpSpPr>
            <a:xfrm>
              <a:off x="5763493" y="353371"/>
              <a:ext cx="665013" cy="261610"/>
              <a:chOff x="4253348" y="353371"/>
              <a:chExt cx="665013" cy="261610"/>
            </a:xfrm>
          </p:grpSpPr>
          <p:sp>
            <p:nvSpPr>
              <p:cNvPr id="52" name="Elipse 51">
                <a:extLst>
                  <a:ext uri="{FF2B5EF4-FFF2-40B4-BE49-F238E27FC236}">
                    <a16:creationId xmlns:a16="http://schemas.microsoft.com/office/drawing/2014/main" id="{4C3F0413-D37E-DCAE-6391-7EE48F296690}"/>
                  </a:ext>
                </a:extLst>
              </p:cNvPr>
              <p:cNvSpPr/>
              <p:nvPr/>
            </p:nvSpPr>
            <p:spPr>
              <a:xfrm>
                <a:off x="4253348" y="412176"/>
                <a:ext cx="144000" cy="1440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53" name="CuadroTexto 52">
                <a:extLst>
                  <a:ext uri="{FF2B5EF4-FFF2-40B4-BE49-F238E27FC236}">
                    <a16:creationId xmlns:a16="http://schemas.microsoft.com/office/drawing/2014/main" id="{78852231-6DFF-8A96-DC6E-CAF591C851EF}"/>
                  </a:ext>
                </a:extLst>
              </p:cNvPr>
              <p:cNvSpPr txBox="1"/>
              <p:nvPr/>
            </p:nvSpPr>
            <p:spPr>
              <a:xfrm>
                <a:off x="4339419" y="353371"/>
                <a:ext cx="578942" cy="261610"/>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2020</a:t>
                </a:r>
                <a:endParaRPr lang="es-CO" sz="1100" dirty="0">
                  <a:solidFill>
                    <a:prstClr val="black"/>
                  </a:solidFill>
                  <a:latin typeface="Century Gothic" panose="020B0502020202020204" pitchFamily="34" charset="0"/>
                </a:endParaRPr>
              </a:p>
            </p:txBody>
          </p:sp>
        </p:grpSp>
      </p:grpSp>
      <p:graphicFrame>
        <p:nvGraphicFramePr>
          <p:cNvPr id="68" name="Gráfico 67">
            <a:extLst>
              <a:ext uri="{FF2B5EF4-FFF2-40B4-BE49-F238E27FC236}">
                <a16:creationId xmlns:a16="http://schemas.microsoft.com/office/drawing/2014/main" id="{225F6AF0-28E7-2FF7-FC8B-DE33A39123CE}"/>
              </a:ext>
            </a:extLst>
          </p:cNvPr>
          <p:cNvGraphicFramePr/>
          <p:nvPr/>
        </p:nvGraphicFramePr>
        <p:xfrm>
          <a:off x="3309605" y="3985562"/>
          <a:ext cx="5132693" cy="1949823"/>
        </p:xfrm>
        <a:graphic>
          <a:graphicData uri="http://schemas.openxmlformats.org/drawingml/2006/chart">
            <c:chart xmlns:c="http://schemas.openxmlformats.org/drawingml/2006/chart" xmlns:r="http://schemas.openxmlformats.org/officeDocument/2006/relationships" r:id="rId6"/>
          </a:graphicData>
        </a:graphic>
      </p:graphicFrame>
      <p:sp>
        <p:nvSpPr>
          <p:cNvPr id="70" name="CuadroTexto 69">
            <a:extLst>
              <a:ext uri="{FF2B5EF4-FFF2-40B4-BE49-F238E27FC236}">
                <a16:creationId xmlns:a16="http://schemas.microsoft.com/office/drawing/2014/main" id="{CCC0942B-BA60-C839-ADDB-9BEAC6C61851}"/>
              </a:ext>
            </a:extLst>
          </p:cNvPr>
          <p:cNvSpPr txBox="1"/>
          <p:nvPr/>
        </p:nvSpPr>
        <p:spPr>
          <a:xfrm>
            <a:off x="3523041" y="5933166"/>
            <a:ext cx="2075013" cy="369332"/>
          </a:xfrm>
          <a:prstGeom prst="rect">
            <a:avLst/>
          </a:prstGeom>
          <a:noFill/>
        </p:spPr>
        <p:txBody>
          <a:bodyPr wrap="square">
            <a:spAutoFit/>
          </a:bodyPr>
          <a:lstStyle/>
          <a:p>
            <a:r>
              <a:rPr lang="es-CO" sz="900" dirty="0">
                <a:solidFill>
                  <a:prstClr val="black"/>
                </a:solidFill>
                <a:latin typeface="Century Gothic" panose="020B0502020202020204" pitchFamily="34" charset="0"/>
              </a:rPr>
              <a:t>Esposa y madre </a:t>
            </a:r>
            <a:r>
              <a:rPr lang="es-CO" sz="900" dirty="0">
                <a:solidFill>
                  <a:srgbClr val="162B60"/>
                </a:solidFill>
                <a:latin typeface="Century Gothic" panose="020B0502020202020204" pitchFamily="34" charset="0"/>
              </a:rPr>
              <a:t>1%</a:t>
            </a:r>
          </a:p>
          <a:p>
            <a:r>
              <a:rPr lang="es-CO" sz="900" dirty="0">
                <a:solidFill>
                  <a:prstClr val="black"/>
                </a:solidFill>
                <a:latin typeface="Century Gothic" panose="020B0502020202020204" pitchFamily="34" charset="0"/>
              </a:rPr>
              <a:t>Madre, hermana y sobrina: </a:t>
            </a:r>
            <a:r>
              <a:rPr lang="es-CO" sz="900" b="1" dirty="0">
                <a:solidFill>
                  <a:srgbClr val="162B60"/>
                </a:solidFill>
                <a:latin typeface="Century Gothic" panose="020B0502020202020204" pitchFamily="34" charset="0"/>
              </a:rPr>
              <a:t>1%</a:t>
            </a:r>
          </a:p>
        </p:txBody>
      </p:sp>
      <p:graphicFrame>
        <p:nvGraphicFramePr>
          <p:cNvPr id="71" name="Tabla 70">
            <a:extLst>
              <a:ext uri="{FF2B5EF4-FFF2-40B4-BE49-F238E27FC236}">
                <a16:creationId xmlns:a16="http://schemas.microsoft.com/office/drawing/2014/main" id="{5D2DE41A-F43A-AA03-73C0-0991B79F13A7}"/>
              </a:ext>
            </a:extLst>
          </p:cNvPr>
          <p:cNvGraphicFramePr>
            <a:graphicFrameLocks noGrp="1"/>
          </p:cNvGraphicFramePr>
          <p:nvPr/>
        </p:nvGraphicFramePr>
        <p:xfrm>
          <a:off x="8714703" y="4119596"/>
          <a:ext cx="3107108" cy="1948696"/>
        </p:xfrm>
        <a:graphic>
          <a:graphicData uri="http://schemas.openxmlformats.org/drawingml/2006/table">
            <a:tbl>
              <a:tblPr>
                <a:tableStyleId>{5C22544A-7EE6-4342-B048-85BDC9FD1C3A}</a:tableStyleId>
              </a:tblPr>
              <a:tblGrid>
                <a:gridCol w="1385259">
                  <a:extLst>
                    <a:ext uri="{9D8B030D-6E8A-4147-A177-3AD203B41FA5}">
                      <a16:colId xmlns:a16="http://schemas.microsoft.com/office/drawing/2014/main" val="722676561"/>
                    </a:ext>
                  </a:extLst>
                </a:gridCol>
                <a:gridCol w="637309">
                  <a:extLst>
                    <a:ext uri="{9D8B030D-6E8A-4147-A177-3AD203B41FA5}">
                      <a16:colId xmlns:a16="http://schemas.microsoft.com/office/drawing/2014/main" val="1735192240"/>
                    </a:ext>
                  </a:extLst>
                </a:gridCol>
                <a:gridCol w="581891">
                  <a:extLst>
                    <a:ext uri="{9D8B030D-6E8A-4147-A177-3AD203B41FA5}">
                      <a16:colId xmlns:a16="http://schemas.microsoft.com/office/drawing/2014/main" val="2019567583"/>
                    </a:ext>
                  </a:extLst>
                </a:gridCol>
                <a:gridCol w="502649">
                  <a:extLst>
                    <a:ext uri="{9D8B030D-6E8A-4147-A177-3AD203B41FA5}">
                      <a16:colId xmlns:a16="http://schemas.microsoft.com/office/drawing/2014/main" val="312589604"/>
                    </a:ext>
                  </a:extLst>
                </a:gridCol>
              </a:tblGrid>
              <a:tr h="243587">
                <a:tc>
                  <a:txBody>
                    <a:bodyPr/>
                    <a:lstStyle/>
                    <a:p>
                      <a:pPr algn="l" fontAlgn="b">
                        <a:buNone/>
                      </a:pPr>
                      <a:r>
                        <a:rPr lang="es-CO" sz="1100" u="none" strike="noStrike" dirty="0">
                          <a:effectLst/>
                          <a:latin typeface="Century Gothic" panose="020B0502020202020204" pitchFamily="34" charset="0"/>
                        </a:rPr>
                        <a:t> </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buNone/>
                      </a:pPr>
                      <a:r>
                        <a:rPr lang="es-CO" sz="1100" u="none" strike="noStrike" dirty="0">
                          <a:solidFill>
                            <a:schemeClr val="bg1"/>
                          </a:solidFill>
                          <a:effectLst/>
                          <a:latin typeface="Century Gothic" panose="020B0502020202020204" pitchFamily="34" charset="0"/>
                        </a:rPr>
                        <a:t>2025</a:t>
                      </a:r>
                      <a:endParaRPr lang="es-CO" sz="1100" b="0" i="0" u="none" strike="noStrike" dirty="0">
                        <a:solidFill>
                          <a:schemeClr val="bg1"/>
                        </a:solidFill>
                        <a:effectLst/>
                        <a:latin typeface="Century Gothic" panose="020B0502020202020204" pitchFamily="34" charset="0"/>
                      </a:endParaRPr>
                    </a:p>
                  </a:txBody>
                  <a:tcPr marL="9525" marR="9525" marT="9525" marB="0" anchor="ctr">
                    <a:lnL w="12700" cmpd="sng">
                      <a:noFill/>
                    </a:lnL>
                    <a:solidFill>
                      <a:srgbClr val="162B60"/>
                    </a:solidFill>
                  </a:tcPr>
                </a:tc>
                <a:tc>
                  <a:txBody>
                    <a:bodyPr/>
                    <a:lstStyle/>
                    <a:p>
                      <a:pPr algn="ctr" fontAlgn="b">
                        <a:buNone/>
                      </a:pPr>
                      <a:r>
                        <a:rPr lang="es-CO" sz="1100" u="none" strike="noStrike" dirty="0">
                          <a:effectLst/>
                          <a:latin typeface="Century Gothic" panose="020B0502020202020204" pitchFamily="34" charset="0"/>
                        </a:rPr>
                        <a:t>2022</a:t>
                      </a:r>
                      <a:endParaRPr lang="es-CO" sz="1100" b="0" i="0" u="none" strike="noStrike" dirty="0">
                        <a:solidFill>
                          <a:srgbClr val="000000"/>
                        </a:solidFill>
                        <a:effectLst/>
                        <a:latin typeface="Century Gothic" panose="020B0502020202020204" pitchFamily="34" charset="0"/>
                      </a:endParaRPr>
                    </a:p>
                  </a:txBody>
                  <a:tcPr marL="9525" marR="9525" marT="9525" marB="0" anchor="ctr">
                    <a:solidFill>
                      <a:srgbClr val="FFA100"/>
                    </a:solidFill>
                  </a:tcPr>
                </a:tc>
                <a:tc>
                  <a:txBody>
                    <a:bodyPr/>
                    <a:lstStyle/>
                    <a:p>
                      <a:pPr algn="ctr" fontAlgn="b">
                        <a:buNone/>
                      </a:pPr>
                      <a:r>
                        <a:rPr lang="es-CO" sz="1100" u="none" strike="noStrike" dirty="0">
                          <a:effectLst/>
                          <a:latin typeface="Century Gothic" panose="020B0502020202020204" pitchFamily="34" charset="0"/>
                        </a:rPr>
                        <a:t>2020</a:t>
                      </a:r>
                      <a:endParaRPr lang="es-CO" sz="1100" b="0" i="0" u="none" strike="noStrike" dirty="0">
                        <a:solidFill>
                          <a:srgbClr val="000000"/>
                        </a:solidFill>
                        <a:effectLst/>
                        <a:latin typeface="Century Gothic" panose="020B050202020202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3054425111"/>
                  </a:ext>
                </a:extLst>
              </a:tr>
              <a:tr h="243587">
                <a:tc>
                  <a:txBody>
                    <a:bodyPr/>
                    <a:lstStyle/>
                    <a:p>
                      <a:pPr algn="r" fontAlgn="b">
                        <a:buNone/>
                      </a:pPr>
                      <a:r>
                        <a:rPr lang="es-CO" sz="1100" u="none" strike="noStrike" dirty="0">
                          <a:solidFill>
                            <a:schemeClr val="bg2">
                              <a:lumMod val="25000"/>
                            </a:schemeClr>
                          </a:solidFill>
                          <a:effectLst/>
                          <a:latin typeface="Century Gothic" panose="020B0502020202020204" pitchFamily="34" charset="0"/>
                        </a:rPr>
                        <a:t>Trabajador</a:t>
                      </a:r>
                      <a:endParaRPr lang="es-CO" sz="1100" b="1" i="0" u="none" strike="noStrike" dirty="0">
                        <a:solidFill>
                          <a:schemeClr val="bg2">
                            <a:lumMod val="25000"/>
                          </a:schemeClr>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buNone/>
                      </a:pPr>
                      <a:r>
                        <a:rPr lang="es-CO" sz="1100" b="1" u="none" strike="noStrike" dirty="0">
                          <a:effectLst/>
                          <a:latin typeface="Century Gothic" panose="020B0502020202020204" pitchFamily="34" charset="0"/>
                        </a:rPr>
                        <a:t>70%</a:t>
                      </a:r>
                      <a:endParaRPr lang="es-CO" sz="1100" b="1" i="0" u="none" strike="noStrike" dirty="0">
                        <a:solidFill>
                          <a:srgbClr val="000000"/>
                        </a:solidFill>
                        <a:effectLst/>
                        <a:latin typeface="Century Gothic" panose="020B0502020202020204" pitchFamily="34" charset="0"/>
                      </a:endParaRPr>
                    </a:p>
                  </a:txBody>
                  <a:tcPr marL="9525" marR="9525" marT="9525" marB="0" anchor="ctr">
                    <a:lnL w="12700" cmpd="sng">
                      <a:noFill/>
                    </a:lnL>
                    <a:noFill/>
                  </a:tcPr>
                </a:tc>
                <a:tc>
                  <a:txBody>
                    <a:bodyPr/>
                    <a:lstStyle/>
                    <a:p>
                      <a:pPr algn="ctr" fontAlgn="b">
                        <a:buNone/>
                      </a:pPr>
                      <a:r>
                        <a:rPr lang="es-CO" sz="1100" u="none" strike="noStrike" dirty="0">
                          <a:effectLst/>
                          <a:latin typeface="Century Gothic" panose="020B0502020202020204" pitchFamily="34" charset="0"/>
                        </a:rPr>
                        <a:t>70%</a:t>
                      </a:r>
                      <a:endParaRPr lang="es-CO" sz="1100" b="0" i="0" u="none" strike="noStrike" dirty="0">
                        <a:solidFill>
                          <a:srgbClr val="000000"/>
                        </a:solidFill>
                        <a:effectLst/>
                        <a:latin typeface="Century Gothic" panose="020B0502020202020204" pitchFamily="34" charset="0"/>
                      </a:endParaRPr>
                    </a:p>
                  </a:txBody>
                  <a:tcPr marL="9525" marR="9525" marT="9525" marB="0" anchor="ctr">
                    <a:noFill/>
                  </a:tcPr>
                </a:tc>
                <a:tc>
                  <a:txBody>
                    <a:bodyPr/>
                    <a:lstStyle/>
                    <a:p>
                      <a:pPr algn="ctr" fontAlgn="b">
                        <a:buNone/>
                      </a:pPr>
                      <a:r>
                        <a:rPr lang="es-CO" sz="1100" u="none" strike="noStrike">
                          <a:effectLst/>
                          <a:latin typeface="Century Gothic" panose="020B0502020202020204" pitchFamily="34" charset="0"/>
                        </a:rPr>
                        <a:t>68%</a:t>
                      </a:r>
                      <a:endParaRPr lang="es-CO" sz="1100" b="0" i="0" u="none" strike="noStrike">
                        <a:solidFill>
                          <a:srgbClr val="000000"/>
                        </a:solidFill>
                        <a:effectLst/>
                        <a:latin typeface="Century Gothic" panose="020B0502020202020204" pitchFamily="34" charset="0"/>
                      </a:endParaRPr>
                    </a:p>
                  </a:txBody>
                  <a:tcPr marL="9525" marR="9525" marT="9525" marB="0" anchor="ctr">
                    <a:noFill/>
                  </a:tcPr>
                </a:tc>
                <a:extLst>
                  <a:ext uri="{0D108BD9-81ED-4DB2-BD59-A6C34878D82A}">
                    <a16:rowId xmlns:a16="http://schemas.microsoft.com/office/drawing/2014/main" val="255391912"/>
                  </a:ext>
                </a:extLst>
              </a:tr>
              <a:tr h="243587">
                <a:tc>
                  <a:txBody>
                    <a:bodyPr/>
                    <a:lstStyle/>
                    <a:p>
                      <a:pPr algn="r" fontAlgn="b">
                        <a:buNone/>
                      </a:pPr>
                      <a:r>
                        <a:rPr lang="es-CO" sz="1100" u="none" strike="noStrike" dirty="0">
                          <a:solidFill>
                            <a:schemeClr val="bg2">
                              <a:lumMod val="25000"/>
                            </a:schemeClr>
                          </a:solidFill>
                          <a:effectLst/>
                          <a:latin typeface="Century Gothic" panose="020B0502020202020204" pitchFamily="34" charset="0"/>
                        </a:rPr>
                        <a:t>Desempleado</a:t>
                      </a:r>
                      <a:endParaRPr lang="es-CO" sz="1100" b="1" i="0" u="none" strike="noStrike" dirty="0">
                        <a:solidFill>
                          <a:schemeClr val="bg2">
                            <a:lumMod val="25000"/>
                          </a:schemeClr>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buNone/>
                      </a:pPr>
                      <a:r>
                        <a:rPr lang="es-CO" sz="1100" b="1" u="none" strike="noStrike" dirty="0">
                          <a:effectLst/>
                          <a:latin typeface="Century Gothic" panose="020B0502020202020204" pitchFamily="34" charset="0"/>
                        </a:rPr>
                        <a:t>9%</a:t>
                      </a:r>
                      <a:endParaRPr lang="es-CO" sz="1100" b="1" i="0" u="none" strike="noStrike" dirty="0">
                        <a:solidFill>
                          <a:srgbClr val="000000"/>
                        </a:solidFill>
                        <a:effectLst/>
                        <a:latin typeface="Century Gothic" panose="020B0502020202020204" pitchFamily="34" charset="0"/>
                      </a:endParaRPr>
                    </a:p>
                  </a:txBody>
                  <a:tcPr marL="9525" marR="9525" marT="9525" marB="0" anchor="ctr">
                    <a:lnL w="12700" cmpd="sng">
                      <a:noFill/>
                    </a:lnL>
                    <a:noFill/>
                  </a:tcPr>
                </a:tc>
                <a:tc>
                  <a:txBody>
                    <a:bodyPr/>
                    <a:lstStyle/>
                    <a:p>
                      <a:pPr algn="ctr" fontAlgn="b">
                        <a:buNone/>
                      </a:pPr>
                      <a:r>
                        <a:rPr lang="es-CO" sz="1100" u="none" strike="noStrike" dirty="0">
                          <a:effectLst/>
                          <a:latin typeface="Century Gothic" panose="020B0502020202020204" pitchFamily="34" charset="0"/>
                        </a:rPr>
                        <a:t>9%</a:t>
                      </a:r>
                      <a:endParaRPr lang="es-CO" sz="1100" b="0" i="0" u="none" strike="noStrike" dirty="0">
                        <a:solidFill>
                          <a:srgbClr val="000000"/>
                        </a:solidFill>
                        <a:effectLst/>
                        <a:latin typeface="Century Gothic" panose="020B0502020202020204" pitchFamily="34" charset="0"/>
                      </a:endParaRPr>
                    </a:p>
                  </a:txBody>
                  <a:tcPr marL="9525" marR="9525" marT="9525" marB="0" anchor="ctr">
                    <a:noFill/>
                  </a:tcPr>
                </a:tc>
                <a:tc>
                  <a:txBody>
                    <a:bodyPr/>
                    <a:lstStyle/>
                    <a:p>
                      <a:pPr algn="ctr" fontAlgn="b">
                        <a:buNone/>
                      </a:pPr>
                      <a:r>
                        <a:rPr lang="es-CO" sz="1100" u="none" strike="noStrike" dirty="0">
                          <a:effectLst/>
                          <a:latin typeface="Century Gothic" panose="020B0502020202020204" pitchFamily="34" charset="0"/>
                        </a:rPr>
                        <a:t>13%</a:t>
                      </a:r>
                      <a:endParaRPr lang="es-CO" sz="1100" b="0" i="0" u="none" strike="noStrike" dirty="0">
                        <a:solidFill>
                          <a:srgbClr val="000000"/>
                        </a:solidFill>
                        <a:effectLst/>
                        <a:latin typeface="Century Gothic" panose="020B0502020202020204" pitchFamily="34" charset="0"/>
                      </a:endParaRPr>
                    </a:p>
                  </a:txBody>
                  <a:tcPr marL="9525" marR="9525" marT="9525" marB="0" anchor="ctr">
                    <a:noFill/>
                  </a:tcPr>
                </a:tc>
                <a:extLst>
                  <a:ext uri="{0D108BD9-81ED-4DB2-BD59-A6C34878D82A}">
                    <a16:rowId xmlns:a16="http://schemas.microsoft.com/office/drawing/2014/main" val="2276739032"/>
                  </a:ext>
                </a:extLst>
              </a:tr>
              <a:tr h="243587">
                <a:tc>
                  <a:txBody>
                    <a:bodyPr/>
                    <a:lstStyle/>
                    <a:p>
                      <a:pPr algn="r" fontAlgn="b">
                        <a:buNone/>
                      </a:pPr>
                      <a:r>
                        <a:rPr lang="es-CO" sz="1100" u="none" strike="noStrike" dirty="0">
                          <a:solidFill>
                            <a:schemeClr val="bg2">
                              <a:lumMod val="25000"/>
                            </a:schemeClr>
                          </a:solidFill>
                          <a:effectLst/>
                          <a:latin typeface="Century Gothic" panose="020B0502020202020204" pitchFamily="34" charset="0"/>
                        </a:rPr>
                        <a:t>Ama de casa</a:t>
                      </a:r>
                      <a:endParaRPr lang="es-CO" sz="1100" b="1" i="0" u="none" strike="noStrike" dirty="0">
                        <a:solidFill>
                          <a:schemeClr val="bg2">
                            <a:lumMod val="25000"/>
                          </a:schemeClr>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buNone/>
                      </a:pPr>
                      <a:r>
                        <a:rPr lang="es-CO" sz="1100" b="1" u="none" strike="noStrike" dirty="0">
                          <a:effectLst/>
                          <a:latin typeface="Century Gothic" panose="020B0502020202020204" pitchFamily="34" charset="0"/>
                        </a:rPr>
                        <a:t>9%</a:t>
                      </a:r>
                      <a:endParaRPr lang="es-CO" sz="1100" b="1" i="0" u="none" strike="noStrike" dirty="0">
                        <a:solidFill>
                          <a:srgbClr val="000000"/>
                        </a:solidFill>
                        <a:effectLst/>
                        <a:latin typeface="Century Gothic" panose="020B0502020202020204" pitchFamily="34" charset="0"/>
                      </a:endParaRPr>
                    </a:p>
                  </a:txBody>
                  <a:tcPr marL="9525" marR="9525" marT="9525" marB="0" anchor="ctr">
                    <a:lnL w="12700" cmpd="sng">
                      <a:noFill/>
                    </a:lnL>
                    <a:noFill/>
                  </a:tcPr>
                </a:tc>
                <a:tc>
                  <a:txBody>
                    <a:bodyPr/>
                    <a:lstStyle/>
                    <a:p>
                      <a:pPr algn="ctr" fontAlgn="b">
                        <a:buNone/>
                      </a:pPr>
                      <a:r>
                        <a:rPr lang="es-CO" sz="1100" u="none" strike="noStrike">
                          <a:effectLst/>
                          <a:latin typeface="Century Gothic" panose="020B0502020202020204" pitchFamily="34" charset="0"/>
                        </a:rPr>
                        <a:t>5%</a:t>
                      </a:r>
                      <a:endParaRPr lang="es-CO" sz="1100" b="0" i="0" u="none" strike="noStrike">
                        <a:solidFill>
                          <a:srgbClr val="000000"/>
                        </a:solidFill>
                        <a:effectLst/>
                        <a:latin typeface="Century Gothic" panose="020B0502020202020204" pitchFamily="34" charset="0"/>
                      </a:endParaRPr>
                    </a:p>
                  </a:txBody>
                  <a:tcPr marL="9525" marR="9525" marT="9525" marB="0" anchor="ctr">
                    <a:noFill/>
                  </a:tcPr>
                </a:tc>
                <a:tc>
                  <a:txBody>
                    <a:bodyPr/>
                    <a:lstStyle/>
                    <a:p>
                      <a:pPr algn="ctr" fontAlgn="b">
                        <a:buNone/>
                      </a:pPr>
                      <a:r>
                        <a:rPr lang="es-CO" sz="1100" u="none" strike="noStrike" dirty="0">
                          <a:effectLst/>
                          <a:latin typeface="Century Gothic" panose="020B0502020202020204" pitchFamily="34" charset="0"/>
                        </a:rPr>
                        <a:t>5%</a:t>
                      </a:r>
                      <a:endParaRPr lang="es-CO" sz="1100" b="0" i="0" u="none" strike="noStrike" dirty="0">
                        <a:solidFill>
                          <a:srgbClr val="000000"/>
                        </a:solidFill>
                        <a:effectLst/>
                        <a:latin typeface="Century Gothic" panose="020B0502020202020204" pitchFamily="34" charset="0"/>
                      </a:endParaRPr>
                    </a:p>
                  </a:txBody>
                  <a:tcPr marL="9525" marR="9525" marT="9525" marB="0" anchor="ctr">
                    <a:noFill/>
                  </a:tcPr>
                </a:tc>
                <a:extLst>
                  <a:ext uri="{0D108BD9-81ED-4DB2-BD59-A6C34878D82A}">
                    <a16:rowId xmlns:a16="http://schemas.microsoft.com/office/drawing/2014/main" val="1524939360"/>
                  </a:ext>
                </a:extLst>
              </a:tr>
              <a:tr h="243587">
                <a:tc>
                  <a:txBody>
                    <a:bodyPr/>
                    <a:lstStyle/>
                    <a:p>
                      <a:pPr algn="r" fontAlgn="b">
                        <a:buNone/>
                      </a:pPr>
                      <a:r>
                        <a:rPr lang="es-CO" sz="1100" u="none" strike="noStrike" dirty="0">
                          <a:solidFill>
                            <a:schemeClr val="bg2">
                              <a:lumMod val="25000"/>
                            </a:schemeClr>
                          </a:solidFill>
                          <a:effectLst/>
                          <a:latin typeface="Century Gothic" panose="020B0502020202020204" pitchFamily="34" charset="0"/>
                        </a:rPr>
                        <a:t>Estudiante</a:t>
                      </a:r>
                      <a:endParaRPr lang="es-CO" sz="1100" b="1" i="0" u="none" strike="noStrike" dirty="0">
                        <a:solidFill>
                          <a:schemeClr val="bg2">
                            <a:lumMod val="25000"/>
                          </a:schemeClr>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buNone/>
                      </a:pPr>
                      <a:r>
                        <a:rPr lang="es-CO" sz="1100" b="1" u="none" strike="noStrike" dirty="0">
                          <a:effectLst/>
                          <a:latin typeface="Century Gothic" panose="020B0502020202020204" pitchFamily="34" charset="0"/>
                        </a:rPr>
                        <a:t>5%</a:t>
                      </a:r>
                      <a:endParaRPr lang="es-CO" sz="1100" b="1" i="0" u="none" strike="noStrike" dirty="0">
                        <a:solidFill>
                          <a:srgbClr val="000000"/>
                        </a:solidFill>
                        <a:effectLst/>
                        <a:latin typeface="Century Gothic" panose="020B0502020202020204" pitchFamily="34" charset="0"/>
                      </a:endParaRPr>
                    </a:p>
                  </a:txBody>
                  <a:tcPr marL="9525" marR="9525" marT="9525" marB="0" anchor="ctr">
                    <a:lnL w="12700" cmpd="sng">
                      <a:noFill/>
                    </a:lnL>
                    <a:noFill/>
                  </a:tcPr>
                </a:tc>
                <a:tc>
                  <a:txBody>
                    <a:bodyPr/>
                    <a:lstStyle/>
                    <a:p>
                      <a:pPr algn="ctr" fontAlgn="b">
                        <a:buNone/>
                      </a:pPr>
                      <a:r>
                        <a:rPr lang="es-CO" sz="1100" u="none" strike="noStrike">
                          <a:effectLst/>
                          <a:latin typeface="Century Gothic" panose="020B0502020202020204" pitchFamily="34" charset="0"/>
                        </a:rPr>
                        <a:t>12%</a:t>
                      </a:r>
                      <a:endParaRPr lang="es-CO" sz="1100" b="0" i="0" u="none" strike="noStrike">
                        <a:solidFill>
                          <a:srgbClr val="000000"/>
                        </a:solidFill>
                        <a:effectLst/>
                        <a:latin typeface="Century Gothic" panose="020B0502020202020204" pitchFamily="34" charset="0"/>
                      </a:endParaRPr>
                    </a:p>
                  </a:txBody>
                  <a:tcPr marL="9525" marR="9525" marT="9525" marB="0" anchor="ctr">
                    <a:noFill/>
                  </a:tcPr>
                </a:tc>
                <a:tc>
                  <a:txBody>
                    <a:bodyPr/>
                    <a:lstStyle/>
                    <a:p>
                      <a:pPr algn="ctr" fontAlgn="b">
                        <a:buNone/>
                      </a:pPr>
                      <a:r>
                        <a:rPr lang="es-CO" sz="1100" u="none" strike="noStrike" dirty="0">
                          <a:effectLst/>
                          <a:latin typeface="Century Gothic" panose="020B0502020202020204" pitchFamily="34" charset="0"/>
                        </a:rPr>
                        <a:t>10%</a:t>
                      </a:r>
                      <a:endParaRPr lang="es-CO" sz="1100" b="0" i="0" u="none" strike="noStrike" dirty="0">
                        <a:solidFill>
                          <a:srgbClr val="000000"/>
                        </a:solidFill>
                        <a:effectLst/>
                        <a:latin typeface="Century Gothic" panose="020B0502020202020204" pitchFamily="34" charset="0"/>
                      </a:endParaRPr>
                    </a:p>
                  </a:txBody>
                  <a:tcPr marL="9525" marR="9525" marT="9525" marB="0" anchor="ctr">
                    <a:noFill/>
                  </a:tcPr>
                </a:tc>
                <a:extLst>
                  <a:ext uri="{0D108BD9-81ED-4DB2-BD59-A6C34878D82A}">
                    <a16:rowId xmlns:a16="http://schemas.microsoft.com/office/drawing/2014/main" val="2394656792"/>
                  </a:ext>
                </a:extLst>
              </a:tr>
              <a:tr h="243587">
                <a:tc>
                  <a:txBody>
                    <a:bodyPr/>
                    <a:lstStyle/>
                    <a:p>
                      <a:pPr algn="r" fontAlgn="b">
                        <a:buNone/>
                      </a:pPr>
                      <a:r>
                        <a:rPr lang="es-CO" sz="1100" u="none" strike="noStrike" dirty="0">
                          <a:solidFill>
                            <a:schemeClr val="bg2">
                              <a:lumMod val="25000"/>
                            </a:schemeClr>
                          </a:solidFill>
                          <a:effectLst/>
                          <a:latin typeface="Century Gothic" panose="020B0502020202020204" pitchFamily="34" charset="0"/>
                        </a:rPr>
                        <a:t>Estudia y trabaja</a:t>
                      </a:r>
                      <a:endParaRPr lang="es-CO" sz="1100" b="1" i="0" u="none" strike="noStrike" dirty="0">
                        <a:solidFill>
                          <a:schemeClr val="bg2">
                            <a:lumMod val="25000"/>
                          </a:schemeClr>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buNone/>
                      </a:pPr>
                      <a:r>
                        <a:rPr lang="es-CO" sz="1100" b="1" u="none" strike="noStrike" dirty="0">
                          <a:effectLst/>
                          <a:latin typeface="Century Gothic" panose="020B0502020202020204" pitchFamily="34" charset="0"/>
                        </a:rPr>
                        <a:t>4%</a:t>
                      </a:r>
                      <a:endParaRPr lang="es-CO" sz="1100" b="1" i="0" u="none" strike="noStrike" dirty="0">
                        <a:solidFill>
                          <a:srgbClr val="000000"/>
                        </a:solidFill>
                        <a:effectLst/>
                        <a:latin typeface="Century Gothic" panose="020B0502020202020204" pitchFamily="34" charset="0"/>
                      </a:endParaRPr>
                    </a:p>
                  </a:txBody>
                  <a:tcPr marL="9525" marR="9525" marT="9525" marB="0" anchor="ctr">
                    <a:lnL w="12700" cmpd="sng">
                      <a:noFill/>
                    </a:lnL>
                    <a:noFill/>
                  </a:tcPr>
                </a:tc>
                <a:tc>
                  <a:txBody>
                    <a:bodyPr/>
                    <a:lstStyle/>
                    <a:p>
                      <a:pPr algn="ctr" fontAlgn="b">
                        <a:buNone/>
                      </a:pPr>
                      <a:r>
                        <a:rPr lang="es-CO" sz="1100" u="none" strike="noStrike">
                          <a:effectLst/>
                          <a:latin typeface="Century Gothic" panose="020B0502020202020204" pitchFamily="34" charset="0"/>
                        </a:rPr>
                        <a:t>4%</a:t>
                      </a:r>
                      <a:endParaRPr lang="es-CO" sz="1100" b="0" i="0" u="none" strike="noStrike">
                        <a:solidFill>
                          <a:srgbClr val="000000"/>
                        </a:solidFill>
                        <a:effectLst/>
                        <a:latin typeface="Century Gothic" panose="020B0502020202020204" pitchFamily="34" charset="0"/>
                      </a:endParaRPr>
                    </a:p>
                  </a:txBody>
                  <a:tcPr marL="9525" marR="9525" marT="9525" marB="0" anchor="ctr">
                    <a:noFill/>
                  </a:tcPr>
                </a:tc>
                <a:tc>
                  <a:txBody>
                    <a:bodyPr/>
                    <a:lstStyle/>
                    <a:p>
                      <a:pPr algn="ctr" fontAlgn="b">
                        <a:buNone/>
                      </a:pPr>
                      <a:r>
                        <a:rPr lang="es-CO" sz="1100" u="none" strike="noStrike" dirty="0">
                          <a:effectLst/>
                          <a:latin typeface="Century Gothic" panose="020B0502020202020204" pitchFamily="34" charset="0"/>
                        </a:rPr>
                        <a:t>4%</a:t>
                      </a:r>
                      <a:endParaRPr lang="es-CO" sz="1100" b="0" i="0" u="none" strike="noStrike" dirty="0">
                        <a:solidFill>
                          <a:srgbClr val="000000"/>
                        </a:solidFill>
                        <a:effectLst/>
                        <a:latin typeface="Century Gothic" panose="020B0502020202020204" pitchFamily="34" charset="0"/>
                      </a:endParaRPr>
                    </a:p>
                  </a:txBody>
                  <a:tcPr marL="9525" marR="9525" marT="9525" marB="0" anchor="ctr">
                    <a:noFill/>
                  </a:tcPr>
                </a:tc>
                <a:extLst>
                  <a:ext uri="{0D108BD9-81ED-4DB2-BD59-A6C34878D82A}">
                    <a16:rowId xmlns:a16="http://schemas.microsoft.com/office/drawing/2014/main" val="2129241284"/>
                  </a:ext>
                </a:extLst>
              </a:tr>
              <a:tr h="243587">
                <a:tc>
                  <a:txBody>
                    <a:bodyPr/>
                    <a:lstStyle/>
                    <a:p>
                      <a:pPr algn="r" fontAlgn="b">
                        <a:buNone/>
                      </a:pPr>
                      <a:r>
                        <a:rPr lang="es-CO" sz="1100" u="none" strike="noStrike" dirty="0">
                          <a:solidFill>
                            <a:schemeClr val="bg2">
                              <a:lumMod val="25000"/>
                            </a:schemeClr>
                          </a:solidFill>
                          <a:effectLst/>
                          <a:latin typeface="Century Gothic" panose="020B0502020202020204" pitchFamily="34" charset="0"/>
                        </a:rPr>
                        <a:t>Jubilado</a:t>
                      </a:r>
                      <a:endParaRPr lang="es-CO" sz="1100" b="1" i="0" u="none" strike="noStrike" dirty="0">
                        <a:solidFill>
                          <a:schemeClr val="bg2">
                            <a:lumMod val="25000"/>
                          </a:schemeClr>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buNone/>
                      </a:pPr>
                      <a:r>
                        <a:rPr lang="es-CO" sz="1100" b="1" u="none" strike="noStrike" dirty="0">
                          <a:effectLst/>
                          <a:latin typeface="Century Gothic" panose="020B0502020202020204" pitchFamily="34" charset="0"/>
                        </a:rPr>
                        <a:t>2%</a:t>
                      </a:r>
                      <a:endParaRPr lang="es-CO" sz="1100" b="1" i="0" u="none" strike="noStrike" dirty="0">
                        <a:solidFill>
                          <a:srgbClr val="000000"/>
                        </a:solidFill>
                        <a:effectLst/>
                        <a:latin typeface="Century Gothic" panose="020B0502020202020204" pitchFamily="34" charset="0"/>
                      </a:endParaRPr>
                    </a:p>
                  </a:txBody>
                  <a:tcPr marL="9525" marR="9525" marT="9525" marB="0" anchor="ctr">
                    <a:lnL w="12700" cmpd="sng">
                      <a:noFill/>
                    </a:lnL>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9525" marR="9525" marT="9525" marB="0" anchor="ctr">
                    <a:noFill/>
                  </a:tcPr>
                </a:tc>
                <a:extLst>
                  <a:ext uri="{0D108BD9-81ED-4DB2-BD59-A6C34878D82A}">
                    <a16:rowId xmlns:a16="http://schemas.microsoft.com/office/drawing/2014/main" val="4002806083"/>
                  </a:ext>
                </a:extLst>
              </a:tr>
              <a:tr h="243587">
                <a:tc>
                  <a:txBody>
                    <a:bodyPr/>
                    <a:lstStyle/>
                    <a:p>
                      <a:pPr algn="r" fontAlgn="b">
                        <a:buNone/>
                      </a:pPr>
                      <a:r>
                        <a:rPr lang="es-CO" sz="1100" u="none" strike="noStrike" dirty="0">
                          <a:solidFill>
                            <a:schemeClr val="bg2">
                              <a:lumMod val="25000"/>
                            </a:schemeClr>
                          </a:solidFill>
                          <a:effectLst/>
                          <a:latin typeface="Century Gothic" panose="020B0502020202020204" pitchFamily="34" charset="0"/>
                        </a:rPr>
                        <a:t>Incapacitado</a:t>
                      </a:r>
                      <a:endParaRPr lang="es-CO" sz="1100" b="1" i="0" u="none" strike="noStrike" dirty="0">
                        <a:solidFill>
                          <a:schemeClr val="bg2">
                            <a:lumMod val="25000"/>
                          </a:schemeClr>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buNone/>
                      </a:pPr>
                      <a:r>
                        <a:rPr lang="es-CO" sz="1100" b="1" u="none" strike="noStrike" dirty="0">
                          <a:effectLst/>
                          <a:latin typeface="Century Gothic" panose="020B0502020202020204" pitchFamily="34" charset="0"/>
                        </a:rPr>
                        <a:t>1%</a:t>
                      </a:r>
                      <a:endParaRPr lang="es-CO" sz="1100" b="1" i="0" u="none" strike="noStrike" dirty="0">
                        <a:solidFill>
                          <a:srgbClr val="000000"/>
                        </a:solidFill>
                        <a:effectLst/>
                        <a:latin typeface="Century Gothic" panose="020B0502020202020204" pitchFamily="34" charset="0"/>
                      </a:endParaRPr>
                    </a:p>
                  </a:txBody>
                  <a:tcPr marL="9525" marR="9525" marT="9525" marB="0" anchor="ctr">
                    <a:lnL w="12700" cmpd="sng">
                      <a:noFill/>
                    </a:lnL>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9525" marR="9525" marT="9525" marB="0" anchor="ctr">
                    <a:noFill/>
                  </a:tcPr>
                </a:tc>
                <a:extLst>
                  <a:ext uri="{0D108BD9-81ED-4DB2-BD59-A6C34878D82A}">
                    <a16:rowId xmlns:a16="http://schemas.microsoft.com/office/drawing/2014/main" val="169706825"/>
                  </a:ext>
                </a:extLst>
              </a:tr>
            </a:tbl>
          </a:graphicData>
        </a:graphic>
      </p:graphicFrame>
      <p:graphicFrame>
        <p:nvGraphicFramePr>
          <p:cNvPr id="54" name="Gráfico 53">
            <a:extLst>
              <a:ext uri="{FF2B5EF4-FFF2-40B4-BE49-F238E27FC236}">
                <a16:creationId xmlns:a16="http://schemas.microsoft.com/office/drawing/2014/main" id="{627C0EDF-DF18-C745-F7B7-87D304789657}"/>
              </a:ext>
            </a:extLst>
          </p:cNvPr>
          <p:cNvGraphicFramePr/>
          <p:nvPr>
            <p:extLst>
              <p:ext uri="{D42A27DB-BD31-4B8C-83A1-F6EECF244321}">
                <p14:modId xmlns:p14="http://schemas.microsoft.com/office/powerpoint/2010/main" val="2861422346"/>
              </p:ext>
            </p:extLst>
          </p:nvPr>
        </p:nvGraphicFramePr>
        <p:xfrm>
          <a:off x="-133419" y="1412380"/>
          <a:ext cx="2067354" cy="1754112"/>
        </p:xfrm>
        <a:graphic>
          <a:graphicData uri="http://schemas.openxmlformats.org/drawingml/2006/chart">
            <c:chart xmlns:c="http://schemas.openxmlformats.org/drawingml/2006/chart" xmlns:r="http://schemas.openxmlformats.org/officeDocument/2006/relationships" r:id="rId7"/>
          </a:graphicData>
        </a:graphic>
      </p:graphicFrame>
      <p:pic>
        <p:nvPicPr>
          <p:cNvPr id="55" name="Gráfico 57" descr="Perfil de hombre">
            <a:extLst>
              <a:ext uri="{FF2B5EF4-FFF2-40B4-BE49-F238E27FC236}">
                <a16:creationId xmlns:a16="http://schemas.microsoft.com/office/drawing/2014/main" id="{7AC0F6BC-F012-14D9-48B7-05E9C1794D6D}"/>
              </a:ext>
            </a:extLst>
          </p:cNvPr>
          <p:cNvPicPr>
            <a:picLocks noChangeAspect="1"/>
          </p:cNvPicPr>
          <p:nvPr/>
        </p:nvPicPr>
        <p:blipFill>
          <a:blip r:embed="rId8"/>
          <a:stretch>
            <a:fillRect/>
          </a:stretch>
        </p:blipFill>
        <p:spPr>
          <a:xfrm>
            <a:off x="60592" y="1513939"/>
            <a:ext cx="645795" cy="645795"/>
          </a:xfrm>
          <a:prstGeom prst="rect">
            <a:avLst/>
          </a:prstGeom>
        </p:spPr>
      </p:pic>
      <p:pic>
        <p:nvPicPr>
          <p:cNvPr id="57" name="Gráfico 61" descr="Perfil de mujer">
            <a:extLst>
              <a:ext uri="{FF2B5EF4-FFF2-40B4-BE49-F238E27FC236}">
                <a16:creationId xmlns:a16="http://schemas.microsoft.com/office/drawing/2014/main" id="{0787A8E1-AED3-2E67-BAFB-6AB753BB95B8}"/>
              </a:ext>
            </a:extLst>
          </p:cNvPr>
          <p:cNvPicPr>
            <a:picLocks noChangeAspect="1"/>
          </p:cNvPicPr>
          <p:nvPr/>
        </p:nvPicPr>
        <p:blipFill>
          <a:blip r:embed="rId9"/>
          <a:stretch>
            <a:fillRect/>
          </a:stretch>
        </p:blipFill>
        <p:spPr>
          <a:xfrm>
            <a:off x="69885" y="2356761"/>
            <a:ext cx="629914" cy="629914"/>
          </a:xfrm>
          <a:prstGeom prst="rect">
            <a:avLst/>
          </a:prstGeom>
        </p:spPr>
      </p:pic>
      <p:sp>
        <p:nvSpPr>
          <p:cNvPr id="60" name="CuadroTexto 59">
            <a:extLst>
              <a:ext uri="{FF2B5EF4-FFF2-40B4-BE49-F238E27FC236}">
                <a16:creationId xmlns:a16="http://schemas.microsoft.com/office/drawing/2014/main" id="{5AC82F45-37BD-2C9B-1AC3-443B82BB5967}"/>
              </a:ext>
            </a:extLst>
          </p:cNvPr>
          <p:cNvSpPr txBox="1"/>
          <p:nvPr/>
        </p:nvSpPr>
        <p:spPr>
          <a:xfrm>
            <a:off x="479435" y="959610"/>
            <a:ext cx="1079617"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Género</a:t>
            </a:r>
          </a:p>
        </p:txBody>
      </p:sp>
      <p:cxnSp>
        <p:nvCxnSpPr>
          <p:cNvPr id="61" name="Conector recto 60">
            <a:extLst>
              <a:ext uri="{FF2B5EF4-FFF2-40B4-BE49-F238E27FC236}">
                <a16:creationId xmlns:a16="http://schemas.microsoft.com/office/drawing/2014/main" id="{31D2FF95-C1BA-89CC-A594-A834A8DCEF2B}"/>
              </a:ext>
            </a:extLst>
          </p:cNvPr>
          <p:cNvCxnSpPr/>
          <p:nvPr/>
        </p:nvCxnSpPr>
        <p:spPr>
          <a:xfrm flipH="1">
            <a:off x="2093940" y="1118134"/>
            <a:ext cx="0" cy="246529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9" name="Gráfico 68">
            <a:extLst>
              <a:ext uri="{FF2B5EF4-FFF2-40B4-BE49-F238E27FC236}">
                <a16:creationId xmlns:a16="http://schemas.microsoft.com/office/drawing/2014/main" id="{627C0EDF-DF18-C745-F7B7-87D304789657}"/>
              </a:ext>
            </a:extLst>
          </p:cNvPr>
          <p:cNvGraphicFramePr/>
          <p:nvPr>
            <p:extLst>
              <p:ext uri="{D42A27DB-BD31-4B8C-83A1-F6EECF244321}">
                <p14:modId xmlns:p14="http://schemas.microsoft.com/office/powerpoint/2010/main" val="1142698405"/>
              </p:ext>
            </p:extLst>
          </p:nvPr>
        </p:nvGraphicFramePr>
        <p:xfrm>
          <a:off x="9869641" y="1505580"/>
          <a:ext cx="2067354" cy="175411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77586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a 24">
            <a:extLst>
              <a:ext uri="{FF2B5EF4-FFF2-40B4-BE49-F238E27FC236}">
                <a16:creationId xmlns:a16="http://schemas.microsoft.com/office/drawing/2014/main" id="{F8AE1B49-BB0D-A336-435A-346D56BE8246}"/>
              </a:ext>
            </a:extLst>
          </p:cNvPr>
          <p:cNvGraphicFramePr>
            <a:graphicFrameLocks noGrp="1"/>
          </p:cNvGraphicFramePr>
          <p:nvPr/>
        </p:nvGraphicFramePr>
        <p:xfrm>
          <a:off x="1340113" y="1335831"/>
          <a:ext cx="10330519" cy="4943539"/>
        </p:xfrm>
        <a:graphic>
          <a:graphicData uri="http://schemas.openxmlformats.org/drawingml/2006/table">
            <a:tbl>
              <a:tblPr>
                <a:tableStyleId>{5C22544A-7EE6-4342-B048-85BDC9FD1C3A}</a:tableStyleId>
              </a:tblPr>
              <a:tblGrid>
                <a:gridCol w="1523393">
                  <a:extLst>
                    <a:ext uri="{9D8B030D-6E8A-4147-A177-3AD203B41FA5}">
                      <a16:colId xmlns:a16="http://schemas.microsoft.com/office/drawing/2014/main" val="1112211268"/>
                    </a:ext>
                  </a:extLst>
                </a:gridCol>
                <a:gridCol w="8807126">
                  <a:extLst>
                    <a:ext uri="{9D8B030D-6E8A-4147-A177-3AD203B41FA5}">
                      <a16:colId xmlns:a16="http://schemas.microsoft.com/office/drawing/2014/main" val="20001"/>
                    </a:ext>
                  </a:extLst>
                </a:gridCol>
              </a:tblGrid>
              <a:tr h="262767">
                <a:tc>
                  <a:txBody>
                    <a:bodyPr/>
                    <a:lstStyle/>
                    <a:p>
                      <a:pPr algn="r" fontAlgn="b"/>
                      <a:r>
                        <a:rPr lang="es-CO" sz="900" u="none" strike="noStrike" dirty="0">
                          <a:effectLst/>
                          <a:latin typeface="Century Gothic" panose="020B0502020202020204" pitchFamily="34" charset="0"/>
                        </a:rPr>
                        <a:t>Bachillerato</a:t>
                      </a:r>
                      <a:endParaRPr lang="es-CO" sz="900" b="1"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s-CO" sz="900" b="1"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2577755"/>
                  </a:ext>
                </a:extLst>
              </a:tr>
              <a:tr h="258879">
                <a:tc>
                  <a:txBody>
                    <a:bodyPr/>
                    <a:lstStyle/>
                    <a:p>
                      <a:pPr algn="r" fontAlgn="b"/>
                      <a:r>
                        <a:rPr lang="es-CO" sz="900" u="none" strike="noStrike" dirty="0">
                          <a:effectLst/>
                          <a:latin typeface="Century Gothic" panose="020B0502020202020204" pitchFamily="34" charset="0"/>
                        </a:rPr>
                        <a:t>Técnico/ Tecnológico</a:t>
                      </a:r>
                      <a:endParaRPr lang="es-CO" sz="900" b="1"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CO" sz="900" b="1"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8718001"/>
                  </a:ext>
                </a:extLst>
              </a:tr>
              <a:tr h="236018">
                <a:tc>
                  <a:txBody>
                    <a:bodyPr/>
                    <a:lstStyle/>
                    <a:p>
                      <a:pPr algn="r" fontAlgn="b"/>
                      <a:r>
                        <a:rPr lang="es-CO" sz="900" u="none" strike="noStrike" dirty="0">
                          <a:effectLst/>
                          <a:latin typeface="Century Gothic" panose="020B0502020202020204" pitchFamily="34" charset="0"/>
                        </a:rPr>
                        <a:t>Universidad</a:t>
                      </a:r>
                      <a:endParaRPr lang="es-CO" sz="900" b="1"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CO" sz="900" b="1"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9816873"/>
                  </a:ext>
                </a:extLst>
              </a:tr>
              <a:tr h="333384">
                <a:tc>
                  <a:txBody>
                    <a:bodyPr/>
                    <a:lstStyle/>
                    <a:p>
                      <a:pPr algn="r" fontAlgn="b"/>
                      <a:r>
                        <a:rPr lang="es-CO" sz="900" u="none" strike="noStrike" dirty="0">
                          <a:effectLst/>
                          <a:latin typeface="Century Gothic" panose="020B0502020202020204" pitchFamily="34" charset="0"/>
                        </a:rPr>
                        <a:t>Postgrado/ Especialización / Maestría</a:t>
                      </a:r>
                      <a:endParaRPr lang="es-CO" sz="900" b="1"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s-CO" sz="900" b="1"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3069"/>
                  </a:ext>
                </a:extLst>
              </a:tr>
              <a:tr h="147879">
                <a:tc>
                  <a:txBody>
                    <a:bodyPr/>
                    <a:lstStyle/>
                    <a:p>
                      <a:pPr algn="r" fontAlgn="b"/>
                      <a:endParaRPr lang="en-US" sz="900" b="0" i="0" u="none" strike="noStrike" noProof="0" dirty="0">
                        <a:solidFill>
                          <a:srgbClr val="000000"/>
                        </a:solidFill>
                        <a:effectLst/>
                        <a:latin typeface="Century Gothic" panose="020B0502020202020204" pitchFamily="34" charset="0"/>
                      </a:endParaRPr>
                    </a:p>
                  </a:txBody>
                  <a:tcPr marL="0" marR="0"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900" b="0" i="0" u="none" strike="noStrike" noProof="0" dirty="0">
                        <a:solidFill>
                          <a:srgbClr val="000000"/>
                        </a:solidFill>
                        <a:effectLst/>
                        <a:latin typeface="Century Gothic" panose="020B0502020202020204" pitchFamily="34" charset="0"/>
                      </a:endParaRPr>
                    </a:p>
                  </a:txBody>
                  <a:tcPr marL="0" marR="0"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256409"/>
                  </a:ext>
                </a:extLst>
              </a:tr>
              <a:tr h="264695">
                <a:tc>
                  <a:txBody>
                    <a:bodyPr/>
                    <a:lstStyle/>
                    <a:p>
                      <a:pPr algn="r" fontAlgn="b"/>
                      <a:r>
                        <a:rPr lang="es-CO" sz="900" b="0" i="0" u="none" strike="noStrike" dirty="0">
                          <a:solidFill>
                            <a:srgbClr val="000000"/>
                          </a:solidFill>
                          <a:effectLst/>
                          <a:latin typeface="Century Gothic" panose="020B0502020202020204" pitchFamily="34" charset="0"/>
                        </a:rPr>
                        <a:t>Esposa / esposo</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7332570"/>
                  </a:ext>
                </a:extLst>
              </a:tr>
              <a:tr h="228600">
                <a:tc>
                  <a:txBody>
                    <a:bodyPr/>
                    <a:lstStyle/>
                    <a:p>
                      <a:pPr algn="r" fontAlgn="b"/>
                      <a:r>
                        <a:rPr lang="es-CO" sz="900" b="0" i="0" u="none" strike="noStrike" dirty="0">
                          <a:solidFill>
                            <a:srgbClr val="000000"/>
                          </a:solidFill>
                          <a:effectLst/>
                          <a:latin typeface="Century Gothic" panose="020B0502020202020204" pitchFamily="34" charset="0"/>
                        </a:rPr>
                        <a:t>Hija / Hijo</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3021762"/>
                  </a:ext>
                </a:extLst>
              </a:tr>
              <a:tr h="240631">
                <a:tc>
                  <a:txBody>
                    <a:bodyPr/>
                    <a:lstStyle/>
                    <a:p>
                      <a:pPr algn="r" fontAlgn="b"/>
                      <a:r>
                        <a:rPr lang="es-CO" sz="900" b="0" i="0" u="none" strike="noStrike" dirty="0">
                          <a:solidFill>
                            <a:srgbClr val="000000"/>
                          </a:solidFill>
                          <a:effectLst/>
                          <a:latin typeface="Century Gothic" panose="020B0502020202020204" pitchFamily="34" charset="0"/>
                        </a:rPr>
                        <a:t>Madre / Padre</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5417289"/>
                  </a:ext>
                </a:extLst>
              </a:tr>
              <a:tr h="208722">
                <a:tc>
                  <a:txBody>
                    <a:bodyPr/>
                    <a:lstStyle/>
                    <a:p>
                      <a:pPr algn="r" fontAlgn="b"/>
                      <a:r>
                        <a:rPr lang="es-CO" sz="900" b="0" i="0" u="none" strike="noStrike" dirty="0">
                          <a:solidFill>
                            <a:srgbClr val="000000"/>
                          </a:solidFill>
                          <a:effectLst/>
                          <a:latin typeface="Century Gothic" panose="020B0502020202020204" pitchFamily="34" charset="0"/>
                        </a:rPr>
                        <a:t>Vivo solo(a)</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6957704"/>
                  </a:ext>
                </a:extLst>
              </a:tr>
              <a:tr h="258879">
                <a:tc>
                  <a:txBody>
                    <a:bodyPr/>
                    <a:lstStyle/>
                    <a:p>
                      <a:pPr algn="r" fontAlgn="b"/>
                      <a:r>
                        <a:rPr lang="es-ES" sz="900" b="0" i="0" u="none" strike="noStrike" dirty="0">
                          <a:solidFill>
                            <a:srgbClr val="000000"/>
                          </a:solidFill>
                          <a:effectLst/>
                          <a:latin typeface="Century Gothic" panose="020B0502020202020204" pitchFamily="34" charset="0"/>
                        </a:rPr>
                        <a:t>Es otro familiar o pariente</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ES"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6807954"/>
                  </a:ext>
                </a:extLst>
              </a:tr>
              <a:tr h="258879">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s-CO" sz="900" b="0" i="0" u="none" strike="noStrike" dirty="0">
                          <a:solidFill>
                            <a:srgbClr val="000000"/>
                          </a:solidFill>
                          <a:effectLst/>
                          <a:latin typeface="Century Gothic" panose="020B0502020202020204" pitchFamily="34" charset="0"/>
                        </a:rPr>
                        <a:t>Esposa y madre</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ES"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5215136"/>
                  </a:ext>
                </a:extLst>
              </a:tr>
              <a:tr h="273262">
                <a:tc>
                  <a:txBody>
                    <a:bodyPr/>
                    <a:lstStyle/>
                    <a:p>
                      <a:pPr algn="r" fontAlgn="b"/>
                      <a:r>
                        <a:rPr lang="es-CO" sz="900" b="0" i="0" u="none" strike="noStrike" dirty="0">
                          <a:solidFill>
                            <a:srgbClr val="000000"/>
                          </a:solidFill>
                          <a:effectLst/>
                          <a:latin typeface="Century Gothic" panose="020B0502020202020204" pitchFamily="34" charset="0"/>
                        </a:rPr>
                        <a:t>Madre, hermana y sobrina</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4967323"/>
                  </a:ext>
                </a:extLst>
              </a:tr>
              <a:tr h="191385">
                <a:tc>
                  <a:txBody>
                    <a:bodyPr/>
                    <a:lstStyle/>
                    <a:p>
                      <a:pPr algn="r" fontAlgn="b"/>
                      <a:endParaRPr lang="en-US" sz="900" b="0" i="0" u="none" strike="noStrike" noProof="0" dirty="0">
                        <a:solidFill>
                          <a:srgbClr val="000000"/>
                        </a:solidFill>
                        <a:effectLst/>
                        <a:latin typeface="Century Gothic" panose="020B0502020202020204" pitchFamily="34" charset="0"/>
                      </a:endParaRPr>
                    </a:p>
                  </a:txBody>
                  <a:tcPr marL="0" marR="0"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900" b="0" i="0" u="none" strike="noStrike" noProof="0" dirty="0">
                        <a:solidFill>
                          <a:srgbClr val="000000"/>
                        </a:solidFill>
                        <a:effectLst/>
                        <a:latin typeface="Century Gothic" panose="020B0502020202020204" pitchFamily="34" charset="0"/>
                      </a:endParaRPr>
                    </a:p>
                  </a:txBody>
                  <a:tcPr marL="0" marR="0" marT="0" marB="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5808844"/>
                  </a:ext>
                </a:extLst>
              </a:tr>
              <a:tr h="264694">
                <a:tc>
                  <a:txBody>
                    <a:bodyPr/>
                    <a:lstStyle/>
                    <a:p>
                      <a:pPr algn="r" fontAlgn="b"/>
                      <a:r>
                        <a:rPr lang="es-CO" sz="900" b="0" i="0" u="none" strike="noStrike" dirty="0">
                          <a:solidFill>
                            <a:srgbClr val="000000"/>
                          </a:solidFill>
                          <a:effectLst/>
                          <a:latin typeface="Century Gothic" panose="020B0502020202020204" pitchFamily="34" charset="0"/>
                        </a:rPr>
                        <a:t>Trabajador</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1609293"/>
                  </a:ext>
                </a:extLst>
              </a:tr>
              <a:tr h="240611">
                <a:tc>
                  <a:txBody>
                    <a:bodyPr/>
                    <a:lstStyle/>
                    <a:p>
                      <a:pPr algn="r" fontAlgn="b"/>
                      <a:r>
                        <a:rPr lang="es-CO" sz="900" b="0" i="0" u="none" strike="noStrike" dirty="0">
                          <a:solidFill>
                            <a:srgbClr val="000000"/>
                          </a:solidFill>
                          <a:effectLst/>
                          <a:latin typeface="Century Gothic" panose="020B0502020202020204" pitchFamily="34" charset="0"/>
                        </a:rPr>
                        <a:t>Desempleado</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26"/>
                  </a:ext>
                </a:extLst>
              </a:tr>
              <a:tr h="216589">
                <a:tc>
                  <a:txBody>
                    <a:bodyPr/>
                    <a:lstStyle/>
                    <a:p>
                      <a:pPr algn="r" fontAlgn="b"/>
                      <a:r>
                        <a:rPr lang="es-CO" sz="900" b="0" i="0" u="none" strike="noStrike" dirty="0">
                          <a:solidFill>
                            <a:srgbClr val="000000"/>
                          </a:solidFill>
                          <a:effectLst/>
                          <a:latin typeface="Century Gothic" panose="020B0502020202020204" pitchFamily="34" charset="0"/>
                        </a:rPr>
                        <a:t>Ama de casa</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5995916"/>
                  </a:ext>
                </a:extLst>
              </a:tr>
              <a:tr h="240632">
                <a:tc>
                  <a:txBody>
                    <a:bodyPr/>
                    <a:lstStyle/>
                    <a:p>
                      <a:pPr algn="r" fontAlgn="b"/>
                      <a:r>
                        <a:rPr lang="es-CO" sz="900" b="0" i="0" u="none" strike="noStrike" dirty="0">
                          <a:solidFill>
                            <a:srgbClr val="000000"/>
                          </a:solidFill>
                          <a:effectLst/>
                          <a:latin typeface="Century Gothic" panose="020B0502020202020204" pitchFamily="34" charset="0"/>
                        </a:rPr>
                        <a:t>Estudiante</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6242003"/>
                  </a:ext>
                </a:extLst>
              </a:tr>
              <a:tr h="276727">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s-CO" sz="900" b="0" i="0" u="none" strike="noStrike" dirty="0">
                          <a:solidFill>
                            <a:srgbClr val="000000"/>
                          </a:solidFill>
                          <a:effectLst/>
                          <a:latin typeface="Century Gothic" panose="020B0502020202020204" pitchFamily="34" charset="0"/>
                        </a:rPr>
                        <a:t>Estudia y trabaja</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9718802"/>
                  </a:ext>
                </a:extLst>
              </a:tr>
              <a:tr h="252662">
                <a:tc>
                  <a:txBody>
                    <a:bodyPr/>
                    <a:lstStyle/>
                    <a:p>
                      <a:pPr algn="r" fontAlgn="b"/>
                      <a:r>
                        <a:rPr lang="es-CO" sz="900" b="0" i="0" u="none" strike="noStrike" dirty="0">
                          <a:solidFill>
                            <a:srgbClr val="000000"/>
                          </a:solidFill>
                          <a:effectLst/>
                          <a:latin typeface="Century Gothic" panose="020B0502020202020204" pitchFamily="34" charset="0"/>
                        </a:rPr>
                        <a:t>Jubilado</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3096973"/>
                  </a:ext>
                </a:extLst>
              </a:tr>
              <a:tr h="287644">
                <a:tc>
                  <a:txBody>
                    <a:bodyPr/>
                    <a:lstStyle/>
                    <a:p>
                      <a:pPr algn="r" fontAlgn="b"/>
                      <a:r>
                        <a:rPr lang="es-CO" sz="900" b="0" i="0" u="none" strike="noStrike" dirty="0">
                          <a:solidFill>
                            <a:srgbClr val="000000"/>
                          </a:solidFill>
                          <a:effectLst/>
                          <a:latin typeface="Century Gothic" panose="020B0502020202020204" pitchFamily="34" charset="0"/>
                        </a:rPr>
                        <a:t>Incapacitado</a:t>
                      </a: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s-CO" sz="900" b="0" i="0" u="none" strike="noStrike" dirty="0">
                        <a:solidFill>
                          <a:srgbClr val="000000"/>
                        </a:solidFill>
                        <a:effectLst/>
                        <a:latin typeface="Century Gothic" panose="020B0502020202020204" pitchFamily="34" charset="0"/>
                      </a:endParaRPr>
                    </a:p>
                  </a:txBody>
                  <a:tcPr marL="0" marR="0" marT="0" marB="0"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4"/>
                  </a:ext>
                </a:extLst>
              </a:tr>
            </a:tbl>
          </a:graphicData>
        </a:graphic>
      </p:graphicFrame>
      <p:grpSp>
        <p:nvGrpSpPr>
          <p:cNvPr id="64" name="Grupo 63">
            <a:extLst>
              <a:ext uri="{FF2B5EF4-FFF2-40B4-BE49-F238E27FC236}">
                <a16:creationId xmlns:a16="http://schemas.microsoft.com/office/drawing/2014/main" id="{8C7440FA-4F1A-59A7-977A-0C96E3FBB510}"/>
              </a:ext>
            </a:extLst>
          </p:cNvPr>
          <p:cNvGrpSpPr/>
          <p:nvPr/>
        </p:nvGrpSpPr>
        <p:grpSpPr>
          <a:xfrm>
            <a:off x="-2" y="1708656"/>
            <a:ext cx="1326462" cy="3953894"/>
            <a:chOff x="-3" y="1708656"/>
            <a:chExt cx="1628883" cy="3953894"/>
          </a:xfrm>
        </p:grpSpPr>
        <p:sp>
          <p:nvSpPr>
            <p:cNvPr id="30" name="Rectángulo: esquinas superiores redondeadas 29">
              <a:extLst>
                <a:ext uri="{FF2B5EF4-FFF2-40B4-BE49-F238E27FC236}">
                  <a16:creationId xmlns:a16="http://schemas.microsoft.com/office/drawing/2014/main" id="{3C87A242-E895-124A-8551-9A9096DE3357}"/>
                </a:ext>
              </a:extLst>
            </p:cNvPr>
            <p:cNvSpPr/>
            <p:nvPr/>
          </p:nvSpPr>
          <p:spPr>
            <a:xfrm rot="5400000">
              <a:off x="552829" y="2805894"/>
              <a:ext cx="523220" cy="1628883"/>
            </a:xfrm>
            <a:prstGeom prst="round2SameRect">
              <a:avLst>
                <a:gd name="adj1" fmla="val 50000"/>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31" name="Rectángulo: esquinas superiores redondeadas 30">
              <a:extLst>
                <a:ext uri="{FF2B5EF4-FFF2-40B4-BE49-F238E27FC236}">
                  <a16:creationId xmlns:a16="http://schemas.microsoft.com/office/drawing/2014/main" id="{13A540F1-CF1C-1E6C-608C-2695C36C2497}"/>
                </a:ext>
              </a:extLst>
            </p:cNvPr>
            <p:cNvSpPr/>
            <p:nvPr/>
          </p:nvSpPr>
          <p:spPr>
            <a:xfrm rot="5400000">
              <a:off x="552829" y="4586498"/>
              <a:ext cx="523220" cy="1628883"/>
            </a:xfrm>
            <a:prstGeom prst="round2SameRect">
              <a:avLst>
                <a:gd name="adj1" fmla="val 50000"/>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29" name="Rectángulo: esquinas superiores redondeadas 28">
              <a:extLst>
                <a:ext uri="{FF2B5EF4-FFF2-40B4-BE49-F238E27FC236}">
                  <a16:creationId xmlns:a16="http://schemas.microsoft.com/office/drawing/2014/main" id="{3BB8C568-00D5-9095-59E5-F9CF4145196C}"/>
                </a:ext>
              </a:extLst>
            </p:cNvPr>
            <p:cNvSpPr/>
            <p:nvPr/>
          </p:nvSpPr>
          <p:spPr>
            <a:xfrm rot="5400000">
              <a:off x="552829" y="1155824"/>
              <a:ext cx="523220" cy="1628883"/>
            </a:xfrm>
            <a:prstGeom prst="round2SameRect">
              <a:avLst>
                <a:gd name="adj1" fmla="val 50000"/>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grpSp>
      <p:sp>
        <p:nvSpPr>
          <p:cNvPr id="2" name="Marcador de número de diapositiva 1">
            <a:extLst>
              <a:ext uri="{FF2B5EF4-FFF2-40B4-BE49-F238E27FC236}">
                <a16:creationId xmlns:a16="http://schemas.microsoft.com/office/drawing/2014/main" id="{3D967D10-1803-553F-FE6A-0C438C0D51D4}"/>
              </a:ext>
            </a:extLst>
          </p:cNvPr>
          <p:cNvSpPr>
            <a:spLocks noGrp="1"/>
          </p:cNvSpPr>
          <p:nvPr>
            <p:ph type="sldNum" sz="quarter" idx="12"/>
          </p:nvPr>
        </p:nvSpPr>
        <p:spPr>
          <a:xfrm>
            <a:off x="9448800" y="6490485"/>
            <a:ext cx="2743200" cy="365125"/>
          </a:xfrm>
        </p:spPr>
        <p:txBody>
          <a:bodyPr/>
          <a:lstStyle/>
          <a:p>
            <a:fld id="{7928CEBE-C86B-42A6-BE84-18328116A9E3}" type="slidenum">
              <a:rPr lang="es-CO" smtClean="0">
                <a:solidFill>
                  <a:prstClr val="black">
                    <a:tint val="75000"/>
                  </a:prstClr>
                </a:solidFill>
              </a:rPr>
              <a:pPr/>
              <a:t>13</a:t>
            </a:fld>
            <a:endParaRPr lang="es-CO" dirty="0">
              <a:solidFill>
                <a:prstClr val="black">
                  <a:tint val="75000"/>
                </a:prstClr>
              </a:solidFill>
            </a:endParaRPr>
          </a:p>
        </p:txBody>
      </p:sp>
      <p:sp>
        <p:nvSpPr>
          <p:cNvPr id="3" name="CuadroTexto 2">
            <a:extLst>
              <a:ext uri="{FF2B5EF4-FFF2-40B4-BE49-F238E27FC236}">
                <a16:creationId xmlns:a16="http://schemas.microsoft.com/office/drawing/2014/main" id="{488AEF07-AE1D-FC5A-2298-6AE6D6D76BAE}"/>
              </a:ext>
            </a:extLst>
          </p:cNvPr>
          <p:cNvSpPr txBox="1"/>
          <p:nvPr/>
        </p:nvSpPr>
        <p:spPr>
          <a:xfrm>
            <a:off x="0" y="13033"/>
            <a:ext cx="8277726"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a:lnSpc>
                <a:spcPct val="100000"/>
              </a:lnSpc>
              <a:spcBef>
                <a:spcPts val="0"/>
              </a:spcBef>
              <a:defRPr/>
            </a:pPr>
            <a:r>
              <a:rPr lang="es-ES" sz="2000" dirty="0">
                <a:solidFill>
                  <a:schemeClr val="tx1"/>
                </a:solidFill>
                <a:latin typeface="Century Gothic" panose="020B0502020202020204" pitchFamily="34" charset="0"/>
              </a:rPr>
              <a:t>Perfil demográfico - Detallado</a:t>
            </a:r>
          </a:p>
        </p:txBody>
      </p:sp>
      <p:sp>
        <p:nvSpPr>
          <p:cNvPr id="4" name="CuadroTexto 3">
            <a:extLst>
              <a:ext uri="{FF2B5EF4-FFF2-40B4-BE49-F238E27FC236}">
                <a16:creationId xmlns:a16="http://schemas.microsoft.com/office/drawing/2014/main" id="{DEE2A548-5D50-447C-F237-4996717AFADB}"/>
              </a:ext>
            </a:extLst>
          </p:cNvPr>
          <p:cNvSpPr txBox="1"/>
          <p:nvPr/>
        </p:nvSpPr>
        <p:spPr>
          <a:xfrm>
            <a:off x="5767357" y="705959"/>
            <a:ext cx="972000"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Bogotá</a:t>
            </a:r>
          </a:p>
        </p:txBody>
      </p:sp>
      <p:sp>
        <p:nvSpPr>
          <p:cNvPr id="6" name="CuadroTexto 5">
            <a:extLst>
              <a:ext uri="{FF2B5EF4-FFF2-40B4-BE49-F238E27FC236}">
                <a16:creationId xmlns:a16="http://schemas.microsoft.com/office/drawing/2014/main" id="{B5896289-C597-7893-8CA3-450133AE954E}"/>
              </a:ext>
            </a:extLst>
          </p:cNvPr>
          <p:cNvSpPr txBox="1"/>
          <p:nvPr/>
        </p:nvSpPr>
        <p:spPr>
          <a:xfrm>
            <a:off x="7786864" y="705959"/>
            <a:ext cx="1238164"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Medellín</a:t>
            </a:r>
          </a:p>
        </p:txBody>
      </p:sp>
      <p:sp>
        <p:nvSpPr>
          <p:cNvPr id="10" name="CuadroTexto 9">
            <a:extLst>
              <a:ext uri="{FF2B5EF4-FFF2-40B4-BE49-F238E27FC236}">
                <a16:creationId xmlns:a16="http://schemas.microsoft.com/office/drawing/2014/main" id="{340B8538-B6A1-64EE-95AF-C6EEC7771C87}"/>
              </a:ext>
            </a:extLst>
          </p:cNvPr>
          <p:cNvSpPr txBox="1"/>
          <p:nvPr/>
        </p:nvSpPr>
        <p:spPr>
          <a:xfrm>
            <a:off x="9803229" y="705959"/>
            <a:ext cx="1564858"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Barranquilla</a:t>
            </a:r>
          </a:p>
        </p:txBody>
      </p:sp>
      <p:sp>
        <p:nvSpPr>
          <p:cNvPr id="11" name="CuadroTexto 10">
            <a:extLst>
              <a:ext uri="{FF2B5EF4-FFF2-40B4-BE49-F238E27FC236}">
                <a16:creationId xmlns:a16="http://schemas.microsoft.com/office/drawing/2014/main" id="{39AAAA93-FD18-2D8E-652E-F99A6EC454BD}"/>
              </a:ext>
            </a:extLst>
          </p:cNvPr>
          <p:cNvSpPr txBox="1"/>
          <p:nvPr/>
        </p:nvSpPr>
        <p:spPr>
          <a:xfrm>
            <a:off x="3582863" y="705959"/>
            <a:ext cx="972000" cy="338554"/>
          </a:xfrm>
          <a:prstGeom prst="rect">
            <a:avLst/>
          </a:prstGeom>
          <a:noFill/>
        </p:spPr>
        <p:txBody>
          <a:bodyPr wrap="square" rtlCol="0">
            <a:spAutoFit/>
          </a:bodyPr>
          <a:lstStyle/>
          <a:p>
            <a:pPr algn="ctr">
              <a:defRPr/>
            </a:pPr>
            <a:r>
              <a:rPr lang="es-CO" sz="1600" b="1" dirty="0">
                <a:solidFill>
                  <a:prstClr val="black"/>
                </a:solidFill>
                <a:latin typeface="Century Gothic" panose="020B0502020202020204" pitchFamily="34" charset="0"/>
              </a:rPr>
              <a:t>Total</a:t>
            </a:r>
          </a:p>
        </p:txBody>
      </p:sp>
      <p:sp>
        <p:nvSpPr>
          <p:cNvPr id="15" name="CuadroTexto 14">
            <a:extLst>
              <a:ext uri="{FF2B5EF4-FFF2-40B4-BE49-F238E27FC236}">
                <a16:creationId xmlns:a16="http://schemas.microsoft.com/office/drawing/2014/main" id="{EE463632-004F-B152-8160-239B769F1744}"/>
              </a:ext>
            </a:extLst>
          </p:cNvPr>
          <p:cNvSpPr txBox="1"/>
          <p:nvPr/>
        </p:nvSpPr>
        <p:spPr>
          <a:xfrm>
            <a:off x="123964" y="1700703"/>
            <a:ext cx="1064855" cy="523220"/>
          </a:xfrm>
          <a:prstGeom prst="rect">
            <a:avLst/>
          </a:prstGeom>
          <a:noFill/>
        </p:spPr>
        <p:txBody>
          <a:bodyPr wrap="square" rtlCol="0">
            <a:spAutoFit/>
          </a:bodyPr>
          <a:lstStyle/>
          <a:p>
            <a:pPr algn="r">
              <a:defRPr/>
            </a:pPr>
            <a:r>
              <a:rPr lang="es-CO" sz="1400" b="1" dirty="0">
                <a:solidFill>
                  <a:prstClr val="black"/>
                </a:solidFill>
                <a:latin typeface="Century Gothic" panose="020B0502020202020204" pitchFamily="34" charset="0"/>
              </a:rPr>
              <a:t>Nivel educativo</a:t>
            </a:r>
          </a:p>
        </p:txBody>
      </p:sp>
      <p:sp>
        <p:nvSpPr>
          <p:cNvPr id="17" name="CuadroTexto 16">
            <a:extLst>
              <a:ext uri="{FF2B5EF4-FFF2-40B4-BE49-F238E27FC236}">
                <a16:creationId xmlns:a16="http://schemas.microsoft.com/office/drawing/2014/main" id="{78F99236-B4E6-457D-57EE-E8B425295898}"/>
              </a:ext>
            </a:extLst>
          </p:cNvPr>
          <p:cNvSpPr txBox="1"/>
          <p:nvPr/>
        </p:nvSpPr>
        <p:spPr>
          <a:xfrm>
            <a:off x="122185" y="3352055"/>
            <a:ext cx="1066634" cy="523220"/>
          </a:xfrm>
          <a:prstGeom prst="rect">
            <a:avLst/>
          </a:prstGeom>
          <a:noFill/>
        </p:spPr>
        <p:txBody>
          <a:bodyPr wrap="square" rtlCol="0">
            <a:spAutoFit/>
          </a:bodyPr>
          <a:lstStyle/>
          <a:p>
            <a:pPr algn="r">
              <a:defRPr/>
            </a:pPr>
            <a:r>
              <a:rPr lang="es-CO" sz="1400" b="1" dirty="0">
                <a:solidFill>
                  <a:prstClr val="black"/>
                </a:solidFill>
                <a:latin typeface="Century Gothic" panose="020B0502020202020204" pitchFamily="34" charset="0"/>
              </a:rPr>
              <a:t>Rol en el hogar</a:t>
            </a:r>
          </a:p>
        </p:txBody>
      </p:sp>
      <p:sp>
        <p:nvSpPr>
          <p:cNvPr id="19" name="CuadroTexto 18">
            <a:extLst>
              <a:ext uri="{FF2B5EF4-FFF2-40B4-BE49-F238E27FC236}">
                <a16:creationId xmlns:a16="http://schemas.microsoft.com/office/drawing/2014/main" id="{36477793-750D-9E7D-7C00-4E9782E67B94}"/>
              </a:ext>
            </a:extLst>
          </p:cNvPr>
          <p:cNvSpPr txBox="1"/>
          <p:nvPr/>
        </p:nvSpPr>
        <p:spPr>
          <a:xfrm>
            <a:off x="133971" y="5247050"/>
            <a:ext cx="1192488" cy="307777"/>
          </a:xfrm>
          <a:prstGeom prst="rect">
            <a:avLst/>
          </a:prstGeom>
          <a:noFill/>
        </p:spPr>
        <p:txBody>
          <a:bodyPr wrap="square" rtlCol="0">
            <a:spAutoFit/>
          </a:bodyPr>
          <a:lstStyle/>
          <a:p>
            <a:pPr algn="r">
              <a:defRPr/>
            </a:pPr>
            <a:r>
              <a:rPr lang="es-CO" sz="1400" b="1" dirty="0">
                <a:solidFill>
                  <a:prstClr val="black"/>
                </a:solidFill>
                <a:latin typeface="Century Gothic" panose="020B0502020202020204" pitchFamily="34" charset="0"/>
              </a:rPr>
              <a:t>Ocupación</a:t>
            </a:r>
          </a:p>
        </p:txBody>
      </p:sp>
      <p:sp>
        <p:nvSpPr>
          <p:cNvPr id="21" name="CuadroTexto 20">
            <a:extLst>
              <a:ext uri="{FF2B5EF4-FFF2-40B4-BE49-F238E27FC236}">
                <a16:creationId xmlns:a16="http://schemas.microsoft.com/office/drawing/2014/main" id="{1DDE4713-B276-2A9A-0103-9CECF7B363AA}"/>
              </a:ext>
            </a:extLst>
          </p:cNvPr>
          <p:cNvSpPr txBox="1"/>
          <p:nvPr/>
        </p:nvSpPr>
        <p:spPr>
          <a:xfrm>
            <a:off x="12006" y="6641419"/>
            <a:ext cx="12415521" cy="215444"/>
          </a:xfrm>
          <a:prstGeom prst="rect">
            <a:avLst/>
          </a:prstGeom>
          <a:noFill/>
        </p:spPr>
        <p:txBody>
          <a:bodyPr wrap="square" rtlCol="0">
            <a:spAutoFit/>
          </a:bodyPr>
          <a:lstStyle/>
          <a:p>
            <a:pPr>
              <a:defRPr/>
            </a:pPr>
            <a:r>
              <a:rPr lang="es-CO" sz="800" b="1" dirty="0">
                <a:solidFill>
                  <a:prstClr val="black"/>
                </a:solidFill>
                <a:latin typeface="Century Gothic" panose="020B0502020202020204" pitchFamily="34" charset="0"/>
              </a:rPr>
              <a:t>24b.</a:t>
            </a:r>
            <a:r>
              <a:rPr lang="es-CO" sz="800" dirty="0">
                <a:solidFill>
                  <a:prstClr val="black"/>
                </a:solidFill>
                <a:latin typeface="Century Gothic" panose="020B0502020202020204" pitchFamily="34" charset="0"/>
              </a:rPr>
              <a:t> ¿Cuál es su nivel educativo? / </a:t>
            </a:r>
            <a:r>
              <a:rPr lang="es-CO" sz="800" b="1" dirty="0">
                <a:solidFill>
                  <a:prstClr val="black"/>
                </a:solidFill>
                <a:latin typeface="Century Gothic" panose="020B0502020202020204" pitchFamily="34" charset="0"/>
              </a:rPr>
              <a:t>24c.</a:t>
            </a:r>
            <a:r>
              <a:rPr lang="es-CO" sz="800" dirty="0">
                <a:solidFill>
                  <a:prstClr val="black"/>
                </a:solidFill>
                <a:latin typeface="Century Gothic" panose="020B0502020202020204" pitchFamily="34" charset="0"/>
              </a:rPr>
              <a:t> ¿Cuál de las siguientes opciones describe mejor su posición dentro del hogar? / </a:t>
            </a:r>
            <a:r>
              <a:rPr lang="es-CO" sz="800" b="1" dirty="0">
                <a:solidFill>
                  <a:prstClr val="black"/>
                </a:solidFill>
                <a:latin typeface="Century Gothic" panose="020B0502020202020204" pitchFamily="34" charset="0"/>
              </a:rPr>
              <a:t>24d.</a:t>
            </a:r>
            <a:r>
              <a:rPr lang="es-CO" sz="800" dirty="0">
                <a:solidFill>
                  <a:prstClr val="black"/>
                </a:solidFill>
                <a:latin typeface="Century Gothic" panose="020B0502020202020204" pitchFamily="34" charset="0"/>
              </a:rPr>
              <a:t> ¿Cuál de estas opciones describe mejor su situación actual?</a:t>
            </a:r>
            <a:r>
              <a:rPr lang="es-CO" sz="800" b="1" dirty="0">
                <a:solidFill>
                  <a:prstClr val="black"/>
                </a:solidFill>
                <a:latin typeface="Century Gothic" panose="020B0502020202020204" pitchFamily="34" charset="0"/>
              </a:rPr>
              <a:t> </a:t>
            </a:r>
            <a:endParaRPr lang="es-CO" sz="800" dirty="0">
              <a:solidFill>
                <a:prstClr val="black"/>
              </a:solidFill>
              <a:latin typeface="Century Gothic" panose="020B0502020202020204" pitchFamily="34" charset="0"/>
            </a:endParaRPr>
          </a:p>
        </p:txBody>
      </p:sp>
      <p:graphicFrame>
        <p:nvGraphicFramePr>
          <p:cNvPr id="27" name="Gráfico 26">
            <a:extLst>
              <a:ext uri="{FF2B5EF4-FFF2-40B4-BE49-F238E27FC236}">
                <a16:creationId xmlns:a16="http://schemas.microsoft.com/office/drawing/2014/main" id="{83FE51EB-5778-A4B1-AA80-9064ED94708B}"/>
              </a:ext>
            </a:extLst>
          </p:cNvPr>
          <p:cNvGraphicFramePr/>
          <p:nvPr/>
        </p:nvGraphicFramePr>
        <p:xfrm>
          <a:off x="2946235" y="1362955"/>
          <a:ext cx="1622856" cy="48387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3" name="Tabla 32">
            <a:extLst>
              <a:ext uri="{FF2B5EF4-FFF2-40B4-BE49-F238E27FC236}">
                <a16:creationId xmlns:a16="http://schemas.microsoft.com/office/drawing/2014/main" id="{F3F53D80-D6C8-B8FD-9A41-4BD71196621F}"/>
              </a:ext>
            </a:extLst>
          </p:cNvPr>
          <p:cNvGraphicFramePr>
            <a:graphicFrameLocks noGrp="1"/>
          </p:cNvGraphicFramePr>
          <p:nvPr/>
        </p:nvGraphicFramePr>
        <p:xfrm>
          <a:off x="4351471" y="1337084"/>
          <a:ext cx="807812" cy="4935083"/>
        </p:xfrm>
        <a:graphic>
          <a:graphicData uri="http://schemas.openxmlformats.org/drawingml/2006/table">
            <a:tbl>
              <a:tblPr>
                <a:tableStyleId>{5C22544A-7EE6-4342-B048-85BDC9FD1C3A}</a:tableStyleId>
              </a:tblPr>
              <a:tblGrid>
                <a:gridCol w="403906">
                  <a:extLst>
                    <a:ext uri="{9D8B030D-6E8A-4147-A177-3AD203B41FA5}">
                      <a16:colId xmlns:a16="http://schemas.microsoft.com/office/drawing/2014/main" val="64082203"/>
                    </a:ext>
                  </a:extLst>
                </a:gridCol>
                <a:gridCol w="403906">
                  <a:extLst>
                    <a:ext uri="{9D8B030D-6E8A-4147-A177-3AD203B41FA5}">
                      <a16:colId xmlns:a16="http://schemas.microsoft.com/office/drawing/2014/main" val="1112211268"/>
                    </a:ext>
                  </a:extLst>
                </a:gridCol>
              </a:tblGrid>
              <a:tr h="239053">
                <a:tc>
                  <a:txBody>
                    <a:bodyPr/>
                    <a:lstStyle/>
                    <a:p>
                      <a:pPr algn="ctr" fontAlgn="b"/>
                      <a:r>
                        <a:rPr lang="es-CO" sz="8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2577755"/>
                  </a:ext>
                </a:extLst>
              </a:tr>
              <a:tr h="276726">
                <a:tc>
                  <a:txBody>
                    <a:bodyPr/>
                    <a:lstStyle/>
                    <a:p>
                      <a:pPr algn="ctr" fontAlgn="b"/>
                      <a:r>
                        <a:rPr lang="es-CO" sz="800" b="0" i="0" u="none" strike="noStrike" dirty="0">
                          <a:solidFill>
                            <a:srgbClr val="000000"/>
                          </a:solidFill>
                          <a:effectLst/>
                          <a:latin typeface="Century Gothic" panose="020B0502020202020204" pitchFamily="34" charset="0"/>
                        </a:rPr>
                        <a:t>31%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29%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8718001"/>
                  </a:ext>
                </a:extLst>
              </a:tr>
              <a:tr h="261685">
                <a:tc>
                  <a:txBody>
                    <a:bodyPr/>
                    <a:lstStyle/>
                    <a:p>
                      <a:pPr algn="ctr" fontAlgn="b"/>
                      <a:r>
                        <a:rPr lang="es-CO" sz="800" b="0" i="0" u="none" strike="noStrike" dirty="0">
                          <a:solidFill>
                            <a:srgbClr val="000000"/>
                          </a:solidFill>
                          <a:effectLst/>
                          <a:latin typeface="Century Gothic" panose="020B0502020202020204" pitchFamily="34" charset="0"/>
                        </a:rPr>
                        <a:t>44%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51%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9816873"/>
                  </a:ext>
                </a:extLst>
              </a:tr>
              <a:tr h="296515">
                <a:tc>
                  <a:txBody>
                    <a:bodyPr/>
                    <a:lstStyle/>
                    <a:p>
                      <a:pPr algn="ctr" fontAlgn="b"/>
                      <a:r>
                        <a:rPr lang="es-CO" sz="8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3069"/>
                  </a:ext>
                </a:extLst>
              </a:tr>
              <a:tr h="162029">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256409"/>
                  </a:ext>
                </a:extLst>
              </a:tr>
              <a:tr h="251649">
                <a:tc>
                  <a:txBody>
                    <a:bodyPr/>
                    <a:lstStyle/>
                    <a:p>
                      <a:pPr algn="ctr" fontAlgn="b"/>
                      <a:r>
                        <a:rPr lang="es-CO" sz="800" b="0" i="0" u="none" strike="noStrike" dirty="0">
                          <a:solidFill>
                            <a:srgbClr val="000000"/>
                          </a:solidFill>
                          <a:effectLst/>
                          <a:latin typeface="Century Gothic" panose="020B0502020202020204" pitchFamily="34" charset="0"/>
                        </a:rPr>
                        <a:t>40%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41%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7332570"/>
                  </a:ext>
                </a:extLst>
              </a:tr>
              <a:tr h="255343">
                <a:tc>
                  <a:txBody>
                    <a:bodyPr/>
                    <a:lstStyle/>
                    <a:p>
                      <a:pPr algn="ctr" fontAlgn="b"/>
                      <a:r>
                        <a:rPr lang="es-CO" sz="800" b="0" i="0" u="none" strike="noStrike" dirty="0">
                          <a:solidFill>
                            <a:srgbClr val="000000"/>
                          </a:solidFill>
                          <a:effectLst/>
                          <a:latin typeface="Century Gothic" panose="020B0502020202020204" pitchFamily="34" charset="0"/>
                        </a:rPr>
                        <a:t>28%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24%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3021762"/>
                  </a:ext>
                </a:extLst>
              </a:tr>
              <a:tr h="247943">
                <a:tc>
                  <a:txBody>
                    <a:bodyPr/>
                    <a:lstStyle/>
                    <a:p>
                      <a:pPr algn="ctr" fontAlgn="b"/>
                      <a:r>
                        <a:rPr lang="es-CO" sz="800" b="0" i="0" u="none" strike="noStrike" dirty="0">
                          <a:solidFill>
                            <a:srgbClr val="000000"/>
                          </a:solidFill>
                          <a:effectLst/>
                          <a:latin typeface="Century Gothic" panose="020B0502020202020204" pitchFamily="34" charset="0"/>
                        </a:rPr>
                        <a:t>23%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22%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5417289"/>
                  </a:ext>
                </a:extLst>
              </a:tr>
              <a:tr h="235517">
                <a:tc>
                  <a:txBody>
                    <a:bodyPr/>
                    <a:lstStyle/>
                    <a:p>
                      <a:pPr algn="ctr" fontAlgn="b"/>
                      <a:r>
                        <a:rPr lang="es-CO" sz="8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6957704"/>
                  </a:ext>
                </a:extLst>
              </a:tr>
              <a:tr h="235513">
                <a:tc>
                  <a:txBody>
                    <a:bodyPr/>
                    <a:lstStyle/>
                    <a:p>
                      <a:pPr algn="ctr" fontAlgn="b"/>
                      <a:r>
                        <a:rPr lang="es-CO" sz="8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6807954"/>
                  </a:ext>
                </a:extLst>
              </a:tr>
              <a:tr h="247927">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5074206"/>
                  </a:ext>
                </a:extLst>
              </a:tr>
              <a:tr h="247927">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4967323"/>
                  </a:ext>
                </a:extLst>
              </a:tr>
              <a:tr h="216931">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5808844"/>
                  </a:ext>
                </a:extLst>
              </a:tr>
              <a:tr h="240632">
                <a:tc>
                  <a:txBody>
                    <a:bodyPr/>
                    <a:lstStyle/>
                    <a:p>
                      <a:pPr algn="ctr" fontAlgn="b"/>
                      <a:r>
                        <a:rPr lang="es-CO" sz="800" b="0" i="0" u="none" strike="noStrike" dirty="0">
                          <a:solidFill>
                            <a:srgbClr val="000000"/>
                          </a:solidFill>
                          <a:effectLst/>
                          <a:latin typeface="Century Gothic" panose="020B0502020202020204" pitchFamily="34" charset="0"/>
                        </a:rPr>
                        <a:t>70%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68%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1609293"/>
                  </a:ext>
                </a:extLst>
              </a:tr>
              <a:tr h="218896">
                <a:tc>
                  <a:txBody>
                    <a:bodyPr/>
                    <a:lstStyle/>
                    <a:p>
                      <a:pPr algn="ctr" fontAlgn="b"/>
                      <a:r>
                        <a:rPr lang="es-CO" sz="8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26"/>
                  </a:ext>
                </a:extLst>
              </a:tr>
              <a:tr h="225968">
                <a:tc>
                  <a:txBody>
                    <a:bodyPr/>
                    <a:lstStyle/>
                    <a:p>
                      <a:pPr algn="ctr" fontAlgn="b"/>
                      <a:r>
                        <a:rPr lang="es-CO" sz="8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5995916"/>
                  </a:ext>
                </a:extLst>
              </a:tr>
              <a:tr h="264999">
                <a:tc>
                  <a:txBody>
                    <a:bodyPr/>
                    <a:lstStyle/>
                    <a:p>
                      <a:pPr algn="ctr" fontAlgn="b"/>
                      <a:r>
                        <a:rPr lang="es-CO" sz="8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6242003"/>
                  </a:ext>
                </a:extLst>
              </a:tr>
              <a:tr h="228600">
                <a:tc>
                  <a:txBody>
                    <a:bodyPr/>
                    <a:lstStyle/>
                    <a:p>
                      <a:pPr algn="ctr" fontAlgn="b"/>
                      <a:r>
                        <a:rPr lang="es-CO" sz="8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4"/>
                  </a:ext>
                </a:extLst>
              </a:tr>
              <a:tr h="290615">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7911460"/>
                  </a:ext>
                </a:extLst>
              </a:tr>
              <a:tr h="290615">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9296965"/>
                  </a:ext>
                </a:extLst>
              </a:tr>
            </a:tbl>
          </a:graphicData>
        </a:graphic>
      </p:graphicFrame>
      <p:sp>
        <p:nvSpPr>
          <p:cNvPr id="37" name="CuadroTexto 36">
            <a:extLst>
              <a:ext uri="{FF2B5EF4-FFF2-40B4-BE49-F238E27FC236}">
                <a16:creationId xmlns:a16="http://schemas.microsoft.com/office/drawing/2014/main" id="{2836534A-CAC2-8471-38CB-4493A961A883}"/>
              </a:ext>
            </a:extLst>
          </p:cNvPr>
          <p:cNvSpPr txBox="1"/>
          <p:nvPr/>
        </p:nvSpPr>
        <p:spPr>
          <a:xfrm>
            <a:off x="2416266" y="6311531"/>
            <a:ext cx="1132129" cy="261610"/>
          </a:xfrm>
          <a:prstGeom prst="rect">
            <a:avLst/>
          </a:prstGeom>
          <a:solidFill>
            <a:schemeClr val="bg1">
              <a:lumMod val="95000"/>
            </a:schemeClr>
          </a:solidFill>
        </p:spPr>
        <p:txBody>
          <a:bodyPr wrap="square" rtlCol="0">
            <a:spAutoFit/>
          </a:bodyPr>
          <a:lstStyle/>
          <a:p>
            <a:pPr algn="ctr">
              <a:defRPr/>
            </a:pPr>
            <a:r>
              <a:rPr lang="es-CO" sz="1100" b="1" dirty="0">
                <a:solidFill>
                  <a:prstClr val="black"/>
                </a:solidFill>
                <a:latin typeface="Century Gothic" panose="020B0502020202020204" pitchFamily="34" charset="0"/>
              </a:rPr>
              <a:t>B 2025:</a:t>
            </a:r>
            <a:r>
              <a:rPr lang="es-CO" sz="1100" dirty="0">
                <a:solidFill>
                  <a:prstClr val="black"/>
                </a:solidFill>
                <a:latin typeface="Century Gothic" panose="020B0502020202020204" pitchFamily="34" charset="0"/>
              </a:rPr>
              <a:t> 350</a:t>
            </a:r>
          </a:p>
        </p:txBody>
      </p:sp>
      <p:sp>
        <p:nvSpPr>
          <p:cNvPr id="38" name="CuadroTexto 37">
            <a:extLst>
              <a:ext uri="{FF2B5EF4-FFF2-40B4-BE49-F238E27FC236}">
                <a16:creationId xmlns:a16="http://schemas.microsoft.com/office/drawing/2014/main" id="{8160327A-FC4F-4A3C-8961-E716254F4B5D}"/>
              </a:ext>
            </a:extLst>
          </p:cNvPr>
          <p:cNvSpPr txBox="1"/>
          <p:nvPr/>
        </p:nvSpPr>
        <p:spPr>
          <a:xfrm>
            <a:off x="4266124" y="6287467"/>
            <a:ext cx="585954" cy="430887"/>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2022</a:t>
            </a:r>
            <a:r>
              <a:rPr lang="es-CO" sz="1100" dirty="0">
                <a:solidFill>
                  <a:prstClr val="black"/>
                </a:solidFill>
                <a:latin typeface="Century Gothic" panose="020B0502020202020204" pitchFamily="34" charset="0"/>
              </a:rPr>
              <a:t> 350</a:t>
            </a:r>
          </a:p>
        </p:txBody>
      </p:sp>
      <p:graphicFrame>
        <p:nvGraphicFramePr>
          <p:cNvPr id="42" name="Gráfico 41">
            <a:extLst>
              <a:ext uri="{FF2B5EF4-FFF2-40B4-BE49-F238E27FC236}">
                <a16:creationId xmlns:a16="http://schemas.microsoft.com/office/drawing/2014/main" id="{34936FF8-345B-910E-4199-294D6D80E5AF}"/>
              </a:ext>
            </a:extLst>
          </p:cNvPr>
          <p:cNvGraphicFramePr/>
          <p:nvPr/>
        </p:nvGraphicFramePr>
        <p:xfrm>
          <a:off x="5225471" y="1362955"/>
          <a:ext cx="1622856" cy="48387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4" name="Tabla 43">
            <a:extLst>
              <a:ext uri="{FF2B5EF4-FFF2-40B4-BE49-F238E27FC236}">
                <a16:creationId xmlns:a16="http://schemas.microsoft.com/office/drawing/2014/main" id="{62A69B75-D042-6BBD-CF8C-56BF2FC76478}"/>
              </a:ext>
            </a:extLst>
          </p:cNvPr>
          <p:cNvGraphicFramePr>
            <a:graphicFrameLocks noGrp="1"/>
          </p:cNvGraphicFramePr>
          <p:nvPr/>
        </p:nvGraphicFramePr>
        <p:xfrm>
          <a:off x="6561216" y="1337084"/>
          <a:ext cx="807812" cy="4935083"/>
        </p:xfrm>
        <a:graphic>
          <a:graphicData uri="http://schemas.openxmlformats.org/drawingml/2006/table">
            <a:tbl>
              <a:tblPr>
                <a:tableStyleId>{5C22544A-7EE6-4342-B048-85BDC9FD1C3A}</a:tableStyleId>
              </a:tblPr>
              <a:tblGrid>
                <a:gridCol w="403906">
                  <a:extLst>
                    <a:ext uri="{9D8B030D-6E8A-4147-A177-3AD203B41FA5}">
                      <a16:colId xmlns:a16="http://schemas.microsoft.com/office/drawing/2014/main" val="64082203"/>
                    </a:ext>
                  </a:extLst>
                </a:gridCol>
                <a:gridCol w="403906">
                  <a:extLst>
                    <a:ext uri="{9D8B030D-6E8A-4147-A177-3AD203B41FA5}">
                      <a16:colId xmlns:a16="http://schemas.microsoft.com/office/drawing/2014/main" val="1112211268"/>
                    </a:ext>
                  </a:extLst>
                </a:gridCol>
              </a:tblGrid>
              <a:tr h="239053">
                <a:tc>
                  <a:txBody>
                    <a:bodyPr/>
                    <a:lstStyle/>
                    <a:p>
                      <a:pPr algn="ctr" fontAlgn="b"/>
                      <a:r>
                        <a:rPr lang="es-CO" sz="8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2577755"/>
                  </a:ext>
                </a:extLst>
              </a:tr>
              <a:tr h="276726">
                <a:tc>
                  <a:txBody>
                    <a:bodyPr/>
                    <a:lstStyle/>
                    <a:p>
                      <a:pPr algn="ctr" fontAlgn="b"/>
                      <a:r>
                        <a:rPr lang="es-CO" sz="800" b="0" i="0" u="none" strike="noStrike" dirty="0">
                          <a:solidFill>
                            <a:srgbClr val="000000"/>
                          </a:solidFill>
                          <a:effectLst/>
                          <a:latin typeface="Century Gothic" panose="020B0502020202020204" pitchFamily="34" charset="0"/>
                        </a:rPr>
                        <a:t>28%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30%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8718001"/>
                  </a:ext>
                </a:extLst>
              </a:tr>
              <a:tr h="261685">
                <a:tc>
                  <a:txBody>
                    <a:bodyPr/>
                    <a:lstStyle/>
                    <a:p>
                      <a:pPr algn="ctr" fontAlgn="b"/>
                      <a:r>
                        <a:rPr lang="es-CO" sz="800" b="0" i="0" u="none" strike="noStrike" dirty="0">
                          <a:solidFill>
                            <a:srgbClr val="000000"/>
                          </a:solidFill>
                          <a:effectLst/>
                          <a:latin typeface="Century Gothic" panose="020B0502020202020204" pitchFamily="34" charset="0"/>
                        </a:rPr>
                        <a:t>46%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49%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9816873"/>
                  </a:ext>
                </a:extLst>
              </a:tr>
              <a:tr h="296515">
                <a:tc>
                  <a:txBody>
                    <a:bodyPr/>
                    <a:lstStyle/>
                    <a:p>
                      <a:pPr algn="ctr" fontAlgn="b"/>
                      <a:r>
                        <a:rPr lang="es-CO" sz="8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3069"/>
                  </a:ext>
                </a:extLst>
              </a:tr>
              <a:tr h="162029">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256409"/>
                  </a:ext>
                </a:extLst>
              </a:tr>
              <a:tr h="251649">
                <a:tc>
                  <a:txBody>
                    <a:bodyPr/>
                    <a:lstStyle/>
                    <a:p>
                      <a:pPr algn="ctr" fontAlgn="b"/>
                      <a:r>
                        <a:rPr lang="es-CO" sz="800" b="0" i="0" u="none" strike="noStrike" dirty="0">
                          <a:solidFill>
                            <a:srgbClr val="000000"/>
                          </a:solidFill>
                          <a:effectLst/>
                          <a:latin typeface="Century Gothic" panose="020B0502020202020204" pitchFamily="34" charset="0"/>
                        </a:rPr>
                        <a:t>40%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40%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7332570"/>
                  </a:ext>
                </a:extLst>
              </a:tr>
              <a:tr h="255343">
                <a:tc>
                  <a:txBody>
                    <a:bodyPr/>
                    <a:lstStyle/>
                    <a:p>
                      <a:pPr algn="ctr" fontAlgn="b"/>
                      <a:r>
                        <a:rPr lang="es-CO" sz="800" b="0" i="0" u="none" strike="noStrike" dirty="0">
                          <a:solidFill>
                            <a:srgbClr val="000000"/>
                          </a:solidFill>
                          <a:effectLst/>
                          <a:latin typeface="Century Gothic" panose="020B0502020202020204" pitchFamily="34" charset="0"/>
                        </a:rPr>
                        <a:t>29%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24%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3021762"/>
                  </a:ext>
                </a:extLst>
              </a:tr>
              <a:tr h="247943">
                <a:tc>
                  <a:txBody>
                    <a:bodyPr/>
                    <a:lstStyle/>
                    <a:p>
                      <a:pPr algn="ctr" fontAlgn="b"/>
                      <a:r>
                        <a:rPr lang="es-CO" sz="800" b="0" i="0" u="none" strike="noStrike" dirty="0">
                          <a:solidFill>
                            <a:srgbClr val="000000"/>
                          </a:solidFill>
                          <a:effectLst/>
                          <a:latin typeface="Century Gothic" panose="020B0502020202020204" pitchFamily="34" charset="0"/>
                        </a:rPr>
                        <a:t>23%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22%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5417289"/>
                  </a:ext>
                </a:extLst>
              </a:tr>
              <a:tr h="235517">
                <a:tc>
                  <a:txBody>
                    <a:bodyPr/>
                    <a:lstStyle/>
                    <a:p>
                      <a:pPr algn="ctr" fontAlgn="b"/>
                      <a:r>
                        <a:rPr lang="es-CO" sz="8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6957704"/>
                  </a:ext>
                </a:extLst>
              </a:tr>
              <a:tr h="235513">
                <a:tc>
                  <a:txBody>
                    <a:bodyPr/>
                    <a:lstStyle/>
                    <a:p>
                      <a:pPr algn="ctr" fontAlgn="b"/>
                      <a:r>
                        <a:rPr lang="es-CO" sz="8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6807954"/>
                  </a:ext>
                </a:extLst>
              </a:tr>
              <a:tr h="247927">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5074206"/>
                  </a:ext>
                </a:extLst>
              </a:tr>
              <a:tr h="247927">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4967323"/>
                  </a:ext>
                </a:extLst>
              </a:tr>
              <a:tr h="216931">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5808844"/>
                  </a:ext>
                </a:extLst>
              </a:tr>
              <a:tr h="240632">
                <a:tc>
                  <a:txBody>
                    <a:bodyPr/>
                    <a:lstStyle/>
                    <a:p>
                      <a:pPr algn="ctr" fontAlgn="b"/>
                      <a:r>
                        <a:rPr lang="es-CO" sz="800" b="0" i="0" u="none" strike="noStrike" dirty="0">
                          <a:solidFill>
                            <a:srgbClr val="000000"/>
                          </a:solidFill>
                          <a:effectLst/>
                          <a:latin typeface="Century Gothic" panose="020B0502020202020204" pitchFamily="34" charset="0"/>
                        </a:rPr>
                        <a:t>68%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69%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1609293"/>
                  </a:ext>
                </a:extLst>
              </a:tr>
              <a:tr h="218896">
                <a:tc>
                  <a:txBody>
                    <a:bodyPr/>
                    <a:lstStyle/>
                    <a:p>
                      <a:pPr algn="ctr" fontAlgn="b"/>
                      <a:r>
                        <a:rPr lang="es-CO" sz="8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26"/>
                  </a:ext>
                </a:extLst>
              </a:tr>
              <a:tr h="225968">
                <a:tc>
                  <a:txBody>
                    <a:bodyPr/>
                    <a:lstStyle/>
                    <a:p>
                      <a:pPr algn="ctr" fontAlgn="b"/>
                      <a:r>
                        <a:rPr lang="es-CO" sz="8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5995916"/>
                  </a:ext>
                </a:extLst>
              </a:tr>
              <a:tr h="264999">
                <a:tc>
                  <a:txBody>
                    <a:bodyPr/>
                    <a:lstStyle/>
                    <a:p>
                      <a:pPr algn="ctr" fontAlgn="b"/>
                      <a:r>
                        <a:rPr lang="es-CO" sz="8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6242003"/>
                  </a:ext>
                </a:extLst>
              </a:tr>
              <a:tr h="228600">
                <a:tc>
                  <a:txBody>
                    <a:bodyPr/>
                    <a:lstStyle/>
                    <a:p>
                      <a:pPr algn="ctr" fontAlgn="b"/>
                      <a:r>
                        <a:rPr lang="es-CO" sz="8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4"/>
                  </a:ext>
                </a:extLst>
              </a:tr>
              <a:tr h="290615">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7911460"/>
                  </a:ext>
                </a:extLst>
              </a:tr>
              <a:tr h="290615">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9296965"/>
                  </a:ext>
                </a:extLst>
              </a:tr>
            </a:tbl>
          </a:graphicData>
        </a:graphic>
      </p:graphicFrame>
      <p:sp>
        <p:nvSpPr>
          <p:cNvPr id="49" name="CuadroTexto 48">
            <a:extLst>
              <a:ext uri="{FF2B5EF4-FFF2-40B4-BE49-F238E27FC236}">
                <a16:creationId xmlns:a16="http://schemas.microsoft.com/office/drawing/2014/main" id="{B7CC30DE-CB33-1C16-5AF4-4A50FFBD775D}"/>
              </a:ext>
            </a:extLst>
          </p:cNvPr>
          <p:cNvSpPr txBox="1"/>
          <p:nvPr/>
        </p:nvSpPr>
        <p:spPr>
          <a:xfrm>
            <a:off x="5159283" y="6311531"/>
            <a:ext cx="1132129" cy="261610"/>
          </a:xfrm>
          <a:prstGeom prst="rect">
            <a:avLst/>
          </a:prstGeom>
          <a:solidFill>
            <a:schemeClr val="bg1">
              <a:lumMod val="95000"/>
            </a:schemeClr>
          </a:solidFill>
        </p:spPr>
        <p:txBody>
          <a:bodyPr wrap="square" rtlCol="0">
            <a:spAutoFit/>
          </a:bodyPr>
          <a:lstStyle/>
          <a:p>
            <a:pPr algn="ctr">
              <a:defRPr/>
            </a:pPr>
            <a:r>
              <a:rPr lang="es-CO" sz="1100" b="1" dirty="0">
                <a:solidFill>
                  <a:prstClr val="black"/>
                </a:solidFill>
                <a:latin typeface="Century Gothic" panose="020B0502020202020204" pitchFamily="34" charset="0"/>
              </a:rPr>
              <a:t>B 2025:</a:t>
            </a:r>
            <a:r>
              <a:rPr lang="es-CO" sz="1100" dirty="0">
                <a:solidFill>
                  <a:prstClr val="black"/>
                </a:solidFill>
                <a:latin typeface="Century Gothic" panose="020B0502020202020204" pitchFamily="34" charset="0"/>
              </a:rPr>
              <a:t> 150</a:t>
            </a:r>
          </a:p>
        </p:txBody>
      </p:sp>
      <p:graphicFrame>
        <p:nvGraphicFramePr>
          <p:cNvPr id="53" name="Gráfico 52">
            <a:extLst>
              <a:ext uri="{FF2B5EF4-FFF2-40B4-BE49-F238E27FC236}">
                <a16:creationId xmlns:a16="http://schemas.microsoft.com/office/drawing/2014/main" id="{FEF2E4AB-DDAB-02C6-A64C-1BAA272FA35A}"/>
              </a:ext>
            </a:extLst>
          </p:cNvPr>
          <p:cNvGraphicFramePr/>
          <p:nvPr/>
        </p:nvGraphicFramePr>
        <p:xfrm>
          <a:off x="7361011" y="1362955"/>
          <a:ext cx="1622856" cy="483875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Tabla 53">
            <a:extLst>
              <a:ext uri="{FF2B5EF4-FFF2-40B4-BE49-F238E27FC236}">
                <a16:creationId xmlns:a16="http://schemas.microsoft.com/office/drawing/2014/main" id="{591D3773-6FBC-27C1-ABB5-E1DAFDA611CB}"/>
              </a:ext>
            </a:extLst>
          </p:cNvPr>
          <p:cNvGraphicFramePr>
            <a:graphicFrameLocks noGrp="1"/>
          </p:cNvGraphicFramePr>
          <p:nvPr/>
        </p:nvGraphicFramePr>
        <p:xfrm>
          <a:off x="8696756" y="1337084"/>
          <a:ext cx="807812" cy="4935083"/>
        </p:xfrm>
        <a:graphic>
          <a:graphicData uri="http://schemas.openxmlformats.org/drawingml/2006/table">
            <a:tbl>
              <a:tblPr>
                <a:tableStyleId>{5C22544A-7EE6-4342-B048-85BDC9FD1C3A}</a:tableStyleId>
              </a:tblPr>
              <a:tblGrid>
                <a:gridCol w="403906">
                  <a:extLst>
                    <a:ext uri="{9D8B030D-6E8A-4147-A177-3AD203B41FA5}">
                      <a16:colId xmlns:a16="http://schemas.microsoft.com/office/drawing/2014/main" val="64082203"/>
                    </a:ext>
                  </a:extLst>
                </a:gridCol>
                <a:gridCol w="403906">
                  <a:extLst>
                    <a:ext uri="{9D8B030D-6E8A-4147-A177-3AD203B41FA5}">
                      <a16:colId xmlns:a16="http://schemas.microsoft.com/office/drawing/2014/main" val="1112211268"/>
                    </a:ext>
                  </a:extLst>
                </a:gridCol>
              </a:tblGrid>
              <a:tr h="239053">
                <a:tc>
                  <a:txBody>
                    <a:bodyPr/>
                    <a:lstStyle/>
                    <a:p>
                      <a:pPr algn="ctr" fontAlgn="b"/>
                      <a:r>
                        <a:rPr lang="es-CO" sz="800" b="0" i="0" u="none" strike="noStrike" dirty="0">
                          <a:solidFill>
                            <a:srgbClr val="000000"/>
                          </a:solidFill>
                          <a:effectLst/>
                          <a:latin typeface="Century Gothic" panose="020B0502020202020204" pitchFamily="34" charset="0"/>
                        </a:rPr>
                        <a:t>17%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2577755"/>
                  </a:ext>
                </a:extLst>
              </a:tr>
              <a:tr h="276726">
                <a:tc>
                  <a:txBody>
                    <a:bodyPr/>
                    <a:lstStyle/>
                    <a:p>
                      <a:pPr algn="ctr" fontAlgn="b"/>
                      <a:r>
                        <a:rPr lang="es-CO" sz="800" b="0" i="0" u="none" strike="noStrike" dirty="0">
                          <a:solidFill>
                            <a:srgbClr val="000000"/>
                          </a:solidFill>
                          <a:effectLst/>
                          <a:latin typeface="Century Gothic" panose="020B0502020202020204" pitchFamily="34" charset="0"/>
                        </a:rPr>
                        <a:t>37%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29%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8718001"/>
                  </a:ext>
                </a:extLst>
              </a:tr>
              <a:tr h="261685">
                <a:tc>
                  <a:txBody>
                    <a:bodyPr/>
                    <a:lstStyle/>
                    <a:p>
                      <a:pPr algn="ctr" fontAlgn="b"/>
                      <a:r>
                        <a:rPr lang="es-CO" sz="800" b="0" i="0" u="none" strike="noStrike" dirty="0">
                          <a:solidFill>
                            <a:srgbClr val="000000"/>
                          </a:solidFill>
                          <a:effectLst/>
                          <a:latin typeface="Century Gothic" panose="020B0502020202020204" pitchFamily="34" charset="0"/>
                        </a:rPr>
                        <a:t>39%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47%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9816873"/>
                  </a:ext>
                </a:extLst>
              </a:tr>
              <a:tr h="296515">
                <a:tc>
                  <a:txBody>
                    <a:bodyPr/>
                    <a:lstStyle/>
                    <a:p>
                      <a:pPr algn="ctr" fontAlgn="b"/>
                      <a:r>
                        <a:rPr lang="es-CO" sz="8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3069"/>
                  </a:ext>
                </a:extLst>
              </a:tr>
              <a:tr h="162029">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256409"/>
                  </a:ext>
                </a:extLst>
              </a:tr>
              <a:tr h="251649">
                <a:tc>
                  <a:txBody>
                    <a:bodyPr/>
                    <a:lstStyle/>
                    <a:p>
                      <a:pPr algn="ctr" fontAlgn="b"/>
                      <a:r>
                        <a:rPr lang="es-CO" sz="800" b="0" i="0" u="none" strike="noStrike" dirty="0">
                          <a:solidFill>
                            <a:srgbClr val="000000"/>
                          </a:solidFill>
                          <a:effectLst/>
                          <a:latin typeface="Century Gothic" panose="020B0502020202020204" pitchFamily="34" charset="0"/>
                        </a:rPr>
                        <a:t>37%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45%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7332570"/>
                  </a:ext>
                </a:extLst>
              </a:tr>
              <a:tr h="255343">
                <a:tc>
                  <a:txBody>
                    <a:bodyPr/>
                    <a:lstStyle/>
                    <a:p>
                      <a:pPr algn="ctr" fontAlgn="b"/>
                      <a:r>
                        <a:rPr lang="es-CO" sz="800" b="0" i="0" u="none" strike="noStrike" dirty="0">
                          <a:solidFill>
                            <a:srgbClr val="000000"/>
                          </a:solidFill>
                          <a:effectLst/>
                          <a:latin typeface="Century Gothic" panose="020B0502020202020204" pitchFamily="34" charset="0"/>
                        </a:rPr>
                        <a:t>23%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25%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3021762"/>
                  </a:ext>
                </a:extLst>
              </a:tr>
              <a:tr h="247943">
                <a:tc>
                  <a:txBody>
                    <a:bodyPr/>
                    <a:lstStyle/>
                    <a:p>
                      <a:pPr algn="ctr" fontAlgn="b"/>
                      <a:r>
                        <a:rPr lang="es-CO" sz="800" b="0" i="0" u="none" strike="noStrike" dirty="0">
                          <a:solidFill>
                            <a:srgbClr val="000000"/>
                          </a:solidFill>
                          <a:effectLst/>
                          <a:latin typeface="Century Gothic" panose="020B0502020202020204" pitchFamily="34" charset="0"/>
                        </a:rPr>
                        <a:t>26%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5417289"/>
                  </a:ext>
                </a:extLst>
              </a:tr>
              <a:tr h="235517">
                <a:tc>
                  <a:txBody>
                    <a:bodyPr/>
                    <a:lstStyle/>
                    <a:p>
                      <a:pPr algn="ctr" fontAlgn="b"/>
                      <a:r>
                        <a:rPr lang="es-CO" sz="8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6957704"/>
                  </a:ext>
                </a:extLst>
              </a:tr>
              <a:tr h="235513">
                <a:tc>
                  <a:txBody>
                    <a:bodyPr/>
                    <a:lstStyle/>
                    <a:p>
                      <a:pPr algn="ctr" fontAlgn="b"/>
                      <a:r>
                        <a:rPr lang="es-CO" sz="8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6807954"/>
                  </a:ext>
                </a:extLst>
              </a:tr>
              <a:tr h="247927">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5074206"/>
                  </a:ext>
                </a:extLst>
              </a:tr>
              <a:tr h="247927">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4967323"/>
                  </a:ext>
                </a:extLst>
              </a:tr>
              <a:tr h="216931">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5808844"/>
                  </a:ext>
                </a:extLst>
              </a:tr>
              <a:tr h="240632">
                <a:tc>
                  <a:txBody>
                    <a:bodyPr/>
                    <a:lstStyle/>
                    <a:p>
                      <a:pPr algn="ctr" fontAlgn="b"/>
                      <a:r>
                        <a:rPr lang="es-CO" sz="800" b="0" i="0" u="none" strike="noStrike" dirty="0">
                          <a:solidFill>
                            <a:srgbClr val="000000"/>
                          </a:solidFill>
                          <a:effectLst/>
                          <a:latin typeface="Century Gothic" panose="020B0502020202020204" pitchFamily="34" charset="0"/>
                        </a:rPr>
                        <a:t>74%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68%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1609293"/>
                  </a:ext>
                </a:extLst>
              </a:tr>
              <a:tr h="218896">
                <a:tc>
                  <a:txBody>
                    <a:bodyPr/>
                    <a:lstStyle/>
                    <a:p>
                      <a:pPr algn="ctr" fontAlgn="b"/>
                      <a:r>
                        <a:rPr lang="es-CO" sz="8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26"/>
                  </a:ext>
                </a:extLst>
              </a:tr>
              <a:tr h="225968">
                <a:tc>
                  <a:txBody>
                    <a:bodyPr/>
                    <a:lstStyle/>
                    <a:p>
                      <a:pPr algn="ctr" fontAlgn="b"/>
                      <a:r>
                        <a:rPr lang="es-CO" sz="8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5995916"/>
                  </a:ext>
                </a:extLst>
              </a:tr>
              <a:tr h="264999">
                <a:tc>
                  <a:txBody>
                    <a:bodyPr/>
                    <a:lstStyle/>
                    <a:p>
                      <a:pPr algn="ctr" fontAlgn="b"/>
                      <a:r>
                        <a:rPr lang="es-CO" sz="8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6242003"/>
                  </a:ext>
                </a:extLst>
              </a:tr>
              <a:tr h="228600">
                <a:tc>
                  <a:txBody>
                    <a:bodyPr/>
                    <a:lstStyle/>
                    <a:p>
                      <a:pPr algn="ctr" fontAlgn="b"/>
                      <a:r>
                        <a:rPr lang="es-CO" sz="8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4"/>
                  </a:ext>
                </a:extLst>
              </a:tr>
              <a:tr h="290615">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7911460"/>
                  </a:ext>
                </a:extLst>
              </a:tr>
              <a:tr h="290615">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9296965"/>
                  </a:ext>
                </a:extLst>
              </a:tr>
            </a:tbl>
          </a:graphicData>
        </a:graphic>
      </p:graphicFrame>
      <p:sp>
        <p:nvSpPr>
          <p:cNvPr id="56" name="CuadroTexto 55">
            <a:extLst>
              <a:ext uri="{FF2B5EF4-FFF2-40B4-BE49-F238E27FC236}">
                <a16:creationId xmlns:a16="http://schemas.microsoft.com/office/drawing/2014/main" id="{66FBA7FC-6811-D7E7-6D96-C8DBE3F9EDD1}"/>
              </a:ext>
            </a:extLst>
          </p:cNvPr>
          <p:cNvSpPr txBox="1"/>
          <p:nvPr/>
        </p:nvSpPr>
        <p:spPr>
          <a:xfrm>
            <a:off x="7406875" y="6311531"/>
            <a:ext cx="1132129" cy="261610"/>
          </a:xfrm>
          <a:prstGeom prst="rect">
            <a:avLst/>
          </a:prstGeom>
          <a:solidFill>
            <a:schemeClr val="bg1">
              <a:lumMod val="95000"/>
            </a:schemeClr>
          </a:solidFill>
        </p:spPr>
        <p:txBody>
          <a:bodyPr wrap="square" rtlCol="0">
            <a:spAutoFit/>
          </a:bodyPr>
          <a:lstStyle/>
          <a:p>
            <a:pPr algn="ctr">
              <a:defRPr/>
            </a:pPr>
            <a:r>
              <a:rPr lang="es-CO" sz="1100" b="1" dirty="0">
                <a:solidFill>
                  <a:prstClr val="black"/>
                </a:solidFill>
                <a:latin typeface="Century Gothic" panose="020B0502020202020204" pitchFamily="34" charset="0"/>
              </a:rPr>
              <a:t>B 2025:</a:t>
            </a:r>
            <a:r>
              <a:rPr lang="es-CO" sz="1100" dirty="0">
                <a:solidFill>
                  <a:prstClr val="black"/>
                </a:solidFill>
                <a:latin typeface="Century Gothic" panose="020B0502020202020204" pitchFamily="34" charset="0"/>
              </a:rPr>
              <a:t> 100</a:t>
            </a:r>
          </a:p>
        </p:txBody>
      </p:sp>
      <p:sp>
        <p:nvSpPr>
          <p:cNvPr id="57" name="CuadroTexto 56">
            <a:extLst>
              <a:ext uri="{FF2B5EF4-FFF2-40B4-BE49-F238E27FC236}">
                <a16:creationId xmlns:a16="http://schemas.microsoft.com/office/drawing/2014/main" id="{ED755032-E4AA-2903-432D-A1EBE07CE890}"/>
              </a:ext>
            </a:extLst>
          </p:cNvPr>
          <p:cNvSpPr txBox="1"/>
          <p:nvPr/>
        </p:nvSpPr>
        <p:spPr>
          <a:xfrm>
            <a:off x="4698821" y="6287467"/>
            <a:ext cx="585954" cy="430887"/>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2020</a:t>
            </a:r>
            <a:r>
              <a:rPr lang="es-CO" sz="1100" dirty="0">
                <a:solidFill>
                  <a:prstClr val="black"/>
                </a:solidFill>
                <a:latin typeface="Century Gothic" panose="020B0502020202020204" pitchFamily="34" charset="0"/>
              </a:rPr>
              <a:t> 350</a:t>
            </a:r>
          </a:p>
        </p:txBody>
      </p:sp>
      <p:sp>
        <p:nvSpPr>
          <p:cNvPr id="58" name="CuadroTexto 57">
            <a:extLst>
              <a:ext uri="{FF2B5EF4-FFF2-40B4-BE49-F238E27FC236}">
                <a16:creationId xmlns:a16="http://schemas.microsoft.com/office/drawing/2014/main" id="{4487665C-C074-1DF9-8A83-E56AB7EF2875}"/>
              </a:ext>
            </a:extLst>
          </p:cNvPr>
          <p:cNvSpPr txBox="1"/>
          <p:nvPr/>
        </p:nvSpPr>
        <p:spPr>
          <a:xfrm>
            <a:off x="6436140" y="6287467"/>
            <a:ext cx="585954" cy="430887"/>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2022</a:t>
            </a:r>
            <a:r>
              <a:rPr lang="es-CO" sz="1100" dirty="0">
                <a:solidFill>
                  <a:prstClr val="black"/>
                </a:solidFill>
                <a:latin typeface="Century Gothic" panose="020B0502020202020204" pitchFamily="34" charset="0"/>
              </a:rPr>
              <a:t> 150</a:t>
            </a:r>
          </a:p>
        </p:txBody>
      </p:sp>
      <p:sp>
        <p:nvSpPr>
          <p:cNvPr id="59" name="CuadroTexto 58">
            <a:extLst>
              <a:ext uri="{FF2B5EF4-FFF2-40B4-BE49-F238E27FC236}">
                <a16:creationId xmlns:a16="http://schemas.microsoft.com/office/drawing/2014/main" id="{38596E8E-69CA-909E-C3B3-65F10ADF155A}"/>
              </a:ext>
            </a:extLst>
          </p:cNvPr>
          <p:cNvSpPr txBox="1"/>
          <p:nvPr/>
        </p:nvSpPr>
        <p:spPr>
          <a:xfrm>
            <a:off x="6845209" y="6287467"/>
            <a:ext cx="585954" cy="430887"/>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2020</a:t>
            </a:r>
            <a:r>
              <a:rPr lang="es-CO" sz="1100" dirty="0">
                <a:solidFill>
                  <a:prstClr val="black"/>
                </a:solidFill>
                <a:latin typeface="Century Gothic" panose="020B0502020202020204" pitchFamily="34" charset="0"/>
              </a:rPr>
              <a:t> 150</a:t>
            </a:r>
          </a:p>
        </p:txBody>
      </p:sp>
      <p:sp>
        <p:nvSpPr>
          <p:cNvPr id="60" name="CuadroTexto 59">
            <a:extLst>
              <a:ext uri="{FF2B5EF4-FFF2-40B4-BE49-F238E27FC236}">
                <a16:creationId xmlns:a16="http://schemas.microsoft.com/office/drawing/2014/main" id="{55D366BF-F195-70FE-6061-D34029FFCCAF}"/>
              </a:ext>
            </a:extLst>
          </p:cNvPr>
          <p:cNvSpPr txBox="1"/>
          <p:nvPr/>
        </p:nvSpPr>
        <p:spPr>
          <a:xfrm>
            <a:off x="8631528" y="6287467"/>
            <a:ext cx="585954" cy="430887"/>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2022</a:t>
            </a:r>
            <a:r>
              <a:rPr lang="es-CO" sz="1100" dirty="0">
                <a:solidFill>
                  <a:prstClr val="black"/>
                </a:solidFill>
                <a:latin typeface="Century Gothic" panose="020B0502020202020204" pitchFamily="34" charset="0"/>
              </a:rPr>
              <a:t> 100</a:t>
            </a:r>
          </a:p>
        </p:txBody>
      </p:sp>
      <p:sp>
        <p:nvSpPr>
          <p:cNvPr id="61" name="CuadroTexto 60">
            <a:extLst>
              <a:ext uri="{FF2B5EF4-FFF2-40B4-BE49-F238E27FC236}">
                <a16:creationId xmlns:a16="http://schemas.microsoft.com/office/drawing/2014/main" id="{D8A686A9-FD89-6EE5-7037-0F43C9E14E21}"/>
              </a:ext>
            </a:extLst>
          </p:cNvPr>
          <p:cNvSpPr txBox="1"/>
          <p:nvPr/>
        </p:nvSpPr>
        <p:spPr>
          <a:xfrm>
            <a:off x="9040597" y="6287467"/>
            <a:ext cx="585954" cy="430887"/>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2020</a:t>
            </a:r>
            <a:r>
              <a:rPr lang="es-CO" sz="1100" dirty="0">
                <a:solidFill>
                  <a:prstClr val="black"/>
                </a:solidFill>
                <a:latin typeface="Century Gothic" panose="020B0502020202020204" pitchFamily="34" charset="0"/>
              </a:rPr>
              <a:t> 99</a:t>
            </a:r>
          </a:p>
        </p:txBody>
      </p:sp>
      <p:graphicFrame>
        <p:nvGraphicFramePr>
          <p:cNvPr id="62" name="Gráfico 61">
            <a:extLst>
              <a:ext uri="{FF2B5EF4-FFF2-40B4-BE49-F238E27FC236}">
                <a16:creationId xmlns:a16="http://schemas.microsoft.com/office/drawing/2014/main" id="{7A942B2D-7913-5881-ACF4-4936916BE477}"/>
              </a:ext>
            </a:extLst>
          </p:cNvPr>
          <p:cNvGraphicFramePr/>
          <p:nvPr/>
        </p:nvGraphicFramePr>
        <p:xfrm>
          <a:off x="9518424" y="1362955"/>
          <a:ext cx="1622856" cy="483875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3" name="Tabla 62">
            <a:extLst>
              <a:ext uri="{FF2B5EF4-FFF2-40B4-BE49-F238E27FC236}">
                <a16:creationId xmlns:a16="http://schemas.microsoft.com/office/drawing/2014/main" id="{C616FE8F-A963-E310-4146-7120062AD5B0}"/>
              </a:ext>
            </a:extLst>
          </p:cNvPr>
          <p:cNvGraphicFramePr>
            <a:graphicFrameLocks noGrp="1"/>
          </p:cNvGraphicFramePr>
          <p:nvPr/>
        </p:nvGraphicFramePr>
        <p:xfrm>
          <a:off x="10854169" y="1337084"/>
          <a:ext cx="807812" cy="4935083"/>
        </p:xfrm>
        <a:graphic>
          <a:graphicData uri="http://schemas.openxmlformats.org/drawingml/2006/table">
            <a:tbl>
              <a:tblPr>
                <a:tableStyleId>{5C22544A-7EE6-4342-B048-85BDC9FD1C3A}</a:tableStyleId>
              </a:tblPr>
              <a:tblGrid>
                <a:gridCol w="403906">
                  <a:extLst>
                    <a:ext uri="{9D8B030D-6E8A-4147-A177-3AD203B41FA5}">
                      <a16:colId xmlns:a16="http://schemas.microsoft.com/office/drawing/2014/main" val="64082203"/>
                    </a:ext>
                  </a:extLst>
                </a:gridCol>
                <a:gridCol w="403906">
                  <a:extLst>
                    <a:ext uri="{9D8B030D-6E8A-4147-A177-3AD203B41FA5}">
                      <a16:colId xmlns:a16="http://schemas.microsoft.com/office/drawing/2014/main" val="1112211268"/>
                    </a:ext>
                  </a:extLst>
                </a:gridCol>
              </a:tblGrid>
              <a:tr h="239053">
                <a:tc>
                  <a:txBody>
                    <a:bodyPr/>
                    <a:lstStyle/>
                    <a:p>
                      <a:pPr algn="ctr" fontAlgn="b"/>
                      <a:r>
                        <a:rPr lang="es-CO" sz="800" b="0" i="0" u="none" strike="noStrike" dirty="0">
                          <a:solidFill>
                            <a:srgbClr val="000000"/>
                          </a:solidFill>
                          <a:effectLst/>
                          <a:latin typeface="Century Gothic" panose="020B0502020202020204" pitchFamily="34" charset="0"/>
                        </a:rPr>
                        <a:t>19%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2577755"/>
                  </a:ext>
                </a:extLst>
              </a:tr>
              <a:tr h="276726">
                <a:tc>
                  <a:txBody>
                    <a:bodyPr/>
                    <a:lstStyle/>
                    <a:p>
                      <a:pPr algn="ctr" fontAlgn="b"/>
                      <a:r>
                        <a:rPr lang="es-CO" sz="800" b="0" i="0" u="none" strike="noStrike" dirty="0">
                          <a:solidFill>
                            <a:srgbClr val="000000"/>
                          </a:solidFill>
                          <a:effectLst/>
                          <a:latin typeface="Century Gothic" panose="020B0502020202020204" pitchFamily="34" charset="0"/>
                        </a:rPr>
                        <a:t>33%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24%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8718001"/>
                  </a:ext>
                </a:extLst>
              </a:tr>
              <a:tr h="261685">
                <a:tc>
                  <a:txBody>
                    <a:bodyPr/>
                    <a:lstStyle/>
                    <a:p>
                      <a:pPr algn="ctr" fontAlgn="b"/>
                      <a:r>
                        <a:rPr lang="es-CO" sz="800" b="0" i="0" u="none" strike="noStrike" dirty="0">
                          <a:solidFill>
                            <a:srgbClr val="000000"/>
                          </a:solidFill>
                          <a:effectLst/>
                          <a:latin typeface="Century Gothic" panose="020B0502020202020204" pitchFamily="34" charset="0"/>
                        </a:rPr>
                        <a:t>42%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66%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9816873"/>
                  </a:ext>
                </a:extLst>
              </a:tr>
              <a:tr h="296515">
                <a:tc>
                  <a:txBody>
                    <a:bodyPr/>
                    <a:lstStyle/>
                    <a:p>
                      <a:pPr algn="ctr" fontAlgn="b"/>
                      <a:r>
                        <a:rPr lang="es-CO" sz="8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3069"/>
                  </a:ext>
                </a:extLst>
              </a:tr>
              <a:tr h="162029">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256409"/>
                  </a:ext>
                </a:extLst>
              </a:tr>
              <a:tr h="251649">
                <a:tc>
                  <a:txBody>
                    <a:bodyPr/>
                    <a:lstStyle/>
                    <a:p>
                      <a:pPr algn="ctr" fontAlgn="b"/>
                      <a:r>
                        <a:rPr lang="es-CO" sz="800" b="0" i="0" u="none" strike="noStrike" dirty="0">
                          <a:solidFill>
                            <a:srgbClr val="000000"/>
                          </a:solidFill>
                          <a:effectLst/>
                          <a:latin typeface="Century Gothic" panose="020B0502020202020204" pitchFamily="34" charset="0"/>
                        </a:rPr>
                        <a:t>46%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47%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7332570"/>
                  </a:ext>
                </a:extLst>
              </a:tr>
              <a:tr h="255343">
                <a:tc>
                  <a:txBody>
                    <a:bodyPr/>
                    <a:lstStyle/>
                    <a:p>
                      <a:pPr algn="ctr" fontAlgn="b"/>
                      <a:r>
                        <a:rPr lang="es-CO" sz="800" b="0" i="0" u="none" strike="noStrike" dirty="0">
                          <a:solidFill>
                            <a:srgbClr val="000000"/>
                          </a:solidFill>
                          <a:effectLst/>
                          <a:latin typeface="Century Gothic" panose="020B0502020202020204" pitchFamily="34" charset="0"/>
                        </a:rPr>
                        <a:t>28%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3021762"/>
                  </a:ext>
                </a:extLst>
              </a:tr>
              <a:tr h="247943">
                <a:tc>
                  <a:txBody>
                    <a:bodyPr/>
                    <a:lstStyle/>
                    <a:p>
                      <a:pPr algn="ctr" fontAlgn="b"/>
                      <a:r>
                        <a:rPr lang="es-CO" sz="8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27%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5417289"/>
                  </a:ext>
                </a:extLst>
              </a:tr>
              <a:tr h="235517">
                <a:tc>
                  <a:txBody>
                    <a:bodyPr/>
                    <a:lstStyle/>
                    <a:p>
                      <a:pPr algn="ctr" fontAlgn="b"/>
                      <a:r>
                        <a:rPr lang="es-CO" sz="8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6957704"/>
                  </a:ext>
                </a:extLst>
              </a:tr>
              <a:tr h="235513">
                <a:tc>
                  <a:txBody>
                    <a:bodyPr/>
                    <a:lstStyle/>
                    <a:p>
                      <a:pPr algn="ctr" fontAlgn="b"/>
                      <a:r>
                        <a:rPr lang="es-CO" sz="8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6807954"/>
                  </a:ext>
                </a:extLst>
              </a:tr>
              <a:tr h="247927">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5074206"/>
                  </a:ext>
                </a:extLst>
              </a:tr>
              <a:tr h="247927">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4967323"/>
                  </a:ext>
                </a:extLst>
              </a:tr>
              <a:tr h="216931">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s-CO" sz="5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5808844"/>
                  </a:ext>
                </a:extLst>
              </a:tr>
              <a:tr h="240632">
                <a:tc>
                  <a:txBody>
                    <a:bodyPr/>
                    <a:lstStyle/>
                    <a:p>
                      <a:pPr algn="ctr" fontAlgn="b"/>
                      <a:r>
                        <a:rPr lang="es-CO" sz="800" b="0" i="0" u="none" strike="noStrike" dirty="0">
                          <a:solidFill>
                            <a:srgbClr val="000000"/>
                          </a:solidFill>
                          <a:effectLst/>
                          <a:latin typeface="Century Gothic" panose="020B0502020202020204" pitchFamily="34" charset="0"/>
                        </a:rPr>
                        <a:t>68%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68%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1609293"/>
                  </a:ext>
                </a:extLst>
              </a:tr>
              <a:tr h="218896">
                <a:tc>
                  <a:txBody>
                    <a:bodyPr/>
                    <a:lstStyle/>
                    <a:p>
                      <a:pPr algn="ctr" fontAlgn="b"/>
                      <a:r>
                        <a:rPr lang="es-CO" sz="8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26"/>
                  </a:ext>
                </a:extLst>
              </a:tr>
              <a:tr h="225968">
                <a:tc>
                  <a:txBody>
                    <a:bodyPr/>
                    <a:lstStyle/>
                    <a:p>
                      <a:pPr algn="ctr" fontAlgn="b"/>
                      <a:r>
                        <a:rPr lang="es-CO" sz="8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5995916"/>
                  </a:ext>
                </a:extLst>
              </a:tr>
              <a:tr h="264999">
                <a:tc>
                  <a:txBody>
                    <a:bodyPr/>
                    <a:lstStyle/>
                    <a:p>
                      <a:pPr algn="ctr" fontAlgn="b"/>
                      <a:r>
                        <a:rPr lang="es-CO" sz="8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6242003"/>
                  </a:ext>
                </a:extLst>
              </a:tr>
              <a:tr h="228600">
                <a:tc>
                  <a:txBody>
                    <a:bodyPr/>
                    <a:lstStyle/>
                    <a:p>
                      <a:pPr algn="ctr" fontAlgn="b"/>
                      <a:r>
                        <a:rPr lang="es-CO" sz="8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4"/>
                  </a:ext>
                </a:extLst>
              </a:tr>
              <a:tr h="290615">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7911460"/>
                  </a:ext>
                </a:extLst>
              </a:tr>
              <a:tr h="290615">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8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mpd="sng">
                      <a:noFill/>
                    </a:lnT>
                    <a:lnB w="12700" cap="flat" cmpd="sng" algn="ctr">
                      <a:solidFill>
                        <a:srgbClr val="CFCFCF"/>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9296965"/>
                  </a:ext>
                </a:extLst>
              </a:tr>
            </a:tbl>
          </a:graphicData>
        </a:graphic>
      </p:graphicFrame>
      <p:sp>
        <p:nvSpPr>
          <p:cNvPr id="66" name="CuadroTexto 65">
            <a:extLst>
              <a:ext uri="{FF2B5EF4-FFF2-40B4-BE49-F238E27FC236}">
                <a16:creationId xmlns:a16="http://schemas.microsoft.com/office/drawing/2014/main" id="{84FDA4D4-65A6-349D-5AC9-6E400F9AF286}"/>
              </a:ext>
            </a:extLst>
          </p:cNvPr>
          <p:cNvSpPr txBox="1"/>
          <p:nvPr/>
        </p:nvSpPr>
        <p:spPr>
          <a:xfrm>
            <a:off x="9652176" y="6311531"/>
            <a:ext cx="1132129" cy="261610"/>
          </a:xfrm>
          <a:prstGeom prst="rect">
            <a:avLst/>
          </a:prstGeom>
          <a:solidFill>
            <a:schemeClr val="bg1">
              <a:lumMod val="95000"/>
            </a:schemeClr>
          </a:solidFill>
        </p:spPr>
        <p:txBody>
          <a:bodyPr wrap="square" rtlCol="0">
            <a:spAutoFit/>
          </a:bodyPr>
          <a:lstStyle/>
          <a:p>
            <a:pPr algn="ctr">
              <a:defRPr/>
            </a:pPr>
            <a:r>
              <a:rPr lang="es-CO" sz="1100" b="1" dirty="0">
                <a:solidFill>
                  <a:prstClr val="black"/>
                </a:solidFill>
                <a:latin typeface="Century Gothic" panose="020B0502020202020204" pitchFamily="34" charset="0"/>
              </a:rPr>
              <a:t>B 2025:</a:t>
            </a:r>
            <a:r>
              <a:rPr lang="es-CO" sz="1100" dirty="0">
                <a:solidFill>
                  <a:prstClr val="black"/>
                </a:solidFill>
                <a:latin typeface="Century Gothic" panose="020B0502020202020204" pitchFamily="34" charset="0"/>
              </a:rPr>
              <a:t> 100</a:t>
            </a:r>
          </a:p>
        </p:txBody>
      </p:sp>
      <p:sp>
        <p:nvSpPr>
          <p:cNvPr id="67" name="CuadroTexto 66">
            <a:extLst>
              <a:ext uri="{FF2B5EF4-FFF2-40B4-BE49-F238E27FC236}">
                <a16:creationId xmlns:a16="http://schemas.microsoft.com/office/drawing/2014/main" id="{318C7873-DBBD-4371-48E5-EA15F287204C}"/>
              </a:ext>
            </a:extLst>
          </p:cNvPr>
          <p:cNvSpPr txBox="1"/>
          <p:nvPr/>
        </p:nvSpPr>
        <p:spPr>
          <a:xfrm>
            <a:off x="10757913" y="6287467"/>
            <a:ext cx="585954" cy="430887"/>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2022</a:t>
            </a:r>
            <a:r>
              <a:rPr lang="es-CO" sz="1100" dirty="0">
                <a:solidFill>
                  <a:prstClr val="black"/>
                </a:solidFill>
                <a:latin typeface="Century Gothic" panose="020B0502020202020204" pitchFamily="34" charset="0"/>
              </a:rPr>
              <a:t> 100</a:t>
            </a:r>
          </a:p>
        </p:txBody>
      </p:sp>
      <p:sp>
        <p:nvSpPr>
          <p:cNvPr id="68" name="CuadroTexto 67">
            <a:extLst>
              <a:ext uri="{FF2B5EF4-FFF2-40B4-BE49-F238E27FC236}">
                <a16:creationId xmlns:a16="http://schemas.microsoft.com/office/drawing/2014/main" id="{E7DF5F48-D099-F1EC-0BCF-4988CC4A6B35}"/>
              </a:ext>
            </a:extLst>
          </p:cNvPr>
          <p:cNvSpPr txBox="1"/>
          <p:nvPr/>
        </p:nvSpPr>
        <p:spPr>
          <a:xfrm>
            <a:off x="11166982" y="6287467"/>
            <a:ext cx="585954" cy="430887"/>
          </a:xfrm>
          <a:prstGeom prst="rect">
            <a:avLst/>
          </a:prstGeom>
          <a:noFill/>
        </p:spPr>
        <p:txBody>
          <a:bodyPr wrap="square" rtlCol="0">
            <a:spAutoFit/>
          </a:bodyPr>
          <a:lstStyle/>
          <a:p>
            <a:pPr algn="ctr">
              <a:defRPr/>
            </a:pPr>
            <a:r>
              <a:rPr lang="es-CO" sz="1100" b="1" dirty="0">
                <a:solidFill>
                  <a:prstClr val="black"/>
                </a:solidFill>
                <a:latin typeface="Century Gothic" panose="020B0502020202020204" pitchFamily="34" charset="0"/>
              </a:rPr>
              <a:t>2020</a:t>
            </a:r>
            <a:r>
              <a:rPr lang="es-CO" sz="1100" dirty="0">
                <a:solidFill>
                  <a:prstClr val="black"/>
                </a:solidFill>
                <a:latin typeface="Century Gothic" panose="020B0502020202020204" pitchFamily="34" charset="0"/>
              </a:rPr>
              <a:t> 101</a:t>
            </a:r>
          </a:p>
        </p:txBody>
      </p:sp>
      <p:sp>
        <p:nvSpPr>
          <p:cNvPr id="39" name="CuadroTexto 38">
            <a:extLst>
              <a:ext uri="{FF2B5EF4-FFF2-40B4-BE49-F238E27FC236}">
                <a16:creationId xmlns:a16="http://schemas.microsoft.com/office/drawing/2014/main" id="{8160327A-FC4F-4A3C-8961-E716254F4B5D}"/>
              </a:ext>
            </a:extLst>
          </p:cNvPr>
          <p:cNvSpPr txBox="1"/>
          <p:nvPr/>
        </p:nvSpPr>
        <p:spPr>
          <a:xfrm>
            <a:off x="4276114" y="1030631"/>
            <a:ext cx="585954" cy="261610"/>
          </a:xfrm>
          <a:prstGeom prst="rect">
            <a:avLst/>
          </a:prstGeom>
          <a:noFill/>
        </p:spPr>
        <p:txBody>
          <a:bodyPr wrap="square" rtlCol="0">
            <a:spAutoFit/>
          </a:bodyPr>
          <a:lstStyle/>
          <a:p>
            <a:pPr algn="ctr">
              <a:defRPr/>
            </a:pPr>
            <a:r>
              <a:rPr lang="es-CO" sz="1050" dirty="0">
                <a:solidFill>
                  <a:schemeClr val="tx1">
                    <a:lumMod val="50000"/>
                    <a:lumOff val="50000"/>
                  </a:schemeClr>
                </a:solidFill>
                <a:latin typeface="Century Gothic" panose="020B0502020202020204" pitchFamily="34" charset="0"/>
              </a:rPr>
              <a:t>2022</a:t>
            </a:r>
          </a:p>
        </p:txBody>
      </p:sp>
      <p:sp>
        <p:nvSpPr>
          <p:cNvPr id="40" name="CuadroTexto 39">
            <a:extLst>
              <a:ext uri="{FF2B5EF4-FFF2-40B4-BE49-F238E27FC236}">
                <a16:creationId xmlns:a16="http://schemas.microsoft.com/office/drawing/2014/main" id="{8160327A-FC4F-4A3C-8961-E716254F4B5D}"/>
              </a:ext>
            </a:extLst>
          </p:cNvPr>
          <p:cNvSpPr txBox="1"/>
          <p:nvPr/>
        </p:nvSpPr>
        <p:spPr>
          <a:xfrm>
            <a:off x="4697886" y="1030631"/>
            <a:ext cx="585954" cy="261610"/>
          </a:xfrm>
          <a:prstGeom prst="rect">
            <a:avLst/>
          </a:prstGeom>
          <a:noFill/>
        </p:spPr>
        <p:txBody>
          <a:bodyPr wrap="square" rtlCol="0">
            <a:spAutoFit/>
          </a:bodyPr>
          <a:lstStyle/>
          <a:p>
            <a:pPr algn="ctr">
              <a:defRPr/>
            </a:pPr>
            <a:r>
              <a:rPr lang="es-CO" sz="1050" dirty="0">
                <a:solidFill>
                  <a:schemeClr val="tx1">
                    <a:lumMod val="50000"/>
                    <a:lumOff val="50000"/>
                  </a:schemeClr>
                </a:solidFill>
                <a:latin typeface="Century Gothic" panose="020B0502020202020204" pitchFamily="34" charset="0"/>
              </a:rPr>
              <a:t>2020</a:t>
            </a:r>
          </a:p>
        </p:txBody>
      </p:sp>
      <p:sp>
        <p:nvSpPr>
          <p:cNvPr id="41" name="CuadroTexto 40">
            <a:extLst>
              <a:ext uri="{FF2B5EF4-FFF2-40B4-BE49-F238E27FC236}">
                <a16:creationId xmlns:a16="http://schemas.microsoft.com/office/drawing/2014/main" id="{8160327A-FC4F-4A3C-8961-E716254F4B5D}"/>
              </a:ext>
            </a:extLst>
          </p:cNvPr>
          <p:cNvSpPr txBox="1"/>
          <p:nvPr/>
        </p:nvSpPr>
        <p:spPr>
          <a:xfrm>
            <a:off x="8562095" y="1011868"/>
            <a:ext cx="585954" cy="261610"/>
          </a:xfrm>
          <a:prstGeom prst="rect">
            <a:avLst/>
          </a:prstGeom>
          <a:noFill/>
        </p:spPr>
        <p:txBody>
          <a:bodyPr wrap="square" rtlCol="0">
            <a:spAutoFit/>
          </a:bodyPr>
          <a:lstStyle/>
          <a:p>
            <a:pPr algn="ctr">
              <a:defRPr/>
            </a:pPr>
            <a:r>
              <a:rPr lang="es-CO" sz="1050" dirty="0">
                <a:solidFill>
                  <a:schemeClr val="tx1">
                    <a:lumMod val="50000"/>
                    <a:lumOff val="50000"/>
                  </a:schemeClr>
                </a:solidFill>
                <a:latin typeface="Century Gothic" panose="020B0502020202020204" pitchFamily="34" charset="0"/>
              </a:rPr>
              <a:t>2022</a:t>
            </a:r>
          </a:p>
        </p:txBody>
      </p:sp>
      <p:sp>
        <p:nvSpPr>
          <p:cNvPr id="43" name="CuadroTexto 42">
            <a:extLst>
              <a:ext uri="{FF2B5EF4-FFF2-40B4-BE49-F238E27FC236}">
                <a16:creationId xmlns:a16="http://schemas.microsoft.com/office/drawing/2014/main" id="{8160327A-FC4F-4A3C-8961-E716254F4B5D}"/>
              </a:ext>
            </a:extLst>
          </p:cNvPr>
          <p:cNvSpPr txBox="1"/>
          <p:nvPr/>
        </p:nvSpPr>
        <p:spPr>
          <a:xfrm>
            <a:off x="8983867" y="1011868"/>
            <a:ext cx="585954" cy="261610"/>
          </a:xfrm>
          <a:prstGeom prst="rect">
            <a:avLst/>
          </a:prstGeom>
          <a:noFill/>
        </p:spPr>
        <p:txBody>
          <a:bodyPr wrap="square" rtlCol="0">
            <a:spAutoFit/>
          </a:bodyPr>
          <a:lstStyle/>
          <a:p>
            <a:pPr algn="ctr">
              <a:defRPr/>
            </a:pPr>
            <a:r>
              <a:rPr lang="es-CO" sz="1050" dirty="0">
                <a:solidFill>
                  <a:schemeClr val="tx1">
                    <a:lumMod val="50000"/>
                    <a:lumOff val="50000"/>
                  </a:schemeClr>
                </a:solidFill>
                <a:latin typeface="Century Gothic" panose="020B0502020202020204" pitchFamily="34" charset="0"/>
              </a:rPr>
              <a:t>2020</a:t>
            </a:r>
          </a:p>
        </p:txBody>
      </p:sp>
      <p:sp>
        <p:nvSpPr>
          <p:cNvPr id="45" name="CuadroTexto 44">
            <a:extLst>
              <a:ext uri="{FF2B5EF4-FFF2-40B4-BE49-F238E27FC236}">
                <a16:creationId xmlns:a16="http://schemas.microsoft.com/office/drawing/2014/main" id="{8160327A-FC4F-4A3C-8961-E716254F4B5D}"/>
              </a:ext>
            </a:extLst>
          </p:cNvPr>
          <p:cNvSpPr txBox="1"/>
          <p:nvPr/>
        </p:nvSpPr>
        <p:spPr>
          <a:xfrm>
            <a:off x="6449609" y="1011868"/>
            <a:ext cx="585954" cy="261610"/>
          </a:xfrm>
          <a:prstGeom prst="rect">
            <a:avLst/>
          </a:prstGeom>
          <a:noFill/>
        </p:spPr>
        <p:txBody>
          <a:bodyPr wrap="square" rtlCol="0">
            <a:spAutoFit/>
          </a:bodyPr>
          <a:lstStyle/>
          <a:p>
            <a:pPr algn="ctr">
              <a:defRPr/>
            </a:pPr>
            <a:r>
              <a:rPr lang="es-CO" sz="1050" dirty="0">
                <a:solidFill>
                  <a:schemeClr val="tx1">
                    <a:lumMod val="50000"/>
                    <a:lumOff val="50000"/>
                  </a:schemeClr>
                </a:solidFill>
                <a:latin typeface="Century Gothic" panose="020B0502020202020204" pitchFamily="34" charset="0"/>
              </a:rPr>
              <a:t>2022</a:t>
            </a:r>
          </a:p>
        </p:txBody>
      </p:sp>
      <p:sp>
        <p:nvSpPr>
          <p:cNvPr id="46" name="CuadroTexto 45">
            <a:extLst>
              <a:ext uri="{FF2B5EF4-FFF2-40B4-BE49-F238E27FC236}">
                <a16:creationId xmlns:a16="http://schemas.microsoft.com/office/drawing/2014/main" id="{8160327A-FC4F-4A3C-8961-E716254F4B5D}"/>
              </a:ext>
            </a:extLst>
          </p:cNvPr>
          <p:cNvSpPr txBox="1"/>
          <p:nvPr/>
        </p:nvSpPr>
        <p:spPr>
          <a:xfrm>
            <a:off x="6871381" y="1011868"/>
            <a:ext cx="585954" cy="261610"/>
          </a:xfrm>
          <a:prstGeom prst="rect">
            <a:avLst/>
          </a:prstGeom>
          <a:noFill/>
        </p:spPr>
        <p:txBody>
          <a:bodyPr wrap="square" rtlCol="0">
            <a:spAutoFit/>
          </a:bodyPr>
          <a:lstStyle/>
          <a:p>
            <a:pPr algn="ctr">
              <a:defRPr/>
            </a:pPr>
            <a:r>
              <a:rPr lang="es-CO" sz="1050" dirty="0">
                <a:solidFill>
                  <a:schemeClr val="tx1">
                    <a:lumMod val="50000"/>
                    <a:lumOff val="50000"/>
                  </a:schemeClr>
                </a:solidFill>
                <a:latin typeface="Century Gothic" panose="020B0502020202020204" pitchFamily="34" charset="0"/>
              </a:rPr>
              <a:t>2020</a:t>
            </a:r>
          </a:p>
        </p:txBody>
      </p:sp>
      <p:sp>
        <p:nvSpPr>
          <p:cNvPr id="47" name="CuadroTexto 46">
            <a:extLst>
              <a:ext uri="{FF2B5EF4-FFF2-40B4-BE49-F238E27FC236}">
                <a16:creationId xmlns:a16="http://schemas.microsoft.com/office/drawing/2014/main" id="{8160327A-FC4F-4A3C-8961-E716254F4B5D}"/>
              </a:ext>
            </a:extLst>
          </p:cNvPr>
          <p:cNvSpPr txBox="1"/>
          <p:nvPr/>
        </p:nvSpPr>
        <p:spPr>
          <a:xfrm>
            <a:off x="2942863" y="1030668"/>
            <a:ext cx="585954" cy="261610"/>
          </a:xfrm>
          <a:prstGeom prst="rect">
            <a:avLst/>
          </a:prstGeom>
          <a:noFill/>
        </p:spPr>
        <p:txBody>
          <a:bodyPr wrap="square" rtlCol="0">
            <a:spAutoFit/>
          </a:bodyPr>
          <a:lstStyle/>
          <a:p>
            <a:pPr algn="ctr">
              <a:defRPr/>
            </a:pPr>
            <a:r>
              <a:rPr lang="es-CO" sz="1050" b="1" dirty="0">
                <a:solidFill>
                  <a:schemeClr val="accent1">
                    <a:lumMod val="75000"/>
                  </a:schemeClr>
                </a:solidFill>
                <a:latin typeface="Century Gothic" panose="020B0502020202020204" pitchFamily="34" charset="0"/>
              </a:rPr>
              <a:t>2025</a:t>
            </a:r>
          </a:p>
        </p:txBody>
      </p:sp>
      <p:sp>
        <p:nvSpPr>
          <p:cNvPr id="50" name="CuadroTexto 49">
            <a:extLst>
              <a:ext uri="{FF2B5EF4-FFF2-40B4-BE49-F238E27FC236}">
                <a16:creationId xmlns:a16="http://schemas.microsoft.com/office/drawing/2014/main" id="{8160327A-FC4F-4A3C-8961-E716254F4B5D}"/>
              </a:ext>
            </a:extLst>
          </p:cNvPr>
          <p:cNvSpPr txBox="1"/>
          <p:nvPr/>
        </p:nvSpPr>
        <p:spPr>
          <a:xfrm>
            <a:off x="5398439" y="1030918"/>
            <a:ext cx="585954" cy="261610"/>
          </a:xfrm>
          <a:prstGeom prst="rect">
            <a:avLst/>
          </a:prstGeom>
          <a:noFill/>
        </p:spPr>
        <p:txBody>
          <a:bodyPr wrap="square" rtlCol="0">
            <a:spAutoFit/>
          </a:bodyPr>
          <a:lstStyle/>
          <a:p>
            <a:pPr algn="ctr">
              <a:defRPr/>
            </a:pPr>
            <a:r>
              <a:rPr lang="es-CO" sz="1050" b="1" dirty="0">
                <a:solidFill>
                  <a:schemeClr val="accent1">
                    <a:lumMod val="75000"/>
                  </a:schemeClr>
                </a:solidFill>
                <a:latin typeface="Century Gothic" panose="020B0502020202020204" pitchFamily="34" charset="0"/>
              </a:rPr>
              <a:t>2025</a:t>
            </a:r>
          </a:p>
        </p:txBody>
      </p:sp>
      <p:sp>
        <p:nvSpPr>
          <p:cNvPr id="51" name="CuadroTexto 50">
            <a:extLst>
              <a:ext uri="{FF2B5EF4-FFF2-40B4-BE49-F238E27FC236}">
                <a16:creationId xmlns:a16="http://schemas.microsoft.com/office/drawing/2014/main" id="{8160327A-FC4F-4A3C-8961-E716254F4B5D}"/>
              </a:ext>
            </a:extLst>
          </p:cNvPr>
          <p:cNvSpPr txBox="1"/>
          <p:nvPr/>
        </p:nvSpPr>
        <p:spPr>
          <a:xfrm>
            <a:off x="9953493" y="1011868"/>
            <a:ext cx="585954" cy="261610"/>
          </a:xfrm>
          <a:prstGeom prst="rect">
            <a:avLst/>
          </a:prstGeom>
          <a:noFill/>
        </p:spPr>
        <p:txBody>
          <a:bodyPr wrap="square" rtlCol="0">
            <a:spAutoFit/>
          </a:bodyPr>
          <a:lstStyle/>
          <a:p>
            <a:pPr algn="ctr">
              <a:defRPr/>
            </a:pPr>
            <a:r>
              <a:rPr lang="es-CO" sz="1050" b="1" dirty="0">
                <a:solidFill>
                  <a:schemeClr val="accent1">
                    <a:lumMod val="75000"/>
                  </a:schemeClr>
                </a:solidFill>
                <a:latin typeface="Century Gothic" panose="020B0502020202020204" pitchFamily="34" charset="0"/>
              </a:rPr>
              <a:t>2025</a:t>
            </a:r>
          </a:p>
        </p:txBody>
      </p:sp>
      <p:sp>
        <p:nvSpPr>
          <p:cNvPr id="52" name="CuadroTexto 51">
            <a:extLst>
              <a:ext uri="{FF2B5EF4-FFF2-40B4-BE49-F238E27FC236}">
                <a16:creationId xmlns:a16="http://schemas.microsoft.com/office/drawing/2014/main" id="{8160327A-FC4F-4A3C-8961-E716254F4B5D}"/>
              </a:ext>
            </a:extLst>
          </p:cNvPr>
          <p:cNvSpPr txBox="1"/>
          <p:nvPr/>
        </p:nvSpPr>
        <p:spPr>
          <a:xfrm>
            <a:off x="10727655" y="1030631"/>
            <a:ext cx="585954" cy="261610"/>
          </a:xfrm>
          <a:prstGeom prst="rect">
            <a:avLst/>
          </a:prstGeom>
          <a:noFill/>
        </p:spPr>
        <p:txBody>
          <a:bodyPr wrap="square" rtlCol="0">
            <a:spAutoFit/>
          </a:bodyPr>
          <a:lstStyle/>
          <a:p>
            <a:pPr algn="ctr">
              <a:defRPr/>
            </a:pPr>
            <a:r>
              <a:rPr lang="es-CO" sz="1050" dirty="0">
                <a:solidFill>
                  <a:schemeClr val="tx1">
                    <a:lumMod val="50000"/>
                    <a:lumOff val="50000"/>
                  </a:schemeClr>
                </a:solidFill>
                <a:latin typeface="Century Gothic" panose="020B0502020202020204" pitchFamily="34" charset="0"/>
              </a:rPr>
              <a:t>2022</a:t>
            </a:r>
          </a:p>
        </p:txBody>
      </p:sp>
      <p:sp>
        <p:nvSpPr>
          <p:cNvPr id="55" name="CuadroTexto 54">
            <a:extLst>
              <a:ext uri="{FF2B5EF4-FFF2-40B4-BE49-F238E27FC236}">
                <a16:creationId xmlns:a16="http://schemas.microsoft.com/office/drawing/2014/main" id="{8160327A-FC4F-4A3C-8961-E716254F4B5D}"/>
              </a:ext>
            </a:extLst>
          </p:cNvPr>
          <p:cNvSpPr txBox="1"/>
          <p:nvPr/>
        </p:nvSpPr>
        <p:spPr>
          <a:xfrm>
            <a:off x="11149427" y="1030631"/>
            <a:ext cx="585954" cy="261610"/>
          </a:xfrm>
          <a:prstGeom prst="rect">
            <a:avLst/>
          </a:prstGeom>
          <a:noFill/>
        </p:spPr>
        <p:txBody>
          <a:bodyPr wrap="square" rtlCol="0">
            <a:spAutoFit/>
          </a:bodyPr>
          <a:lstStyle/>
          <a:p>
            <a:pPr algn="ctr">
              <a:defRPr/>
            </a:pPr>
            <a:r>
              <a:rPr lang="es-CO" sz="1050" dirty="0">
                <a:solidFill>
                  <a:schemeClr val="tx1">
                    <a:lumMod val="50000"/>
                    <a:lumOff val="50000"/>
                  </a:schemeClr>
                </a:solidFill>
                <a:latin typeface="Century Gothic" panose="020B0502020202020204" pitchFamily="34" charset="0"/>
              </a:rPr>
              <a:t>2020</a:t>
            </a:r>
          </a:p>
        </p:txBody>
      </p:sp>
      <p:sp>
        <p:nvSpPr>
          <p:cNvPr id="65" name="CuadroTexto 64">
            <a:extLst>
              <a:ext uri="{FF2B5EF4-FFF2-40B4-BE49-F238E27FC236}">
                <a16:creationId xmlns:a16="http://schemas.microsoft.com/office/drawing/2014/main" id="{8160327A-FC4F-4A3C-8961-E716254F4B5D}"/>
              </a:ext>
            </a:extLst>
          </p:cNvPr>
          <p:cNvSpPr txBox="1"/>
          <p:nvPr/>
        </p:nvSpPr>
        <p:spPr>
          <a:xfrm>
            <a:off x="7686125" y="1011581"/>
            <a:ext cx="585954" cy="261610"/>
          </a:xfrm>
          <a:prstGeom prst="rect">
            <a:avLst/>
          </a:prstGeom>
          <a:noFill/>
        </p:spPr>
        <p:txBody>
          <a:bodyPr wrap="square" rtlCol="0">
            <a:spAutoFit/>
          </a:bodyPr>
          <a:lstStyle/>
          <a:p>
            <a:pPr algn="ctr">
              <a:defRPr/>
            </a:pPr>
            <a:r>
              <a:rPr lang="es-CO" sz="1050" b="1" dirty="0">
                <a:solidFill>
                  <a:schemeClr val="accent1">
                    <a:lumMod val="75000"/>
                  </a:schemeClr>
                </a:solidFill>
                <a:latin typeface="Century Gothic" panose="020B0502020202020204" pitchFamily="34" charset="0"/>
              </a:rPr>
              <a:t>2025</a:t>
            </a:r>
          </a:p>
        </p:txBody>
      </p:sp>
      <p:sp>
        <p:nvSpPr>
          <p:cNvPr id="7" name="Rectángulo 6"/>
          <p:cNvSpPr/>
          <p:nvPr/>
        </p:nvSpPr>
        <p:spPr>
          <a:xfrm>
            <a:off x="9523607" y="667859"/>
            <a:ext cx="2135712" cy="5566208"/>
          </a:xfrm>
          <a:prstGeom prst="rect">
            <a:avLst/>
          </a:prstGeom>
          <a:noFill/>
          <a:ln>
            <a:solidFill>
              <a:srgbClr val="FF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0" name="Rectángulo 69"/>
          <p:cNvSpPr/>
          <p:nvPr/>
        </p:nvSpPr>
        <p:spPr>
          <a:xfrm>
            <a:off x="7353274" y="667859"/>
            <a:ext cx="2135614" cy="5566208"/>
          </a:xfrm>
          <a:prstGeom prst="rect">
            <a:avLst/>
          </a:prstGeom>
          <a:noFill/>
          <a:ln>
            <a:solidFill>
              <a:srgbClr val="FF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1" name="Rectángulo 70"/>
          <p:cNvSpPr/>
          <p:nvPr/>
        </p:nvSpPr>
        <p:spPr>
          <a:xfrm>
            <a:off x="5182228" y="666795"/>
            <a:ext cx="2135614" cy="5566208"/>
          </a:xfrm>
          <a:prstGeom prst="rect">
            <a:avLst/>
          </a:prstGeom>
          <a:noFill/>
          <a:ln>
            <a:solidFill>
              <a:srgbClr val="FF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2" name="Rectángulo 71"/>
          <p:cNvSpPr/>
          <p:nvPr/>
        </p:nvSpPr>
        <p:spPr>
          <a:xfrm>
            <a:off x="2942863" y="666267"/>
            <a:ext cx="2204634" cy="5566208"/>
          </a:xfrm>
          <a:prstGeom prst="rect">
            <a:avLst/>
          </a:prstGeom>
          <a:noFill/>
          <a:ln>
            <a:solidFill>
              <a:srgbClr val="FF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4034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7EE66-79E6-B64B-E7FD-0F1D214EA0BC}"/>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418A23C-E0D8-014D-14E8-921AC6A3BA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Imagen 7">
            <a:extLst>
              <a:ext uri="{FF2B5EF4-FFF2-40B4-BE49-F238E27FC236}">
                <a16:creationId xmlns:a16="http://schemas.microsoft.com/office/drawing/2014/main" id="{52CF4D53-2F88-CC18-3009-1687CADA90AC}"/>
              </a:ext>
            </a:extLst>
          </p:cNvPr>
          <p:cNvPicPr>
            <a:picLocks noChangeAspect="1"/>
          </p:cNvPicPr>
          <p:nvPr/>
        </p:nvPicPr>
        <p:blipFill>
          <a:blip r:embed="rId2" cstate="print">
            <a:extLst>
              <a:ext uri="{28A0092B-C50C-407E-A947-70E740481C1C}">
                <a14:useLocalDpi xmlns:a14="http://schemas.microsoft.com/office/drawing/2010/main" val="0"/>
              </a:ext>
            </a:extLst>
          </a:blip>
          <a:srcRect b="16162"/>
          <a:stretch>
            <a:fillRect/>
          </a:stretch>
        </p:blipFill>
        <p:spPr>
          <a:xfrm>
            <a:off x="0" y="0"/>
            <a:ext cx="12253742" cy="6858000"/>
          </a:xfrm>
          <a:prstGeom prst="rect">
            <a:avLst/>
          </a:prstGeom>
        </p:spPr>
      </p:pic>
      <p:sp>
        <p:nvSpPr>
          <p:cNvPr id="9" name="CuadroTexto 8">
            <a:extLst>
              <a:ext uri="{FF2B5EF4-FFF2-40B4-BE49-F238E27FC236}">
                <a16:creationId xmlns:a16="http://schemas.microsoft.com/office/drawing/2014/main" id="{10C54AFB-B644-239B-D813-A0475508D150}"/>
              </a:ext>
            </a:extLst>
          </p:cNvPr>
          <p:cNvSpPr txBox="1"/>
          <p:nvPr/>
        </p:nvSpPr>
        <p:spPr>
          <a:xfrm>
            <a:off x="6686641" y="3523362"/>
            <a:ext cx="5505359" cy="83099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4800" b="1" i="1" u="none" strike="noStrike" kern="1200" cap="none" spc="0" normalizeH="0" baseline="0" noProof="0" dirty="0">
                <a:ln>
                  <a:noFill/>
                </a:ln>
                <a:solidFill>
                  <a:srgbClr val="FFA100"/>
                </a:solidFill>
                <a:effectLst/>
                <a:uLnTx/>
                <a:uFillTx/>
                <a:latin typeface="Century Gothic" panose="020B0502020202020204" pitchFamily="34" charset="0"/>
                <a:ea typeface="+mn-ea"/>
                <a:cs typeface="Times New Roman" panose="02020603050405020304" pitchFamily="18" charset="0"/>
              </a:rPr>
              <a:t>Familiaridad</a:t>
            </a:r>
            <a:endParaRPr kumimoji="0" lang="es-CO" sz="4800" b="1" i="1" u="none" strike="noStrike" kern="1200" cap="none" spc="0" normalizeH="0" baseline="0" noProof="0" dirty="0">
              <a:ln>
                <a:noFill/>
              </a:ln>
              <a:solidFill>
                <a:srgbClr val="FFA100"/>
              </a:solidFill>
              <a:effectLst/>
              <a:uLnTx/>
              <a:uFillTx/>
              <a:latin typeface="Century Gothic" panose="020B0502020202020204" pitchFamily="34" charset="0"/>
              <a:ea typeface="+mn-ea"/>
              <a:cs typeface="+mn-cs"/>
            </a:endParaRPr>
          </a:p>
        </p:txBody>
      </p:sp>
      <p:sp>
        <p:nvSpPr>
          <p:cNvPr id="10" name="Triángulo isósceles 9">
            <a:extLst>
              <a:ext uri="{FF2B5EF4-FFF2-40B4-BE49-F238E27FC236}">
                <a16:creationId xmlns:a16="http://schemas.microsoft.com/office/drawing/2014/main" id="{48243B56-7FD5-8A42-3DEA-B0B9E45B322E}"/>
              </a:ext>
            </a:extLst>
          </p:cNvPr>
          <p:cNvSpPr/>
          <p:nvPr/>
        </p:nvSpPr>
        <p:spPr>
          <a:xfrm rot="16200000">
            <a:off x="8755270" y="1237155"/>
            <a:ext cx="326480" cy="6546980"/>
          </a:xfrm>
          <a:prstGeom prst="triangle">
            <a:avLst/>
          </a:prstGeom>
          <a:solidFill>
            <a:srgbClr val="162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984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2EBFF67-DCB8-3C32-7EF8-339DCE39C24F}"/>
              </a:ext>
            </a:extLst>
          </p:cNvPr>
          <p:cNvSpPr>
            <a:spLocks noGrp="1"/>
          </p:cNvSpPr>
          <p:nvPr>
            <p:ph type="sldNum" sz="quarter" idx="12"/>
          </p:nvPr>
        </p:nvSpPr>
        <p:spPr>
          <a:xfrm>
            <a:off x="9448800" y="6479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Elipse 2">
            <a:extLst>
              <a:ext uri="{FF2B5EF4-FFF2-40B4-BE49-F238E27FC236}">
                <a16:creationId xmlns:a16="http://schemas.microsoft.com/office/drawing/2014/main" id="{D9EC26DD-FC52-3C96-16BC-E27B6AA7C6BA}"/>
              </a:ext>
            </a:extLst>
          </p:cNvPr>
          <p:cNvSpPr/>
          <p:nvPr/>
        </p:nvSpPr>
        <p:spPr>
          <a:xfrm>
            <a:off x="7005310" y="2012242"/>
            <a:ext cx="746413" cy="74641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 name="Text Box 22">
            <a:extLst>
              <a:ext uri="{FF2B5EF4-FFF2-40B4-BE49-F238E27FC236}">
                <a16:creationId xmlns:a16="http://schemas.microsoft.com/office/drawing/2014/main" id="{0169E2DE-5289-4AC1-C54E-5BEF137A06E1}"/>
              </a:ext>
            </a:extLst>
          </p:cNvPr>
          <p:cNvSpPr txBox="1">
            <a:spLocks noChangeArrowheads="1"/>
          </p:cNvSpPr>
          <p:nvPr/>
        </p:nvSpPr>
        <p:spPr bwMode="auto">
          <a:xfrm>
            <a:off x="111836" y="747471"/>
            <a:ext cx="11527714" cy="771577"/>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hangingPunct="0">
              <a:defRPr sz="2000">
                <a:solidFill>
                  <a:schemeClr val="tx1"/>
                </a:solidFill>
                <a:latin typeface="Arial" charset="0"/>
              </a:defRPr>
            </a:lvl6pPr>
            <a:lvl7pPr eaLnBrk="0" hangingPunct="0">
              <a:defRPr sz="2000">
                <a:solidFill>
                  <a:schemeClr val="tx1"/>
                </a:solidFill>
                <a:latin typeface="Arial" charset="0"/>
              </a:defRPr>
            </a:lvl7pPr>
            <a:lvl8pPr eaLnBrk="0" hangingPunct="0">
              <a:defRPr sz="2000">
                <a:solidFill>
                  <a:schemeClr val="tx1"/>
                </a:solidFill>
                <a:latin typeface="Arial" charset="0"/>
              </a:defRPr>
            </a:lvl8pPr>
            <a:lvl9pPr eaLnBrk="0" hangingPunct="0">
              <a:defRPr sz="2000">
                <a:solidFill>
                  <a:schemeClr val="tx1"/>
                </a:solidFill>
                <a:latin typeface="Arial"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altLang="es-MX" sz="1400" b="1" i="1"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¿Qué es el valor de la marca? (Salud de marca)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altLang="es-MX" sz="14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El valor de la marca fue definido: como los activos (o pasivos) vinculados al nombre y símbolo de la marca que se incorporan                  (o sustraen) al producto o servicio. Estos activos pueden agruparse en cuatro dimensiones:</a:t>
            </a:r>
          </a:p>
        </p:txBody>
      </p:sp>
      <p:sp>
        <p:nvSpPr>
          <p:cNvPr id="5" name="Elipse 4">
            <a:extLst>
              <a:ext uri="{FF2B5EF4-FFF2-40B4-BE49-F238E27FC236}">
                <a16:creationId xmlns:a16="http://schemas.microsoft.com/office/drawing/2014/main" id="{EDE2DB5A-49A8-6280-92D2-04AB5A7D58D8}"/>
              </a:ext>
            </a:extLst>
          </p:cNvPr>
          <p:cNvSpPr/>
          <p:nvPr/>
        </p:nvSpPr>
        <p:spPr>
          <a:xfrm>
            <a:off x="1836558" y="2034064"/>
            <a:ext cx="746413" cy="746413"/>
          </a:xfrm>
          <a:prstGeom prst="ellipse">
            <a:avLst/>
          </a:prstGeom>
          <a:solidFill>
            <a:srgbClr val="225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6" name="Gráfico 5" descr="Cerebro izquierdo contorno">
            <a:extLst>
              <a:ext uri="{FF2B5EF4-FFF2-40B4-BE49-F238E27FC236}">
                <a16:creationId xmlns:a16="http://schemas.microsoft.com/office/drawing/2014/main" id="{E4EA7048-FF63-C898-A26B-30188F41243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6558" y="2056650"/>
            <a:ext cx="716848" cy="716848"/>
          </a:xfrm>
          <a:prstGeom prst="rect">
            <a:avLst/>
          </a:prstGeom>
        </p:spPr>
      </p:pic>
      <p:sp>
        <p:nvSpPr>
          <p:cNvPr id="7" name="Text Box 5">
            <a:extLst>
              <a:ext uri="{FF2B5EF4-FFF2-40B4-BE49-F238E27FC236}">
                <a16:creationId xmlns:a16="http://schemas.microsoft.com/office/drawing/2014/main" id="{FB34E9E9-4FAC-0232-CA9A-FB5C7BD19978}"/>
              </a:ext>
            </a:extLst>
          </p:cNvPr>
          <p:cNvSpPr txBox="1">
            <a:spLocks noChangeArrowheads="1"/>
          </p:cNvSpPr>
          <p:nvPr/>
        </p:nvSpPr>
        <p:spPr bwMode="auto">
          <a:xfrm>
            <a:off x="965023" y="2880537"/>
            <a:ext cx="2459919" cy="307754"/>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FAMILIARIDAD</a:t>
            </a:r>
          </a:p>
        </p:txBody>
      </p:sp>
      <p:sp>
        <p:nvSpPr>
          <p:cNvPr id="8" name="CuadroTexto 7">
            <a:extLst>
              <a:ext uri="{FF2B5EF4-FFF2-40B4-BE49-F238E27FC236}">
                <a16:creationId xmlns:a16="http://schemas.microsoft.com/office/drawing/2014/main" id="{9BEF6F13-B785-F112-866F-5541CBE96B9B}"/>
              </a:ext>
            </a:extLst>
          </p:cNvPr>
          <p:cNvSpPr txBox="1"/>
          <p:nvPr/>
        </p:nvSpPr>
        <p:spPr>
          <a:xfrm>
            <a:off x="1073092" y="3863720"/>
            <a:ext cx="2243781" cy="1612493"/>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schemeClr val="tx1">
                    <a:lumMod val="75000"/>
                    <a:lumOff val="25000"/>
                  </a:schemeClr>
                </a:solidFill>
                <a:effectLst/>
                <a:uLnTx/>
                <a:uFillTx/>
                <a:latin typeface="Century Gothic" panose="020B0502020202020204" pitchFamily="34" charset="0"/>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TOM</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Conocimiento espontáneo</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Conocimiento total</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Conciencia publicitaria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Compra alguna vez</a:t>
            </a:r>
          </a:p>
        </p:txBody>
      </p:sp>
      <p:grpSp>
        <p:nvGrpSpPr>
          <p:cNvPr id="9" name="Grupo 8">
            <a:extLst>
              <a:ext uri="{FF2B5EF4-FFF2-40B4-BE49-F238E27FC236}">
                <a16:creationId xmlns:a16="http://schemas.microsoft.com/office/drawing/2014/main" id="{C04A8B1F-4132-C127-D853-A5B71E16DB34}"/>
              </a:ext>
            </a:extLst>
          </p:cNvPr>
          <p:cNvGrpSpPr/>
          <p:nvPr/>
        </p:nvGrpSpPr>
        <p:grpSpPr>
          <a:xfrm>
            <a:off x="4440279" y="2041044"/>
            <a:ext cx="746413" cy="746413"/>
            <a:chOff x="3749675" y="2626677"/>
            <a:chExt cx="466403" cy="466403"/>
          </a:xfrm>
        </p:grpSpPr>
        <p:sp>
          <p:nvSpPr>
            <p:cNvPr id="10" name="Elipse 9">
              <a:extLst>
                <a:ext uri="{FF2B5EF4-FFF2-40B4-BE49-F238E27FC236}">
                  <a16:creationId xmlns:a16="http://schemas.microsoft.com/office/drawing/2014/main" id="{E641E256-ADCB-57FF-1FD6-DF4550B94B3E}"/>
                </a:ext>
              </a:extLst>
            </p:cNvPr>
            <p:cNvSpPr/>
            <p:nvPr/>
          </p:nvSpPr>
          <p:spPr>
            <a:xfrm>
              <a:off x="3749675" y="2626677"/>
              <a:ext cx="466403" cy="46640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1" name="Gráfico 10" descr="Imagen contorno">
              <a:extLst>
                <a:ext uri="{FF2B5EF4-FFF2-40B4-BE49-F238E27FC236}">
                  <a16:creationId xmlns:a16="http://schemas.microsoft.com/office/drawing/2014/main" id="{A3D4AD68-71F7-F361-155C-8926A1A50C0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4600" y="2662810"/>
              <a:ext cx="385192" cy="385192"/>
            </a:xfrm>
            <a:prstGeom prst="rect">
              <a:avLst/>
            </a:prstGeom>
          </p:spPr>
        </p:pic>
      </p:grpSp>
      <p:sp>
        <p:nvSpPr>
          <p:cNvPr id="12" name="Text Box 5">
            <a:extLst>
              <a:ext uri="{FF2B5EF4-FFF2-40B4-BE49-F238E27FC236}">
                <a16:creationId xmlns:a16="http://schemas.microsoft.com/office/drawing/2014/main" id="{E45FEF2D-D016-CC35-B388-73C1271BE4E3}"/>
              </a:ext>
            </a:extLst>
          </p:cNvPr>
          <p:cNvSpPr txBox="1">
            <a:spLocks noChangeArrowheads="1"/>
          </p:cNvSpPr>
          <p:nvPr/>
        </p:nvSpPr>
        <p:spPr bwMode="auto">
          <a:xfrm>
            <a:off x="3583526" y="2788204"/>
            <a:ext cx="2459919" cy="492420"/>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ASOCIACIONES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MENTALES</a:t>
            </a:r>
          </a:p>
        </p:txBody>
      </p:sp>
      <p:pic>
        <p:nvPicPr>
          <p:cNvPr id="13" name="Gráfico 12" descr="Comentario con corazón contorno">
            <a:extLst>
              <a:ext uri="{FF2B5EF4-FFF2-40B4-BE49-F238E27FC236}">
                <a16:creationId xmlns:a16="http://schemas.microsoft.com/office/drawing/2014/main" id="{38B1DF20-E344-B8C0-8762-4285CF2FD07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7217" y="2073520"/>
            <a:ext cx="691433" cy="691433"/>
          </a:xfrm>
          <a:prstGeom prst="rect">
            <a:avLst/>
          </a:prstGeom>
        </p:spPr>
      </p:pic>
      <p:grpSp>
        <p:nvGrpSpPr>
          <p:cNvPr id="14" name="Grupo 13">
            <a:extLst>
              <a:ext uri="{FF2B5EF4-FFF2-40B4-BE49-F238E27FC236}">
                <a16:creationId xmlns:a16="http://schemas.microsoft.com/office/drawing/2014/main" id="{FC7ABCEE-6157-1374-1F7F-A5BE683DCBA9}"/>
              </a:ext>
            </a:extLst>
          </p:cNvPr>
          <p:cNvGrpSpPr/>
          <p:nvPr/>
        </p:nvGrpSpPr>
        <p:grpSpPr>
          <a:xfrm>
            <a:off x="9738488" y="2042531"/>
            <a:ext cx="746413" cy="746413"/>
            <a:chOff x="9007476" y="2628164"/>
            <a:chExt cx="466403" cy="466403"/>
          </a:xfrm>
        </p:grpSpPr>
        <p:sp>
          <p:nvSpPr>
            <p:cNvPr id="15" name="Elipse 14">
              <a:extLst>
                <a:ext uri="{FF2B5EF4-FFF2-40B4-BE49-F238E27FC236}">
                  <a16:creationId xmlns:a16="http://schemas.microsoft.com/office/drawing/2014/main" id="{CA5E26B4-866E-107D-A150-4A9E9012507C}"/>
                </a:ext>
              </a:extLst>
            </p:cNvPr>
            <p:cNvSpPr/>
            <p:nvPr/>
          </p:nvSpPr>
          <p:spPr>
            <a:xfrm>
              <a:off x="9007476" y="2628164"/>
              <a:ext cx="466403" cy="46640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6" name="Gráfico 15" descr="Corazón contorno">
              <a:extLst>
                <a:ext uri="{FF2B5EF4-FFF2-40B4-BE49-F238E27FC236}">
                  <a16:creationId xmlns:a16="http://schemas.microsoft.com/office/drawing/2014/main" id="{58E16434-3593-4108-6190-18E60581DA3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50865" y="2692400"/>
              <a:ext cx="387176" cy="387176"/>
            </a:xfrm>
            <a:prstGeom prst="rect">
              <a:avLst/>
            </a:prstGeom>
          </p:spPr>
        </p:pic>
      </p:grpSp>
      <p:sp>
        <p:nvSpPr>
          <p:cNvPr id="17" name="Text Box 5">
            <a:extLst>
              <a:ext uri="{FF2B5EF4-FFF2-40B4-BE49-F238E27FC236}">
                <a16:creationId xmlns:a16="http://schemas.microsoft.com/office/drawing/2014/main" id="{62DCC650-6334-17E0-4296-2C510BF420F2}"/>
              </a:ext>
            </a:extLst>
          </p:cNvPr>
          <p:cNvSpPr txBox="1">
            <a:spLocks noChangeArrowheads="1"/>
          </p:cNvSpPr>
          <p:nvPr/>
        </p:nvSpPr>
        <p:spPr bwMode="auto">
          <a:xfrm>
            <a:off x="9144378" y="2880537"/>
            <a:ext cx="1934633" cy="307754"/>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FIDELIDAD</a:t>
            </a:r>
          </a:p>
        </p:txBody>
      </p:sp>
      <p:sp>
        <p:nvSpPr>
          <p:cNvPr id="18" name="Text Box 17">
            <a:extLst>
              <a:ext uri="{FF2B5EF4-FFF2-40B4-BE49-F238E27FC236}">
                <a16:creationId xmlns:a16="http://schemas.microsoft.com/office/drawing/2014/main" id="{60383972-2251-CAC3-6B7A-3CCD9AB3C574}"/>
              </a:ext>
            </a:extLst>
          </p:cNvPr>
          <p:cNvSpPr txBox="1">
            <a:spLocks noChangeArrowheads="1"/>
          </p:cNvSpPr>
          <p:nvPr/>
        </p:nvSpPr>
        <p:spPr bwMode="auto">
          <a:xfrm>
            <a:off x="3324314" y="6031334"/>
            <a:ext cx="484187"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B2B2B2">
                    <a:lumMod val="50000"/>
                  </a:srgbClr>
                </a:solidFill>
                <a:effectLst/>
                <a:uLnTx/>
                <a:uFillTx/>
                <a:latin typeface="Century Gothic" panose="020B0502020202020204" pitchFamily="34" charset="0"/>
                <a:ea typeface="+mn-ea"/>
                <a:cs typeface="+mn-cs"/>
              </a:rPr>
              <a:t>+</a:t>
            </a:r>
          </a:p>
        </p:txBody>
      </p:sp>
      <p:sp>
        <p:nvSpPr>
          <p:cNvPr id="19" name="Text Box 19">
            <a:extLst>
              <a:ext uri="{FF2B5EF4-FFF2-40B4-BE49-F238E27FC236}">
                <a16:creationId xmlns:a16="http://schemas.microsoft.com/office/drawing/2014/main" id="{C3633F01-3AD0-400E-3CAF-6B45668287FF}"/>
              </a:ext>
            </a:extLst>
          </p:cNvPr>
          <p:cNvSpPr txBox="1">
            <a:spLocks noChangeArrowheads="1"/>
          </p:cNvSpPr>
          <p:nvPr/>
        </p:nvSpPr>
        <p:spPr bwMode="auto">
          <a:xfrm>
            <a:off x="8218107" y="6050384"/>
            <a:ext cx="484188"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5F5F5F"/>
                </a:solidFill>
                <a:effectLst/>
                <a:uLnTx/>
                <a:uFillTx/>
                <a:latin typeface="Century Gothic" panose="020B0502020202020204" pitchFamily="34" charset="0"/>
                <a:ea typeface="+mn-ea"/>
                <a:cs typeface="+mn-cs"/>
              </a:rPr>
              <a:t>=</a:t>
            </a:r>
          </a:p>
        </p:txBody>
      </p:sp>
      <p:sp>
        <p:nvSpPr>
          <p:cNvPr id="20" name="Text Box 15">
            <a:extLst>
              <a:ext uri="{FF2B5EF4-FFF2-40B4-BE49-F238E27FC236}">
                <a16:creationId xmlns:a16="http://schemas.microsoft.com/office/drawing/2014/main" id="{FA9BFD1C-6E43-B08E-AA99-B715FF017DAA}"/>
              </a:ext>
            </a:extLst>
          </p:cNvPr>
          <p:cNvSpPr txBox="1">
            <a:spLocks noChangeArrowheads="1"/>
          </p:cNvSpPr>
          <p:nvPr/>
        </p:nvSpPr>
        <p:spPr bwMode="auto">
          <a:xfrm>
            <a:off x="6434505" y="6060989"/>
            <a:ext cx="1735213" cy="333754"/>
          </a:xfrm>
          <a:prstGeom prst="rect">
            <a:avLst/>
          </a:prstGeom>
          <a:solidFill>
            <a:srgbClr val="7F7F7F"/>
          </a:solidFill>
          <a:ln>
            <a:solidFill>
              <a:schemeClr val="tx1">
                <a:lumMod val="65000"/>
                <a:lumOff val="35000"/>
              </a:schemeClr>
            </a:solidFill>
          </a:ln>
        </p:spPr>
        <p:txBody>
          <a:bodyPr wrap="square"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Diferenciación</a:t>
            </a:r>
          </a:p>
        </p:txBody>
      </p:sp>
      <p:sp>
        <p:nvSpPr>
          <p:cNvPr id="21" name="Text Box 16">
            <a:extLst>
              <a:ext uri="{FF2B5EF4-FFF2-40B4-BE49-F238E27FC236}">
                <a16:creationId xmlns:a16="http://schemas.microsoft.com/office/drawing/2014/main" id="{40128DE8-2090-C1B6-8D3C-FBE6C26E28D1}"/>
              </a:ext>
            </a:extLst>
          </p:cNvPr>
          <p:cNvSpPr txBox="1">
            <a:spLocks noChangeArrowheads="1"/>
          </p:cNvSpPr>
          <p:nvPr/>
        </p:nvSpPr>
        <p:spPr bwMode="auto">
          <a:xfrm>
            <a:off x="9109682" y="6075338"/>
            <a:ext cx="2033588" cy="333754"/>
          </a:xfrm>
          <a:prstGeom prst="rect">
            <a:avLst/>
          </a:prstGeom>
          <a:solidFill>
            <a:srgbClr val="7F7F7F"/>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Desempeño</a:t>
            </a:r>
          </a:p>
        </p:txBody>
      </p:sp>
      <p:sp>
        <p:nvSpPr>
          <p:cNvPr id="22" name="Text Box 13">
            <a:extLst>
              <a:ext uri="{FF2B5EF4-FFF2-40B4-BE49-F238E27FC236}">
                <a16:creationId xmlns:a16="http://schemas.microsoft.com/office/drawing/2014/main" id="{297757B9-2F3A-D097-C966-D788026793E1}"/>
              </a:ext>
            </a:extLst>
          </p:cNvPr>
          <p:cNvSpPr txBox="1">
            <a:spLocks noChangeArrowheads="1"/>
          </p:cNvSpPr>
          <p:nvPr/>
        </p:nvSpPr>
        <p:spPr bwMode="auto">
          <a:xfrm>
            <a:off x="1285839" y="6075338"/>
            <a:ext cx="1847850" cy="333754"/>
          </a:xfrm>
          <a:prstGeom prst="rect">
            <a:avLst/>
          </a:prstGeom>
          <a:solidFill>
            <a:srgbClr val="2E768E"/>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Identificación</a:t>
            </a:r>
          </a:p>
        </p:txBody>
      </p:sp>
      <p:sp>
        <p:nvSpPr>
          <p:cNvPr id="23" name="Text Box 14">
            <a:extLst>
              <a:ext uri="{FF2B5EF4-FFF2-40B4-BE49-F238E27FC236}">
                <a16:creationId xmlns:a16="http://schemas.microsoft.com/office/drawing/2014/main" id="{B2E34DDE-4348-BFB2-CE1C-47453F90567F}"/>
              </a:ext>
            </a:extLst>
          </p:cNvPr>
          <p:cNvSpPr txBox="1">
            <a:spLocks noChangeArrowheads="1"/>
          </p:cNvSpPr>
          <p:nvPr/>
        </p:nvSpPr>
        <p:spPr bwMode="auto">
          <a:xfrm>
            <a:off x="3905136" y="6075338"/>
            <a:ext cx="1846262" cy="333754"/>
          </a:xfrm>
          <a:prstGeom prst="rect">
            <a:avLst/>
          </a:prstGeom>
          <a:solidFill>
            <a:srgbClr val="7F7F7F"/>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l"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Posicionamiento</a:t>
            </a:r>
          </a:p>
        </p:txBody>
      </p:sp>
      <p:sp>
        <p:nvSpPr>
          <p:cNvPr id="24" name="Text Box 17">
            <a:extLst>
              <a:ext uri="{FF2B5EF4-FFF2-40B4-BE49-F238E27FC236}">
                <a16:creationId xmlns:a16="http://schemas.microsoft.com/office/drawing/2014/main" id="{CB8B8AA5-9B7E-22B4-5758-ACA6724602EF}"/>
              </a:ext>
            </a:extLst>
          </p:cNvPr>
          <p:cNvSpPr txBox="1">
            <a:spLocks noChangeArrowheads="1"/>
          </p:cNvSpPr>
          <p:nvPr/>
        </p:nvSpPr>
        <p:spPr bwMode="auto">
          <a:xfrm>
            <a:off x="5861698" y="6040859"/>
            <a:ext cx="484187"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B2B2B2">
                    <a:lumMod val="50000"/>
                  </a:srgbClr>
                </a:solidFill>
                <a:effectLst/>
                <a:uLnTx/>
                <a:uFillTx/>
                <a:latin typeface="Century Gothic" panose="020B0502020202020204" pitchFamily="34" charset="0"/>
                <a:ea typeface="+mn-ea"/>
                <a:cs typeface="+mn-cs"/>
              </a:rPr>
              <a:t>+</a:t>
            </a:r>
          </a:p>
        </p:txBody>
      </p:sp>
      <p:sp>
        <p:nvSpPr>
          <p:cNvPr id="25" name="CuadroTexto 24">
            <a:extLst>
              <a:ext uri="{FF2B5EF4-FFF2-40B4-BE49-F238E27FC236}">
                <a16:creationId xmlns:a16="http://schemas.microsoft.com/office/drawing/2014/main" id="{A0D77F37-57E7-D746-936A-4AA691A99143}"/>
              </a:ext>
            </a:extLst>
          </p:cNvPr>
          <p:cNvSpPr txBox="1"/>
          <p:nvPr/>
        </p:nvSpPr>
        <p:spPr>
          <a:xfrm>
            <a:off x="3656186" y="3849371"/>
            <a:ext cx="2581850" cy="1095428"/>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ES"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Índice de atracción</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ES"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Driver </a:t>
            </a: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Analysis</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Mapa de posicionamiento</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Perfil imagen de marca</a:t>
            </a:r>
          </a:p>
        </p:txBody>
      </p:sp>
      <p:sp>
        <p:nvSpPr>
          <p:cNvPr id="26" name="CuadroTexto 25">
            <a:extLst>
              <a:ext uri="{FF2B5EF4-FFF2-40B4-BE49-F238E27FC236}">
                <a16:creationId xmlns:a16="http://schemas.microsoft.com/office/drawing/2014/main" id="{0AFF7747-2A11-61E5-3D7C-218D6D57E6C4}"/>
              </a:ext>
            </a:extLst>
          </p:cNvPr>
          <p:cNvSpPr txBox="1"/>
          <p:nvPr/>
        </p:nvSpPr>
        <p:spPr>
          <a:xfrm>
            <a:off x="6310821" y="3849371"/>
            <a:ext cx="2163077" cy="977191"/>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0" marR="0" lvl="0" indent="0" algn="l"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Valor percibido de marca</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Precio</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Calidad</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Confianza</a:t>
            </a:r>
          </a:p>
        </p:txBody>
      </p:sp>
      <p:sp>
        <p:nvSpPr>
          <p:cNvPr id="27" name="Text Box 5">
            <a:extLst>
              <a:ext uri="{FF2B5EF4-FFF2-40B4-BE49-F238E27FC236}">
                <a16:creationId xmlns:a16="http://schemas.microsoft.com/office/drawing/2014/main" id="{0A1EC04E-9FF5-6F65-2AE1-C0B95F84414C}"/>
              </a:ext>
            </a:extLst>
          </p:cNvPr>
          <p:cNvSpPr txBox="1">
            <a:spLocks noChangeArrowheads="1"/>
          </p:cNvSpPr>
          <p:nvPr/>
        </p:nvSpPr>
        <p:spPr bwMode="auto">
          <a:xfrm>
            <a:off x="6375617" y="2788204"/>
            <a:ext cx="1934633" cy="492420"/>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404040"/>
                </a:solidFill>
                <a:effectLst/>
                <a:uLnTx/>
                <a:uFillTx/>
                <a:latin typeface="Century Gothic" panose="020B0502020202020204" pitchFamily="34" charset="0"/>
                <a:ea typeface="+mn-ea"/>
                <a:cs typeface="+mn-cs"/>
              </a:rPr>
              <a:t>VALOR PERCIBIDO DE MARCA</a:t>
            </a:r>
          </a:p>
        </p:txBody>
      </p:sp>
      <p:sp>
        <p:nvSpPr>
          <p:cNvPr id="28" name="Rectángulo: esquinas redondeadas 27">
            <a:extLst>
              <a:ext uri="{FF2B5EF4-FFF2-40B4-BE49-F238E27FC236}">
                <a16:creationId xmlns:a16="http://schemas.microsoft.com/office/drawing/2014/main" id="{F2682AED-9A85-457C-6919-2E871BD869FA}"/>
              </a:ext>
            </a:extLst>
          </p:cNvPr>
          <p:cNvSpPr/>
          <p:nvPr/>
        </p:nvSpPr>
        <p:spPr>
          <a:xfrm>
            <a:off x="1059205" y="1767434"/>
            <a:ext cx="2243781" cy="4780994"/>
          </a:xfrm>
          <a:prstGeom prst="roundRect">
            <a:avLst>
              <a:gd name="adj" fmla="val 5928"/>
            </a:avLst>
          </a:prstGeom>
          <a:noFill/>
          <a:ln w="28575">
            <a:solidFill>
              <a:srgbClr val="2E76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0" name="CuadroTexto 29">
            <a:extLst>
              <a:ext uri="{FF2B5EF4-FFF2-40B4-BE49-F238E27FC236}">
                <a16:creationId xmlns:a16="http://schemas.microsoft.com/office/drawing/2014/main" id="{535EB311-2A18-1BB0-3943-52CF065E936B}"/>
              </a:ext>
            </a:extLst>
          </p:cNvPr>
          <p:cNvSpPr txBox="1"/>
          <p:nvPr/>
        </p:nvSpPr>
        <p:spPr>
          <a:xfrm>
            <a:off x="0" y="0"/>
            <a:ext cx="2278791" cy="448908"/>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2400" b="1" i="0" u="none" strike="noStrike" cap="none" spc="0" normalizeH="0" baseline="0">
                <a:ln>
                  <a:noFill/>
                </a:ln>
                <a:solidFill>
                  <a:prstClr val="black"/>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FAMILIARIDAD</a:t>
            </a:r>
          </a:p>
        </p:txBody>
      </p:sp>
      <p:sp>
        <p:nvSpPr>
          <p:cNvPr id="31" name="CuadroTexto 30">
            <a:extLst>
              <a:ext uri="{FF2B5EF4-FFF2-40B4-BE49-F238E27FC236}">
                <a16:creationId xmlns:a16="http://schemas.microsoft.com/office/drawing/2014/main" id="{65FE66CE-4B7F-0114-AD36-6A45A518B5DF}"/>
              </a:ext>
            </a:extLst>
          </p:cNvPr>
          <p:cNvSpPr txBox="1"/>
          <p:nvPr/>
        </p:nvSpPr>
        <p:spPr>
          <a:xfrm>
            <a:off x="9065713" y="3885843"/>
            <a:ext cx="2409927" cy="1353960"/>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Índice de adopción</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Compra con frecuencia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Preferencia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Sustituta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Nivel de recomendación</a:t>
            </a:r>
          </a:p>
        </p:txBody>
      </p:sp>
    </p:spTree>
    <p:extLst>
      <p:ext uri="{BB962C8B-B14F-4D97-AF65-F5344CB8AC3E}">
        <p14:creationId xmlns:p14="http://schemas.microsoft.com/office/powerpoint/2010/main" val="317481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386A444-3EE9-EA1E-573F-82D96F938915}"/>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B43F83E9-F610-8432-0E11-3961FEB57639}"/>
              </a:ext>
            </a:extLst>
          </p:cNvPr>
          <p:cNvSpPr txBox="1"/>
          <p:nvPr/>
        </p:nvSpPr>
        <p:spPr>
          <a:xfrm>
            <a:off x="0" y="0"/>
            <a:ext cx="5106838" cy="448908"/>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2400" b="1" i="0" u="none" strike="noStrike" cap="none" spc="0" normalizeH="0" baseline="0">
                <a:ln>
                  <a:noFill/>
                </a:ln>
                <a:solidFill>
                  <a:prstClr val="black"/>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Análisis de posición competitiva</a:t>
            </a:r>
          </a:p>
        </p:txBody>
      </p:sp>
      <p:sp>
        <p:nvSpPr>
          <p:cNvPr id="4" name="Rectángulo: esquinas redondeadas 3">
            <a:extLst>
              <a:ext uri="{FF2B5EF4-FFF2-40B4-BE49-F238E27FC236}">
                <a16:creationId xmlns:a16="http://schemas.microsoft.com/office/drawing/2014/main" id="{AD7ABE0B-8DEC-D7CE-4A59-DDFC99ABA9BE}"/>
              </a:ext>
            </a:extLst>
          </p:cNvPr>
          <p:cNvSpPr/>
          <p:nvPr/>
        </p:nvSpPr>
        <p:spPr>
          <a:xfrm>
            <a:off x="5769347" y="3687358"/>
            <a:ext cx="6156000" cy="2552910"/>
          </a:xfrm>
          <a:prstGeom prst="roundRect">
            <a:avLst>
              <a:gd name="adj" fmla="val 4114"/>
            </a:avLst>
          </a:prstGeom>
          <a:solidFill>
            <a:srgbClr val="C5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esquinas redondeadas 4">
            <a:extLst>
              <a:ext uri="{FF2B5EF4-FFF2-40B4-BE49-F238E27FC236}">
                <a16:creationId xmlns:a16="http://schemas.microsoft.com/office/drawing/2014/main" id="{0BEE7302-5300-5B9D-8337-7CB79E41D90A}"/>
              </a:ext>
            </a:extLst>
          </p:cNvPr>
          <p:cNvSpPr/>
          <p:nvPr/>
        </p:nvSpPr>
        <p:spPr>
          <a:xfrm>
            <a:off x="5769347" y="798983"/>
            <a:ext cx="6156000" cy="2552910"/>
          </a:xfrm>
          <a:prstGeom prst="roundRect">
            <a:avLst>
              <a:gd name="adj" fmla="val 4114"/>
            </a:avLst>
          </a:prstGeom>
          <a:solidFill>
            <a:srgbClr val="C5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ángulo: esquinas redondeadas 5">
            <a:extLst>
              <a:ext uri="{FF2B5EF4-FFF2-40B4-BE49-F238E27FC236}">
                <a16:creationId xmlns:a16="http://schemas.microsoft.com/office/drawing/2014/main" id="{EB6E07A7-DF44-7A2E-8961-78041CBE9082}"/>
              </a:ext>
            </a:extLst>
          </p:cNvPr>
          <p:cNvSpPr/>
          <p:nvPr/>
        </p:nvSpPr>
        <p:spPr>
          <a:xfrm>
            <a:off x="797943" y="1394174"/>
            <a:ext cx="4014537" cy="4776955"/>
          </a:xfrm>
          <a:prstGeom prst="roundRect">
            <a:avLst>
              <a:gd name="adj" fmla="val 4114"/>
            </a:avLst>
          </a:prstGeom>
          <a:solidFill>
            <a:srgbClr val="2E768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Box 6">
            <a:extLst>
              <a:ext uri="{FF2B5EF4-FFF2-40B4-BE49-F238E27FC236}">
                <a16:creationId xmlns:a16="http://schemas.microsoft.com/office/drawing/2014/main" id="{70520B77-24E0-A0B3-F8A1-0E0CC0DB2423}"/>
              </a:ext>
            </a:extLst>
          </p:cNvPr>
          <p:cNvSpPr txBox="1">
            <a:spLocks noChangeArrowheads="1"/>
          </p:cNvSpPr>
          <p:nvPr/>
        </p:nvSpPr>
        <p:spPr bwMode="auto">
          <a:xfrm>
            <a:off x="424779" y="2233482"/>
            <a:ext cx="4219075" cy="3600986"/>
          </a:xfrm>
          <a:prstGeom prst="rect">
            <a:avLst/>
          </a:prstGeom>
          <a:noFill/>
          <a:ln>
            <a:noFill/>
          </a:ln>
          <a:effectLst/>
          <a:extLst>
            <a:ext uri="{909E8E84-426E-40DD-AFC4-6F175D3DCCD1}">
              <a14:hiddenFill xmlns:a14="http://schemas.microsoft.com/office/drawing/2010/main">
                <a:gradFill rotWithShape="1">
                  <a:gsLst>
                    <a:gs pos="0">
                      <a:schemeClr val="bg1">
                        <a:alpha val="80000"/>
                      </a:schemeClr>
                    </a:gs>
                    <a:gs pos="100000">
                      <a:schemeClr val="bg1">
                        <a:alpha val="80000"/>
                      </a:schemeClr>
                    </a:gs>
                  </a:gsLst>
                  <a:lin ang="5400000" scaled="1"/>
                </a:gra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0238" marR="0" lvl="0" indent="-630238" algn="just" defTabSz="914400" rtl="0" eaLnBrk="1" fontAlgn="auto" latinLnBrk="0" hangingPunct="1">
              <a:lnSpc>
                <a:spcPct val="100000"/>
              </a:lnSpc>
              <a:spcBef>
                <a:spcPts val="0"/>
              </a:spcBef>
              <a:spcAft>
                <a:spcPts val="0"/>
              </a:spcAft>
              <a:buClr>
                <a:srgbClr val="FF6600"/>
              </a:buClr>
              <a:buSzPct val="150000"/>
              <a:buFont typeface="Arial Black" panose="020B0A04020102020204" pitchFamily="34" charset="0"/>
              <a:buNone/>
              <a:tabLst/>
              <a:defRPr/>
            </a:pPr>
            <a:r>
              <a:rPr kumimoji="0" lang="es-CO" sz="12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El análisis de la  comunicación/  Publicidad de la marca, </a:t>
            </a:r>
            <a:r>
              <a:rPr kumimoji="0" lang="es-CO" sz="12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se sustenta en la capacidad de la misma para apoderarse de la memoria de largo plazo del consumidor</a:t>
            </a:r>
            <a:r>
              <a:rPr kumimoji="0" lang="es-CO" sz="12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dándole la capacidad a la marca de construirse a través del tiempo y ganando economías de escala en las acciones de comunicación.</a:t>
            </a:r>
          </a:p>
          <a:p>
            <a:pPr marL="630238" marR="0" lvl="0" indent="-630238" algn="just" defTabSz="914400" rtl="0" eaLnBrk="1" fontAlgn="auto" latinLnBrk="0" hangingPunct="1">
              <a:lnSpc>
                <a:spcPct val="100000"/>
              </a:lnSpc>
              <a:spcBef>
                <a:spcPts val="0"/>
              </a:spcBef>
              <a:spcAft>
                <a:spcPts val="0"/>
              </a:spcAft>
              <a:buClr>
                <a:srgbClr val="FF6600"/>
              </a:buClr>
              <a:buSzPct val="150000"/>
              <a:buFont typeface="Arial Black" panose="020B0A04020102020204" pitchFamily="34" charset="0"/>
              <a:buNone/>
              <a:tabLst/>
              <a:defRPr/>
            </a:pPr>
            <a:endParaRPr kumimoji="0" lang="es-CO" sz="12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630238" marR="0" lvl="0" indent="-630238" algn="just" defTabSz="914400" rtl="0" eaLnBrk="1" fontAlgn="auto" latinLnBrk="0" hangingPunct="1">
              <a:lnSpc>
                <a:spcPct val="100000"/>
              </a:lnSpc>
              <a:spcBef>
                <a:spcPts val="0"/>
              </a:spcBef>
              <a:spcAft>
                <a:spcPts val="0"/>
              </a:spcAft>
              <a:buClr>
                <a:srgbClr val="FF6600"/>
              </a:buClr>
              <a:buSzPct val="150000"/>
              <a:buFont typeface="Arial Black" panose="020B0A04020102020204" pitchFamily="34" charset="0"/>
              <a:buNone/>
              <a:tabLst/>
              <a:defRPr/>
            </a:pPr>
            <a:r>
              <a:rPr kumimoji="0" lang="es-CO" sz="12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a:t>
            </a:r>
            <a:r>
              <a:rPr kumimoji="0" lang="es-CO" sz="1200" b="1"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Simultáneamente, además de grabase en la memoria, debe dar “ razones para preferirla/usarla, de manera eficiente </a:t>
            </a:r>
            <a:r>
              <a:rPr kumimoji="0" lang="es-CO" sz="12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(al mayor numero de personas ) </a:t>
            </a:r>
            <a:r>
              <a:rPr kumimoji="0" lang="es-CO" sz="1200" b="1"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y eficaz </a:t>
            </a:r>
            <a:r>
              <a:rPr kumimoji="0" lang="es-CO" sz="12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(con lo que diferencia y genera valor al cliente)</a:t>
            </a:r>
          </a:p>
          <a:p>
            <a:pPr marL="630238" marR="0" lvl="0" indent="-630238" algn="just" defTabSz="914400" rtl="0" eaLnBrk="1" fontAlgn="auto" latinLnBrk="0" hangingPunct="1">
              <a:lnSpc>
                <a:spcPct val="100000"/>
              </a:lnSpc>
              <a:spcBef>
                <a:spcPts val="0"/>
              </a:spcBef>
              <a:spcAft>
                <a:spcPts val="0"/>
              </a:spcAft>
              <a:buClr>
                <a:srgbClr val="FF6600"/>
              </a:buClr>
              <a:buSzPct val="150000"/>
              <a:buFont typeface="Arial Black" panose="020B0A04020102020204" pitchFamily="34" charset="0"/>
              <a:buNone/>
              <a:tabLst/>
              <a:defRPr/>
            </a:pPr>
            <a:endParaRPr kumimoji="0" lang="es-CO" sz="12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630238" marR="0" lvl="0" indent="-630238" algn="just" defTabSz="914400" rtl="0" eaLnBrk="1" fontAlgn="auto" latinLnBrk="0" hangingPunct="1">
              <a:lnSpc>
                <a:spcPct val="100000"/>
              </a:lnSpc>
              <a:spcBef>
                <a:spcPts val="0"/>
              </a:spcBef>
              <a:spcAft>
                <a:spcPts val="0"/>
              </a:spcAft>
              <a:buClr>
                <a:srgbClr val="FF6600"/>
              </a:buClr>
              <a:buSzPct val="150000"/>
              <a:buFont typeface="Arial Black" panose="020B0A04020102020204" pitchFamily="34" charset="0"/>
              <a:buNone/>
              <a:tabLst/>
              <a:defRPr/>
            </a:pPr>
            <a:r>
              <a:rPr kumimoji="0" lang="es-CO" sz="12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Esta evolución involucra las primeras aproximaciones a la neurociencia, realizando un test emocional de la comunicación, que nos indica los tonos comunicacionales  que  facilitan el proceso de decisión.</a:t>
            </a:r>
            <a:endParaRPr kumimoji="0" lang="es-ES" sz="12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8" name="Text Box 7">
            <a:extLst>
              <a:ext uri="{FF2B5EF4-FFF2-40B4-BE49-F238E27FC236}">
                <a16:creationId xmlns:a16="http://schemas.microsoft.com/office/drawing/2014/main" id="{D990C90E-5C1F-35B1-E5D4-C83193D7032A}"/>
              </a:ext>
            </a:extLst>
          </p:cNvPr>
          <p:cNvSpPr txBox="1">
            <a:spLocks noChangeArrowheads="1"/>
          </p:cNvSpPr>
          <p:nvPr/>
        </p:nvSpPr>
        <p:spPr bwMode="auto">
          <a:xfrm>
            <a:off x="1270717" y="1747048"/>
            <a:ext cx="30773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50000"/>
              </a:spcBef>
              <a:spcAft>
                <a:spcPts val="0"/>
              </a:spcAft>
              <a:buClr>
                <a:srgbClr val="FF6600"/>
              </a:buClr>
              <a:buSzPct val="120000"/>
              <a:buFont typeface="Arial Black" panose="020B0A04020102020204" pitchFamily="34" charset="0"/>
              <a:buNone/>
              <a:tabLst/>
              <a:defRPr/>
            </a:pPr>
            <a:r>
              <a:rPr kumimoji="0" lang="es-CO" sz="1400" b="1" i="0" u="none" strike="noStrike" kern="1200" cap="none" spc="0" normalizeH="0" baseline="0" noProof="0" dirty="0">
                <a:ln>
                  <a:noFill/>
                </a:ln>
                <a:solidFill>
                  <a:srgbClr val="225C73"/>
                </a:solidFill>
                <a:effectLst/>
                <a:uLnTx/>
                <a:uFillTx/>
                <a:latin typeface="Century Gothic" panose="020B0502020202020204" pitchFamily="34" charset="0"/>
                <a:ea typeface="+mn-ea"/>
                <a:cs typeface="+mn-cs"/>
              </a:rPr>
              <a:t>¿ Para qué sirve  este análisis?</a:t>
            </a:r>
            <a:endParaRPr kumimoji="0" lang="es-ES" sz="1400" b="1" i="0" u="none" strike="noStrike" kern="1200" cap="none" spc="0" normalizeH="0" baseline="0" noProof="0" dirty="0">
              <a:ln>
                <a:noFill/>
              </a:ln>
              <a:solidFill>
                <a:srgbClr val="225C73"/>
              </a:solidFill>
              <a:effectLst/>
              <a:uLnTx/>
              <a:uFillTx/>
              <a:latin typeface="Century Gothic" panose="020B0502020202020204" pitchFamily="34" charset="0"/>
              <a:ea typeface="+mn-ea"/>
              <a:cs typeface="+mn-cs"/>
            </a:endParaRPr>
          </a:p>
        </p:txBody>
      </p:sp>
      <p:grpSp>
        <p:nvGrpSpPr>
          <p:cNvPr id="9" name="Grupo 8">
            <a:extLst>
              <a:ext uri="{FF2B5EF4-FFF2-40B4-BE49-F238E27FC236}">
                <a16:creationId xmlns:a16="http://schemas.microsoft.com/office/drawing/2014/main" id="{7C90D6F7-59BC-8710-F897-29DADAABA19D}"/>
              </a:ext>
            </a:extLst>
          </p:cNvPr>
          <p:cNvGrpSpPr/>
          <p:nvPr/>
        </p:nvGrpSpPr>
        <p:grpSpPr>
          <a:xfrm>
            <a:off x="674218" y="1178099"/>
            <a:ext cx="2311638" cy="494068"/>
            <a:chOff x="5766064" y="1382429"/>
            <a:chExt cx="2311638" cy="494068"/>
          </a:xfrm>
          <a:solidFill>
            <a:srgbClr val="225C73"/>
          </a:solidFill>
        </p:grpSpPr>
        <p:grpSp>
          <p:nvGrpSpPr>
            <p:cNvPr id="10" name="Grupo 9">
              <a:extLst>
                <a:ext uri="{FF2B5EF4-FFF2-40B4-BE49-F238E27FC236}">
                  <a16:creationId xmlns:a16="http://schemas.microsoft.com/office/drawing/2014/main" id="{E503AC86-2FB5-3539-1686-728AC347E41E}"/>
                </a:ext>
              </a:extLst>
            </p:cNvPr>
            <p:cNvGrpSpPr/>
            <p:nvPr/>
          </p:nvGrpSpPr>
          <p:grpSpPr>
            <a:xfrm>
              <a:off x="5766064" y="1382429"/>
              <a:ext cx="2311638" cy="494068"/>
              <a:chOff x="645832" y="1300643"/>
              <a:chExt cx="2542802" cy="494068"/>
            </a:xfrm>
            <a:grpFill/>
          </p:grpSpPr>
          <p:grpSp>
            <p:nvGrpSpPr>
              <p:cNvPr id="12" name="Grupo 11">
                <a:extLst>
                  <a:ext uri="{FF2B5EF4-FFF2-40B4-BE49-F238E27FC236}">
                    <a16:creationId xmlns:a16="http://schemas.microsoft.com/office/drawing/2014/main" id="{3A8AD944-A102-93AF-3E9D-AA93B09C47C9}"/>
                  </a:ext>
                </a:extLst>
              </p:cNvPr>
              <p:cNvGrpSpPr/>
              <p:nvPr/>
            </p:nvGrpSpPr>
            <p:grpSpPr>
              <a:xfrm>
                <a:off x="822423" y="1409700"/>
                <a:ext cx="2366211" cy="385011"/>
                <a:chOff x="0" y="1029902"/>
                <a:chExt cx="2366211" cy="385011"/>
              </a:xfrm>
              <a:grpFill/>
            </p:grpSpPr>
            <p:sp>
              <p:nvSpPr>
                <p:cNvPr id="14" name="Rectángulo: esquinas redondeadas 13">
                  <a:extLst>
                    <a:ext uri="{FF2B5EF4-FFF2-40B4-BE49-F238E27FC236}">
                      <a16:creationId xmlns:a16="http://schemas.microsoft.com/office/drawing/2014/main" id="{4142A464-4541-7934-4CD2-41351179527C}"/>
                    </a:ext>
                  </a:extLst>
                </p:cNvPr>
                <p:cNvSpPr/>
                <p:nvPr/>
              </p:nvSpPr>
              <p:spPr>
                <a:xfrm>
                  <a:off x="0" y="1029902"/>
                  <a:ext cx="2346363" cy="38501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DE35D45D-68A8-7A13-093D-1DF4AB489C99}"/>
                    </a:ext>
                  </a:extLst>
                </p:cNvPr>
                <p:cNvSpPr txBox="1"/>
                <p:nvPr/>
              </p:nvSpPr>
              <p:spPr>
                <a:xfrm>
                  <a:off x="141974" y="1037742"/>
                  <a:ext cx="2224237" cy="338554"/>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rPr>
                    <a:t>Definiciones</a:t>
                  </a:r>
                </a:p>
              </p:txBody>
            </p:sp>
          </p:grpSp>
          <p:sp>
            <p:nvSpPr>
              <p:cNvPr id="13" name="Elipse 12">
                <a:extLst>
                  <a:ext uri="{FF2B5EF4-FFF2-40B4-BE49-F238E27FC236}">
                    <a16:creationId xmlns:a16="http://schemas.microsoft.com/office/drawing/2014/main" id="{4E7A2C75-0BC7-868E-DF13-D4E06EFD6EA1}"/>
                  </a:ext>
                </a:extLst>
              </p:cNvPr>
              <p:cNvSpPr/>
              <p:nvPr/>
            </p:nvSpPr>
            <p:spPr>
              <a:xfrm>
                <a:off x="645832" y="1300643"/>
                <a:ext cx="484443" cy="4844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1" name="Gráfico 27" descr="Gesto de doble toque con relleno sólido">
              <a:extLst>
                <a:ext uri="{FF2B5EF4-FFF2-40B4-BE49-F238E27FC236}">
                  <a16:creationId xmlns:a16="http://schemas.microsoft.com/office/drawing/2014/main" id="{85612EA1-DAEC-306B-521D-B85ACCD583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5215" y="1424445"/>
              <a:ext cx="387795" cy="387795"/>
            </a:xfrm>
            <a:prstGeom prst="rect">
              <a:avLst/>
            </a:prstGeom>
            <a:noFill/>
          </p:spPr>
        </p:pic>
      </p:grpSp>
      <p:sp>
        <p:nvSpPr>
          <p:cNvPr id="16" name="Text Box 2">
            <a:extLst>
              <a:ext uri="{FF2B5EF4-FFF2-40B4-BE49-F238E27FC236}">
                <a16:creationId xmlns:a16="http://schemas.microsoft.com/office/drawing/2014/main" id="{904E788A-3FE4-BEA5-952D-CD64A66A648C}"/>
              </a:ext>
            </a:extLst>
          </p:cNvPr>
          <p:cNvSpPr txBox="1">
            <a:spLocks noChangeArrowheads="1"/>
          </p:cNvSpPr>
          <p:nvPr/>
        </p:nvSpPr>
        <p:spPr bwMode="auto">
          <a:xfrm>
            <a:off x="5653976" y="4535167"/>
            <a:ext cx="5964367" cy="1477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441" tIns="35721" rIns="71441" bIns="35721">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4163" marR="0" lvl="0" indent="-1588" algn="just" defTabSz="714375" rtl="0" eaLnBrk="1" fontAlgn="auto" latinLnBrk="0" hangingPunct="1">
              <a:lnSpc>
                <a:spcPct val="11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Century Gothic" panose="020B0502020202020204" pitchFamily="34" charset="0"/>
                <a:ea typeface="Arial Unicode MS" panose="020B0604020202020204" pitchFamily="34" charset="-128"/>
                <a:cs typeface="Arial Unicode MS" panose="020B0604020202020204" pitchFamily="34" charset="-128"/>
              </a:rPr>
              <a:t>Dentro de la mención espontánea de marcas, se registra e identifica la primera marca que menciona cada entrevistado, con el fin de </a:t>
            </a:r>
            <a:r>
              <a:rPr kumimoji="0" lang="es-ES" sz="1200" b="1" i="1" u="none" strike="noStrike" kern="1200" cap="none" spc="0" normalizeH="0" baseline="0" noProof="0" dirty="0">
                <a:ln>
                  <a:noFill/>
                </a:ln>
                <a:solidFill>
                  <a:srgbClr val="000000"/>
                </a:solidFill>
                <a:effectLst/>
                <a:uLnTx/>
                <a:uFillTx/>
                <a:latin typeface="Century Gothic" panose="020B0502020202020204" pitchFamily="34" charset="0"/>
                <a:ea typeface="Arial Unicode MS" panose="020B0604020202020204" pitchFamily="34" charset="-128"/>
                <a:cs typeface="Arial Unicode MS" panose="020B0604020202020204" pitchFamily="34" charset="-128"/>
              </a:rPr>
              <a:t>conocer la incidencia de las marcas en el primer lugar del listado mental del mercado; debido a que existe la noción generalizada de mencionar primero la marca preferida, la de mayor uso o la marca más admirada.</a:t>
            </a:r>
          </a:p>
          <a:p>
            <a:pPr marL="284163" marR="0" lvl="0" indent="-1588" algn="just" defTabSz="714375" rtl="0" eaLnBrk="1" fontAlgn="auto" latinLnBrk="0" hangingPunct="1">
              <a:lnSpc>
                <a:spcPct val="11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Century Gothic" panose="020B0502020202020204" pitchFamily="34" charset="0"/>
                <a:ea typeface="Arial Unicode MS" panose="020B0604020202020204" pitchFamily="34" charset="-128"/>
                <a:cs typeface="Arial Unicode MS" panose="020B0604020202020204" pitchFamily="34" charset="-128"/>
              </a:rPr>
              <a:t>Se entiende que tener el primer lugar en las menciones es una posición privilegiada dentro del conocimiento de las marcas de la categoría.</a:t>
            </a:r>
            <a:endParaRPr kumimoji="0" lang="es-CO" sz="1200" b="0" i="0" u="none" strike="noStrike" kern="1200" cap="none" spc="0" normalizeH="0" baseline="0" noProof="0" dirty="0">
              <a:ln>
                <a:noFill/>
              </a:ln>
              <a:solidFill>
                <a:srgbClr val="000000"/>
              </a:solidFill>
              <a:effectLst/>
              <a:uLnTx/>
              <a:uFillTx/>
              <a:latin typeface="Century Gothic" panose="020B0502020202020204" pitchFamily="34" charset="0"/>
              <a:ea typeface="Arial Unicode MS" panose="020B0604020202020204" pitchFamily="34" charset="-128"/>
              <a:cs typeface="Arial Unicode MS" panose="020B0604020202020204" pitchFamily="34" charset="-128"/>
            </a:endParaRPr>
          </a:p>
        </p:txBody>
      </p:sp>
      <p:sp>
        <p:nvSpPr>
          <p:cNvPr id="17" name="Text Box 3">
            <a:extLst>
              <a:ext uri="{FF2B5EF4-FFF2-40B4-BE49-F238E27FC236}">
                <a16:creationId xmlns:a16="http://schemas.microsoft.com/office/drawing/2014/main" id="{68752369-FDB9-137B-4FB3-7E3FA4F6CAEB}"/>
              </a:ext>
            </a:extLst>
          </p:cNvPr>
          <p:cNvSpPr txBox="1">
            <a:spLocks noChangeArrowheads="1"/>
          </p:cNvSpPr>
          <p:nvPr/>
        </p:nvSpPr>
        <p:spPr bwMode="auto">
          <a:xfrm>
            <a:off x="5687286" y="1504440"/>
            <a:ext cx="6072894" cy="1477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441" tIns="35721" rIns="71441" bIns="35721">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4163" marR="0" lvl="0" indent="-1588" algn="just" defTabSz="714375" rtl="0" eaLnBrk="1" fontAlgn="auto" latinLnBrk="0" hangingPunct="1">
              <a:lnSpc>
                <a:spcPct val="110000"/>
              </a:lnSpc>
              <a:spcBef>
                <a:spcPts val="0"/>
              </a:spcBef>
              <a:spcAft>
                <a:spcPts val="0"/>
              </a:spcAft>
              <a:buClrTx/>
              <a:buSzTx/>
              <a:buFontTx/>
              <a:buNone/>
              <a:tabLst/>
              <a:defRPr/>
            </a:pPr>
            <a:endParaRPr kumimoji="0" lang="es-ES" sz="1200" b="0" i="0" u="sng" strike="noStrike" kern="1200" cap="none" spc="0" normalizeH="0" baseline="0" noProof="0" dirty="0">
              <a:ln>
                <a:noFill/>
              </a:ln>
              <a:solidFill>
                <a:srgbClr val="000000"/>
              </a:solidFill>
              <a:effectLst/>
              <a:uLnTx/>
              <a:uFillTx/>
              <a:latin typeface="Century Gothic" panose="020B0502020202020204" pitchFamily="34" charset="0"/>
              <a:ea typeface="Arial Unicode MS" panose="020B0604020202020204" pitchFamily="34" charset="-128"/>
              <a:cs typeface="Arial Unicode MS" panose="020B0604020202020204" pitchFamily="34" charset="-128"/>
            </a:endParaRPr>
          </a:p>
          <a:p>
            <a:pPr marL="284163" marR="0" lvl="0" indent="-1588" algn="just" defTabSz="714375" rtl="0" eaLnBrk="1" fontAlgn="auto" latinLnBrk="0" hangingPunct="1">
              <a:lnSpc>
                <a:spcPct val="11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Century Gothic" panose="020B0502020202020204" pitchFamily="34" charset="0"/>
                <a:ea typeface="Arial Unicode MS" panose="020B0604020202020204" pitchFamily="34" charset="-128"/>
                <a:cs typeface="Arial Unicode MS" panose="020B0604020202020204" pitchFamily="34" charset="-128"/>
              </a:rPr>
              <a:t>Es el registro de las marcas mencionadas por la muestra de manera espontánea ante la mención de la categoría, sirve para </a:t>
            </a:r>
            <a:r>
              <a:rPr kumimoji="0" lang="es-ES" sz="1200" b="1" i="1" u="none" strike="noStrike" kern="1200" cap="none" spc="0" normalizeH="0" baseline="0" noProof="0" dirty="0">
                <a:ln>
                  <a:noFill/>
                </a:ln>
                <a:solidFill>
                  <a:srgbClr val="000000"/>
                </a:solidFill>
                <a:effectLst/>
                <a:uLnTx/>
                <a:uFillTx/>
                <a:latin typeface="Century Gothic" panose="020B0502020202020204" pitchFamily="34" charset="0"/>
                <a:ea typeface="Arial Unicode MS" panose="020B0604020202020204" pitchFamily="34" charset="-128"/>
                <a:cs typeface="Arial Unicode MS" panose="020B0604020202020204" pitchFamily="34" charset="-128"/>
              </a:rPr>
              <a:t>indicarnos el nivel o incidencia de conocimiento de cada marca que existe para la categoría, en la percepción o mente del mercado.</a:t>
            </a:r>
          </a:p>
          <a:p>
            <a:pPr marL="284163" marR="0" lvl="0" indent="-1588" algn="just" defTabSz="714375" rtl="0" eaLnBrk="1" fontAlgn="auto" latinLnBrk="0" hangingPunct="1">
              <a:lnSpc>
                <a:spcPct val="11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Century Gothic" panose="020B0502020202020204" pitchFamily="34" charset="0"/>
                <a:ea typeface="Arial Unicode MS" panose="020B0604020202020204" pitchFamily="34" charset="-128"/>
                <a:cs typeface="Arial Unicode MS" panose="020B0604020202020204" pitchFamily="34" charset="-128"/>
              </a:rPr>
              <a:t>Su presencia real está garantizada al no utilizar ayudas orales o visuales, como tarjetas, para obtener la respuesta.</a:t>
            </a:r>
            <a:endParaRPr kumimoji="0" lang="es-CO" sz="1200" b="0" i="0" u="none" strike="noStrike" kern="1200" cap="none" spc="0" normalizeH="0" baseline="0" noProof="0" dirty="0">
              <a:ln>
                <a:noFill/>
              </a:ln>
              <a:solidFill>
                <a:srgbClr val="000000"/>
              </a:solidFill>
              <a:effectLst/>
              <a:uLnTx/>
              <a:uFillTx/>
              <a:latin typeface="Century Gothic" panose="020B0502020202020204" pitchFamily="34" charset="0"/>
              <a:ea typeface="Arial Unicode MS" panose="020B0604020202020204" pitchFamily="34" charset="-128"/>
              <a:cs typeface="Arial Unicode MS" panose="020B0604020202020204" pitchFamily="34" charset="-128"/>
            </a:endParaRPr>
          </a:p>
        </p:txBody>
      </p:sp>
      <p:sp>
        <p:nvSpPr>
          <p:cNvPr id="18" name="Rectángulo 17">
            <a:extLst>
              <a:ext uri="{FF2B5EF4-FFF2-40B4-BE49-F238E27FC236}">
                <a16:creationId xmlns:a16="http://schemas.microsoft.com/office/drawing/2014/main" id="{30C9E88E-1B75-CD97-5C2D-F5C643D48AAE}"/>
              </a:ext>
            </a:extLst>
          </p:cNvPr>
          <p:cNvSpPr/>
          <p:nvPr/>
        </p:nvSpPr>
        <p:spPr>
          <a:xfrm>
            <a:off x="6752763" y="3832080"/>
            <a:ext cx="3560950" cy="546240"/>
          </a:xfrm>
          <a:prstGeom prst="rect">
            <a:avLst/>
          </a:prstGeom>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225C73"/>
                </a:solidFill>
                <a:effectLst/>
                <a:uLnTx/>
                <a:uFillTx/>
                <a:latin typeface="Century Gothic" panose="020B0502020202020204" pitchFamily="34" charset="0"/>
                <a:ea typeface="Arial Unicode MS" panose="020B0604020202020204" pitchFamily="34" charset="-128"/>
                <a:cs typeface="Arial Unicode MS" panose="020B0604020202020204" pitchFamily="34" charset="-128"/>
              </a:rPr>
              <a:t>Brand Top Of Mind / Primera mención de marca (TOM):</a:t>
            </a:r>
          </a:p>
        </p:txBody>
      </p:sp>
      <p:cxnSp>
        <p:nvCxnSpPr>
          <p:cNvPr id="19" name="Conector recto de flecha 18">
            <a:extLst>
              <a:ext uri="{FF2B5EF4-FFF2-40B4-BE49-F238E27FC236}">
                <a16:creationId xmlns:a16="http://schemas.microsoft.com/office/drawing/2014/main" id="{75C0BD27-8D04-4910-3A3D-4FC6524D02A1}"/>
              </a:ext>
            </a:extLst>
          </p:cNvPr>
          <p:cNvCxnSpPr/>
          <p:nvPr/>
        </p:nvCxnSpPr>
        <p:spPr bwMode="auto">
          <a:xfrm>
            <a:off x="6085474" y="4426455"/>
            <a:ext cx="4320000" cy="0"/>
          </a:xfrm>
          <a:prstGeom prst="straightConnector1">
            <a:avLst/>
          </a:prstGeom>
          <a:solidFill>
            <a:schemeClr val="accent1"/>
          </a:solidFill>
          <a:ln w="19050" cap="flat" cmpd="sng" algn="ctr">
            <a:solidFill>
              <a:srgbClr val="225C73"/>
            </a:solidFill>
            <a:prstDash val="solid"/>
            <a:round/>
            <a:headEnd type="oval" w="med" len="med"/>
            <a:tailEnd type="oval" w="med" len="med"/>
          </a:ln>
          <a:effectLst/>
        </p:spPr>
      </p:cxnSp>
      <p:sp>
        <p:nvSpPr>
          <p:cNvPr id="20" name="Rectángulo 19">
            <a:extLst>
              <a:ext uri="{FF2B5EF4-FFF2-40B4-BE49-F238E27FC236}">
                <a16:creationId xmlns:a16="http://schemas.microsoft.com/office/drawing/2014/main" id="{0B359B21-7290-9D06-67AB-0052689BDF38}"/>
              </a:ext>
            </a:extLst>
          </p:cNvPr>
          <p:cNvSpPr/>
          <p:nvPr/>
        </p:nvSpPr>
        <p:spPr>
          <a:xfrm>
            <a:off x="6841050" y="1053722"/>
            <a:ext cx="3384376" cy="545790"/>
          </a:xfrm>
          <a:prstGeom prst="rect">
            <a:avLst/>
          </a:prstGeom>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225C73"/>
                </a:solidFill>
                <a:effectLst/>
                <a:uLnTx/>
                <a:uFillTx/>
                <a:latin typeface="Century Gothic" panose="020B0502020202020204" pitchFamily="34" charset="0"/>
                <a:ea typeface="Arial Unicode MS" panose="020B0604020202020204" pitchFamily="34" charset="-128"/>
                <a:cs typeface="Arial Unicode MS" panose="020B0604020202020204" pitchFamily="34" charset="-128"/>
              </a:rPr>
              <a:t>Total Conocimiento espontáneo de marcas (TCE) / (“Brand Awareness”):</a:t>
            </a:r>
          </a:p>
        </p:txBody>
      </p:sp>
      <p:cxnSp>
        <p:nvCxnSpPr>
          <p:cNvPr id="21" name="Conector recto de flecha 20">
            <a:extLst>
              <a:ext uri="{FF2B5EF4-FFF2-40B4-BE49-F238E27FC236}">
                <a16:creationId xmlns:a16="http://schemas.microsoft.com/office/drawing/2014/main" id="{91CD3FB2-B72E-E679-8C08-AF0785618D23}"/>
              </a:ext>
            </a:extLst>
          </p:cNvPr>
          <p:cNvCxnSpPr/>
          <p:nvPr/>
        </p:nvCxnSpPr>
        <p:spPr bwMode="auto">
          <a:xfrm>
            <a:off x="6106720" y="1692232"/>
            <a:ext cx="4320000" cy="0"/>
          </a:xfrm>
          <a:prstGeom prst="straightConnector1">
            <a:avLst/>
          </a:prstGeom>
          <a:solidFill>
            <a:schemeClr val="accent1"/>
          </a:solidFill>
          <a:ln w="19050" cap="flat" cmpd="sng" algn="ctr">
            <a:solidFill>
              <a:srgbClr val="225C73"/>
            </a:solidFill>
            <a:prstDash val="solid"/>
            <a:round/>
            <a:headEnd type="oval" w="med" len="med"/>
            <a:tailEnd type="oval" w="med" len="med"/>
          </a:ln>
          <a:effectLst/>
        </p:spPr>
      </p:cxnSp>
      <p:pic>
        <p:nvPicPr>
          <p:cNvPr id="22" name="Gráfico 48" descr="Bombilla y equipo con relleno sólido">
            <a:extLst>
              <a:ext uri="{FF2B5EF4-FFF2-40B4-BE49-F238E27FC236}">
                <a16:creationId xmlns:a16="http://schemas.microsoft.com/office/drawing/2014/main" id="{4C06CDEE-E79D-DD55-C11E-A4BB6D8F01E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273279" y="3808894"/>
            <a:ext cx="567771" cy="567771"/>
          </a:xfrm>
          <a:prstGeom prst="rect">
            <a:avLst/>
          </a:prstGeom>
          <a:ln>
            <a:noFill/>
          </a:ln>
        </p:spPr>
      </p:pic>
      <p:pic>
        <p:nvPicPr>
          <p:cNvPr id="23" name="Gráfico 50" descr="Cabeza con engranajes con relleno sólido">
            <a:extLst>
              <a:ext uri="{FF2B5EF4-FFF2-40B4-BE49-F238E27FC236}">
                <a16:creationId xmlns:a16="http://schemas.microsoft.com/office/drawing/2014/main" id="{48CF0566-6BCA-E11A-C038-6AE4E9D685E5}"/>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181699" y="1058766"/>
            <a:ext cx="587106" cy="587106"/>
          </a:xfrm>
          <a:prstGeom prst="rect">
            <a:avLst/>
          </a:prstGeom>
        </p:spPr>
      </p:pic>
    </p:spTree>
    <p:extLst>
      <p:ext uri="{BB962C8B-B14F-4D97-AF65-F5344CB8AC3E}">
        <p14:creationId xmlns:p14="http://schemas.microsoft.com/office/powerpoint/2010/main" val="3859225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6BF54-3E8D-5420-4E83-758D441CACA9}"/>
            </a:ext>
          </a:extLst>
        </p:cNvPr>
        <p:cNvGrpSpPr/>
        <p:nvPr/>
      </p:nvGrpSpPr>
      <p:grpSpPr>
        <a:xfrm>
          <a:off x="0" y="0"/>
          <a:ext cx="0" cy="0"/>
          <a:chOff x="0" y="0"/>
          <a:chExt cx="0" cy="0"/>
        </a:xfrm>
      </p:grpSpPr>
      <p:graphicFrame>
        <p:nvGraphicFramePr>
          <p:cNvPr id="15" name="Gráfico 14">
            <a:extLst>
              <a:ext uri="{FF2B5EF4-FFF2-40B4-BE49-F238E27FC236}">
                <a16:creationId xmlns:a16="http://schemas.microsoft.com/office/drawing/2014/main" id="{008AE6CC-AB2C-AA67-18DB-97682C92D5DD}"/>
              </a:ext>
            </a:extLst>
          </p:cNvPr>
          <p:cNvGraphicFramePr/>
          <p:nvPr/>
        </p:nvGraphicFramePr>
        <p:xfrm>
          <a:off x="1690255" y="1491265"/>
          <a:ext cx="3449801" cy="4647068"/>
        </p:xfrm>
        <a:graphic>
          <a:graphicData uri="http://schemas.openxmlformats.org/drawingml/2006/chart">
            <c:chart xmlns:c="http://schemas.openxmlformats.org/drawingml/2006/chart" xmlns:r="http://schemas.openxmlformats.org/officeDocument/2006/relationships" r:id="rId3"/>
          </a:graphicData>
        </a:graphic>
      </p:graphicFrame>
      <p:sp>
        <p:nvSpPr>
          <p:cNvPr id="2" name="Marcador de número de diapositiva 1">
            <a:extLst>
              <a:ext uri="{FF2B5EF4-FFF2-40B4-BE49-F238E27FC236}">
                <a16:creationId xmlns:a16="http://schemas.microsoft.com/office/drawing/2014/main" id="{26760D67-74D8-CF58-9734-F81AF3987036}"/>
              </a:ext>
            </a:extLst>
          </p:cNvPr>
          <p:cNvSpPr>
            <a:spLocks noGrp="1"/>
          </p:cNvSpPr>
          <p:nvPr>
            <p:ph type="sldNum" sz="quarter" idx="12"/>
          </p:nvPr>
        </p:nvSpPr>
        <p:spPr>
          <a:xfrm>
            <a:off x="9409511" y="635534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3" name="Tabla 4">
            <a:extLst>
              <a:ext uri="{FF2B5EF4-FFF2-40B4-BE49-F238E27FC236}">
                <a16:creationId xmlns:a16="http://schemas.microsoft.com/office/drawing/2014/main" id="{5EA2335B-E315-A497-3A0F-F49ABF144EE9}"/>
              </a:ext>
            </a:extLst>
          </p:cNvPr>
          <p:cNvGraphicFramePr>
            <a:graphicFrameLocks noGrp="1"/>
          </p:cNvGraphicFramePr>
          <p:nvPr/>
        </p:nvGraphicFramePr>
        <p:xfrm>
          <a:off x="8694244" y="80497"/>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4" name="Triángulo isósceles 3">
            <a:extLst>
              <a:ext uri="{FF2B5EF4-FFF2-40B4-BE49-F238E27FC236}">
                <a16:creationId xmlns:a16="http://schemas.microsoft.com/office/drawing/2014/main" id="{A492B18E-6DF8-6A6C-6050-B53D56848D13}"/>
              </a:ext>
            </a:extLst>
          </p:cNvPr>
          <p:cNvSpPr/>
          <p:nvPr/>
        </p:nvSpPr>
        <p:spPr>
          <a:xfrm>
            <a:off x="10610015" y="10374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riángulo isósceles 4">
            <a:extLst>
              <a:ext uri="{FF2B5EF4-FFF2-40B4-BE49-F238E27FC236}">
                <a16:creationId xmlns:a16="http://schemas.microsoft.com/office/drawing/2014/main" id="{E04F00C8-3BB6-0D59-3400-E4164B9156D1}"/>
              </a:ext>
            </a:extLst>
          </p:cNvPr>
          <p:cNvSpPr/>
          <p:nvPr/>
        </p:nvSpPr>
        <p:spPr>
          <a:xfrm flipV="1">
            <a:off x="10610015" y="24964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EF7FD928-3504-1ED3-87EA-1DA1EF90716C}"/>
              </a:ext>
            </a:extLst>
          </p:cNvPr>
          <p:cNvSpPr txBox="1"/>
          <p:nvPr/>
        </p:nvSpPr>
        <p:spPr>
          <a:xfrm>
            <a:off x="0" y="13033"/>
            <a:ext cx="8277726"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Consolidado movimiento de marcas/ </a:t>
            </a:r>
            <a:r>
              <a:rPr kumimoji="0" lang="es-CO" sz="24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Total</a:t>
            </a:r>
          </a:p>
        </p:txBody>
      </p:sp>
      <p:sp>
        <p:nvSpPr>
          <p:cNvPr id="7" name="Text Box 5">
            <a:extLst>
              <a:ext uri="{FF2B5EF4-FFF2-40B4-BE49-F238E27FC236}">
                <a16:creationId xmlns:a16="http://schemas.microsoft.com/office/drawing/2014/main" id="{CDCD390A-BA67-FFAF-9A45-05C3ED0ECF3E}"/>
              </a:ext>
            </a:extLst>
          </p:cNvPr>
          <p:cNvSpPr txBox="1">
            <a:spLocks noChangeArrowheads="1"/>
          </p:cNvSpPr>
          <p:nvPr/>
        </p:nvSpPr>
        <p:spPr bwMode="auto">
          <a:xfrm>
            <a:off x="2472801" y="1019667"/>
            <a:ext cx="1287296" cy="338532"/>
          </a:xfrm>
          <a:prstGeom prst="rect">
            <a:avLst/>
          </a:prstGeom>
          <a:noFill/>
          <a:ln w="9525">
            <a:solidFill>
              <a:schemeClr val="bg1">
                <a:lumMod val="75000"/>
              </a:schemeClr>
            </a:solid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Top of mind</a:t>
            </a:r>
          </a:p>
        </p:txBody>
      </p:sp>
      <p:sp>
        <p:nvSpPr>
          <p:cNvPr id="8" name="Text Box 5">
            <a:extLst>
              <a:ext uri="{FF2B5EF4-FFF2-40B4-BE49-F238E27FC236}">
                <a16:creationId xmlns:a16="http://schemas.microsoft.com/office/drawing/2014/main" id="{743DF240-35E9-5A8B-A4DE-FD68D57C8A60}"/>
              </a:ext>
            </a:extLst>
          </p:cNvPr>
          <p:cNvSpPr txBox="1">
            <a:spLocks noChangeArrowheads="1"/>
          </p:cNvSpPr>
          <p:nvPr/>
        </p:nvSpPr>
        <p:spPr bwMode="auto">
          <a:xfrm>
            <a:off x="6869373" y="814179"/>
            <a:ext cx="2358718" cy="677086"/>
          </a:xfrm>
          <a:prstGeom prst="rect">
            <a:avLst/>
          </a:prstGeom>
          <a:noFill/>
          <a:ln w="9525">
            <a:solidFill>
              <a:schemeClr val="bg1">
                <a:lumMod val="75000"/>
              </a:schemeClr>
            </a:solid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Total Conocimiento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0"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Conocimiento espontaneo + ayudado</a:t>
            </a:r>
          </a:p>
        </p:txBody>
      </p:sp>
      <p:sp>
        <p:nvSpPr>
          <p:cNvPr id="9" name="Text Box 5">
            <a:extLst>
              <a:ext uri="{FF2B5EF4-FFF2-40B4-BE49-F238E27FC236}">
                <a16:creationId xmlns:a16="http://schemas.microsoft.com/office/drawing/2014/main" id="{A181DA48-98C1-3048-7E01-BAD2BD9DDF06}"/>
              </a:ext>
            </a:extLst>
          </p:cNvPr>
          <p:cNvSpPr txBox="1">
            <a:spLocks noChangeArrowheads="1"/>
          </p:cNvSpPr>
          <p:nvPr/>
        </p:nvSpPr>
        <p:spPr bwMode="auto">
          <a:xfrm>
            <a:off x="9491808" y="1019667"/>
            <a:ext cx="1700342" cy="338532"/>
          </a:xfrm>
          <a:prstGeom prst="rect">
            <a:avLst/>
          </a:prstGeom>
          <a:noFill/>
          <a:ln w="9525">
            <a:solidFill>
              <a:schemeClr val="bg1">
                <a:lumMod val="75000"/>
              </a:schemeClr>
            </a:solid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Uso alguna vez</a:t>
            </a:r>
          </a:p>
        </p:txBody>
      </p:sp>
      <p:sp>
        <p:nvSpPr>
          <p:cNvPr id="10" name="Text Box 5">
            <a:extLst>
              <a:ext uri="{FF2B5EF4-FFF2-40B4-BE49-F238E27FC236}">
                <a16:creationId xmlns:a16="http://schemas.microsoft.com/office/drawing/2014/main" id="{1FA06D97-81A4-3CA1-F2B2-55E2DECE47AF}"/>
              </a:ext>
            </a:extLst>
          </p:cNvPr>
          <p:cNvSpPr txBox="1">
            <a:spLocks noChangeArrowheads="1"/>
          </p:cNvSpPr>
          <p:nvPr/>
        </p:nvSpPr>
        <p:spPr bwMode="auto">
          <a:xfrm>
            <a:off x="4318409" y="833990"/>
            <a:ext cx="2194576" cy="723253"/>
          </a:xfrm>
          <a:prstGeom prst="rect">
            <a:avLst/>
          </a:prstGeom>
          <a:noFill/>
          <a:ln w="9525">
            <a:solidFill>
              <a:schemeClr val="bg1">
                <a:lumMod val="75000"/>
              </a:schemeClr>
            </a:solid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Conocimiento espontáneo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0"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TOM + Otras menciones</a:t>
            </a:r>
          </a:p>
        </p:txBody>
      </p:sp>
      <p:graphicFrame>
        <p:nvGraphicFramePr>
          <p:cNvPr id="11" name="Tabla 46">
            <a:extLst>
              <a:ext uri="{FF2B5EF4-FFF2-40B4-BE49-F238E27FC236}">
                <a16:creationId xmlns:a16="http://schemas.microsoft.com/office/drawing/2014/main" id="{16512547-4BE0-7693-2250-9FD1DEAB213D}"/>
              </a:ext>
            </a:extLst>
          </p:cNvPr>
          <p:cNvGraphicFramePr>
            <a:graphicFrameLocks noGrp="1"/>
          </p:cNvGraphicFramePr>
          <p:nvPr/>
        </p:nvGraphicFramePr>
        <p:xfrm>
          <a:off x="185843" y="3049446"/>
          <a:ext cx="1504412" cy="1981200"/>
        </p:xfrm>
        <a:graphic>
          <a:graphicData uri="http://schemas.openxmlformats.org/drawingml/2006/table">
            <a:tbl>
              <a:tblPr firstRow="1" bandRow="1">
                <a:tableStyleId>{5C22544A-7EE6-4342-B048-85BDC9FD1C3A}</a:tableStyleId>
              </a:tblPr>
              <a:tblGrid>
                <a:gridCol w="1504412">
                  <a:extLst>
                    <a:ext uri="{9D8B030D-6E8A-4147-A177-3AD203B41FA5}">
                      <a16:colId xmlns:a16="http://schemas.microsoft.com/office/drawing/2014/main" val="2124057291"/>
                    </a:ext>
                  </a:extLst>
                </a:gridCol>
              </a:tblGrid>
              <a:tr h="370840">
                <a:tc>
                  <a:txBody>
                    <a:bodyPr/>
                    <a:lstStyle/>
                    <a:p>
                      <a:r>
                        <a:rPr lang="es-CO" sz="800" b="1" dirty="0">
                          <a:solidFill>
                            <a:schemeClr val="tx1"/>
                          </a:solidFill>
                          <a:latin typeface="Century Gothic" panose="020B0502020202020204" pitchFamily="34" charset="0"/>
                        </a:rPr>
                        <a:t>Otros genéricos:</a:t>
                      </a:r>
                      <a:r>
                        <a:rPr lang="es-CO" sz="800" b="0" dirty="0">
                          <a:solidFill>
                            <a:schemeClr val="tx1"/>
                          </a:solidFill>
                          <a:latin typeface="Century Gothic" panose="020B0502020202020204" pitchFamily="34" charset="0"/>
                        </a:rPr>
                        <a:t> Colmed, Ecar, Sandoz, Humax, Recipe, Winthrop, </a:t>
                      </a:r>
                      <a:r>
                        <a:rPr lang="es-CO" sz="800" b="0" dirty="0" err="1">
                          <a:solidFill>
                            <a:schemeClr val="tx1"/>
                          </a:solidFill>
                          <a:latin typeface="Century Gothic" panose="020B0502020202020204" pitchFamily="34" charset="0"/>
                        </a:rPr>
                        <a:t>Labinco</a:t>
                      </a:r>
                      <a:r>
                        <a:rPr lang="es-CO" sz="800" b="0" dirty="0">
                          <a:solidFill>
                            <a:schemeClr val="tx1"/>
                          </a:solidFill>
                          <a:latin typeface="Century Gothic" panose="020B0502020202020204" pitchFamily="34" charset="0"/>
                        </a:rPr>
                        <a:t>, entre otras</a:t>
                      </a:r>
                      <a:endParaRPr lang="es-CO" sz="800" b="1" dirty="0">
                        <a:solidFill>
                          <a:schemeClr val="tx1"/>
                        </a:solidFill>
                        <a:latin typeface="Century Gothic" panose="020B0502020202020204" pitchFamily="34" charset="0"/>
                      </a:endParaRPr>
                    </a:p>
                  </a:txBody>
                  <a:tcP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noFill/>
                  </a:tcPr>
                </a:tc>
                <a:extLst>
                  <a:ext uri="{0D108BD9-81ED-4DB2-BD59-A6C34878D82A}">
                    <a16:rowId xmlns:a16="http://schemas.microsoft.com/office/drawing/2014/main" val="1610115389"/>
                  </a:ext>
                </a:extLst>
              </a:tr>
              <a:tr h="453123">
                <a:tc>
                  <a:txBody>
                    <a:bodyPr/>
                    <a:lstStyle/>
                    <a:p>
                      <a:r>
                        <a:rPr lang="es-CO" sz="800" b="1" dirty="0">
                          <a:solidFill>
                            <a:schemeClr val="tx1"/>
                          </a:solidFill>
                          <a:latin typeface="Century Gothic" panose="020B0502020202020204" pitchFamily="34" charset="0"/>
                        </a:rPr>
                        <a:t>Otras marcas comerciales: </a:t>
                      </a:r>
                      <a:r>
                        <a:rPr lang="es-CO" sz="800" b="0" dirty="0">
                          <a:solidFill>
                            <a:schemeClr val="tx1"/>
                          </a:solidFill>
                          <a:latin typeface="Century Gothic" panose="020B0502020202020204" pitchFamily="34" charset="0"/>
                        </a:rPr>
                        <a:t>Bayer, Dolex, Pfizer, Abbott, Alka-Seltzer, Advil, entre otras.</a:t>
                      </a:r>
                    </a:p>
                  </a:txBody>
                  <a:tcP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noFill/>
                  </a:tcPr>
                </a:tc>
                <a:extLst>
                  <a:ext uri="{0D108BD9-81ED-4DB2-BD59-A6C34878D82A}">
                    <a16:rowId xmlns:a16="http://schemas.microsoft.com/office/drawing/2014/main" val="1378151745"/>
                  </a:ext>
                </a:extLst>
              </a:tr>
              <a:tr h="370840">
                <a:tc>
                  <a:txBody>
                    <a:bodyPr/>
                    <a:lstStyle/>
                    <a:p>
                      <a:r>
                        <a:rPr lang="es-CO" sz="800" b="1" dirty="0">
                          <a:solidFill>
                            <a:schemeClr val="tx1"/>
                          </a:solidFill>
                          <a:latin typeface="Century Gothic" panose="020B0502020202020204" pitchFamily="34" charset="0"/>
                        </a:rPr>
                        <a:t>Otros molécula: </a:t>
                      </a:r>
                      <a:r>
                        <a:rPr lang="es-CO" sz="800" b="0" dirty="0" err="1">
                          <a:solidFill>
                            <a:schemeClr val="tx1"/>
                          </a:solidFill>
                          <a:latin typeface="Century Gothic" panose="020B0502020202020204" pitchFamily="34" charset="0"/>
                        </a:rPr>
                        <a:t>Acetaminofen</a:t>
                      </a:r>
                      <a:r>
                        <a:rPr lang="es-CO" sz="800" b="0" dirty="0">
                          <a:solidFill>
                            <a:schemeClr val="tx1"/>
                          </a:solidFill>
                          <a:latin typeface="Century Gothic" panose="020B0502020202020204" pitchFamily="34" charset="0"/>
                        </a:rPr>
                        <a:t>, Ibuprofeno, Naproxeno, Loratadina, Diclofenaco, Desloratadina, Omeprazol, </a:t>
                      </a:r>
                      <a:r>
                        <a:rPr lang="es-CO" sz="800" b="0" dirty="0" err="1">
                          <a:solidFill>
                            <a:schemeClr val="tx1"/>
                          </a:solidFill>
                          <a:latin typeface="Century Gothic" panose="020B0502020202020204" pitchFamily="34" charset="0"/>
                        </a:rPr>
                        <a:t>Losartan</a:t>
                      </a:r>
                      <a:endParaRPr lang="es-CO" sz="800" b="1" dirty="0">
                        <a:solidFill>
                          <a:schemeClr val="tx1"/>
                        </a:solidFill>
                        <a:latin typeface="Century Gothic" panose="020B0502020202020204" pitchFamily="34" charset="0"/>
                      </a:endParaRPr>
                    </a:p>
                  </a:txBody>
                  <a:tcP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2700" cap="flat" cmpd="sng" algn="ctr">
                      <a:solidFill>
                        <a:schemeClr val="bg1">
                          <a:lumMod val="50000"/>
                        </a:schemeClr>
                      </a:solidFill>
                      <a:prstDash val="sysDash"/>
                      <a:round/>
                      <a:headEnd type="none" w="med" len="med"/>
                      <a:tailEnd type="none" w="med" len="med"/>
                    </a:lnB>
                    <a:noFill/>
                  </a:tcPr>
                </a:tc>
                <a:extLst>
                  <a:ext uri="{0D108BD9-81ED-4DB2-BD59-A6C34878D82A}">
                    <a16:rowId xmlns:a16="http://schemas.microsoft.com/office/drawing/2014/main" val="3671741756"/>
                  </a:ext>
                </a:extLst>
              </a:tr>
            </a:tbl>
          </a:graphicData>
        </a:graphic>
      </p:graphicFrame>
      <p:sp>
        <p:nvSpPr>
          <p:cNvPr id="17" name="Triángulo isósceles 16">
            <a:extLst>
              <a:ext uri="{FF2B5EF4-FFF2-40B4-BE49-F238E27FC236}">
                <a16:creationId xmlns:a16="http://schemas.microsoft.com/office/drawing/2014/main" id="{4D655F94-1F9B-080A-6D78-FC3CAEA856FD}"/>
              </a:ext>
            </a:extLst>
          </p:cNvPr>
          <p:cNvSpPr/>
          <p:nvPr/>
        </p:nvSpPr>
        <p:spPr>
          <a:xfrm>
            <a:off x="3589004" y="2058194"/>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riángulo isósceles 17">
            <a:extLst>
              <a:ext uri="{FF2B5EF4-FFF2-40B4-BE49-F238E27FC236}">
                <a16:creationId xmlns:a16="http://schemas.microsoft.com/office/drawing/2014/main" id="{884D3559-0EC4-7972-8C8D-9C2385255273}"/>
              </a:ext>
            </a:extLst>
          </p:cNvPr>
          <p:cNvSpPr/>
          <p:nvPr/>
        </p:nvSpPr>
        <p:spPr>
          <a:xfrm>
            <a:off x="3733277" y="2427929"/>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9" name="Gráfico 18">
            <a:extLst>
              <a:ext uri="{FF2B5EF4-FFF2-40B4-BE49-F238E27FC236}">
                <a16:creationId xmlns:a16="http://schemas.microsoft.com/office/drawing/2014/main" id="{C2C1FA78-E9FE-6C15-46DE-5A2472D64C41}"/>
              </a:ext>
            </a:extLst>
          </p:cNvPr>
          <p:cNvGraphicFramePr/>
          <p:nvPr/>
        </p:nvGraphicFramePr>
        <p:xfrm>
          <a:off x="3837140" y="1491265"/>
          <a:ext cx="3449801" cy="46470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Gráfico 24">
            <a:extLst>
              <a:ext uri="{FF2B5EF4-FFF2-40B4-BE49-F238E27FC236}">
                <a16:creationId xmlns:a16="http://schemas.microsoft.com/office/drawing/2014/main" id="{8C738ED8-9867-DBE5-5C6C-9F025EC5FF84}"/>
              </a:ext>
            </a:extLst>
          </p:cNvPr>
          <p:cNvGraphicFramePr/>
          <p:nvPr/>
        </p:nvGraphicFramePr>
        <p:xfrm>
          <a:off x="6166812" y="1491265"/>
          <a:ext cx="3449801" cy="464706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Gráfico 25">
            <a:extLst>
              <a:ext uri="{FF2B5EF4-FFF2-40B4-BE49-F238E27FC236}">
                <a16:creationId xmlns:a16="http://schemas.microsoft.com/office/drawing/2014/main" id="{434CC5EB-A435-2DD9-FDC9-15C5629E4891}"/>
              </a:ext>
            </a:extLst>
          </p:cNvPr>
          <p:cNvGraphicFramePr/>
          <p:nvPr/>
        </p:nvGraphicFramePr>
        <p:xfrm>
          <a:off x="8541147" y="1491265"/>
          <a:ext cx="3449801" cy="4647068"/>
        </p:xfrm>
        <a:graphic>
          <a:graphicData uri="http://schemas.openxmlformats.org/drawingml/2006/chart">
            <c:chart xmlns:c="http://schemas.openxmlformats.org/drawingml/2006/chart" xmlns:r="http://schemas.openxmlformats.org/officeDocument/2006/relationships" r:id="rId6"/>
          </a:graphicData>
        </a:graphic>
      </p:graphicFrame>
      <p:sp>
        <p:nvSpPr>
          <p:cNvPr id="27" name="Triángulo isósceles 26">
            <a:extLst>
              <a:ext uri="{FF2B5EF4-FFF2-40B4-BE49-F238E27FC236}">
                <a16:creationId xmlns:a16="http://schemas.microsoft.com/office/drawing/2014/main" id="{C91F0257-0A55-8359-0FF2-67AF53B8D0E6}"/>
              </a:ext>
            </a:extLst>
          </p:cNvPr>
          <p:cNvSpPr/>
          <p:nvPr/>
        </p:nvSpPr>
        <p:spPr>
          <a:xfrm>
            <a:off x="5930561" y="1713238"/>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riángulo isósceles 27">
            <a:extLst>
              <a:ext uri="{FF2B5EF4-FFF2-40B4-BE49-F238E27FC236}">
                <a16:creationId xmlns:a16="http://schemas.microsoft.com/office/drawing/2014/main" id="{042485FB-65AA-4DF4-BF00-BD9D7D06A5F5}"/>
              </a:ext>
            </a:extLst>
          </p:cNvPr>
          <p:cNvSpPr/>
          <p:nvPr/>
        </p:nvSpPr>
        <p:spPr>
          <a:xfrm>
            <a:off x="5883247" y="205629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riángulo isósceles 28">
            <a:extLst>
              <a:ext uri="{FF2B5EF4-FFF2-40B4-BE49-F238E27FC236}">
                <a16:creationId xmlns:a16="http://schemas.microsoft.com/office/drawing/2014/main" id="{C60BE414-AAA2-3537-7759-2F1E03AD7879}"/>
              </a:ext>
            </a:extLst>
          </p:cNvPr>
          <p:cNvSpPr/>
          <p:nvPr/>
        </p:nvSpPr>
        <p:spPr>
          <a:xfrm>
            <a:off x="6050226" y="2427929"/>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riángulo isósceles 29">
            <a:extLst>
              <a:ext uri="{FF2B5EF4-FFF2-40B4-BE49-F238E27FC236}">
                <a16:creationId xmlns:a16="http://schemas.microsoft.com/office/drawing/2014/main" id="{81158234-0F88-A2CD-F2AC-A38CA7364950}"/>
              </a:ext>
            </a:extLst>
          </p:cNvPr>
          <p:cNvSpPr/>
          <p:nvPr/>
        </p:nvSpPr>
        <p:spPr>
          <a:xfrm>
            <a:off x="9041946" y="1713238"/>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riángulo isósceles 30">
            <a:extLst>
              <a:ext uri="{FF2B5EF4-FFF2-40B4-BE49-F238E27FC236}">
                <a16:creationId xmlns:a16="http://schemas.microsoft.com/office/drawing/2014/main" id="{46D46877-ABBC-3691-B314-9B82BFEACE7C}"/>
              </a:ext>
            </a:extLst>
          </p:cNvPr>
          <p:cNvSpPr/>
          <p:nvPr/>
        </p:nvSpPr>
        <p:spPr>
          <a:xfrm flipV="1">
            <a:off x="11097522" y="171323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riángulo isósceles 31">
            <a:extLst>
              <a:ext uri="{FF2B5EF4-FFF2-40B4-BE49-F238E27FC236}">
                <a16:creationId xmlns:a16="http://schemas.microsoft.com/office/drawing/2014/main" id="{0EA01A7C-8C2A-11E8-F8C7-B4D91BCA8007}"/>
              </a:ext>
            </a:extLst>
          </p:cNvPr>
          <p:cNvSpPr/>
          <p:nvPr/>
        </p:nvSpPr>
        <p:spPr>
          <a:xfrm>
            <a:off x="11097522" y="2075036"/>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riángulo isósceles 32">
            <a:extLst>
              <a:ext uri="{FF2B5EF4-FFF2-40B4-BE49-F238E27FC236}">
                <a16:creationId xmlns:a16="http://schemas.microsoft.com/office/drawing/2014/main" id="{1E901B30-F489-8968-1FD0-21FDF0630926}"/>
              </a:ext>
            </a:extLst>
          </p:cNvPr>
          <p:cNvSpPr/>
          <p:nvPr/>
        </p:nvSpPr>
        <p:spPr>
          <a:xfrm>
            <a:off x="10709516" y="27954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riángulo isósceles 33">
            <a:extLst>
              <a:ext uri="{FF2B5EF4-FFF2-40B4-BE49-F238E27FC236}">
                <a16:creationId xmlns:a16="http://schemas.microsoft.com/office/drawing/2014/main" id="{2B5B11D8-ECC1-D76C-3026-1EC4AB9F4D38}"/>
              </a:ext>
            </a:extLst>
          </p:cNvPr>
          <p:cNvSpPr/>
          <p:nvPr/>
        </p:nvSpPr>
        <p:spPr>
          <a:xfrm>
            <a:off x="10704643" y="3116669"/>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riángulo isósceles 34">
            <a:extLst>
              <a:ext uri="{FF2B5EF4-FFF2-40B4-BE49-F238E27FC236}">
                <a16:creationId xmlns:a16="http://schemas.microsoft.com/office/drawing/2014/main" id="{336A0ABE-6C8C-C3FD-960A-C34728912AF8}"/>
              </a:ext>
            </a:extLst>
          </p:cNvPr>
          <p:cNvSpPr/>
          <p:nvPr/>
        </p:nvSpPr>
        <p:spPr>
          <a:xfrm>
            <a:off x="10704643" y="3486414"/>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6" name="Tabla 35">
            <a:extLst>
              <a:ext uri="{FF2B5EF4-FFF2-40B4-BE49-F238E27FC236}">
                <a16:creationId xmlns:a16="http://schemas.microsoft.com/office/drawing/2014/main" id="{06B3E82A-35CD-F610-1573-93FBD9034EBD}"/>
              </a:ext>
            </a:extLst>
          </p:cNvPr>
          <p:cNvGraphicFramePr>
            <a:graphicFrameLocks noGrp="1"/>
          </p:cNvGraphicFramePr>
          <p:nvPr/>
        </p:nvGraphicFramePr>
        <p:xfrm>
          <a:off x="3222960" y="5905639"/>
          <a:ext cx="8000006" cy="731520"/>
        </p:xfrm>
        <a:graphic>
          <a:graphicData uri="http://schemas.openxmlformats.org/drawingml/2006/table">
            <a:tbl>
              <a:tblPr firstRow="1" bandRow="1">
                <a:tableStyleId>{5C22544A-7EE6-4342-B048-85BDC9FD1C3A}</a:tableStyleId>
              </a:tblPr>
              <a:tblGrid>
                <a:gridCol w="1109639">
                  <a:extLst>
                    <a:ext uri="{9D8B030D-6E8A-4147-A177-3AD203B41FA5}">
                      <a16:colId xmlns:a16="http://schemas.microsoft.com/office/drawing/2014/main" val="3418486920"/>
                    </a:ext>
                  </a:extLst>
                </a:gridCol>
                <a:gridCol w="705228">
                  <a:extLst>
                    <a:ext uri="{9D8B030D-6E8A-4147-A177-3AD203B41FA5}">
                      <a16:colId xmlns:a16="http://schemas.microsoft.com/office/drawing/2014/main" val="4155850735"/>
                    </a:ext>
                  </a:extLst>
                </a:gridCol>
                <a:gridCol w="2619055">
                  <a:extLst>
                    <a:ext uri="{9D8B030D-6E8A-4147-A177-3AD203B41FA5}">
                      <a16:colId xmlns:a16="http://schemas.microsoft.com/office/drawing/2014/main" val="3558567257"/>
                    </a:ext>
                  </a:extLst>
                </a:gridCol>
                <a:gridCol w="2297337">
                  <a:extLst>
                    <a:ext uri="{9D8B030D-6E8A-4147-A177-3AD203B41FA5}">
                      <a16:colId xmlns:a16="http://schemas.microsoft.com/office/drawing/2014/main" val="1611832507"/>
                    </a:ext>
                  </a:extLst>
                </a:gridCol>
                <a:gridCol w="1268747">
                  <a:extLst>
                    <a:ext uri="{9D8B030D-6E8A-4147-A177-3AD203B41FA5}">
                      <a16:colId xmlns:a16="http://schemas.microsoft.com/office/drawing/2014/main" val="2359825296"/>
                    </a:ext>
                  </a:extLst>
                </a:gridCol>
              </a:tblGrid>
              <a:tr h="210976">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b="1" dirty="0">
                          <a:solidFill>
                            <a:srgbClr val="212121"/>
                          </a:solidFill>
                          <a:latin typeface="Century Gothic" panose="020B0502020202020204" pitchFamily="34" charset="0"/>
                        </a:rPr>
                        <a:t>Promedio marcas x persona</a:t>
                      </a:r>
                    </a:p>
                  </a:txBody>
                  <a:tcPr anchor="ctr">
                    <a:noFill/>
                  </a:tcPr>
                </a:tc>
                <a:tc>
                  <a:txBody>
                    <a:bodyPr/>
                    <a:lstStyle/>
                    <a:p>
                      <a:pPr algn="ctr"/>
                      <a:r>
                        <a:rPr lang="es-CO" sz="1000" dirty="0">
                          <a:latin typeface="Century Gothic" panose="020B0502020202020204" pitchFamily="34" charset="0"/>
                        </a:rPr>
                        <a:t>2025</a:t>
                      </a:r>
                    </a:p>
                  </a:txBody>
                  <a:tcPr>
                    <a:solidFill>
                      <a:srgbClr val="162B60"/>
                    </a:solidFill>
                  </a:tcPr>
                </a:tc>
                <a:tc>
                  <a:txBody>
                    <a:bodyPr/>
                    <a:lstStyle/>
                    <a:p>
                      <a:pPr algn="l" fontAlgn="b"/>
                      <a:r>
                        <a:rPr lang="es-CO" sz="1000" b="0" i="1" u="none" strike="noStrike" kern="1200" dirty="0">
                          <a:solidFill>
                            <a:srgbClr val="000000"/>
                          </a:solidFill>
                          <a:effectLst/>
                          <a:latin typeface="Century Gothic" panose="020B0502020202020204" pitchFamily="34" charset="0"/>
                          <a:ea typeface="+mn-ea"/>
                          <a:cs typeface="+mn-cs"/>
                        </a:rPr>
                        <a:t>    2,1</a:t>
                      </a:r>
                    </a:p>
                  </a:txBody>
                  <a:tcPr marL="9525" marR="9525" marT="9525" marB="0" anchor="ctr">
                    <a:noFill/>
                  </a:tcPr>
                </a:tc>
                <a:tc>
                  <a:txBody>
                    <a:bodyPr/>
                    <a:lstStyle/>
                    <a:p>
                      <a:pPr algn="l" fontAlgn="b"/>
                      <a:r>
                        <a:rPr lang="es-CO" sz="1000" b="0" i="1" u="none" strike="noStrike" dirty="0">
                          <a:solidFill>
                            <a:srgbClr val="000000"/>
                          </a:solidFill>
                          <a:effectLst/>
                          <a:latin typeface="Century Gothic" panose="020B0502020202020204" pitchFamily="34" charset="0"/>
                        </a:rPr>
                        <a:t>7,5</a:t>
                      </a:r>
                    </a:p>
                  </a:txBody>
                  <a:tcPr marL="9525" marR="9525" marT="9525" marB="0" anchor="ctr">
                    <a:noFill/>
                  </a:tcPr>
                </a:tc>
                <a:tc>
                  <a:txBody>
                    <a:bodyPr/>
                    <a:lstStyle/>
                    <a:p>
                      <a:pPr algn="ctr" fontAlgn="b"/>
                      <a:r>
                        <a:rPr lang="es-CO" sz="1000" b="0" i="1" u="none" strike="noStrike" dirty="0">
                          <a:solidFill>
                            <a:srgbClr val="000000"/>
                          </a:solidFill>
                          <a:effectLst/>
                          <a:latin typeface="Century Gothic" panose="020B0502020202020204" pitchFamily="34" charset="0"/>
                        </a:rPr>
                        <a:t>3,8</a:t>
                      </a:r>
                    </a:p>
                  </a:txBody>
                  <a:tcPr marL="9525" marR="9525" marT="9525" marB="0" anchor="ctr">
                    <a:noFill/>
                  </a:tcPr>
                </a:tc>
                <a:extLst>
                  <a:ext uri="{0D108BD9-81ED-4DB2-BD59-A6C34878D82A}">
                    <a16:rowId xmlns:a16="http://schemas.microsoft.com/office/drawing/2014/main" val="1735596274"/>
                  </a:ext>
                </a:extLst>
              </a:tr>
              <a:tr h="210976">
                <a:tc vMerge="1">
                  <a:txBody>
                    <a:bodyPr/>
                    <a:lstStyle/>
                    <a:p>
                      <a:endParaRPr lang="es-CO" dirty="0"/>
                    </a:p>
                  </a:txBody>
                  <a:tcPr/>
                </a:tc>
                <a:tc>
                  <a:txBody>
                    <a:bodyPr/>
                    <a:lstStyle/>
                    <a:p>
                      <a:pPr algn="ctr"/>
                      <a:r>
                        <a:rPr lang="es-CO" sz="1000" dirty="0">
                          <a:latin typeface="Century Gothic" panose="020B0502020202020204" pitchFamily="34" charset="0"/>
                        </a:rPr>
                        <a:t>2022</a:t>
                      </a:r>
                    </a:p>
                  </a:txBody>
                  <a:tcPr>
                    <a:solidFill>
                      <a:srgbClr val="FFA100"/>
                    </a:solidFill>
                  </a:tcPr>
                </a:tc>
                <a:tc>
                  <a:txBody>
                    <a:bodyPr/>
                    <a:lstStyle/>
                    <a:p>
                      <a:pPr algn="l" fontAlgn="b"/>
                      <a:r>
                        <a:rPr lang="es-CO" sz="1000" b="0" i="1" u="none" strike="noStrike" dirty="0">
                          <a:solidFill>
                            <a:srgbClr val="000000"/>
                          </a:solidFill>
                          <a:effectLst/>
                          <a:latin typeface="Century Gothic" panose="020B0502020202020204" pitchFamily="34" charset="0"/>
                        </a:rPr>
                        <a:t>    2,1</a:t>
                      </a:r>
                    </a:p>
                  </a:txBody>
                  <a:tcPr marL="9525" marR="9525" marT="9525" marB="0" anchor="ctr">
                    <a:noFill/>
                  </a:tcPr>
                </a:tc>
                <a:tc>
                  <a:txBody>
                    <a:bodyPr/>
                    <a:lstStyle/>
                    <a:p>
                      <a:pPr algn="l" fontAlgn="b"/>
                      <a:r>
                        <a:rPr lang="es-CO" sz="1000" b="0" i="1" u="none" strike="noStrike" dirty="0">
                          <a:solidFill>
                            <a:srgbClr val="000000"/>
                          </a:solidFill>
                          <a:effectLst/>
                          <a:latin typeface="Century Gothic" panose="020B0502020202020204" pitchFamily="34" charset="0"/>
                        </a:rPr>
                        <a:t>7,5</a:t>
                      </a:r>
                    </a:p>
                  </a:txBody>
                  <a:tcPr marL="9525" marR="9525" marT="9525" marB="0" anchor="ctr">
                    <a:noFill/>
                  </a:tcPr>
                </a:tc>
                <a:tc>
                  <a:txBody>
                    <a:bodyPr/>
                    <a:lstStyle/>
                    <a:p>
                      <a:pPr algn="ctr" fontAlgn="b"/>
                      <a:r>
                        <a:rPr lang="es-CO" sz="1000" b="0" i="1" u="none" strike="noStrike" dirty="0">
                          <a:solidFill>
                            <a:srgbClr val="000000"/>
                          </a:solidFill>
                          <a:effectLst/>
                          <a:latin typeface="Century Gothic" panose="020B0502020202020204" pitchFamily="34" charset="0"/>
                        </a:rPr>
                        <a:t>3,8</a:t>
                      </a:r>
                    </a:p>
                  </a:txBody>
                  <a:tcPr marL="9525" marR="9525" marT="9525" marB="0" anchor="ctr">
                    <a:noFill/>
                  </a:tcPr>
                </a:tc>
                <a:extLst>
                  <a:ext uri="{0D108BD9-81ED-4DB2-BD59-A6C34878D82A}">
                    <a16:rowId xmlns:a16="http://schemas.microsoft.com/office/drawing/2014/main" val="2908756223"/>
                  </a:ext>
                </a:extLst>
              </a:tr>
              <a:tr h="210976">
                <a:tc vMerge="1">
                  <a:txBody>
                    <a:bodyPr/>
                    <a:lstStyle/>
                    <a:p>
                      <a:endParaRPr lang="es-CO" dirty="0"/>
                    </a:p>
                  </a:txBody>
                  <a:tcPr/>
                </a:tc>
                <a:tc>
                  <a:txBody>
                    <a:bodyPr/>
                    <a:lstStyle/>
                    <a:p>
                      <a:pPr algn="ctr"/>
                      <a:r>
                        <a:rPr lang="es-CO" sz="1000" dirty="0">
                          <a:latin typeface="Century Gothic" panose="020B0502020202020204" pitchFamily="34" charset="0"/>
                        </a:rPr>
                        <a:t>2020</a:t>
                      </a:r>
                    </a:p>
                  </a:txBody>
                  <a:tcPr>
                    <a:solidFill>
                      <a:schemeClr val="bg1">
                        <a:lumMod val="75000"/>
                      </a:schemeClr>
                    </a:solidFill>
                  </a:tcPr>
                </a:tc>
                <a:tc>
                  <a:txBody>
                    <a:bodyPr/>
                    <a:lstStyle/>
                    <a:p>
                      <a:pPr algn="l" fontAlgn="b"/>
                      <a:r>
                        <a:rPr lang="es-CO" sz="1000" b="0" i="1" u="none" strike="noStrike" dirty="0">
                          <a:solidFill>
                            <a:srgbClr val="000000"/>
                          </a:solidFill>
                          <a:effectLst/>
                          <a:latin typeface="Century Gothic" panose="020B0502020202020204" pitchFamily="34" charset="0"/>
                        </a:rPr>
                        <a:t>    2,4</a:t>
                      </a:r>
                    </a:p>
                  </a:txBody>
                  <a:tcPr marL="9525" marR="9525" marT="9525" marB="0" anchor="ctr">
                    <a:noFill/>
                  </a:tcPr>
                </a:tc>
                <a:tc>
                  <a:txBody>
                    <a:bodyPr/>
                    <a:lstStyle/>
                    <a:p>
                      <a:pPr algn="l" fontAlgn="b"/>
                      <a:r>
                        <a:rPr lang="es-CO" sz="1000" b="0" i="1" u="none" strike="noStrike" dirty="0">
                          <a:solidFill>
                            <a:srgbClr val="000000"/>
                          </a:solidFill>
                          <a:effectLst/>
                          <a:latin typeface="Century Gothic" panose="020B0502020202020204" pitchFamily="34" charset="0"/>
                        </a:rPr>
                        <a:t>9,3</a:t>
                      </a:r>
                    </a:p>
                  </a:txBody>
                  <a:tcPr marL="9525" marR="9525" marT="9525" marB="0" anchor="ctr">
                    <a:noFill/>
                  </a:tcPr>
                </a:tc>
                <a:tc>
                  <a:txBody>
                    <a:bodyPr/>
                    <a:lstStyle/>
                    <a:p>
                      <a:pPr algn="ctr" fontAlgn="b"/>
                      <a:r>
                        <a:rPr lang="es-CO" sz="1000" b="0" i="1" u="none" strike="noStrike" dirty="0">
                          <a:solidFill>
                            <a:srgbClr val="000000"/>
                          </a:solidFill>
                          <a:effectLst/>
                          <a:latin typeface="Century Gothic" panose="020B0502020202020204" pitchFamily="34" charset="0"/>
                        </a:rPr>
                        <a:t>4,8</a:t>
                      </a:r>
                    </a:p>
                  </a:txBody>
                  <a:tcPr marL="9525" marR="9525" marT="9525" marB="0" anchor="ctr">
                    <a:noFill/>
                  </a:tcPr>
                </a:tc>
                <a:extLst>
                  <a:ext uri="{0D108BD9-81ED-4DB2-BD59-A6C34878D82A}">
                    <a16:rowId xmlns:a16="http://schemas.microsoft.com/office/drawing/2014/main" val="2742713109"/>
                  </a:ext>
                </a:extLst>
              </a:tr>
            </a:tbl>
          </a:graphicData>
        </a:graphic>
      </p:graphicFrame>
      <p:sp>
        <p:nvSpPr>
          <p:cNvPr id="37" name="Rectángulo: esquinas redondeadas 36">
            <a:extLst>
              <a:ext uri="{FF2B5EF4-FFF2-40B4-BE49-F238E27FC236}">
                <a16:creationId xmlns:a16="http://schemas.microsoft.com/office/drawing/2014/main" id="{EC0A85C3-549C-C6E8-D283-8976A812C2BE}"/>
              </a:ext>
            </a:extLst>
          </p:cNvPr>
          <p:cNvSpPr/>
          <p:nvPr/>
        </p:nvSpPr>
        <p:spPr>
          <a:xfrm>
            <a:off x="1828800" y="1637618"/>
            <a:ext cx="10016835" cy="1791382"/>
          </a:xfrm>
          <a:prstGeom prst="roundRect">
            <a:avLst/>
          </a:prstGeom>
          <a:noFill/>
          <a:ln>
            <a:solidFill>
              <a:srgbClr val="162B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extLst>
              <a:ext uri="{FF2B5EF4-FFF2-40B4-BE49-F238E27FC236}">
                <a16:creationId xmlns:a16="http://schemas.microsoft.com/office/drawing/2014/main" id="{46D46877-ABBC-3691-B314-9B82BFEACE7C}"/>
              </a:ext>
            </a:extLst>
          </p:cNvPr>
          <p:cNvSpPr/>
          <p:nvPr/>
        </p:nvSpPr>
        <p:spPr>
          <a:xfrm flipV="1">
            <a:off x="3483555" y="488877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riángulo isósceles 38">
            <a:extLst>
              <a:ext uri="{FF2B5EF4-FFF2-40B4-BE49-F238E27FC236}">
                <a16:creationId xmlns:a16="http://schemas.microsoft.com/office/drawing/2014/main" id="{C60BE414-AAA2-3537-7759-2F1E03AD7879}"/>
              </a:ext>
            </a:extLst>
          </p:cNvPr>
          <p:cNvSpPr/>
          <p:nvPr/>
        </p:nvSpPr>
        <p:spPr>
          <a:xfrm>
            <a:off x="5862224" y="415860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riángulo isósceles 40">
            <a:extLst>
              <a:ext uri="{FF2B5EF4-FFF2-40B4-BE49-F238E27FC236}">
                <a16:creationId xmlns:a16="http://schemas.microsoft.com/office/drawing/2014/main" id="{46D46877-ABBC-3691-B314-9B82BFEACE7C}"/>
              </a:ext>
            </a:extLst>
          </p:cNvPr>
          <p:cNvSpPr/>
          <p:nvPr/>
        </p:nvSpPr>
        <p:spPr>
          <a:xfrm flipV="1">
            <a:off x="6101079" y="4528862"/>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riángulo isósceles 41">
            <a:extLst>
              <a:ext uri="{FF2B5EF4-FFF2-40B4-BE49-F238E27FC236}">
                <a16:creationId xmlns:a16="http://schemas.microsoft.com/office/drawing/2014/main" id="{46D46877-ABBC-3691-B314-9B82BFEACE7C}"/>
              </a:ext>
            </a:extLst>
          </p:cNvPr>
          <p:cNvSpPr/>
          <p:nvPr/>
        </p:nvSpPr>
        <p:spPr>
          <a:xfrm flipV="1">
            <a:off x="5665895" y="488877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riángulo isósceles 42">
            <a:extLst>
              <a:ext uri="{FF2B5EF4-FFF2-40B4-BE49-F238E27FC236}">
                <a16:creationId xmlns:a16="http://schemas.microsoft.com/office/drawing/2014/main" id="{81158234-0F88-A2CD-F2AC-A38CA7364950}"/>
              </a:ext>
            </a:extLst>
          </p:cNvPr>
          <p:cNvSpPr/>
          <p:nvPr/>
        </p:nvSpPr>
        <p:spPr>
          <a:xfrm>
            <a:off x="8541147" y="2770612"/>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riángulo isósceles 43">
            <a:extLst>
              <a:ext uri="{FF2B5EF4-FFF2-40B4-BE49-F238E27FC236}">
                <a16:creationId xmlns:a16="http://schemas.microsoft.com/office/drawing/2014/main" id="{81158234-0F88-A2CD-F2AC-A38CA7364950}"/>
              </a:ext>
            </a:extLst>
          </p:cNvPr>
          <p:cNvSpPr/>
          <p:nvPr/>
        </p:nvSpPr>
        <p:spPr>
          <a:xfrm>
            <a:off x="9093218" y="4173117"/>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riángulo isósceles 44">
            <a:extLst>
              <a:ext uri="{FF2B5EF4-FFF2-40B4-BE49-F238E27FC236}">
                <a16:creationId xmlns:a16="http://schemas.microsoft.com/office/drawing/2014/main" id="{81158234-0F88-A2CD-F2AC-A38CA7364950}"/>
              </a:ext>
            </a:extLst>
          </p:cNvPr>
          <p:cNvSpPr/>
          <p:nvPr/>
        </p:nvSpPr>
        <p:spPr>
          <a:xfrm>
            <a:off x="8548934" y="3120829"/>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riángulo isósceles 45">
            <a:extLst>
              <a:ext uri="{FF2B5EF4-FFF2-40B4-BE49-F238E27FC236}">
                <a16:creationId xmlns:a16="http://schemas.microsoft.com/office/drawing/2014/main" id="{46D46877-ABBC-3691-B314-9B82BFEACE7C}"/>
              </a:ext>
            </a:extLst>
          </p:cNvPr>
          <p:cNvSpPr/>
          <p:nvPr/>
        </p:nvSpPr>
        <p:spPr>
          <a:xfrm flipV="1">
            <a:off x="8460858" y="453317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riángulo isósceles 47">
            <a:extLst>
              <a:ext uri="{FF2B5EF4-FFF2-40B4-BE49-F238E27FC236}">
                <a16:creationId xmlns:a16="http://schemas.microsoft.com/office/drawing/2014/main" id="{46D46877-ABBC-3691-B314-9B82BFEACE7C}"/>
              </a:ext>
            </a:extLst>
          </p:cNvPr>
          <p:cNvSpPr/>
          <p:nvPr/>
        </p:nvSpPr>
        <p:spPr>
          <a:xfrm flipV="1">
            <a:off x="7945602" y="488877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6955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93003" y="947038"/>
            <a:ext cx="1091721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_tradnl" sz="14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Conciencia de marca y su posición: </a:t>
            </a: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fuerza de la presencia de marca en la mente de los consumidores, sea en primera mención (top </a:t>
            </a:r>
            <a:r>
              <a:rPr kumimoji="0" lang="es-ES_tradnl" sz="14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on</a:t>
            </a: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ES_tradnl" sz="14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mind</a:t>
            </a: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dentro de una categoría como DOMINIO / TERRITORIO o como conocimiento, cuya propiedad principal es crear relaciones potenciales.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RECORDACION = DOMINIO</a:t>
            </a: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(Top of </a:t>
            </a:r>
            <a:r>
              <a:rPr kumimoji="0" lang="es-ES_tradnl" sz="14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mind</a:t>
            </a: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/Conocimiento espontáneo)          </a:t>
            </a:r>
            <a:endPar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RECONOCIMIENTO = FAMILIARIDAD</a:t>
            </a: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(Share of </a:t>
            </a:r>
            <a:r>
              <a:rPr kumimoji="0" lang="es-ES_tradnl" sz="14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mind</a:t>
            </a: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Total conocimiento ayudado)</a:t>
            </a:r>
            <a:endParaRPr kumimoji="0" lang="es-ES_tradnl" sz="14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5" name="Rectangle 3"/>
          <p:cNvSpPr>
            <a:spLocks noChangeArrowheads="1"/>
          </p:cNvSpPr>
          <p:nvPr/>
        </p:nvSpPr>
        <p:spPr bwMode="auto">
          <a:xfrm>
            <a:off x="4435033" y="2698230"/>
            <a:ext cx="5715000" cy="25130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6" name="Arc 4"/>
          <p:cNvSpPr>
            <a:spLocks/>
          </p:cNvSpPr>
          <p:nvPr/>
        </p:nvSpPr>
        <p:spPr bwMode="auto">
          <a:xfrm flipH="1">
            <a:off x="4511233" y="3307830"/>
            <a:ext cx="4724400" cy="17510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7" name="Line 5"/>
          <p:cNvSpPr>
            <a:spLocks noChangeShapeType="1"/>
          </p:cNvSpPr>
          <p:nvPr/>
        </p:nvSpPr>
        <p:spPr bwMode="auto">
          <a:xfrm flipV="1">
            <a:off x="3673033" y="2698230"/>
            <a:ext cx="0" cy="2436812"/>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8" name="Line 6"/>
          <p:cNvSpPr>
            <a:spLocks noChangeShapeType="1"/>
          </p:cNvSpPr>
          <p:nvPr/>
        </p:nvSpPr>
        <p:spPr bwMode="auto">
          <a:xfrm>
            <a:off x="4282633" y="5592242"/>
            <a:ext cx="54864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 name="Text Box 7"/>
          <p:cNvSpPr txBox="1">
            <a:spLocks noChangeArrowheads="1"/>
          </p:cNvSpPr>
          <p:nvPr/>
        </p:nvSpPr>
        <p:spPr bwMode="auto">
          <a:xfrm>
            <a:off x="6585654" y="5552883"/>
            <a:ext cx="18085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RECONOCIMIENTO</a:t>
            </a:r>
          </a:p>
        </p:txBody>
      </p:sp>
      <p:sp>
        <p:nvSpPr>
          <p:cNvPr id="10" name="Text Box 8"/>
          <p:cNvSpPr txBox="1">
            <a:spLocks noChangeArrowheads="1"/>
          </p:cNvSpPr>
          <p:nvPr/>
        </p:nvSpPr>
        <p:spPr bwMode="auto">
          <a:xfrm>
            <a:off x="3657158" y="2866505"/>
            <a:ext cx="6222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ALTO</a:t>
            </a:r>
          </a:p>
        </p:txBody>
      </p:sp>
      <p:sp>
        <p:nvSpPr>
          <p:cNvPr id="11" name="Text Box 9"/>
          <p:cNvSpPr txBox="1">
            <a:spLocks noChangeArrowheads="1"/>
          </p:cNvSpPr>
          <p:nvPr/>
        </p:nvSpPr>
        <p:spPr bwMode="auto">
          <a:xfrm>
            <a:off x="4530283" y="5216005"/>
            <a:ext cx="6591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BAJO</a:t>
            </a:r>
          </a:p>
        </p:txBody>
      </p:sp>
      <p:sp>
        <p:nvSpPr>
          <p:cNvPr id="12" name="Text Box 10"/>
          <p:cNvSpPr txBox="1">
            <a:spLocks noChangeArrowheads="1"/>
          </p:cNvSpPr>
          <p:nvPr/>
        </p:nvSpPr>
        <p:spPr bwMode="auto">
          <a:xfrm>
            <a:off x="3692083" y="4682605"/>
            <a:ext cx="6591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BAJO</a:t>
            </a:r>
          </a:p>
        </p:txBody>
      </p:sp>
      <p:sp>
        <p:nvSpPr>
          <p:cNvPr id="13" name="Text Box 11"/>
          <p:cNvSpPr txBox="1">
            <a:spLocks noChangeArrowheads="1"/>
          </p:cNvSpPr>
          <p:nvPr/>
        </p:nvSpPr>
        <p:spPr bwMode="auto">
          <a:xfrm>
            <a:off x="8702233" y="5216005"/>
            <a:ext cx="6222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ALTO</a:t>
            </a:r>
          </a:p>
        </p:txBody>
      </p:sp>
      <p:sp>
        <p:nvSpPr>
          <p:cNvPr id="14" name="Text Box 12"/>
          <p:cNvSpPr txBox="1">
            <a:spLocks noChangeArrowheads="1"/>
          </p:cNvSpPr>
          <p:nvPr/>
        </p:nvSpPr>
        <p:spPr bwMode="auto">
          <a:xfrm>
            <a:off x="1866017" y="3585667"/>
            <a:ext cx="15071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RECORDACION</a:t>
            </a:r>
          </a:p>
        </p:txBody>
      </p:sp>
      <p:sp>
        <p:nvSpPr>
          <p:cNvPr id="15" name="Text Box 13"/>
          <p:cNvSpPr txBox="1">
            <a:spLocks noChangeArrowheads="1"/>
          </p:cNvSpPr>
          <p:nvPr/>
        </p:nvSpPr>
        <p:spPr bwMode="auto">
          <a:xfrm>
            <a:off x="2513917" y="6063569"/>
            <a:ext cx="79612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CUIDADO:  El exceso de fuerza en conciencia de marca la puede llevar a ser el genérico de la categoría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ES_tradnl" sz="14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Ej</a:t>
            </a: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ES_tradnl" sz="14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Kleenex</a:t>
            </a: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Colombina; Bimbo; Aspirina; </a:t>
            </a:r>
            <a:r>
              <a:rPr kumimoji="0" lang="es-ES_tradnl" sz="14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Likra</a:t>
            </a: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ES_tradnl" sz="14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etc</a:t>
            </a:r>
            <a:r>
              <a:rPr kumimoji="0" lang="es-ES_tradn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p>
        </p:txBody>
      </p:sp>
      <p:sp>
        <p:nvSpPr>
          <p:cNvPr id="16" name="Text Box 14"/>
          <p:cNvSpPr txBox="1">
            <a:spLocks noChangeArrowheads="1"/>
          </p:cNvSpPr>
          <p:nvPr/>
        </p:nvSpPr>
        <p:spPr bwMode="auto">
          <a:xfrm>
            <a:off x="8307332" y="4531792"/>
            <a:ext cx="1364476" cy="523220"/>
          </a:xfrm>
          <a:prstGeom prst="rect">
            <a:avLst/>
          </a:prstGeom>
          <a:solidFill>
            <a:srgbClr val="DDDDDD"/>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“CEMENTERIO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 MARCAS”</a:t>
            </a:r>
          </a:p>
        </p:txBody>
      </p:sp>
      <p:sp>
        <p:nvSpPr>
          <p:cNvPr id="17" name="Text Box 15"/>
          <p:cNvSpPr txBox="1">
            <a:spLocks noChangeArrowheads="1"/>
          </p:cNvSpPr>
          <p:nvPr/>
        </p:nvSpPr>
        <p:spPr bwMode="auto">
          <a:xfrm>
            <a:off x="4931088" y="3011120"/>
            <a:ext cx="1124026" cy="52322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MARCA 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NICHO</a:t>
            </a:r>
          </a:p>
        </p:txBody>
      </p:sp>
      <p:sp>
        <p:nvSpPr>
          <p:cNvPr id="18" name="Text Box 16"/>
          <p:cNvSpPr txBox="1">
            <a:spLocks noChangeArrowheads="1"/>
          </p:cNvSpPr>
          <p:nvPr/>
        </p:nvSpPr>
        <p:spPr bwMode="auto">
          <a:xfrm>
            <a:off x="7619558" y="2918892"/>
            <a:ext cx="95250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MARCA</a:t>
            </a:r>
          </a:p>
        </p:txBody>
      </p:sp>
      <p:sp>
        <p:nvSpPr>
          <p:cNvPr id="19" name="Line 17"/>
          <p:cNvSpPr>
            <a:spLocks noChangeShapeType="1"/>
          </p:cNvSpPr>
          <p:nvPr/>
        </p:nvSpPr>
        <p:spPr bwMode="auto">
          <a:xfrm>
            <a:off x="6644833" y="2926830"/>
            <a:ext cx="3124200" cy="0"/>
          </a:xfrm>
          <a:prstGeom prst="line">
            <a:avLst/>
          </a:prstGeom>
          <a:noFill/>
          <a:ln w="38100">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0" name="Text Box 5">
            <a:extLst>
              <a:ext uri="{FF2B5EF4-FFF2-40B4-BE49-F238E27FC236}">
                <a16:creationId xmlns:a16="http://schemas.microsoft.com/office/drawing/2014/main" id="{117280B9-9ED3-4B7F-BFF3-71966AF761AC}"/>
              </a:ext>
            </a:extLst>
          </p:cNvPr>
          <p:cNvSpPr txBox="1">
            <a:spLocks noChangeArrowheads="1"/>
          </p:cNvSpPr>
          <p:nvPr/>
        </p:nvSpPr>
        <p:spPr bwMode="auto">
          <a:xfrm>
            <a:off x="-2" y="18292"/>
            <a:ext cx="8524569"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Conceptualización / </a:t>
            </a:r>
            <a:r>
              <a:rPr kumimoji="0" lang="es-CO" sz="18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Matriz conocimiento de marcas y su posición</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2" name="Marcador de número de diapositiva 1">
            <a:extLst>
              <a:ext uri="{FF2B5EF4-FFF2-40B4-BE49-F238E27FC236}">
                <a16:creationId xmlns:a16="http://schemas.microsoft.com/office/drawing/2014/main" id="{A1B009A3-5715-512C-E235-D63BCA631603}"/>
              </a:ext>
            </a:extLst>
          </p:cNvPr>
          <p:cNvSpPr>
            <a:spLocks noGrp="1"/>
          </p:cNvSpPr>
          <p:nvPr>
            <p:ph type="sldNum" sz="quarter" idx="12"/>
          </p:nvPr>
        </p:nvSpPr>
        <p:spPr>
          <a:xfrm>
            <a:off x="9434439" y="645873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27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áfico 26"/>
          <p:cNvGraphicFramePr/>
          <p:nvPr/>
        </p:nvGraphicFramePr>
        <p:xfrm>
          <a:off x="1400961" y="1586046"/>
          <a:ext cx="8759039" cy="4901059"/>
        </p:xfrm>
        <a:graphic>
          <a:graphicData uri="http://schemas.openxmlformats.org/drawingml/2006/chart">
            <c:chart xmlns:c="http://schemas.openxmlformats.org/drawingml/2006/chart" xmlns:r="http://schemas.openxmlformats.org/officeDocument/2006/relationships" r:id="rId3"/>
          </a:graphicData>
        </a:graphic>
      </p:graphicFrame>
      <p:sp>
        <p:nvSpPr>
          <p:cNvPr id="2" name="Marcador de número de diapositiva 1"/>
          <p:cNvSpPr>
            <a:spLocks noGrp="1"/>
          </p:cNvSpPr>
          <p:nvPr>
            <p:ph type="sldNum" sz="quarter" idx="12"/>
          </p:nvPr>
        </p:nvSpPr>
        <p:spPr>
          <a:xfrm>
            <a:off x="9434439" y="645873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ext Box 5">
            <a:extLst>
              <a:ext uri="{FF2B5EF4-FFF2-40B4-BE49-F238E27FC236}">
                <a16:creationId xmlns:a16="http://schemas.microsoft.com/office/drawing/2014/main" id="{E9D57889-2488-4596-35F8-AB3D4A4970ED}"/>
              </a:ext>
            </a:extLst>
          </p:cNvPr>
          <p:cNvSpPr txBox="1">
            <a:spLocks noChangeArrowheads="1"/>
          </p:cNvSpPr>
          <p:nvPr/>
        </p:nvSpPr>
        <p:spPr bwMode="auto">
          <a:xfrm>
            <a:off x="-1" y="18292"/>
            <a:ext cx="6648574"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Matriz conocimiento de marcas y su posición / </a:t>
            </a:r>
            <a:r>
              <a:rPr kumimoji="0" lang="es-CO"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a:t>
            </a:r>
            <a:endParaRPr kumimoji="0" lang="es-CO"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6" name="CuadroTexto 25"/>
          <p:cNvSpPr txBox="1"/>
          <p:nvPr/>
        </p:nvSpPr>
        <p:spPr>
          <a:xfrm>
            <a:off x="259296" y="641277"/>
            <a:ext cx="11279052"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fortalece su posición en el set mental del consumidor de genéricos, permitiendo incrementar sus posibilidades de ser elegida sobre otros genéricos, especialmente aquellos con share menor o igual a la Santé ( Ej: AG, LaProff); adicionalmente, se visualiza como la estrategia de la mayor parte de las marcas se ha orientado a incrementar su familiaridad, posiblemente por realización de estrategias en canal de distribución. </a:t>
            </a:r>
          </a:p>
        </p:txBody>
      </p:sp>
      <p:sp>
        <p:nvSpPr>
          <p:cNvPr id="28" name="Text Box 6"/>
          <p:cNvSpPr txBox="1">
            <a:spLocks noChangeArrowheads="1"/>
          </p:cNvSpPr>
          <p:nvPr/>
        </p:nvSpPr>
        <p:spPr bwMode="auto">
          <a:xfrm>
            <a:off x="2135813" y="1761972"/>
            <a:ext cx="1419271" cy="461665"/>
          </a:xfrm>
          <a:prstGeom prst="rect">
            <a:avLst/>
          </a:prstGeom>
          <a:solidFill>
            <a:schemeClr val="tx1">
              <a:lumMod val="50000"/>
              <a:lumOff val="50000"/>
            </a:schemeClr>
          </a:solid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 DE NICHO</a:t>
            </a:r>
          </a:p>
        </p:txBody>
      </p:sp>
      <p:sp>
        <p:nvSpPr>
          <p:cNvPr id="29" name="Text Box 7"/>
          <p:cNvSpPr txBox="1">
            <a:spLocks noChangeArrowheads="1"/>
          </p:cNvSpPr>
          <p:nvPr/>
        </p:nvSpPr>
        <p:spPr bwMode="auto">
          <a:xfrm>
            <a:off x="8468497" y="1771128"/>
            <a:ext cx="1423226" cy="276999"/>
          </a:xfrm>
          <a:prstGeom prst="rect">
            <a:avLst/>
          </a:prstGeom>
          <a:solidFill>
            <a:schemeClr val="tx1">
              <a:lumMod val="50000"/>
              <a:lumOff val="50000"/>
            </a:schemeClr>
          </a:solid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MARCAS LIDERES</a:t>
            </a:r>
          </a:p>
        </p:txBody>
      </p:sp>
      <p:sp>
        <p:nvSpPr>
          <p:cNvPr id="30" name="Text Box 4"/>
          <p:cNvSpPr txBox="1">
            <a:spLocks noChangeArrowheads="1"/>
          </p:cNvSpPr>
          <p:nvPr/>
        </p:nvSpPr>
        <p:spPr bwMode="auto">
          <a:xfrm>
            <a:off x="7902625" y="5864303"/>
            <a:ext cx="2005574" cy="276999"/>
          </a:xfrm>
          <a:prstGeom prst="rect">
            <a:avLst/>
          </a:prstGeom>
          <a:solidFill>
            <a:schemeClr val="tx1">
              <a:lumMod val="50000"/>
              <a:lumOff val="50000"/>
            </a:schemeClr>
          </a:solidFill>
          <a:ln>
            <a:noFill/>
          </a:ln>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“MARCAS INACTIVAS”</a:t>
            </a:r>
          </a:p>
        </p:txBody>
      </p:sp>
      <p:sp>
        <p:nvSpPr>
          <p:cNvPr id="31" name="Text Box 5"/>
          <p:cNvSpPr txBox="1">
            <a:spLocks noChangeArrowheads="1"/>
          </p:cNvSpPr>
          <p:nvPr/>
        </p:nvSpPr>
        <p:spPr bwMode="auto">
          <a:xfrm>
            <a:off x="2142968" y="5870601"/>
            <a:ext cx="2028352" cy="279180"/>
          </a:xfrm>
          <a:prstGeom prst="rect">
            <a:avLst/>
          </a:prstGeom>
          <a:solidFill>
            <a:schemeClr val="tx1">
              <a:lumMod val="50000"/>
              <a:lumOff val="50000"/>
            </a:schemeClr>
          </a:solidFill>
          <a:ln>
            <a:noFill/>
          </a:ln>
          <a:effectLst/>
        </p:spPr>
        <p:txBody>
          <a:bodyPr wrap="square" lIns="90000" tIns="46800" rIns="90000" bIns="46800">
            <a:spAutoFit/>
          </a:bodyPr>
          <a:lstStyle/>
          <a:p>
            <a:pPr marL="0" marR="0" lvl="0" indent="0" algn="ctr" defTabSz="914400" rtl="0" eaLnBrk="1" fontAlgn="auto" latinLnBrk="0" hangingPunct="1">
              <a:lnSpc>
                <a:spcPct val="100000"/>
              </a:lnSpc>
              <a:spcBef>
                <a:spcPct val="50000"/>
              </a:spcBef>
              <a:spcAft>
                <a:spcPts val="0"/>
              </a:spcAft>
              <a:buClr>
                <a:srgbClr val="FF6600"/>
              </a:buClr>
              <a:buSzPct val="150000"/>
              <a:buFont typeface="Arial Black" pitchFamily="34" charset="0"/>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MARCAS NO DEFINIDAS</a:t>
            </a:r>
            <a:endParaRPr kumimoji="0" lang="es-ES"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2" name="1 Marcador de número de diapositiva"/>
          <p:cNvSpPr txBox="1">
            <a:spLocks/>
          </p:cNvSpPr>
          <p:nvPr/>
        </p:nvSpPr>
        <p:spPr>
          <a:xfrm rot="16200000">
            <a:off x="493773" y="3759852"/>
            <a:ext cx="1873170" cy="365125"/>
          </a:xfrm>
          <a:prstGeom prst="rect">
            <a:avLst/>
          </a:prstGeom>
        </p:spPr>
        <p:txBody>
          <a:bodyPr vert="horz" lIns="91440" tIns="45720" rIns="91440" bIns="45720" rtlCol="0" anchor="ctr"/>
          <a:lstStyle>
            <a:defPPr>
              <a:defRPr lang="es-C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Conocimiento Espontáneo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TOM + Otras menciones</a:t>
            </a:r>
          </a:p>
        </p:txBody>
      </p:sp>
      <p:sp>
        <p:nvSpPr>
          <p:cNvPr id="33" name="1 Marcador de número de diapositiva"/>
          <p:cNvSpPr txBox="1">
            <a:spLocks/>
          </p:cNvSpPr>
          <p:nvPr/>
        </p:nvSpPr>
        <p:spPr>
          <a:xfrm>
            <a:off x="4121892" y="6458739"/>
            <a:ext cx="3780733" cy="365125"/>
          </a:xfrm>
          <a:prstGeom prst="rect">
            <a:avLst/>
          </a:prstGeom>
        </p:spPr>
        <p:txBody>
          <a:bodyPr vert="horz" lIns="91440" tIns="45720" rIns="91440" bIns="45720" rtlCol="0" anchor="ctr"/>
          <a:lstStyle>
            <a:defPPr>
              <a:defRPr lang="es-C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 conocimiento (Espontáneo + Ayudado)</a:t>
            </a:r>
          </a:p>
        </p:txBody>
      </p:sp>
      <p:cxnSp>
        <p:nvCxnSpPr>
          <p:cNvPr id="57" name="Conector recto 56"/>
          <p:cNvCxnSpPr>
            <a:cxnSpLocks/>
          </p:cNvCxnSpPr>
          <p:nvPr/>
        </p:nvCxnSpPr>
        <p:spPr>
          <a:xfrm flipV="1">
            <a:off x="8610600" y="4569918"/>
            <a:ext cx="129356" cy="486414"/>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Elipse 36"/>
          <p:cNvSpPr/>
          <p:nvPr/>
        </p:nvSpPr>
        <p:spPr>
          <a:xfrm>
            <a:off x="2296052" y="2327675"/>
            <a:ext cx="69518" cy="67816"/>
          </a:xfrm>
          <a:prstGeom prst="ellipse">
            <a:avLst/>
          </a:prstGeom>
          <a:solidFill>
            <a:srgbClr val="FF6600"/>
          </a:solidFill>
          <a:ln>
            <a:solidFill>
              <a:srgbClr val="ECA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Elipse 39"/>
          <p:cNvSpPr/>
          <p:nvPr/>
        </p:nvSpPr>
        <p:spPr>
          <a:xfrm>
            <a:off x="2296053" y="2543924"/>
            <a:ext cx="69517" cy="68742"/>
          </a:xfrm>
          <a:prstGeom prst="ellipse">
            <a:avLst/>
          </a:prstGeom>
          <a:solidFill>
            <a:schemeClr val="tx1"/>
          </a:solidFill>
          <a:ln>
            <a:solidFill>
              <a:srgbClr val="162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CuadroTexto 40"/>
          <p:cNvSpPr txBox="1"/>
          <p:nvPr/>
        </p:nvSpPr>
        <p:spPr>
          <a:xfrm>
            <a:off x="2357443" y="2282272"/>
            <a:ext cx="38343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2025</a:t>
            </a:r>
          </a:p>
        </p:txBody>
      </p:sp>
      <p:sp>
        <p:nvSpPr>
          <p:cNvPr id="42" name="CuadroTexto 41"/>
          <p:cNvSpPr txBox="1"/>
          <p:nvPr/>
        </p:nvSpPr>
        <p:spPr>
          <a:xfrm>
            <a:off x="2350086" y="2478267"/>
            <a:ext cx="38343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2022</a:t>
            </a:r>
          </a:p>
        </p:txBody>
      </p:sp>
      <p:pic>
        <p:nvPicPr>
          <p:cNvPr id="5" name="Imagen 4">
            <a:extLst>
              <a:ext uri="{FF2B5EF4-FFF2-40B4-BE49-F238E27FC236}">
                <a16:creationId xmlns:a16="http://schemas.microsoft.com/office/drawing/2014/main" id="{F7CA643F-594E-4DC0-052F-41BF3B136C97}"/>
              </a:ext>
            </a:extLst>
          </p:cNvPr>
          <p:cNvPicPr>
            <a:picLocks noChangeAspect="1"/>
          </p:cNvPicPr>
          <p:nvPr/>
        </p:nvPicPr>
        <p:blipFill>
          <a:blip r:embed="rId4"/>
          <a:stretch>
            <a:fillRect/>
          </a:stretch>
        </p:blipFill>
        <p:spPr>
          <a:xfrm>
            <a:off x="8626535" y="4294346"/>
            <a:ext cx="327349" cy="93232"/>
          </a:xfrm>
          <a:prstGeom prst="rect">
            <a:avLst/>
          </a:prstGeom>
        </p:spPr>
      </p:pic>
      <p:pic>
        <p:nvPicPr>
          <p:cNvPr id="8" name="Imagen 7">
            <a:extLst>
              <a:ext uri="{FF2B5EF4-FFF2-40B4-BE49-F238E27FC236}">
                <a16:creationId xmlns:a16="http://schemas.microsoft.com/office/drawing/2014/main" id="{2D6950C6-4929-AB79-E5DE-4F20247FE61E}"/>
              </a:ext>
            </a:extLst>
          </p:cNvPr>
          <p:cNvPicPr>
            <a:picLocks noChangeAspect="1"/>
          </p:cNvPicPr>
          <p:nvPr/>
        </p:nvPicPr>
        <p:blipFill>
          <a:blip r:embed="rId5"/>
          <a:srcRect t="10000" b="13266"/>
          <a:stretch>
            <a:fillRect/>
          </a:stretch>
        </p:blipFill>
        <p:spPr>
          <a:xfrm>
            <a:off x="8367610" y="4484220"/>
            <a:ext cx="327347" cy="110278"/>
          </a:xfrm>
          <a:prstGeom prst="rect">
            <a:avLst/>
          </a:prstGeom>
        </p:spPr>
      </p:pic>
      <p:pic>
        <p:nvPicPr>
          <p:cNvPr id="10" name="Imagen 9">
            <a:extLst>
              <a:ext uri="{FF2B5EF4-FFF2-40B4-BE49-F238E27FC236}">
                <a16:creationId xmlns:a16="http://schemas.microsoft.com/office/drawing/2014/main" id="{E57C8868-4E15-6418-CDE8-DCEE0D1C2D6C}"/>
              </a:ext>
            </a:extLst>
          </p:cNvPr>
          <p:cNvPicPr>
            <a:picLocks noChangeAspect="1"/>
          </p:cNvPicPr>
          <p:nvPr/>
        </p:nvPicPr>
        <p:blipFill>
          <a:blip r:embed="rId6"/>
          <a:stretch>
            <a:fillRect/>
          </a:stretch>
        </p:blipFill>
        <p:spPr>
          <a:xfrm>
            <a:off x="9168107" y="4406104"/>
            <a:ext cx="185322" cy="156231"/>
          </a:xfrm>
          <a:prstGeom prst="rect">
            <a:avLst/>
          </a:prstGeom>
        </p:spPr>
      </p:pic>
      <p:pic>
        <p:nvPicPr>
          <p:cNvPr id="16" name="Imagen 15">
            <a:extLst>
              <a:ext uri="{FF2B5EF4-FFF2-40B4-BE49-F238E27FC236}">
                <a16:creationId xmlns:a16="http://schemas.microsoft.com/office/drawing/2014/main" id="{065D6A49-C8D3-039C-DB00-A596C325F365}"/>
              </a:ext>
            </a:extLst>
          </p:cNvPr>
          <p:cNvPicPr>
            <a:picLocks noChangeAspect="1"/>
          </p:cNvPicPr>
          <p:nvPr/>
        </p:nvPicPr>
        <p:blipFill>
          <a:blip r:embed="rId7"/>
          <a:srcRect l="16070" t="40125" r="13394" b="40297"/>
          <a:stretch>
            <a:fillRect/>
          </a:stretch>
        </p:blipFill>
        <p:spPr>
          <a:xfrm>
            <a:off x="6915846" y="5347144"/>
            <a:ext cx="298472" cy="72227"/>
          </a:xfrm>
          <a:prstGeom prst="rect">
            <a:avLst/>
          </a:prstGeom>
        </p:spPr>
      </p:pic>
      <p:pic>
        <p:nvPicPr>
          <p:cNvPr id="18" name="Imagen 17">
            <a:extLst>
              <a:ext uri="{FF2B5EF4-FFF2-40B4-BE49-F238E27FC236}">
                <a16:creationId xmlns:a16="http://schemas.microsoft.com/office/drawing/2014/main" id="{FEDEA170-4799-3AA3-18FE-084B8A1C6648}"/>
              </a:ext>
            </a:extLst>
          </p:cNvPr>
          <p:cNvPicPr>
            <a:picLocks noChangeAspect="1"/>
          </p:cNvPicPr>
          <p:nvPr/>
        </p:nvPicPr>
        <p:blipFill>
          <a:blip r:embed="rId8"/>
          <a:stretch>
            <a:fillRect/>
          </a:stretch>
        </p:blipFill>
        <p:spPr>
          <a:xfrm>
            <a:off x="6333430" y="5199650"/>
            <a:ext cx="349991" cy="144607"/>
          </a:xfrm>
          <a:prstGeom prst="rect">
            <a:avLst/>
          </a:prstGeom>
        </p:spPr>
      </p:pic>
      <p:pic>
        <p:nvPicPr>
          <p:cNvPr id="21" name="Imagen 20">
            <a:extLst>
              <a:ext uri="{FF2B5EF4-FFF2-40B4-BE49-F238E27FC236}">
                <a16:creationId xmlns:a16="http://schemas.microsoft.com/office/drawing/2014/main" id="{F019E1C8-EB4A-0D76-1970-06C10B877FB6}"/>
              </a:ext>
            </a:extLst>
          </p:cNvPr>
          <p:cNvPicPr>
            <a:picLocks noChangeAspect="1"/>
          </p:cNvPicPr>
          <p:nvPr/>
        </p:nvPicPr>
        <p:blipFill>
          <a:blip r:embed="rId4"/>
          <a:stretch>
            <a:fillRect/>
          </a:stretch>
        </p:blipFill>
        <p:spPr>
          <a:xfrm>
            <a:off x="8337052" y="3862983"/>
            <a:ext cx="327349" cy="93232"/>
          </a:xfrm>
          <a:prstGeom prst="rect">
            <a:avLst/>
          </a:prstGeom>
        </p:spPr>
      </p:pic>
      <p:pic>
        <p:nvPicPr>
          <p:cNvPr id="22" name="Imagen 21">
            <a:extLst>
              <a:ext uri="{FF2B5EF4-FFF2-40B4-BE49-F238E27FC236}">
                <a16:creationId xmlns:a16="http://schemas.microsoft.com/office/drawing/2014/main" id="{C34DC294-F375-0099-7E66-1590951FEC2A}"/>
              </a:ext>
            </a:extLst>
          </p:cNvPr>
          <p:cNvPicPr>
            <a:picLocks noChangeAspect="1"/>
          </p:cNvPicPr>
          <p:nvPr/>
        </p:nvPicPr>
        <p:blipFill>
          <a:blip r:embed="rId6"/>
          <a:stretch>
            <a:fillRect/>
          </a:stretch>
        </p:blipFill>
        <p:spPr>
          <a:xfrm>
            <a:off x="8169367" y="4675912"/>
            <a:ext cx="185322" cy="156231"/>
          </a:xfrm>
          <a:prstGeom prst="rect">
            <a:avLst/>
          </a:prstGeom>
        </p:spPr>
      </p:pic>
      <p:pic>
        <p:nvPicPr>
          <p:cNvPr id="23" name="Imagen 22">
            <a:extLst>
              <a:ext uri="{FF2B5EF4-FFF2-40B4-BE49-F238E27FC236}">
                <a16:creationId xmlns:a16="http://schemas.microsoft.com/office/drawing/2014/main" id="{507B4B3F-CD96-0ED8-F23C-8F2394FF983E}"/>
              </a:ext>
            </a:extLst>
          </p:cNvPr>
          <p:cNvPicPr>
            <a:picLocks noChangeAspect="1"/>
          </p:cNvPicPr>
          <p:nvPr/>
        </p:nvPicPr>
        <p:blipFill>
          <a:blip r:embed="rId5"/>
          <a:srcRect t="10000" b="13266"/>
          <a:stretch>
            <a:fillRect/>
          </a:stretch>
        </p:blipFill>
        <p:spPr>
          <a:xfrm>
            <a:off x="8632121" y="4954229"/>
            <a:ext cx="327347" cy="110278"/>
          </a:xfrm>
          <a:prstGeom prst="rect">
            <a:avLst/>
          </a:prstGeom>
        </p:spPr>
      </p:pic>
      <p:sp>
        <p:nvSpPr>
          <p:cNvPr id="34" name="Elipse 33">
            <a:extLst>
              <a:ext uri="{FF2B5EF4-FFF2-40B4-BE49-F238E27FC236}">
                <a16:creationId xmlns:a16="http://schemas.microsoft.com/office/drawing/2014/main" id="{9D3000A1-E390-A2CA-7194-995395A7DC9C}"/>
              </a:ext>
            </a:extLst>
          </p:cNvPr>
          <p:cNvSpPr/>
          <p:nvPr/>
        </p:nvSpPr>
        <p:spPr>
          <a:xfrm rot="20058592">
            <a:off x="8401227" y="4341558"/>
            <a:ext cx="544697" cy="915103"/>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Imagen 34">
            <a:extLst>
              <a:ext uri="{FF2B5EF4-FFF2-40B4-BE49-F238E27FC236}">
                <a16:creationId xmlns:a16="http://schemas.microsoft.com/office/drawing/2014/main" id="{4205D021-4CA1-4EC5-F74B-9715BA012923}"/>
              </a:ext>
            </a:extLst>
          </p:cNvPr>
          <p:cNvPicPr>
            <a:picLocks noChangeAspect="1"/>
          </p:cNvPicPr>
          <p:nvPr/>
        </p:nvPicPr>
        <p:blipFill>
          <a:blip r:embed="rId8"/>
          <a:stretch>
            <a:fillRect/>
          </a:stretch>
        </p:blipFill>
        <p:spPr>
          <a:xfrm>
            <a:off x="5209121" y="4985922"/>
            <a:ext cx="349991" cy="144607"/>
          </a:xfrm>
          <a:prstGeom prst="rect">
            <a:avLst/>
          </a:prstGeom>
        </p:spPr>
      </p:pic>
      <p:pic>
        <p:nvPicPr>
          <p:cNvPr id="36" name="Imagen 35">
            <a:extLst>
              <a:ext uri="{FF2B5EF4-FFF2-40B4-BE49-F238E27FC236}">
                <a16:creationId xmlns:a16="http://schemas.microsoft.com/office/drawing/2014/main" id="{A340449E-F4C3-2F46-D0E2-6BEC4E4EA048}"/>
              </a:ext>
            </a:extLst>
          </p:cNvPr>
          <p:cNvPicPr>
            <a:picLocks noChangeAspect="1"/>
          </p:cNvPicPr>
          <p:nvPr/>
        </p:nvPicPr>
        <p:blipFill>
          <a:blip r:embed="rId7"/>
          <a:srcRect l="16070" t="40125" r="13394" b="40297"/>
          <a:stretch>
            <a:fillRect/>
          </a:stretch>
        </p:blipFill>
        <p:spPr>
          <a:xfrm>
            <a:off x="5409876" y="5394744"/>
            <a:ext cx="298472" cy="72227"/>
          </a:xfrm>
          <a:prstGeom prst="rect">
            <a:avLst/>
          </a:prstGeom>
        </p:spPr>
      </p:pic>
      <p:pic>
        <p:nvPicPr>
          <p:cNvPr id="38" name="Imagen 37">
            <a:extLst>
              <a:ext uri="{FF2B5EF4-FFF2-40B4-BE49-F238E27FC236}">
                <a16:creationId xmlns:a16="http://schemas.microsoft.com/office/drawing/2014/main" id="{127CE62A-64BA-A261-F9D8-D7917AB337A6}"/>
              </a:ext>
            </a:extLst>
          </p:cNvPr>
          <p:cNvPicPr>
            <a:picLocks noChangeAspect="1"/>
          </p:cNvPicPr>
          <p:nvPr/>
        </p:nvPicPr>
        <p:blipFill>
          <a:blip r:embed="rId9"/>
          <a:srcRect t="29119" b="26976"/>
          <a:stretch>
            <a:fillRect/>
          </a:stretch>
        </p:blipFill>
        <p:spPr>
          <a:xfrm>
            <a:off x="4580015" y="5368866"/>
            <a:ext cx="387200" cy="103727"/>
          </a:xfrm>
          <a:prstGeom prst="rect">
            <a:avLst/>
          </a:prstGeom>
        </p:spPr>
      </p:pic>
      <p:pic>
        <p:nvPicPr>
          <p:cNvPr id="39" name="Imagen 38">
            <a:extLst>
              <a:ext uri="{FF2B5EF4-FFF2-40B4-BE49-F238E27FC236}">
                <a16:creationId xmlns:a16="http://schemas.microsoft.com/office/drawing/2014/main" id="{1F22590D-8F4F-8E1A-9382-C86B2BF2132D}"/>
              </a:ext>
            </a:extLst>
          </p:cNvPr>
          <p:cNvPicPr>
            <a:picLocks noChangeAspect="1"/>
          </p:cNvPicPr>
          <p:nvPr/>
        </p:nvPicPr>
        <p:blipFill>
          <a:blip r:embed="rId9"/>
          <a:srcRect t="29119" b="26976"/>
          <a:stretch>
            <a:fillRect/>
          </a:stretch>
        </p:blipFill>
        <p:spPr>
          <a:xfrm>
            <a:off x="3922632" y="5377901"/>
            <a:ext cx="387200" cy="103727"/>
          </a:xfrm>
          <a:prstGeom prst="rect">
            <a:avLst/>
          </a:prstGeom>
        </p:spPr>
      </p:pic>
    </p:spTree>
    <p:extLst>
      <p:ext uri="{BB962C8B-B14F-4D97-AF65-F5344CB8AC3E}">
        <p14:creationId xmlns:p14="http://schemas.microsoft.com/office/powerpoint/2010/main" val="2038399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7">
            <a:extLst>
              <a:ext uri="{FF2B5EF4-FFF2-40B4-BE49-F238E27FC236}">
                <a16:creationId xmlns:a16="http://schemas.microsoft.com/office/drawing/2014/main" id="{177FEC3E-B2FE-9045-8D49-89B1E3D20CB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417"/>
          <a:stretch/>
        </p:blipFill>
        <p:spPr>
          <a:xfrm>
            <a:off x="0" y="0"/>
            <a:ext cx="12192000" cy="6858000"/>
          </a:xfrm>
          <a:prstGeom prst="rect">
            <a:avLst/>
          </a:prstGeom>
          <a:noFill/>
          <a:ln>
            <a:noFill/>
          </a:ln>
        </p:spPr>
      </p:pic>
      <p:sp>
        <p:nvSpPr>
          <p:cNvPr id="3" name="Rectángulo 2">
            <a:extLst>
              <a:ext uri="{FF2B5EF4-FFF2-40B4-BE49-F238E27FC236}">
                <a16:creationId xmlns:a16="http://schemas.microsoft.com/office/drawing/2014/main" id="{860A852D-4753-B357-F0B9-414A9873755C}"/>
              </a:ext>
            </a:extLst>
          </p:cNvPr>
          <p:cNvSpPr>
            <a:spLocks/>
          </p:cNvSpPr>
          <p:nvPr/>
        </p:nvSpPr>
        <p:spPr>
          <a:xfrm>
            <a:off x="-13532" y="0"/>
            <a:ext cx="12205532" cy="6857998"/>
          </a:xfrm>
          <a:prstGeom prst="rect">
            <a:avLst/>
          </a:prstGeom>
          <a:solidFill>
            <a:srgbClr val="041A70">
              <a:alpha val="5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4" name="CuadroTexto 3">
            <a:extLst>
              <a:ext uri="{FF2B5EF4-FFF2-40B4-BE49-F238E27FC236}">
                <a16:creationId xmlns:a16="http://schemas.microsoft.com/office/drawing/2014/main" id="{E09B4954-3B2C-AEE3-B1FA-A6CC6EE51473}"/>
              </a:ext>
            </a:extLst>
          </p:cNvPr>
          <p:cNvSpPr txBox="1"/>
          <p:nvPr/>
        </p:nvSpPr>
        <p:spPr>
          <a:xfrm>
            <a:off x="206138" y="521957"/>
            <a:ext cx="7787844" cy="830997"/>
          </a:xfrm>
          <a:prstGeom prst="rect">
            <a:avLst/>
          </a:prstGeom>
          <a:noFill/>
        </p:spPr>
        <p:txBody>
          <a:bodyPr wrap="square">
            <a:spAutoFit/>
          </a:bodyPr>
          <a:lstStyle/>
          <a:p>
            <a:r>
              <a:rPr lang="es-CO" sz="4800" b="1" dirty="0">
                <a:solidFill>
                  <a:prstClr val="white"/>
                </a:solidFill>
                <a:latin typeface="Century Gothic" panose="020B0502020202020204" pitchFamily="34" charset="0"/>
                <a:cs typeface="Times New Roman" panose="02020603050405020304" pitchFamily="18" charset="0"/>
              </a:rPr>
              <a:t>CONTENIDO</a:t>
            </a:r>
            <a:endParaRPr lang="es-CO" sz="4800" b="1" dirty="0">
              <a:solidFill>
                <a:prstClr val="white"/>
              </a:solidFill>
              <a:latin typeface="Century Gothic" panose="020B0502020202020204" pitchFamily="34" charset="0"/>
            </a:endParaRPr>
          </a:p>
        </p:txBody>
      </p:sp>
      <p:sp>
        <p:nvSpPr>
          <p:cNvPr id="5" name="Triángulo isósceles 4">
            <a:extLst>
              <a:ext uri="{FF2B5EF4-FFF2-40B4-BE49-F238E27FC236}">
                <a16:creationId xmlns:a16="http://schemas.microsoft.com/office/drawing/2014/main" id="{78776783-D142-FA29-819A-AD11A44731CE}"/>
              </a:ext>
            </a:extLst>
          </p:cNvPr>
          <p:cNvSpPr/>
          <p:nvPr/>
        </p:nvSpPr>
        <p:spPr>
          <a:xfrm rot="16200000">
            <a:off x="6750849" y="-3879051"/>
            <a:ext cx="271452" cy="10610850"/>
          </a:xfrm>
          <a:prstGeom prst="triangle">
            <a:avLst/>
          </a:prstGeom>
          <a:solidFill>
            <a:srgbClr val="FF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
        <p:nvSpPr>
          <p:cNvPr id="6" name="CuadroTexto 5"/>
          <p:cNvSpPr txBox="1"/>
          <p:nvPr/>
        </p:nvSpPr>
        <p:spPr>
          <a:xfrm>
            <a:off x="1100472" y="1850892"/>
            <a:ext cx="903412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1.</a:t>
            </a:r>
            <a:r>
              <a:rPr kumimoji="0" lang="es-MX" sz="2400" i="0" u="none" strike="noStrike" kern="1200" cap="none" spc="0" normalizeH="0" noProof="0" dirty="0">
                <a:ln>
                  <a:noFill/>
                </a:ln>
                <a:solidFill>
                  <a:schemeClr val="bg1">
                    <a:lumMod val="95000"/>
                  </a:schemeClr>
                </a:solidFill>
                <a:effectLst/>
                <a:uLnTx/>
                <a:uFillTx/>
                <a:latin typeface="Century Gothic" panose="020B0502020202020204" pitchFamily="34" charset="0"/>
                <a:ea typeface="+mn-ea"/>
                <a:cs typeface="+mn-cs"/>
              </a:rPr>
              <a:t> </a:t>
            </a:r>
            <a:r>
              <a:rPr kumimoji="0" lang="es-MX" sz="2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Conceptualización </a:t>
            </a:r>
            <a:r>
              <a:rPr kumimoji="0" lang="es-MX" sz="24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de la investigación</a:t>
            </a:r>
            <a:endParaRPr kumimoji="0" lang="es-CO" sz="24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endParaRPr>
          </a:p>
        </p:txBody>
      </p:sp>
      <p:sp>
        <p:nvSpPr>
          <p:cNvPr id="7" name="CuadroTexto 6"/>
          <p:cNvSpPr txBox="1"/>
          <p:nvPr/>
        </p:nvSpPr>
        <p:spPr>
          <a:xfrm>
            <a:off x="1100472" y="2533912"/>
            <a:ext cx="9034127" cy="16927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2.</a:t>
            </a:r>
            <a:r>
              <a:rPr kumimoji="0" lang="es-MX" sz="2400" b="0" i="0" u="none" strike="noStrike" kern="1200" cap="none" spc="0" normalizeH="0" noProof="0" dirty="0">
                <a:ln>
                  <a:noFill/>
                </a:ln>
                <a:solidFill>
                  <a:schemeClr val="bg1">
                    <a:lumMod val="95000"/>
                  </a:schemeClr>
                </a:solidFill>
                <a:effectLst/>
                <a:uLnTx/>
                <a:uFillTx/>
                <a:latin typeface="Century Gothic" panose="020B0502020202020204" pitchFamily="34" charset="0"/>
                <a:ea typeface="+mn-ea"/>
                <a:cs typeface="+mn-cs"/>
              </a:rPr>
              <a:t> </a:t>
            </a:r>
            <a:r>
              <a:rPr kumimoji="0" lang="es-MX" sz="2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Análisis capital de marca </a:t>
            </a:r>
            <a:r>
              <a:rPr kumimoji="0" lang="es-MX" sz="24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medicamentos genéricos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Familiaridad de la categoría</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Asociaciones mentales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Valor percibido de marca</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Fidelidad</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Diagnóstico Salud de marca		</a:t>
            </a:r>
            <a:endParaRPr kumimoji="0" lang="es-CO" sz="16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endParaRPr>
          </a:p>
        </p:txBody>
      </p:sp>
      <p:sp>
        <p:nvSpPr>
          <p:cNvPr id="8" name="CuadroTexto 7"/>
          <p:cNvSpPr txBox="1"/>
          <p:nvPr/>
        </p:nvSpPr>
        <p:spPr>
          <a:xfrm>
            <a:off x="1100472" y="5262066"/>
            <a:ext cx="903412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2400" dirty="0">
                <a:solidFill>
                  <a:schemeClr val="bg1">
                    <a:lumMod val="95000"/>
                  </a:schemeClr>
                </a:solidFill>
                <a:latin typeface="Century Gothic" panose="020B0502020202020204" pitchFamily="34" charset="0"/>
              </a:rPr>
              <a:t>4. </a:t>
            </a:r>
            <a:r>
              <a:rPr kumimoji="0" lang="es-MX" sz="24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rPr>
              <a:t>Principales hallazgos &amp; </a:t>
            </a:r>
            <a:r>
              <a:rPr kumimoji="0" lang="es-MX" sz="2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rPr>
              <a:t>Estrategias a considerar</a:t>
            </a:r>
            <a:endParaRPr kumimoji="0" lang="es-CO" sz="2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ndParaRPr>
          </a:p>
        </p:txBody>
      </p:sp>
      <p:sp>
        <p:nvSpPr>
          <p:cNvPr id="9" name="CuadroTexto 8">
            <a:extLst>
              <a:ext uri="{FF2B5EF4-FFF2-40B4-BE49-F238E27FC236}">
                <a16:creationId xmlns:a16="http://schemas.microsoft.com/office/drawing/2014/main" id="{CC0E9DA8-7D5E-299A-3E04-2987718B5627}"/>
              </a:ext>
            </a:extLst>
          </p:cNvPr>
          <p:cNvSpPr txBox="1"/>
          <p:nvPr/>
        </p:nvSpPr>
        <p:spPr>
          <a:xfrm>
            <a:off x="1100472" y="4416012"/>
            <a:ext cx="903412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2400" dirty="0">
                <a:solidFill>
                  <a:schemeClr val="bg1">
                    <a:lumMod val="95000"/>
                  </a:schemeClr>
                </a:solidFill>
                <a:latin typeface="Century Gothic" panose="020B0502020202020204" pitchFamily="34" charset="0"/>
              </a:rPr>
              <a:t>3. </a:t>
            </a:r>
            <a:r>
              <a:rPr kumimoji="0" lang="es-MX" sz="2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rPr>
              <a:t>Extensión de línea</a:t>
            </a:r>
            <a:r>
              <a:rPr kumimoji="0" lang="es-MX" sz="2400" b="0" i="0" u="none" strike="noStrike" kern="1200" cap="none" spc="0" normalizeH="0" baseline="0" noProof="0" dirty="0">
                <a:ln>
                  <a:noFill/>
                </a:ln>
                <a:solidFill>
                  <a:schemeClr val="bg1">
                    <a:lumMod val="95000"/>
                  </a:schemeClr>
                </a:solidFill>
                <a:effectLst/>
                <a:uLnTx/>
                <a:uFillTx/>
                <a:latin typeface="Century Gothic" panose="020B0502020202020204" pitchFamily="34" charset="0"/>
              </a:rPr>
              <a:t>; nuevas categorías</a:t>
            </a:r>
            <a:endParaRPr kumimoji="0" lang="es-CO" sz="2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ndParaRPr>
          </a:p>
        </p:txBody>
      </p:sp>
    </p:spTree>
    <p:extLst>
      <p:ext uri="{BB962C8B-B14F-4D97-AF65-F5344CB8AC3E}">
        <p14:creationId xmlns:p14="http://schemas.microsoft.com/office/powerpoint/2010/main" val="215788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Gráfico 37"/>
          <p:cNvGraphicFramePr/>
          <p:nvPr/>
        </p:nvGraphicFramePr>
        <p:xfrm>
          <a:off x="1400961" y="1594284"/>
          <a:ext cx="8759039" cy="4901059"/>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Box 5">
            <a:extLst>
              <a:ext uri="{FF2B5EF4-FFF2-40B4-BE49-F238E27FC236}">
                <a16:creationId xmlns:a16="http://schemas.microsoft.com/office/drawing/2014/main" id="{31A12575-21D5-FB1B-909A-2ACDCFBA2F9E}"/>
              </a:ext>
            </a:extLst>
          </p:cNvPr>
          <p:cNvSpPr txBox="1">
            <a:spLocks noChangeArrowheads="1"/>
          </p:cNvSpPr>
          <p:nvPr/>
        </p:nvSpPr>
        <p:spPr bwMode="auto">
          <a:xfrm>
            <a:off x="-1" y="18292"/>
            <a:ext cx="5911155"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Matriz conocimiento de marcas y su posición</a:t>
            </a:r>
            <a:endParaRPr kumimoji="0" lang="es-CO"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 name="CuadroTexto 3"/>
          <p:cNvSpPr txBox="1"/>
          <p:nvPr/>
        </p:nvSpPr>
        <p:spPr>
          <a:xfrm>
            <a:off x="456474" y="676871"/>
            <a:ext cx="11279052"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mantiene su presencia como marca líder entre los consumidores actuales, siendo una de las principales elecciones al considerar un medicamento genérico, lo cual se justifica en su crecimiento en recordación espontánea; adicionalmente, se destaca el ingreso de MK en este segmento de marcas, lo cual genera alertas para evitar que se pierda terreno en la consideración.</a:t>
            </a:r>
          </a:p>
        </p:txBody>
      </p:sp>
      <p:pic>
        <p:nvPicPr>
          <p:cNvPr id="27" name="Imagen 26">
            <a:extLst>
              <a:ext uri="{FF2B5EF4-FFF2-40B4-BE49-F238E27FC236}">
                <a16:creationId xmlns:a16="http://schemas.microsoft.com/office/drawing/2014/main" id="{DDB55850-80F5-0700-35A3-C1CA88F7EA4E}"/>
              </a:ext>
            </a:extLst>
          </p:cNvPr>
          <p:cNvPicPr>
            <a:picLocks noChangeAspect="1"/>
          </p:cNvPicPr>
          <p:nvPr/>
        </p:nvPicPr>
        <p:blipFill>
          <a:blip r:embed="rId4">
            <a:duotone>
              <a:srgbClr val="FFC000">
                <a:shade val="45000"/>
                <a:satMod val="135000"/>
              </a:srgbClr>
              <a:prstClr val="white"/>
            </a:duotone>
          </a:blip>
          <a:stretch>
            <a:fillRect/>
          </a:stretch>
        </p:blipFill>
        <p:spPr>
          <a:xfrm>
            <a:off x="9704222" y="58930"/>
            <a:ext cx="422648" cy="422648"/>
          </a:xfrm>
          <a:prstGeom prst="rect">
            <a:avLst/>
          </a:prstGeom>
        </p:spPr>
      </p:pic>
      <p:sp>
        <p:nvSpPr>
          <p:cNvPr id="28"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25" name="Text Box 6"/>
          <p:cNvSpPr txBox="1">
            <a:spLocks noChangeArrowheads="1"/>
          </p:cNvSpPr>
          <p:nvPr/>
        </p:nvSpPr>
        <p:spPr bwMode="auto">
          <a:xfrm>
            <a:off x="2135813" y="1761972"/>
            <a:ext cx="1419271" cy="461665"/>
          </a:xfrm>
          <a:prstGeom prst="rect">
            <a:avLst/>
          </a:prstGeom>
          <a:solidFill>
            <a:schemeClr val="tx1">
              <a:lumMod val="50000"/>
              <a:lumOff val="50000"/>
            </a:schemeClr>
          </a:solid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 DE NICHO</a:t>
            </a:r>
          </a:p>
        </p:txBody>
      </p:sp>
      <p:sp>
        <p:nvSpPr>
          <p:cNvPr id="26" name="Text Box 7"/>
          <p:cNvSpPr txBox="1">
            <a:spLocks noChangeArrowheads="1"/>
          </p:cNvSpPr>
          <p:nvPr/>
        </p:nvSpPr>
        <p:spPr bwMode="auto">
          <a:xfrm>
            <a:off x="8468497" y="1771128"/>
            <a:ext cx="1423226" cy="276999"/>
          </a:xfrm>
          <a:prstGeom prst="rect">
            <a:avLst/>
          </a:prstGeom>
          <a:solidFill>
            <a:schemeClr val="tx1">
              <a:lumMod val="50000"/>
              <a:lumOff val="50000"/>
            </a:schemeClr>
          </a:solid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MARCAS LIDERES</a:t>
            </a:r>
          </a:p>
        </p:txBody>
      </p:sp>
      <p:sp>
        <p:nvSpPr>
          <p:cNvPr id="29" name="Text Box 5"/>
          <p:cNvSpPr txBox="1">
            <a:spLocks noChangeArrowheads="1"/>
          </p:cNvSpPr>
          <p:nvPr/>
        </p:nvSpPr>
        <p:spPr bwMode="auto">
          <a:xfrm>
            <a:off x="2142968" y="5879230"/>
            <a:ext cx="2028352" cy="279180"/>
          </a:xfrm>
          <a:prstGeom prst="rect">
            <a:avLst/>
          </a:prstGeom>
          <a:solidFill>
            <a:schemeClr val="tx1">
              <a:lumMod val="50000"/>
              <a:lumOff val="50000"/>
            </a:schemeClr>
          </a:solidFill>
          <a:ln>
            <a:noFill/>
          </a:ln>
          <a:effectLst/>
        </p:spPr>
        <p:txBody>
          <a:bodyPr wrap="square" lIns="90000" tIns="46800" rIns="90000" bIns="46800">
            <a:spAutoFit/>
          </a:bodyPr>
          <a:lstStyle/>
          <a:p>
            <a:pPr marL="0" marR="0" lvl="0" indent="0" algn="ctr" defTabSz="914400" rtl="0" eaLnBrk="1" fontAlgn="auto" latinLnBrk="0" hangingPunct="1">
              <a:lnSpc>
                <a:spcPct val="100000"/>
              </a:lnSpc>
              <a:spcBef>
                <a:spcPct val="50000"/>
              </a:spcBef>
              <a:spcAft>
                <a:spcPts val="0"/>
              </a:spcAft>
              <a:buClr>
                <a:srgbClr val="FF6600"/>
              </a:buClr>
              <a:buSzPct val="150000"/>
              <a:buFont typeface="Arial Black" pitchFamily="34" charset="0"/>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MARCAS NO DEFINIDAS</a:t>
            </a:r>
            <a:endParaRPr kumimoji="0" lang="es-ES"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0" name="1 Marcador de número de diapositiva"/>
          <p:cNvSpPr txBox="1">
            <a:spLocks/>
          </p:cNvSpPr>
          <p:nvPr/>
        </p:nvSpPr>
        <p:spPr>
          <a:xfrm>
            <a:off x="4121892" y="6458739"/>
            <a:ext cx="3780733" cy="365125"/>
          </a:xfrm>
          <a:prstGeom prst="rect">
            <a:avLst/>
          </a:prstGeom>
        </p:spPr>
        <p:txBody>
          <a:bodyPr vert="horz" lIns="91440" tIns="45720" rIns="91440" bIns="45720" rtlCol="0" anchor="ctr"/>
          <a:lstStyle>
            <a:defPPr>
              <a:defRPr lang="es-C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 conocimiento (Espontáneo + Ayudado)</a:t>
            </a:r>
          </a:p>
        </p:txBody>
      </p:sp>
      <p:sp>
        <p:nvSpPr>
          <p:cNvPr id="31" name="1 Marcador de número de diapositiva"/>
          <p:cNvSpPr txBox="1">
            <a:spLocks/>
          </p:cNvSpPr>
          <p:nvPr/>
        </p:nvSpPr>
        <p:spPr>
          <a:xfrm rot="16200000">
            <a:off x="596325" y="3759852"/>
            <a:ext cx="1873170" cy="365125"/>
          </a:xfrm>
          <a:prstGeom prst="rect">
            <a:avLst/>
          </a:prstGeom>
        </p:spPr>
        <p:txBody>
          <a:bodyPr vert="horz" lIns="91440" tIns="45720" rIns="91440" bIns="45720" rtlCol="0" anchor="ctr"/>
          <a:lstStyle>
            <a:defPPr>
              <a:defRPr lang="es-C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Conocimiento Espontáneo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TOM + Otras menciones</a:t>
            </a:r>
          </a:p>
        </p:txBody>
      </p:sp>
      <p:sp>
        <p:nvSpPr>
          <p:cNvPr id="32" name="Text Box 4"/>
          <p:cNvSpPr txBox="1">
            <a:spLocks noChangeArrowheads="1"/>
          </p:cNvSpPr>
          <p:nvPr/>
        </p:nvSpPr>
        <p:spPr bwMode="auto">
          <a:xfrm>
            <a:off x="7902625" y="5872932"/>
            <a:ext cx="2005574" cy="276999"/>
          </a:xfrm>
          <a:prstGeom prst="rect">
            <a:avLst/>
          </a:prstGeom>
          <a:solidFill>
            <a:schemeClr val="tx1">
              <a:lumMod val="50000"/>
              <a:lumOff val="50000"/>
            </a:schemeClr>
          </a:solidFill>
          <a:ln>
            <a:noFill/>
          </a:ln>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“MARCAS INACTIVAS”</a:t>
            </a:r>
          </a:p>
        </p:txBody>
      </p:sp>
      <p:sp>
        <p:nvSpPr>
          <p:cNvPr id="5" name="Elipse 4">
            <a:extLst>
              <a:ext uri="{FF2B5EF4-FFF2-40B4-BE49-F238E27FC236}">
                <a16:creationId xmlns:a16="http://schemas.microsoft.com/office/drawing/2014/main" id="{90F212C6-626E-8B65-70BC-1FFF13B388E1}"/>
              </a:ext>
            </a:extLst>
          </p:cNvPr>
          <p:cNvSpPr/>
          <p:nvPr/>
        </p:nvSpPr>
        <p:spPr>
          <a:xfrm>
            <a:off x="2296052" y="2327675"/>
            <a:ext cx="69518" cy="67816"/>
          </a:xfrm>
          <a:prstGeom prst="ellipse">
            <a:avLst/>
          </a:prstGeom>
          <a:solidFill>
            <a:srgbClr val="FF6600"/>
          </a:solidFill>
          <a:ln>
            <a:solidFill>
              <a:srgbClr val="ECA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lipse 5">
            <a:extLst>
              <a:ext uri="{FF2B5EF4-FFF2-40B4-BE49-F238E27FC236}">
                <a16:creationId xmlns:a16="http://schemas.microsoft.com/office/drawing/2014/main" id="{EE2F40EE-0A58-D12B-25B5-372F56D81F82}"/>
              </a:ext>
            </a:extLst>
          </p:cNvPr>
          <p:cNvSpPr/>
          <p:nvPr/>
        </p:nvSpPr>
        <p:spPr>
          <a:xfrm>
            <a:off x="2296053" y="2543924"/>
            <a:ext cx="69517" cy="68742"/>
          </a:xfrm>
          <a:prstGeom prst="ellipse">
            <a:avLst/>
          </a:prstGeom>
          <a:solidFill>
            <a:schemeClr val="tx1"/>
          </a:solidFill>
          <a:ln>
            <a:solidFill>
              <a:srgbClr val="162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71F0671A-603E-FB08-6852-CFB9CD74EAE7}"/>
              </a:ext>
            </a:extLst>
          </p:cNvPr>
          <p:cNvSpPr txBox="1"/>
          <p:nvPr/>
        </p:nvSpPr>
        <p:spPr>
          <a:xfrm>
            <a:off x="2357443" y="2282272"/>
            <a:ext cx="38343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2025</a:t>
            </a:r>
          </a:p>
        </p:txBody>
      </p:sp>
      <p:sp>
        <p:nvSpPr>
          <p:cNvPr id="8" name="CuadroTexto 7">
            <a:extLst>
              <a:ext uri="{FF2B5EF4-FFF2-40B4-BE49-F238E27FC236}">
                <a16:creationId xmlns:a16="http://schemas.microsoft.com/office/drawing/2014/main" id="{F93238B6-CB39-455C-1EA8-BDF65E3062D5}"/>
              </a:ext>
            </a:extLst>
          </p:cNvPr>
          <p:cNvSpPr txBox="1"/>
          <p:nvPr/>
        </p:nvSpPr>
        <p:spPr>
          <a:xfrm>
            <a:off x="2350086" y="2478267"/>
            <a:ext cx="38343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2022</a:t>
            </a:r>
          </a:p>
        </p:txBody>
      </p:sp>
      <p:pic>
        <p:nvPicPr>
          <p:cNvPr id="9" name="Imagen 8">
            <a:extLst>
              <a:ext uri="{FF2B5EF4-FFF2-40B4-BE49-F238E27FC236}">
                <a16:creationId xmlns:a16="http://schemas.microsoft.com/office/drawing/2014/main" id="{79F5E86B-C6A5-860F-CCCB-4DBCAA5A7AE9}"/>
              </a:ext>
            </a:extLst>
          </p:cNvPr>
          <p:cNvPicPr>
            <a:picLocks noChangeAspect="1"/>
          </p:cNvPicPr>
          <p:nvPr/>
        </p:nvPicPr>
        <p:blipFill>
          <a:blip r:embed="rId5"/>
          <a:srcRect t="10000" b="13266"/>
          <a:stretch>
            <a:fillRect/>
          </a:stretch>
        </p:blipFill>
        <p:spPr>
          <a:xfrm>
            <a:off x="9376875" y="4040264"/>
            <a:ext cx="327347" cy="110278"/>
          </a:xfrm>
          <a:prstGeom prst="rect">
            <a:avLst/>
          </a:prstGeom>
        </p:spPr>
      </p:pic>
      <p:pic>
        <p:nvPicPr>
          <p:cNvPr id="10" name="Imagen 9">
            <a:extLst>
              <a:ext uri="{FF2B5EF4-FFF2-40B4-BE49-F238E27FC236}">
                <a16:creationId xmlns:a16="http://schemas.microsoft.com/office/drawing/2014/main" id="{5BAC9D4E-D872-7126-3217-A7B7A8ADA434}"/>
              </a:ext>
            </a:extLst>
          </p:cNvPr>
          <p:cNvPicPr>
            <a:picLocks noChangeAspect="1"/>
          </p:cNvPicPr>
          <p:nvPr/>
        </p:nvPicPr>
        <p:blipFill>
          <a:blip r:embed="rId6"/>
          <a:stretch>
            <a:fillRect/>
          </a:stretch>
        </p:blipFill>
        <p:spPr>
          <a:xfrm>
            <a:off x="9174300" y="4486422"/>
            <a:ext cx="185322" cy="156231"/>
          </a:xfrm>
          <a:prstGeom prst="rect">
            <a:avLst/>
          </a:prstGeom>
        </p:spPr>
      </p:pic>
      <p:pic>
        <p:nvPicPr>
          <p:cNvPr id="11" name="Imagen 10">
            <a:extLst>
              <a:ext uri="{FF2B5EF4-FFF2-40B4-BE49-F238E27FC236}">
                <a16:creationId xmlns:a16="http://schemas.microsoft.com/office/drawing/2014/main" id="{BCBA3D43-209B-60B0-A1AD-8DDD0AA081D3}"/>
              </a:ext>
            </a:extLst>
          </p:cNvPr>
          <p:cNvPicPr>
            <a:picLocks noChangeAspect="1"/>
          </p:cNvPicPr>
          <p:nvPr/>
        </p:nvPicPr>
        <p:blipFill>
          <a:blip r:embed="rId7"/>
          <a:srcRect l="16070" t="40125" r="13394" b="40297"/>
          <a:stretch>
            <a:fillRect/>
          </a:stretch>
        </p:blipFill>
        <p:spPr>
          <a:xfrm>
            <a:off x="7104926" y="5197405"/>
            <a:ext cx="298472" cy="72227"/>
          </a:xfrm>
          <a:prstGeom prst="rect">
            <a:avLst/>
          </a:prstGeom>
        </p:spPr>
      </p:pic>
      <p:pic>
        <p:nvPicPr>
          <p:cNvPr id="12" name="Imagen 11">
            <a:extLst>
              <a:ext uri="{FF2B5EF4-FFF2-40B4-BE49-F238E27FC236}">
                <a16:creationId xmlns:a16="http://schemas.microsoft.com/office/drawing/2014/main" id="{AA7842DC-14F3-594C-556B-977E05649114}"/>
              </a:ext>
            </a:extLst>
          </p:cNvPr>
          <p:cNvPicPr>
            <a:picLocks noChangeAspect="1"/>
          </p:cNvPicPr>
          <p:nvPr/>
        </p:nvPicPr>
        <p:blipFill>
          <a:blip r:embed="rId8"/>
          <a:stretch>
            <a:fillRect/>
          </a:stretch>
        </p:blipFill>
        <p:spPr>
          <a:xfrm>
            <a:off x="6211959" y="5119109"/>
            <a:ext cx="349991" cy="144607"/>
          </a:xfrm>
          <a:prstGeom prst="rect">
            <a:avLst/>
          </a:prstGeom>
        </p:spPr>
      </p:pic>
      <p:pic>
        <p:nvPicPr>
          <p:cNvPr id="13" name="Imagen 12">
            <a:extLst>
              <a:ext uri="{FF2B5EF4-FFF2-40B4-BE49-F238E27FC236}">
                <a16:creationId xmlns:a16="http://schemas.microsoft.com/office/drawing/2014/main" id="{FBFDAF67-FF8D-30A5-91C9-5B0D0924749A}"/>
              </a:ext>
            </a:extLst>
          </p:cNvPr>
          <p:cNvPicPr>
            <a:picLocks noChangeAspect="1"/>
          </p:cNvPicPr>
          <p:nvPr/>
        </p:nvPicPr>
        <p:blipFill>
          <a:blip r:embed="rId9"/>
          <a:stretch>
            <a:fillRect/>
          </a:stretch>
        </p:blipFill>
        <p:spPr>
          <a:xfrm>
            <a:off x="8741737" y="3677285"/>
            <a:ext cx="327349" cy="93232"/>
          </a:xfrm>
          <a:prstGeom prst="rect">
            <a:avLst/>
          </a:prstGeom>
        </p:spPr>
      </p:pic>
      <p:pic>
        <p:nvPicPr>
          <p:cNvPr id="14" name="Imagen 13">
            <a:extLst>
              <a:ext uri="{FF2B5EF4-FFF2-40B4-BE49-F238E27FC236}">
                <a16:creationId xmlns:a16="http://schemas.microsoft.com/office/drawing/2014/main" id="{0D0EFBC8-1E7B-EC23-D24A-6DF6F135EF7F}"/>
              </a:ext>
            </a:extLst>
          </p:cNvPr>
          <p:cNvPicPr>
            <a:picLocks noChangeAspect="1"/>
          </p:cNvPicPr>
          <p:nvPr/>
        </p:nvPicPr>
        <p:blipFill>
          <a:blip r:embed="rId10"/>
          <a:srcRect t="29119" b="26976"/>
          <a:stretch>
            <a:fillRect/>
          </a:stretch>
        </p:blipFill>
        <p:spPr>
          <a:xfrm>
            <a:off x="4428387" y="5185867"/>
            <a:ext cx="387200" cy="103727"/>
          </a:xfrm>
          <a:prstGeom prst="rect">
            <a:avLst/>
          </a:prstGeom>
        </p:spPr>
      </p:pic>
      <p:pic>
        <p:nvPicPr>
          <p:cNvPr id="15" name="Imagen 14">
            <a:extLst>
              <a:ext uri="{FF2B5EF4-FFF2-40B4-BE49-F238E27FC236}">
                <a16:creationId xmlns:a16="http://schemas.microsoft.com/office/drawing/2014/main" id="{3F6346A8-6384-B416-6D17-BFA83B6C93F2}"/>
              </a:ext>
            </a:extLst>
          </p:cNvPr>
          <p:cNvPicPr>
            <a:picLocks noChangeAspect="1"/>
          </p:cNvPicPr>
          <p:nvPr/>
        </p:nvPicPr>
        <p:blipFill>
          <a:blip r:embed="rId5"/>
          <a:srcRect t="10000" b="13266"/>
          <a:stretch>
            <a:fillRect/>
          </a:stretch>
        </p:blipFill>
        <p:spPr>
          <a:xfrm>
            <a:off x="9359622" y="4301120"/>
            <a:ext cx="327347" cy="110278"/>
          </a:xfrm>
          <a:prstGeom prst="rect">
            <a:avLst/>
          </a:prstGeom>
        </p:spPr>
      </p:pic>
      <p:pic>
        <p:nvPicPr>
          <p:cNvPr id="16" name="Imagen 15">
            <a:extLst>
              <a:ext uri="{FF2B5EF4-FFF2-40B4-BE49-F238E27FC236}">
                <a16:creationId xmlns:a16="http://schemas.microsoft.com/office/drawing/2014/main" id="{8981E080-4B09-46B1-5D80-4FE3076FE1FE}"/>
              </a:ext>
            </a:extLst>
          </p:cNvPr>
          <p:cNvPicPr>
            <a:picLocks noChangeAspect="1"/>
          </p:cNvPicPr>
          <p:nvPr/>
        </p:nvPicPr>
        <p:blipFill>
          <a:blip r:embed="rId9"/>
          <a:stretch>
            <a:fillRect/>
          </a:stretch>
        </p:blipFill>
        <p:spPr>
          <a:xfrm>
            <a:off x="7902625" y="4188135"/>
            <a:ext cx="327349" cy="93232"/>
          </a:xfrm>
          <a:prstGeom prst="rect">
            <a:avLst/>
          </a:prstGeom>
        </p:spPr>
      </p:pic>
      <p:pic>
        <p:nvPicPr>
          <p:cNvPr id="17" name="Imagen 16">
            <a:extLst>
              <a:ext uri="{FF2B5EF4-FFF2-40B4-BE49-F238E27FC236}">
                <a16:creationId xmlns:a16="http://schemas.microsoft.com/office/drawing/2014/main" id="{5409E9CB-766C-61B8-9076-DE27E8CEC31F}"/>
              </a:ext>
            </a:extLst>
          </p:cNvPr>
          <p:cNvPicPr>
            <a:picLocks noChangeAspect="1"/>
          </p:cNvPicPr>
          <p:nvPr/>
        </p:nvPicPr>
        <p:blipFill>
          <a:blip r:embed="rId6"/>
          <a:stretch>
            <a:fillRect/>
          </a:stretch>
        </p:blipFill>
        <p:spPr>
          <a:xfrm>
            <a:off x="8375836" y="4777391"/>
            <a:ext cx="185322" cy="156231"/>
          </a:xfrm>
          <a:prstGeom prst="rect">
            <a:avLst/>
          </a:prstGeom>
        </p:spPr>
      </p:pic>
      <p:pic>
        <p:nvPicPr>
          <p:cNvPr id="18" name="Imagen 17">
            <a:extLst>
              <a:ext uri="{FF2B5EF4-FFF2-40B4-BE49-F238E27FC236}">
                <a16:creationId xmlns:a16="http://schemas.microsoft.com/office/drawing/2014/main" id="{CBD37280-3D5A-6DF5-395D-34AB8AA5F03C}"/>
              </a:ext>
            </a:extLst>
          </p:cNvPr>
          <p:cNvPicPr>
            <a:picLocks noChangeAspect="1"/>
          </p:cNvPicPr>
          <p:nvPr/>
        </p:nvPicPr>
        <p:blipFill>
          <a:blip r:embed="rId7"/>
          <a:srcRect l="16070" t="40125" r="13394" b="40297"/>
          <a:stretch>
            <a:fillRect/>
          </a:stretch>
        </p:blipFill>
        <p:spPr>
          <a:xfrm>
            <a:off x="5087075" y="5197404"/>
            <a:ext cx="298472" cy="72227"/>
          </a:xfrm>
          <a:prstGeom prst="rect">
            <a:avLst/>
          </a:prstGeom>
        </p:spPr>
      </p:pic>
      <p:pic>
        <p:nvPicPr>
          <p:cNvPr id="19" name="Imagen 18">
            <a:extLst>
              <a:ext uri="{FF2B5EF4-FFF2-40B4-BE49-F238E27FC236}">
                <a16:creationId xmlns:a16="http://schemas.microsoft.com/office/drawing/2014/main" id="{22DB6F9E-32B2-FC2D-5406-CA0DC12A049D}"/>
              </a:ext>
            </a:extLst>
          </p:cNvPr>
          <p:cNvPicPr>
            <a:picLocks noChangeAspect="1"/>
          </p:cNvPicPr>
          <p:nvPr/>
        </p:nvPicPr>
        <p:blipFill>
          <a:blip r:embed="rId8"/>
          <a:stretch>
            <a:fillRect/>
          </a:stretch>
        </p:blipFill>
        <p:spPr>
          <a:xfrm>
            <a:off x="4886320" y="5411670"/>
            <a:ext cx="349991" cy="144607"/>
          </a:xfrm>
          <a:prstGeom prst="rect">
            <a:avLst/>
          </a:prstGeom>
        </p:spPr>
      </p:pic>
      <p:pic>
        <p:nvPicPr>
          <p:cNvPr id="20" name="Imagen 19">
            <a:extLst>
              <a:ext uri="{FF2B5EF4-FFF2-40B4-BE49-F238E27FC236}">
                <a16:creationId xmlns:a16="http://schemas.microsoft.com/office/drawing/2014/main" id="{833A55F2-1DE7-E570-B40C-DA6B07E77583}"/>
              </a:ext>
            </a:extLst>
          </p:cNvPr>
          <p:cNvPicPr>
            <a:picLocks noChangeAspect="1"/>
          </p:cNvPicPr>
          <p:nvPr/>
        </p:nvPicPr>
        <p:blipFill>
          <a:blip r:embed="rId10"/>
          <a:srcRect t="29119" b="26976"/>
          <a:stretch>
            <a:fillRect/>
          </a:stretch>
        </p:blipFill>
        <p:spPr>
          <a:xfrm>
            <a:off x="3807075" y="5289594"/>
            <a:ext cx="387200" cy="103727"/>
          </a:xfrm>
          <a:prstGeom prst="rect">
            <a:avLst/>
          </a:prstGeom>
        </p:spPr>
      </p:pic>
      <p:cxnSp>
        <p:nvCxnSpPr>
          <p:cNvPr id="21" name="Conector recto 20">
            <a:extLst>
              <a:ext uri="{FF2B5EF4-FFF2-40B4-BE49-F238E27FC236}">
                <a16:creationId xmlns:a16="http://schemas.microsoft.com/office/drawing/2014/main" id="{3C73BA67-1C0A-D1FA-ABE9-F15275AB895A}"/>
              </a:ext>
            </a:extLst>
          </p:cNvPr>
          <p:cNvCxnSpPr>
            <a:cxnSpLocks/>
          </p:cNvCxnSpPr>
          <p:nvPr/>
        </p:nvCxnSpPr>
        <p:spPr>
          <a:xfrm flipV="1">
            <a:off x="9286890" y="4119389"/>
            <a:ext cx="0" cy="23687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432B12B-CEF1-308C-29CE-06D0DA2FF2B8}"/>
              </a:ext>
            </a:extLst>
          </p:cNvPr>
          <p:cNvSpPr/>
          <p:nvPr/>
        </p:nvSpPr>
        <p:spPr>
          <a:xfrm>
            <a:off x="9174300" y="3918641"/>
            <a:ext cx="631911" cy="602056"/>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Marcador de número de diapositiva 1">
            <a:extLst>
              <a:ext uri="{FF2B5EF4-FFF2-40B4-BE49-F238E27FC236}">
                <a16:creationId xmlns:a16="http://schemas.microsoft.com/office/drawing/2014/main" id="{C11EB772-7505-45E1-43B7-27E879942EB9}"/>
              </a:ext>
            </a:extLst>
          </p:cNvPr>
          <p:cNvSpPr>
            <a:spLocks noGrp="1"/>
          </p:cNvSpPr>
          <p:nvPr>
            <p:ph type="sldNum" sz="quarter" idx="12"/>
          </p:nvPr>
        </p:nvSpPr>
        <p:spPr>
          <a:xfrm>
            <a:off x="9434439" y="645873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091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31A12575-21D5-FB1B-909A-2ACDCFBA2F9E}"/>
              </a:ext>
            </a:extLst>
          </p:cNvPr>
          <p:cNvSpPr txBox="1">
            <a:spLocks noChangeArrowheads="1"/>
          </p:cNvSpPr>
          <p:nvPr/>
        </p:nvSpPr>
        <p:spPr bwMode="auto">
          <a:xfrm>
            <a:off x="-1" y="18292"/>
            <a:ext cx="5911155"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Matriz conocimiento de marcas y su posición</a:t>
            </a:r>
            <a:endParaRPr kumimoji="0" lang="es-CO"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 name="CuadroTexto 3"/>
          <p:cNvSpPr txBox="1"/>
          <p:nvPr/>
        </p:nvSpPr>
        <p:spPr>
          <a:xfrm>
            <a:off x="372732" y="717567"/>
            <a:ext cx="11279052"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Se destaca como La Santé logra ingresar al segmento de marcas líderes entre los que no son usuario de la marca; lo cual genera un panorama muy positivo para poder ganar el terreno de consideración frente a otros actores en genéricos. Adicionalmente, el set mental del consumidor manifiesta como La Santé se encuentra en condiciones muy similares a MK.</a:t>
            </a:r>
          </a:p>
        </p:txBody>
      </p:sp>
      <p:graphicFrame>
        <p:nvGraphicFramePr>
          <p:cNvPr id="5" name="Gráfico 4"/>
          <p:cNvGraphicFramePr/>
          <p:nvPr/>
        </p:nvGraphicFramePr>
        <p:xfrm>
          <a:off x="1400961" y="1594284"/>
          <a:ext cx="8759039" cy="490105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Box 6"/>
          <p:cNvSpPr txBox="1">
            <a:spLocks noChangeArrowheads="1"/>
          </p:cNvSpPr>
          <p:nvPr/>
        </p:nvSpPr>
        <p:spPr bwMode="auto">
          <a:xfrm>
            <a:off x="2135813" y="1770210"/>
            <a:ext cx="1419271" cy="461665"/>
          </a:xfrm>
          <a:prstGeom prst="rect">
            <a:avLst/>
          </a:prstGeom>
          <a:solidFill>
            <a:schemeClr val="tx1">
              <a:lumMod val="50000"/>
              <a:lumOff val="50000"/>
            </a:schemeClr>
          </a:solid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 DE NICHO</a:t>
            </a:r>
          </a:p>
        </p:txBody>
      </p:sp>
      <p:sp>
        <p:nvSpPr>
          <p:cNvPr id="7" name="Text Box 7"/>
          <p:cNvSpPr txBox="1">
            <a:spLocks noChangeArrowheads="1"/>
          </p:cNvSpPr>
          <p:nvPr/>
        </p:nvSpPr>
        <p:spPr bwMode="auto">
          <a:xfrm>
            <a:off x="8468497" y="1779366"/>
            <a:ext cx="1423226" cy="276999"/>
          </a:xfrm>
          <a:prstGeom prst="rect">
            <a:avLst/>
          </a:prstGeom>
          <a:solidFill>
            <a:schemeClr val="tx1">
              <a:lumMod val="50000"/>
              <a:lumOff val="50000"/>
            </a:schemeClr>
          </a:solid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MARCAS LIDERES</a:t>
            </a:r>
          </a:p>
        </p:txBody>
      </p:sp>
      <p:sp>
        <p:nvSpPr>
          <p:cNvPr id="8" name="Text Box 5"/>
          <p:cNvSpPr txBox="1">
            <a:spLocks noChangeArrowheads="1"/>
          </p:cNvSpPr>
          <p:nvPr/>
        </p:nvSpPr>
        <p:spPr bwMode="auto">
          <a:xfrm>
            <a:off x="2142968" y="5887468"/>
            <a:ext cx="2028352" cy="279180"/>
          </a:xfrm>
          <a:prstGeom prst="rect">
            <a:avLst/>
          </a:prstGeom>
          <a:solidFill>
            <a:schemeClr val="tx1">
              <a:lumMod val="50000"/>
              <a:lumOff val="50000"/>
            </a:schemeClr>
          </a:solidFill>
          <a:ln>
            <a:noFill/>
          </a:ln>
          <a:effectLst/>
        </p:spPr>
        <p:txBody>
          <a:bodyPr wrap="square" lIns="90000" tIns="46800" rIns="90000" bIns="46800">
            <a:spAutoFit/>
          </a:bodyPr>
          <a:lstStyle/>
          <a:p>
            <a:pPr marL="0" marR="0" lvl="0" indent="0" algn="ctr" defTabSz="914400" rtl="0" eaLnBrk="1" fontAlgn="auto" latinLnBrk="0" hangingPunct="1">
              <a:lnSpc>
                <a:spcPct val="100000"/>
              </a:lnSpc>
              <a:spcBef>
                <a:spcPct val="50000"/>
              </a:spcBef>
              <a:spcAft>
                <a:spcPts val="0"/>
              </a:spcAft>
              <a:buClr>
                <a:srgbClr val="FF6600"/>
              </a:buClr>
              <a:buSzPct val="150000"/>
              <a:buFont typeface="Arial Black" pitchFamily="34" charset="0"/>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MARCAS NO DEFINIDAS</a:t>
            </a:r>
            <a:endParaRPr kumimoji="0" lang="es-ES"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9" name="1 Marcador de número de diapositiva"/>
          <p:cNvSpPr txBox="1">
            <a:spLocks/>
          </p:cNvSpPr>
          <p:nvPr/>
        </p:nvSpPr>
        <p:spPr>
          <a:xfrm>
            <a:off x="4121892" y="6466980"/>
            <a:ext cx="3780733" cy="365125"/>
          </a:xfrm>
          <a:prstGeom prst="rect">
            <a:avLst/>
          </a:prstGeom>
        </p:spPr>
        <p:txBody>
          <a:bodyPr vert="horz" lIns="91440" tIns="45720" rIns="91440" bIns="45720" rtlCol="0" anchor="ctr"/>
          <a:lstStyle>
            <a:defPPr>
              <a:defRPr lang="es-C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 conocimiento (Espontáneo + Ayudado)</a:t>
            </a:r>
          </a:p>
        </p:txBody>
      </p:sp>
      <p:sp>
        <p:nvSpPr>
          <p:cNvPr id="16" name="1 Marcador de número de diapositiva"/>
          <p:cNvSpPr txBox="1">
            <a:spLocks/>
          </p:cNvSpPr>
          <p:nvPr/>
        </p:nvSpPr>
        <p:spPr>
          <a:xfrm rot="16200000">
            <a:off x="604870" y="3759852"/>
            <a:ext cx="1873170" cy="365125"/>
          </a:xfrm>
          <a:prstGeom prst="rect">
            <a:avLst/>
          </a:prstGeom>
        </p:spPr>
        <p:txBody>
          <a:bodyPr vert="horz" lIns="91440" tIns="45720" rIns="91440" bIns="45720" rtlCol="0" anchor="ctr"/>
          <a:lstStyle>
            <a:defPPr>
              <a:defRPr lang="es-C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Conocimiento Espontáneo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TOM + Otras menciones</a:t>
            </a:r>
          </a:p>
        </p:txBody>
      </p:sp>
      <p:sp>
        <p:nvSpPr>
          <p:cNvPr id="25" name="Text Box 4"/>
          <p:cNvSpPr txBox="1">
            <a:spLocks noChangeArrowheads="1"/>
          </p:cNvSpPr>
          <p:nvPr/>
        </p:nvSpPr>
        <p:spPr bwMode="auto">
          <a:xfrm>
            <a:off x="7902625" y="5872932"/>
            <a:ext cx="2005574" cy="276999"/>
          </a:xfrm>
          <a:prstGeom prst="rect">
            <a:avLst/>
          </a:prstGeom>
          <a:solidFill>
            <a:schemeClr val="tx1">
              <a:lumMod val="50000"/>
              <a:lumOff val="50000"/>
            </a:schemeClr>
          </a:solidFill>
          <a:ln>
            <a:noFill/>
          </a:ln>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“MARCAS INACTIVAS”</a:t>
            </a:r>
          </a:p>
        </p:txBody>
      </p:sp>
      <p:pic>
        <p:nvPicPr>
          <p:cNvPr id="27" name="Imagen 26">
            <a:extLst>
              <a:ext uri="{FF2B5EF4-FFF2-40B4-BE49-F238E27FC236}">
                <a16:creationId xmlns:a16="http://schemas.microsoft.com/office/drawing/2014/main" id="{87E40FCA-2B7D-8276-0C64-15A4FB8200ED}"/>
              </a:ext>
            </a:extLst>
          </p:cNvPr>
          <p:cNvPicPr>
            <a:picLocks noChangeAspect="1"/>
          </p:cNvPicPr>
          <p:nvPr/>
        </p:nvPicPr>
        <p:blipFill>
          <a:blip r:embed="rId4">
            <a:duotone>
              <a:srgbClr val="B2B2B2">
                <a:shade val="45000"/>
                <a:satMod val="135000"/>
              </a:srgbClr>
              <a:prstClr val="white"/>
            </a:duotone>
          </a:blip>
          <a:stretch>
            <a:fillRect/>
          </a:stretch>
        </p:blipFill>
        <p:spPr>
          <a:xfrm>
            <a:off x="9705812" y="61257"/>
            <a:ext cx="422648" cy="422648"/>
          </a:xfrm>
          <a:prstGeom prst="rect">
            <a:avLst/>
          </a:prstGeom>
        </p:spPr>
      </p:pic>
      <p:sp>
        <p:nvSpPr>
          <p:cNvPr id="28"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pic>
        <p:nvPicPr>
          <p:cNvPr id="12" name="Imagen 11">
            <a:extLst>
              <a:ext uri="{FF2B5EF4-FFF2-40B4-BE49-F238E27FC236}">
                <a16:creationId xmlns:a16="http://schemas.microsoft.com/office/drawing/2014/main" id="{613E8841-B83A-927B-4F8E-BC4655CE4906}"/>
              </a:ext>
            </a:extLst>
          </p:cNvPr>
          <p:cNvPicPr>
            <a:picLocks noChangeAspect="1"/>
          </p:cNvPicPr>
          <p:nvPr/>
        </p:nvPicPr>
        <p:blipFill>
          <a:blip r:embed="rId5"/>
          <a:srcRect t="10000" b="13266"/>
          <a:stretch>
            <a:fillRect/>
          </a:stretch>
        </p:blipFill>
        <p:spPr>
          <a:xfrm>
            <a:off x="8257353" y="4544395"/>
            <a:ext cx="327347" cy="110278"/>
          </a:xfrm>
          <a:prstGeom prst="rect">
            <a:avLst/>
          </a:prstGeom>
        </p:spPr>
      </p:pic>
      <p:pic>
        <p:nvPicPr>
          <p:cNvPr id="13" name="Imagen 12">
            <a:extLst>
              <a:ext uri="{FF2B5EF4-FFF2-40B4-BE49-F238E27FC236}">
                <a16:creationId xmlns:a16="http://schemas.microsoft.com/office/drawing/2014/main" id="{C88B7C00-EED6-2011-F7D9-C5564AC2A30D}"/>
              </a:ext>
            </a:extLst>
          </p:cNvPr>
          <p:cNvPicPr>
            <a:picLocks noChangeAspect="1"/>
          </p:cNvPicPr>
          <p:nvPr/>
        </p:nvPicPr>
        <p:blipFill>
          <a:blip r:embed="rId6"/>
          <a:stretch>
            <a:fillRect/>
          </a:stretch>
        </p:blipFill>
        <p:spPr>
          <a:xfrm>
            <a:off x="9180110" y="4428625"/>
            <a:ext cx="185322" cy="156231"/>
          </a:xfrm>
          <a:prstGeom prst="rect">
            <a:avLst/>
          </a:prstGeom>
        </p:spPr>
      </p:pic>
      <p:pic>
        <p:nvPicPr>
          <p:cNvPr id="14" name="Imagen 13">
            <a:extLst>
              <a:ext uri="{FF2B5EF4-FFF2-40B4-BE49-F238E27FC236}">
                <a16:creationId xmlns:a16="http://schemas.microsoft.com/office/drawing/2014/main" id="{03F87580-E505-23F1-3F43-679F94AEC768}"/>
              </a:ext>
            </a:extLst>
          </p:cNvPr>
          <p:cNvPicPr>
            <a:picLocks noChangeAspect="1"/>
          </p:cNvPicPr>
          <p:nvPr/>
        </p:nvPicPr>
        <p:blipFill>
          <a:blip r:embed="rId7"/>
          <a:srcRect l="16070" t="40125" r="13394" b="40297"/>
          <a:stretch>
            <a:fillRect/>
          </a:stretch>
        </p:blipFill>
        <p:spPr>
          <a:xfrm>
            <a:off x="6430576" y="5252261"/>
            <a:ext cx="298472" cy="72227"/>
          </a:xfrm>
          <a:prstGeom prst="rect">
            <a:avLst/>
          </a:prstGeom>
        </p:spPr>
      </p:pic>
      <p:pic>
        <p:nvPicPr>
          <p:cNvPr id="15" name="Imagen 14">
            <a:extLst>
              <a:ext uri="{FF2B5EF4-FFF2-40B4-BE49-F238E27FC236}">
                <a16:creationId xmlns:a16="http://schemas.microsoft.com/office/drawing/2014/main" id="{57B04748-71C1-173C-01BB-211DF80D7AC0}"/>
              </a:ext>
            </a:extLst>
          </p:cNvPr>
          <p:cNvPicPr>
            <a:picLocks noChangeAspect="1"/>
          </p:cNvPicPr>
          <p:nvPr/>
        </p:nvPicPr>
        <p:blipFill>
          <a:blip r:embed="rId8"/>
          <a:stretch>
            <a:fillRect/>
          </a:stretch>
        </p:blipFill>
        <p:spPr>
          <a:xfrm>
            <a:off x="6840084" y="5209293"/>
            <a:ext cx="349991" cy="144607"/>
          </a:xfrm>
          <a:prstGeom prst="rect">
            <a:avLst/>
          </a:prstGeom>
        </p:spPr>
      </p:pic>
      <p:pic>
        <p:nvPicPr>
          <p:cNvPr id="17" name="Imagen 16">
            <a:extLst>
              <a:ext uri="{FF2B5EF4-FFF2-40B4-BE49-F238E27FC236}">
                <a16:creationId xmlns:a16="http://schemas.microsoft.com/office/drawing/2014/main" id="{EC32B726-04C0-2B83-3705-8489A6AD1DE4}"/>
              </a:ext>
            </a:extLst>
          </p:cNvPr>
          <p:cNvPicPr>
            <a:picLocks noChangeAspect="1"/>
          </p:cNvPicPr>
          <p:nvPr/>
        </p:nvPicPr>
        <p:blipFill>
          <a:blip r:embed="rId9"/>
          <a:stretch>
            <a:fillRect/>
          </a:stretch>
        </p:blipFill>
        <p:spPr>
          <a:xfrm>
            <a:off x="8475411" y="3761355"/>
            <a:ext cx="327349" cy="93232"/>
          </a:xfrm>
          <a:prstGeom prst="rect">
            <a:avLst/>
          </a:prstGeom>
        </p:spPr>
      </p:pic>
      <p:pic>
        <p:nvPicPr>
          <p:cNvPr id="18" name="Imagen 17">
            <a:extLst>
              <a:ext uri="{FF2B5EF4-FFF2-40B4-BE49-F238E27FC236}">
                <a16:creationId xmlns:a16="http://schemas.microsoft.com/office/drawing/2014/main" id="{D9B9F517-87D4-04A3-1D72-D2615773D267}"/>
              </a:ext>
            </a:extLst>
          </p:cNvPr>
          <p:cNvPicPr>
            <a:picLocks noChangeAspect="1"/>
          </p:cNvPicPr>
          <p:nvPr/>
        </p:nvPicPr>
        <p:blipFill>
          <a:blip r:embed="rId10"/>
          <a:srcRect t="29119" b="26976"/>
          <a:stretch>
            <a:fillRect/>
          </a:stretch>
        </p:blipFill>
        <p:spPr>
          <a:xfrm>
            <a:off x="4521675" y="5340595"/>
            <a:ext cx="387200" cy="103727"/>
          </a:xfrm>
          <a:prstGeom prst="rect">
            <a:avLst/>
          </a:prstGeom>
        </p:spPr>
      </p:pic>
      <p:pic>
        <p:nvPicPr>
          <p:cNvPr id="19" name="Imagen 18">
            <a:extLst>
              <a:ext uri="{FF2B5EF4-FFF2-40B4-BE49-F238E27FC236}">
                <a16:creationId xmlns:a16="http://schemas.microsoft.com/office/drawing/2014/main" id="{AA54187F-B773-3179-D27C-095815A7AC38}"/>
              </a:ext>
            </a:extLst>
          </p:cNvPr>
          <p:cNvPicPr>
            <a:picLocks noChangeAspect="1"/>
          </p:cNvPicPr>
          <p:nvPr/>
        </p:nvPicPr>
        <p:blipFill>
          <a:blip r:embed="rId9"/>
          <a:stretch>
            <a:fillRect/>
          </a:stretch>
        </p:blipFill>
        <p:spPr>
          <a:xfrm>
            <a:off x="8691038" y="4352070"/>
            <a:ext cx="327349" cy="93232"/>
          </a:xfrm>
          <a:prstGeom prst="rect">
            <a:avLst/>
          </a:prstGeom>
        </p:spPr>
      </p:pic>
      <p:pic>
        <p:nvPicPr>
          <p:cNvPr id="20" name="Imagen 19">
            <a:extLst>
              <a:ext uri="{FF2B5EF4-FFF2-40B4-BE49-F238E27FC236}">
                <a16:creationId xmlns:a16="http://schemas.microsoft.com/office/drawing/2014/main" id="{AC40B6B4-FD29-E113-9D01-6D5341CB8426}"/>
              </a:ext>
            </a:extLst>
          </p:cNvPr>
          <p:cNvPicPr>
            <a:picLocks noChangeAspect="1"/>
          </p:cNvPicPr>
          <p:nvPr/>
        </p:nvPicPr>
        <p:blipFill>
          <a:blip r:embed="rId6"/>
          <a:stretch>
            <a:fillRect/>
          </a:stretch>
        </p:blipFill>
        <p:spPr>
          <a:xfrm>
            <a:off x="8833065" y="4696896"/>
            <a:ext cx="185322" cy="156231"/>
          </a:xfrm>
          <a:prstGeom prst="rect">
            <a:avLst/>
          </a:prstGeom>
        </p:spPr>
      </p:pic>
      <p:pic>
        <p:nvPicPr>
          <p:cNvPr id="21" name="Imagen 20">
            <a:extLst>
              <a:ext uri="{FF2B5EF4-FFF2-40B4-BE49-F238E27FC236}">
                <a16:creationId xmlns:a16="http://schemas.microsoft.com/office/drawing/2014/main" id="{3CAEA9E8-7D22-D87A-5C76-72BF076E7709}"/>
              </a:ext>
            </a:extLst>
          </p:cNvPr>
          <p:cNvPicPr>
            <a:picLocks noChangeAspect="1"/>
          </p:cNvPicPr>
          <p:nvPr/>
        </p:nvPicPr>
        <p:blipFill>
          <a:blip r:embed="rId5"/>
          <a:srcRect t="10000" b="13266"/>
          <a:stretch>
            <a:fillRect/>
          </a:stretch>
        </p:blipFill>
        <p:spPr>
          <a:xfrm>
            <a:off x="8141150" y="5048839"/>
            <a:ext cx="327347" cy="110278"/>
          </a:xfrm>
          <a:prstGeom prst="rect">
            <a:avLst/>
          </a:prstGeom>
        </p:spPr>
      </p:pic>
      <p:pic>
        <p:nvPicPr>
          <p:cNvPr id="22" name="Imagen 21">
            <a:extLst>
              <a:ext uri="{FF2B5EF4-FFF2-40B4-BE49-F238E27FC236}">
                <a16:creationId xmlns:a16="http://schemas.microsoft.com/office/drawing/2014/main" id="{85024F00-8D41-ADF2-70AA-10CC31CDA529}"/>
              </a:ext>
            </a:extLst>
          </p:cNvPr>
          <p:cNvPicPr>
            <a:picLocks noChangeAspect="1"/>
          </p:cNvPicPr>
          <p:nvPr/>
        </p:nvPicPr>
        <p:blipFill>
          <a:blip r:embed="rId8"/>
          <a:stretch>
            <a:fillRect/>
          </a:stretch>
        </p:blipFill>
        <p:spPr>
          <a:xfrm>
            <a:off x="5180937" y="5009547"/>
            <a:ext cx="349991" cy="144607"/>
          </a:xfrm>
          <a:prstGeom prst="rect">
            <a:avLst/>
          </a:prstGeom>
        </p:spPr>
      </p:pic>
      <p:pic>
        <p:nvPicPr>
          <p:cNvPr id="23" name="Imagen 22">
            <a:extLst>
              <a:ext uri="{FF2B5EF4-FFF2-40B4-BE49-F238E27FC236}">
                <a16:creationId xmlns:a16="http://schemas.microsoft.com/office/drawing/2014/main" id="{33A9DD41-93A3-9D96-B472-A805CBDFEBF3}"/>
              </a:ext>
            </a:extLst>
          </p:cNvPr>
          <p:cNvPicPr>
            <a:picLocks noChangeAspect="1"/>
          </p:cNvPicPr>
          <p:nvPr/>
        </p:nvPicPr>
        <p:blipFill>
          <a:blip r:embed="rId7"/>
          <a:srcRect l="16070" t="40125" r="13394" b="40297"/>
          <a:stretch>
            <a:fillRect/>
          </a:stretch>
        </p:blipFill>
        <p:spPr>
          <a:xfrm>
            <a:off x="5180937" y="5454486"/>
            <a:ext cx="298472" cy="72227"/>
          </a:xfrm>
          <a:prstGeom prst="rect">
            <a:avLst/>
          </a:prstGeom>
        </p:spPr>
      </p:pic>
      <p:pic>
        <p:nvPicPr>
          <p:cNvPr id="24" name="Imagen 23">
            <a:extLst>
              <a:ext uri="{FF2B5EF4-FFF2-40B4-BE49-F238E27FC236}">
                <a16:creationId xmlns:a16="http://schemas.microsoft.com/office/drawing/2014/main" id="{8670B6F7-E88F-74C8-A8A3-9DEB57468477}"/>
              </a:ext>
            </a:extLst>
          </p:cNvPr>
          <p:cNvPicPr>
            <a:picLocks noChangeAspect="1"/>
          </p:cNvPicPr>
          <p:nvPr/>
        </p:nvPicPr>
        <p:blipFill>
          <a:blip r:embed="rId10"/>
          <a:srcRect t="29119" b="26976"/>
          <a:stretch>
            <a:fillRect/>
          </a:stretch>
        </p:blipFill>
        <p:spPr>
          <a:xfrm>
            <a:off x="4004389" y="5460293"/>
            <a:ext cx="387200" cy="103727"/>
          </a:xfrm>
          <a:prstGeom prst="rect">
            <a:avLst/>
          </a:prstGeom>
        </p:spPr>
      </p:pic>
      <p:sp>
        <p:nvSpPr>
          <p:cNvPr id="26" name="Marcador de número de diapositiva 1">
            <a:extLst>
              <a:ext uri="{FF2B5EF4-FFF2-40B4-BE49-F238E27FC236}">
                <a16:creationId xmlns:a16="http://schemas.microsoft.com/office/drawing/2014/main" id="{2F26B39B-B1FC-1C10-1149-005D08462761}"/>
              </a:ext>
            </a:extLst>
          </p:cNvPr>
          <p:cNvSpPr>
            <a:spLocks noGrp="1"/>
          </p:cNvSpPr>
          <p:nvPr>
            <p:ph type="sldNum" sz="quarter" idx="12"/>
          </p:nvPr>
        </p:nvSpPr>
        <p:spPr>
          <a:xfrm>
            <a:off x="9434439" y="645873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1" name="Elipse 30">
            <a:extLst>
              <a:ext uri="{FF2B5EF4-FFF2-40B4-BE49-F238E27FC236}">
                <a16:creationId xmlns:a16="http://schemas.microsoft.com/office/drawing/2014/main" id="{D5F9CCB5-42D1-84C3-9ADB-D45F287F0831}"/>
              </a:ext>
            </a:extLst>
          </p:cNvPr>
          <p:cNvSpPr/>
          <p:nvPr/>
        </p:nvSpPr>
        <p:spPr>
          <a:xfrm>
            <a:off x="2296052" y="2327675"/>
            <a:ext cx="69518" cy="67816"/>
          </a:xfrm>
          <a:prstGeom prst="ellipse">
            <a:avLst/>
          </a:prstGeom>
          <a:solidFill>
            <a:srgbClr val="FF6600"/>
          </a:solidFill>
          <a:ln>
            <a:solidFill>
              <a:srgbClr val="ECA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a:extLst>
              <a:ext uri="{FF2B5EF4-FFF2-40B4-BE49-F238E27FC236}">
                <a16:creationId xmlns:a16="http://schemas.microsoft.com/office/drawing/2014/main" id="{27714349-812E-0940-BC79-27AFDD1BE3D9}"/>
              </a:ext>
            </a:extLst>
          </p:cNvPr>
          <p:cNvSpPr/>
          <p:nvPr/>
        </p:nvSpPr>
        <p:spPr>
          <a:xfrm>
            <a:off x="2296053" y="2543924"/>
            <a:ext cx="69517" cy="68742"/>
          </a:xfrm>
          <a:prstGeom prst="ellipse">
            <a:avLst/>
          </a:prstGeom>
          <a:solidFill>
            <a:schemeClr val="tx1"/>
          </a:solidFill>
          <a:ln>
            <a:solidFill>
              <a:srgbClr val="162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CuadroTexto 32">
            <a:extLst>
              <a:ext uri="{FF2B5EF4-FFF2-40B4-BE49-F238E27FC236}">
                <a16:creationId xmlns:a16="http://schemas.microsoft.com/office/drawing/2014/main" id="{C4DB1470-FCC0-15CA-8425-E03D7629A109}"/>
              </a:ext>
            </a:extLst>
          </p:cNvPr>
          <p:cNvSpPr txBox="1"/>
          <p:nvPr/>
        </p:nvSpPr>
        <p:spPr>
          <a:xfrm>
            <a:off x="2357443" y="2282272"/>
            <a:ext cx="38343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2025</a:t>
            </a:r>
          </a:p>
        </p:txBody>
      </p:sp>
      <p:sp>
        <p:nvSpPr>
          <p:cNvPr id="34" name="CuadroTexto 33">
            <a:extLst>
              <a:ext uri="{FF2B5EF4-FFF2-40B4-BE49-F238E27FC236}">
                <a16:creationId xmlns:a16="http://schemas.microsoft.com/office/drawing/2014/main" id="{AA35A234-3D18-D1D8-A7C5-EF17596594AB}"/>
              </a:ext>
            </a:extLst>
          </p:cNvPr>
          <p:cNvSpPr txBox="1"/>
          <p:nvPr/>
        </p:nvSpPr>
        <p:spPr>
          <a:xfrm>
            <a:off x="2350086" y="2478267"/>
            <a:ext cx="38343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2022</a:t>
            </a:r>
          </a:p>
        </p:txBody>
      </p:sp>
      <p:cxnSp>
        <p:nvCxnSpPr>
          <p:cNvPr id="35" name="Conector recto 34">
            <a:extLst>
              <a:ext uri="{FF2B5EF4-FFF2-40B4-BE49-F238E27FC236}">
                <a16:creationId xmlns:a16="http://schemas.microsoft.com/office/drawing/2014/main" id="{63F76D08-FFEA-FAD1-CDD6-2C91393EAD12}"/>
              </a:ext>
            </a:extLst>
          </p:cNvPr>
          <p:cNvCxnSpPr>
            <a:cxnSpLocks/>
          </p:cNvCxnSpPr>
          <p:nvPr/>
        </p:nvCxnSpPr>
        <p:spPr>
          <a:xfrm flipV="1">
            <a:off x="8501888" y="4654673"/>
            <a:ext cx="112602" cy="47022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Elipse 38">
            <a:extLst>
              <a:ext uri="{FF2B5EF4-FFF2-40B4-BE49-F238E27FC236}">
                <a16:creationId xmlns:a16="http://schemas.microsoft.com/office/drawing/2014/main" id="{56452621-A867-BAA6-23ED-3DE38D4CF888}"/>
              </a:ext>
            </a:extLst>
          </p:cNvPr>
          <p:cNvSpPr/>
          <p:nvPr/>
        </p:nvSpPr>
        <p:spPr>
          <a:xfrm>
            <a:off x="8021245" y="4445302"/>
            <a:ext cx="739898" cy="82743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89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D3F8E-1ABF-A030-71A8-DB61DAE387D6}"/>
            </a:ext>
          </a:extLst>
        </p:cNvPr>
        <p:cNvGrpSpPr/>
        <p:nvPr/>
      </p:nvGrpSpPr>
      <p:grpSpPr>
        <a:xfrm>
          <a:off x="0" y="0"/>
          <a:ext cx="0" cy="0"/>
          <a:chOff x="0" y="0"/>
          <a:chExt cx="0" cy="0"/>
        </a:xfrm>
      </p:grpSpPr>
      <p:graphicFrame>
        <p:nvGraphicFramePr>
          <p:cNvPr id="14" name="Tabla 13">
            <a:extLst>
              <a:ext uri="{FF2B5EF4-FFF2-40B4-BE49-F238E27FC236}">
                <a16:creationId xmlns:a16="http://schemas.microsoft.com/office/drawing/2014/main" id="{3576D9DA-7470-E6E5-DFD9-E8F8A713DCB9}"/>
              </a:ext>
            </a:extLst>
          </p:cNvPr>
          <p:cNvGraphicFramePr>
            <a:graphicFrameLocks noGrp="1"/>
          </p:cNvGraphicFramePr>
          <p:nvPr/>
        </p:nvGraphicFramePr>
        <p:xfrm>
          <a:off x="756220" y="1733746"/>
          <a:ext cx="10895456" cy="4170694"/>
        </p:xfrm>
        <a:graphic>
          <a:graphicData uri="http://schemas.openxmlformats.org/drawingml/2006/table">
            <a:tbl>
              <a:tblPr>
                <a:tableStyleId>{5C22544A-7EE6-4342-B048-85BDC9FD1C3A}</a:tableStyleId>
              </a:tblPr>
              <a:tblGrid>
                <a:gridCol w="2818245">
                  <a:extLst>
                    <a:ext uri="{9D8B030D-6E8A-4147-A177-3AD203B41FA5}">
                      <a16:colId xmlns:a16="http://schemas.microsoft.com/office/drawing/2014/main" val="20000"/>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469798">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151467">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52067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B050"/>
                          </a:solidFill>
                          <a:effectLst/>
                          <a:latin typeface="Century Gothic" panose="020B050202020202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kern="1200" dirty="0">
                          <a:solidFill>
                            <a:srgbClr val="000000"/>
                          </a:solidFill>
                          <a:effectLst/>
                          <a:latin typeface="Century Gothic" panose="020B0502020202020204" pitchFamily="34" charset="0"/>
                          <a:ea typeface="+mn-ea"/>
                          <a:cs typeface="+mn-cs"/>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kern="1200" dirty="0">
                          <a:solidFill>
                            <a:srgbClr val="FF0000"/>
                          </a:solidFill>
                          <a:effectLst/>
                          <a:latin typeface="Century Gothic" panose="020B0502020202020204" pitchFamily="34" charset="0"/>
                          <a:ea typeface="+mn-ea"/>
                          <a:cs typeface="+mn-cs"/>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B050"/>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kern="1200" dirty="0">
                          <a:solidFill>
                            <a:schemeClr val="tx1"/>
                          </a:solidFill>
                          <a:effectLst/>
                          <a:latin typeface="Century Gothic" panose="020B0502020202020204" pitchFamily="34" charset="0"/>
                          <a:ea typeface="+mn-ea"/>
                          <a:cs typeface="+mn-cs"/>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chemeClr val="tx1"/>
                          </a:solidFill>
                          <a:effectLst/>
                          <a:latin typeface="Century Gothic" panose="020B050202020202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500332">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kern="1200" dirty="0">
                          <a:solidFill>
                            <a:srgbClr val="000000"/>
                          </a:solidFill>
                          <a:effectLst/>
                          <a:latin typeface="Century Gothic" panose="020B0502020202020204" pitchFamily="34" charset="0"/>
                          <a:ea typeface="+mn-ea"/>
                          <a:cs typeface="+mn-cs"/>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kern="1200" dirty="0">
                          <a:solidFill>
                            <a:srgbClr val="00B050"/>
                          </a:solidFill>
                          <a:effectLst/>
                          <a:latin typeface="Century Gothic" panose="020B0502020202020204" pitchFamily="34" charset="0"/>
                          <a:ea typeface="+mn-ea"/>
                          <a:cs typeface="+mn-cs"/>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B050"/>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kern="1200" dirty="0">
                          <a:solidFill>
                            <a:srgbClr val="00B050"/>
                          </a:solidFill>
                          <a:effectLst/>
                          <a:latin typeface="Century Gothic" panose="020B0502020202020204" pitchFamily="34" charset="0"/>
                          <a:ea typeface="+mn-ea"/>
                          <a:cs typeface="+mn-cs"/>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50895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kern="1200" dirty="0">
                          <a:solidFill>
                            <a:srgbClr val="000000"/>
                          </a:solidFill>
                          <a:effectLst/>
                          <a:latin typeface="Century Gothic" panose="020B0502020202020204" pitchFamily="34" charset="0"/>
                          <a:ea typeface="+mn-ea"/>
                          <a:cs typeface="+mn-cs"/>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kern="1200" dirty="0">
                          <a:solidFill>
                            <a:srgbClr val="000000"/>
                          </a:solidFill>
                          <a:effectLst/>
                          <a:latin typeface="Century Gothic" panose="020B0502020202020204" pitchFamily="34" charset="0"/>
                          <a:ea typeface="+mn-ea"/>
                          <a:cs typeface="+mn-cs"/>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kern="1200" dirty="0">
                          <a:solidFill>
                            <a:srgbClr val="000000"/>
                          </a:solidFill>
                          <a:effectLst/>
                          <a:latin typeface="Century Gothic" panose="020B0502020202020204" pitchFamily="34" charset="0"/>
                          <a:ea typeface="+mn-ea"/>
                          <a:cs typeface="+mn-cs"/>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508959">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kern="1200" dirty="0">
                          <a:solidFill>
                            <a:srgbClr val="000000"/>
                          </a:solidFill>
                          <a:effectLst/>
                          <a:latin typeface="Century Gothic" panose="020B0502020202020204" pitchFamily="34" charset="0"/>
                          <a:ea typeface="+mn-ea"/>
                          <a:cs typeface="+mn-cs"/>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5"/>
                  </a:ext>
                </a:extLst>
              </a:tr>
              <a:tr h="517585">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FF0000"/>
                          </a:solidFill>
                          <a:effectLst/>
                          <a:latin typeface="Century Gothic" panose="020B050202020202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kern="1200" dirty="0">
                          <a:solidFill>
                            <a:srgbClr val="000000"/>
                          </a:solidFill>
                          <a:effectLst/>
                          <a:latin typeface="Century Gothic" panose="020B0502020202020204" pitchFamily="34" charset="0"/>
                          <a:ea typeface="+mn-ea"/>
                          <a:cs typeface="+mn-cs"/>
                        </a:rPr>
                        <a:t>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kern="1200" dirty="0">
                          <a:solidFill>
                            <a:srgbClr val="000000"/>
                          </a:solidFill>
                          <a:effectLst/>
                          <a:latin typeface="Century Gothic" panose="020B0502020202020204" pitchFamily="34" charset="0"/>
                          <a:ea typeface="+mn-ea"/>
                          <a:cs typeface="+mn-cs"/>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kern="1200" dirty="0">
                          <a:solidFill>
                            <a:srgbClr val="FF0000"/>
                          </a:solidFill>
                          <a:effectLst/>
                          <a:latin typeface="Century Gothic" panose="020B0502020202020204" pitchFamily="34" charset="0"/>
                          <a:ea typeface="+mn-ea"/>
                          <a:cs typeface="+mn-cs"/>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kern="1200" dirty="0">
                          <a:solidFill>
                            <a:srgbClr val="000000"/>
                          </a:solidFill>
                          <a:effectLst/>
                          <a:latin typeface="Century Gothic" panose="020B0502020202020204" pitchFamily="34" charset="0"/>
                          <a:ea typeface="+mn-ea"/>
                          <a:cs typeface="+mn-cs"/>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kern="1200" dirty="0">
                          <a:solidFill>
                            <a:srgbClr val="FF0000"/>
                          </a:solidFill>
                          <a:effectLst/>
                          <a:latin typeface="Century Gothic" panose="020B0502020202020204" pitchFamily="34" charset="0"/>
                          <a:ea typeface="+mn-ea"/>
                          <a:cs typeface="+mn-cs"/>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FF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358521430"/>
                  </a:ext>
                </a:extLst>
              </a:tr>
              <a:tr h="491706">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kern="1200" dirty="0">
                          <a:solidFill>
                            <a:srgbClr val="000000"/>
                          </a:solidFill>
                          <a:effectLst/>
                          <a:latin typeface="Century Gothic" panose="020B0502020202020204" pitchFamily="34" charset="0"/>
                          <a:ea typeface="+mn-ea"/>
                          <a:cs typeface="+mn-cs"/>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kern="1200" dirty="0">
                          <a:solidFill>
                            <a:srgbClr val="000000"/>
                          </a:solidFill>
                          <a:effectLst/>
                          <a:latin typeface="Century Gothic" panose="020B0502020202020204" pitchFamily="34" charset="0"/>
                          <a:ea typeface="+mn-ea"/>
                          <a:cs typeface="+mn-cs"/>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kern="1200" dirty="0">
                          <a:solidFill>
                            <a:srgbClr val="000000"/>
                          </a:solidFill>
                          <a:effectLst/>
                          <a:latin typeface="Century Gothic" panose="020B0502020202020204" pitchFamily="34" charset="0"/>
                          <a:ea typeface="+mn-ea"/>
                          <a:cs typeface="+mn-cs"/>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626220209"/>
                  </a:ext>
                </a:extLst>
              </a:tr>
              <a:tr h="46979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a:solidFill>
                            <a:srgbClr val="000000"/>
                          </a:solidFill>
                          <a:effectLst/>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96160800"/>
                  </a:ext>
                </a:extLst>
              </a:tr>
            </a:tbl>
          </a:graphicData>
        </a:graphic>
      </p:graphicFrame>
      <p:sp>
        <p:nvSpPr>
          <p:cNvPr id="2" name="Marcador de número de diapositiva 1">
            <a:extLst>
              <a:ext uri="{FF2B5EF4-FFF2-40B4-BE49-F238E27FC236}">
                <a16:creationId xmlns:a16="http://schemas.microsoft.com/office/drawing/2014/main" id="{DA4E4DFB-CEF6-AE02-AB93-4341857F95E8}"/>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6C84C4C5-67DA-23B2-8ABC-EFE00F984E9C}"/>
              </a:ext>
            </a:extLst>
          </p:cNvPr>
          <p:cNvSpPr txBox="1"/>
          <p:nvPr/>
        </p:nvSpPr>
        <p:spPr>
          <a:xfrm>
            <a:off x="0" y="13033"/>
            <a:ext cx="4752109"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Top of mind</a:t>
            </a:r>
          </a:p>
        </p:txBody>
      </p:sp>
      <p:sp>
        <p:nvSpPr>
          <p:cNvPr id="11" name="CuadroTexto 10">
            <a:extLst>
              <a:ext uri="{FF2B5EF4-FFF2-40B4-BE49-F238E27FC236}">
                <a16:creationId xmlns:a16="http://schemas.microsoft.com/office/drawing/2014/main" id="{24B9C926-E24F-2DE7-3EE5-8070261D43FF}"/>
              </a:ext>
            </a:extLst>
          </p:cNvPr>
          <p:cNvSpPr txBox="1"/>
          <p:nvPr/>
        </p:nvSpPr>
        <p:spPr>
          <a:xfrm>
            <a:off x="-693" y="6527119"/>
            <a:ext cx="43821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Cuando yo le digo marcas/laboratorios fabricantes de medicamentos genéricos, ¿Cuáles se le vienen a la mente? </a:t>
            </a:r>
          </a:p>
        </p:txBody>
      </p:sp>
      <p:sp>
        <p:nvSpPr>
          <p:cNvPr id="12" name="CuadroTexto 11">
            <a:extLst>
              <a:ext uri="{FF2B5EF4-FFF2-40B4-BE49-F238E27FC236}">
                <a16:creationId xmlns:a16="http://schemas.microsoft.com/office/drawing/2014/main" id="{14246650-55D1-F4D1-4064-DC79B3309021}"/>
              </a:ext>
            </a:extLst>
          </p:cNvPr>
          <p:cNvSpPr txBox="1"/>
          <p:nvPr/>
        </p:nvSpPr>
        <p:spPr>
          <a:xfrm>
            <a:off x="5839865" y="6649062"/>
            <a:ext cx="590749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graphicFrame>
        <p:nvGraphicFramePr>
          <p:cNvPr id="13" name="Gráfico 12">
            <a:extLst>
              <a:ext uri="{FF2B5EF4-FFF2-40B4-BE49-F238E27FC236}">
                <a16:creationId xmlns:a16="http://schemas.microsoft.com/office/drawing/2014/main" id="{6A94508A-D9B4-C371-9B2A-46C95E5B2546}"/>
              </a:ext>
            </a:extLst>
          </p:cNvPr>
          <p:cNvGraphicFramePr/>
          <p:nvPr/>
        </p:nvGraphicFramePr>
        <p:xfrm>
          <a:off x="243822" y="2258291"/>
          <a:ext cx="3449801" cy="3880041"/>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ángulo 15">
            <a:extLst>
              <a:ext uri="{FF2B5EF4-FFF2-40B4-BE49-F238E27FC236}">
                <a16:creationId xmlns:a16="http://schemas.microsoft.com/office/drawing/2014/main" id="{B7C7B096-2883-603B-F437-E59B9A940D15}"/>
              </a:ext>
            </a:extLst>
          </p:cNvPr>
          <p:cNvSpPr/>
          <p:nvPr/>
        </p:nvSpPr>
        <p:spPr>
          <a:xfrm>
            <a:off x="2494230" y="6115556"/>
            <a:ext cx="1033628" cy="24622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1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a:t>
            </a:r>
          </a:p>
        </p:txBody>
      </p:sp>
      <p:sp>
        <p:nvSpPr>
          <p:cNvPr id="21" name="Rectángulo redondeado 33">
            <a:extLst>
              <a:ext uri="{FF2B5EF4-FFF2-40B4-BE49-F238E27FC236}">
                <a16:creationId xmlns:a16="http://schemas.microsoft.com/office/drawing/2014/main" id="{707DDE9C-7F07-9B38-A8A2-764A2ACF4544}"/>
              </a:ext>
            </a:extLst>
          </p:cNvPr>
          <p:cNvSpPr/>
          <p:nvPr/>
        </p:nvSpPr>
        <p:spPr>
          <a:xfrm>
            <a:off x="756220" y="2380343"/>
            <a:ext cx="11061700" cy="1088571"/>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aphicFrame>
        <p:nvGraphicFramePr>
          <p:cNvPr id="26" name="Tabla 25">
            <a:extLst>
              <a:ext uri="{FF2B5EF4-FFF2-40B4-BE49-F238E27FC236}">
                <a16:creationId xmlns:a16="http://schemas.microsoft.com/office/drawing/2014/main" id="{A740974A-34FD-6CC7-750E-6B7CB3B678C7}"/>
              </a:ext>
            </a:extLst>
          </p:cNvPr>
          <p:cNvGraphicFramePr>
            <a:graphicFrameLocks noGrp="1"/>
          </p:cNvGraphicFramePr>
          <p:nvPr/>
        </p:nvGraphicFramePr>
        <p:xfrm>
          <a:off x="3558468" y="5975730"/>
          <a:ext cx="8093209" cy="504371"/>
        </p:xfrm>
        <a:graphic>
          <a:graphicData uri="http://schemas.openxmlformats.org/drawingml/2006/table">
            <a:tbl>
              <a:tblPr/>
              <a:tblGrid>
                <a:gridCol w="463544">
                  <a:extLst>
                    <a:ext uri="{9D8B030D-6E8A-4147-A177-3AD203B41FA5}">
                      <a16:colId xmlns:a16="http://schemas.microsoft.com/office/drawing/2014/main" val="1935195302"/>
                    </a:ext>
                  </a:extLst>
                </a:gridCol>
                <a:gridCol w="425960">
                  <a:extLst>
                    <a:ext uri="{9D8B030D-6E8A-4147-A177-3AD203B41FA5}">
                      <a16:colId xmlns:a16="http://schemas.microsoft.com/office/drawing/2014/main" val="20003"/>
                    </a:ext>
                  </a:extLst>
                </a:gridCol>
                <a:gridCol w="425960">
                  <a:extLst>
                    <a:ext uri="{9D8B030D-6E8A-4147-A177-3AD203B41FA5}">
                      <a16:colId xmlns:a16="http://schemas.microsoft.com/office/drawing/2014/main" val="2555296946"/>
                    </a:ext>
                  </a:extLst>
                </a:gridCol>
                <a:gridCol w="404643">
                  <a:extLst>
                    <a:ext uri="{9D8B030D-6E8A-4147-A177-3AD203B41FA5}">
                      <a16:colId xmlns:a16="http://schemas.microsoft.com/office/drawing/2014/main" val="4123702324"/>
                    </a:ext>
                  </a:extLst>
                </a:gridCol>
                <a:gridCol w="387927">
                  <a:extLst>
                    <a:ext uri="{9D8B030D-6E8A-4147-A177-3AD203B41FA5}">
                      <a16:colId xmlns:a16="http://schemas.microsoft.com/office/drawing/2014/main" val="20006"/>
                    </a:ext>
                  </a:extLst>
                </a:gridCol>
                <a:gridCol w="443345">
                  <a:extLst>
                    <a:ext uri="{9D8B030D-6E8A-4147-A177-3AD203B41FA5}">
                      <a16:colId xmlns:a16="http://schemas.microsoft.com/office/drawing/2014/main" val="3586402223"/>
                    </a:ext>
                  </a:extLst>
                </a:gridCol>
                <a:gridCol w="360218">
                  <a:extLst>
                    <a:ext uri="{9D8B030D-6E8A-4147-A177-3AD203B41FA5}">
                      <a16:colId xmlns:a16="http://schemas.microsoft.com/office/drawing/2014/main" val="2301179400"/>
                    </a:ext>
                  </a:extLst>
                </a:gridCol>
                <a:gridCol w="429491">
                  <a:extLst>
                    <a:ext uri="{9D8B030D-6E8A-4147-A177-3AD203B41FA5}">
                      <a16:colId xmlns:a16="http://schemas.microsoft.com/office/drawing/2014/main" val="20007"/>
                    </a:ext>
                  </a:extLst>
                </a:gridCol>
                <a:gridCol w="429491">
                  <a:extLst>
                    <a:ext uri="{9D8B030D-6E8A-4147-A177-3AD203B41FA5}">
                      <a16:colId xmlns:a16="http://schemas.microsoft.com/office/drawing/2014/main" val="2284605720"/>
                    </a:ext>
                  </a:extLst>
                </a:gridCol>
                <a:gridCol w="595746">
                  <a:extLst>
                    <a:ext uri="{9D8B030D-6E8A-4147-A177-3AD203B41FA5}">
                      <a16:colId xmlns:a16="http://schemas.microsoft.com/office/drawing/2014/main" val="20005"/>
                    </a:ext>
                  </a:extLst>
                </a:gridCol>
                <a:gridCol w="457200">
                  <a:extLst>
                    <a:ext uri="{9D8B030D-6E8A-4147-A177-3AD203B41FA5}">
                      <a16:colId xmlns:a16="http://schemas.microsoft.com/office/drawing/2014/main" val="4112128672"/>
                    </a:ext>
                  </a:extLst>
                </a:gridCol>
                <a:gridCol w="332509">
                  <a:extLst>
                    <a:ext uri="{9D8B030D-6E8A-4147-A177-3AD203B41FA5}">
                      <a16:colId xmlns:a16="http://schemas.microsoft.com/office/drawing/2014/main" val="20010"/>
                    </a:ext>
                  </a:extLst>
                </a:gridCol>
                <a:gridCol w="484909">
                  <a:extLst>
                    <a:ext uri="{9D8B030D-6E8A-4147-A177-3AD203B41FA5}">
                      <a16:colId xmlns:a16="http://schemas.microsoft.com/office/drawing/2014/main" val="3436610371"/>
                    </a:ext>
                  </a:extLst>
                </a:gridCol>
                <a:gridCol w="401782">
                  <a:extLst>
                    <a:ext uri="{9D8B030D-6E8A-4147-A177-3AD203B41FA5}">
                      <a16:colId xmlns:a16="http://schemas.microsoft.com/office/drawing/2014/main" val="3651448637"/>
                    </a:ext>
                  </a:extLst>
                </a:gridCol>
                <a:gridCol w="415636">
                  <a:extLst>
                    <a:ext uri="{9D8B030D-6E8A-4147-A177-3AD203B41FA5}">
                      <a16:colId xmlns:a16="http://schemas.microsoft.com/office/drawing/2014/main" val="20012"/>
                    </a:ext>
                  </a:extLst>
                </a:gridCol>
                <a:gridCol w="387927">
                  <a:extLst>
                    <a:ext uri="{9D8B030D-6E8A-4147-A177-3AD203B41FA5}">
                      <a16:colId xmlns:a16="http://schemas.microsoft.com/office/drawing/2014/main" val="3733116229"/>
                    </a:ext>
                  </a:extLst>
                </a:gridCol>
                <a:gridCol w="507773">
                  <a:extLst>
                    <a:ext uri="{9D8B030D-6E8A-4147-A177-3AD203B41FA5}">
                      <a16:colId xmlns:a16="http://schemas.microsoft.com/office/drawing/2014/main" val="3036951422"/>
                    </a:ext>
                  </a:extLst>
                </a:gridCol>
                <a:gridCol w="369574">
                  <a:extLst>
                    <a:ext uri="{9D8B030D-6E8A-4147-A177-3AD203B41FA5}">
                      <a16:colId xmlns:a16="http://schemas.microsoft.com/office/drawing/2014/main" val="20014"/>
                    </a:ext>
                  </a:extLst>
                </a:gridCol>
                <a:gridCol w="369574">
                  <a:extLst>
                    <a:ext uri="{9D8B030D-6E8A-4147-A177-3AD203B41FA5}">
                      <a16:colId xmlns:a16="http://schemas.microsoft.com/office/drawing/2014/main" val="4087822623"/>
                    </a:ext>
                  </a:extLst>
                </a:gridCol>
              </a:tblGrid>
              <a:tr h="504371">
                <a:tc>
                  <a:txBody>
                    <a:bodyPr/>
                    <a:lstStyle/>
                    <a:p>
                      <a:pPr algn="ctr" fontAlgn="b"/>
                      <a:r>
                        <a:rPr lang="es-CO" sz="10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0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27" name="Bocadillo: rectángulo 26">
            <a:extLst>
              <a:ext uri="{FF2B5EF4-FFF2-40B4-BE49-F238E27FC236}">
                <a16:creationId xmlns:a16="http://schemas.microsoft.com/office/drawing/2014/main" id="{04644452-B1C6-9064-DBCD-212AC039A813}"/>
              </a:ext>
            </a:extLst>
          </p:cNvPr>
          <p:cNvSpPr/>
          <p:nvPr/>
        </p:nvSpPr>
        <p:spPr>
          <a:xfrm>
            <a:off x="2070103" y="3921328"/>
            <a:ext cx="1333895" cy="429925"/>
          </a:xfrm>
          <a:prstGeom prst="wedgeRectCallout">
            <a:avLst>
              <a:gd name="adj1" fmla="val -29435"/>
              <a:gd name="adj2" fmla="val 79760"/>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Otros: </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Kern Pharma, Farmalab, JGB, Coaspharma, etc.</a:t>
            </a:r>
          </a:p>
        </p:txBody>
      </p:sp>
      <p:sp>
        <p:nvSpPr>
          <p:cNvPr id="28" name="Triángulo isósceles 27">
            <a:extLst>
              <a:ext uri="{FF2B5EF4-FFF2-40B4-BE49-F238E27FC236}">
                <a16:creationId xmlns:a16="http://schemas.microsoft.com/office/drawing/2014/main" id="{EF25E831-B04E-7998-C54B-79FF7DB94564}"/>
              </a:ext>
            </a:extLst>
          </p:cNvPr>
          <p:cNvSpPr/>
          <p:nvPr/>
        </p:nvSpPr>
        <p:spPr>
          <a:xfrm>
            <a:off x="2259502" y="2469992"/>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riángulo isósceles 28">
            <a:extLst>
              <a:ext uri="{FF2B5EF4-FFF2-40B4-BE49-F238E27FC236}">
                <a16:creationId xmlns:a16="http://schemas.microsoft.com/office/drawing/2014/main" id="{9B2820FD-2929-2B09-473F-114CAE837101}"/>
              </a:ext>
            </a:extLst>
          </p:cNvPr>
          <p:cNvSpPr/>
          <p:nvPr/>
        </p:nvSpPr>
        <p:spPr>
          <a:xfrm>
            <a:off x="2212188" y="2994537"/>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riángulo isósceles 19">
            <a:extLst>
              <a:ext uri="{FF2B5EF4-FFF2-40B4-BE49-F238E27FC236}">
                <a16:creationId xmlns:a16="http://schemas.microsoft.com/office/drawing/2014/main" id="{E2CB6C55-0B70-EE2A-5A3C-312EAD07A59F}"/>
              </a:ext>
            </a:extLst>
          </p:cNvPr>
          <p:cNvSpPr/>
          <p:nvPr/>
        </p:nvSpPr>
        <p:spPr>
          <a:xfrm flipV="1">
            <a:off x="2190403" y="4528392"/>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uadroTexto 21"/>
          <p:cNvSpPr txBox="1"/>
          <p:nvPr/>
        </p:nvSpPr>
        <p:spPr>
          <a:xfrm>
            <a:off x="243822" y="764796"/>
            <a:ext cx="11558624"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Entre usuarios de la marca, La Santé logra liderar el top of mind (29%), superando por primera vez a Genfar en algunos segmentos, especialmente en Bogotá para NSE2; lo cual podría mostrar como la marca está logrando consolidarse como una marca líder en el set mental del usuario de la marca. Sin embargo, se presenta oportunidades de mejora en Barranquilla donde existe una recuperación de los niveles logrados en 2020.</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23" name="Imagen 22">
            <a:extLst>
              <a:ext uri="{FF2B5EF4-FFF2-40B4-BE49-F238E27FC236}">
                <a16:creationId xmlns:a16="http://schemas.microsoft.com/office/drawing/2014/main" id="{DDB55850-80F5-0700-35A3-C1CA88F7EA4E}"/>
              </a:ext>
            </a:extLst>
          </p:cNvPr>
          <p:cNvPicPr>
            <a:picLocks noChangeAspect="1"/>
          </p:cNvPicPr>
          <p:nvPr/>
        </p:nvPicPr>
        <p:blipFill>
          <a:blip r:embed="rId4">
            <a:duotone>
              <a:srgbClr val="FFC000">
                <a:shade val="45000"/>
                <a:satMod val="135000"/>
              </a:srgbClr>
              <a:prstClr val="white"/>
            </a:duotone>
          </a:blip>
          <a:stretch>
            <a:fillRect/>
          </a:stretch>
        </p:blipFill>
        <p:spPr>
          <a:xfrm>
            <a:off x="9704222" y="58930"/>
            <a:ext cx="422648" cy="422648"/>
          </a:xfrm>
          <a:prstGeom prst="rect">
            <a:avLst/>
          </a:prstGeom>
        </p:spPr>
      </p:pic>
      <p:sp>
        <p:nvSpPr>
          <p:cNvPr id="24"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25"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30" name="Triángulo isósceles 29">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riángulo isósceles 30">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201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365CF-3109-E2CA-DEA7-000B3D4EFB7A}"/>
            </a:ext>
          </a:extLst>
        </p:cNvPr>
        <p:cNvGrpSpPr/>
        <p:nvPr/>
      </p:nvGrpSpPr>
      <p:grpSpPr>
        <a:xfrm>
          <a:off x="0" y="0"/>
          <a:ext cx="0" cy="0"/>
          <a:chOff x="0" y="0"/>
          <a:chExt cx="0" cy="0"/>
        </a:xfrm>
      </p:grpSpPr>
      <p:graphicFrame>
        <p:nvGraphicFramePr>
          <p:cNvPr id="14" name="Tabla 13">
            <a:extLst>
              <a:ext uri="{FF2B5EF4-FFF2-40B4-BE49-F238E27FC236}">
                <a16:creationId xmlns:a16="http://schemas.microsoft.com/office/drawing/2014/main" id="{9D94E06E-F767-2858-B66A-B30858E85978}"/>
              </a:ext>
            </a:extLst>
          </p:cNvPr>
          <p:cNvGraphicFramePr>
            <a:graphicFrameLocks noGrp="1"/>
          </p:cNvGraphicFramePr>
          <p:nvPr/>
        </p:nvGraphicFramePr>
        <p:xfrm>
          <a:off x="756221" y="2014034"/>
          <a:ext cx="10895456" cy="3871493"/>
        </p:xfrm>
        <a:graphic>
          <a:graphicData uri="http://schemas.openxmlformats.org/drawingml/2006/table">
            <a:tbl>
              <a:tblPr>
                <a:tableStyleId>{5C22544A-7EE6-4342-B048-85BDC9FD1C3A}</a:tableStyleId>
              </a:tblPr>
              <a:tblGrid>
                <a:gridCol w="2818245">
                  <a:extLst>
                    <a:ext uri="{9D8B030D-6E8A-4147-A177-3AD203B41FA5}">
                      <a16:colId xmlns:a16="http://schemas.microsoft.com/office/drawing/2014/main" val="20000"/>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0">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188218">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590981">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24%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chemeClr val="tx1"/>
                          </a:solidFill>
                          <a:effectLst/>
                          <a:latin typeface="Century Gothic" panose="020B0502020202020204" pitchFamily="34" charset="0"/>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89BE48"/>
                          </a:solidFill>
                          <a:effectLst/>
                          <a:latin typeface="Century Gothic" panose="020B0502020202020204" pitchFamily="34" charset="0"/>
                        </a:rPr>
                        <a:t>31%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FF0000"/>
                          </a:solidFill>
                          <a:effectLst/>
                          <a:latin typeface="Century Gothic" panose="020B0502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595223">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B05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89BE48"/>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595222">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603850">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2850284"/>
                  </a:ext>
                </a:extLst>
              </a:tr>
              <a:tr h="586596">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45%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53%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626220209"/>
                  </a:ext>
                </a:extLst>
              </a:tr>
              <a:tr h="528523">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FF0000"/>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96160800"/>
                  </a:ext>
                </a:extLst>
              </a:tr>
            </a:tbl>
          </a:graphicData>
        </a:graphic>
      </p:graphicFrame>
      <p:sp>
        <p:nvSpPr>
          <p:cNvPr id="2" name="Marcador de número de diapositiva 1">
            <a:extLst>
              <a:ext uri="{FF2B5EF4-FFF2-40B4-BE49-F238E27FC236}">
                <a16:creationId xmlns:a16="http://schemas.microsoft.com/office/drawing/2014/main" id="{A7E81DFA-36B7-68D7-D7E3-7E27CFC3FF6A}"/>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2A1634C9-CE55-B1C3-786F-E3DB09F918FA}"/>
              </a:ext>
            </a:extLst>
          </p:cNvPr>
          <p:cNvSpPr txBox="1"/>
          <p:nvPr/>
        </p:nvSpPr>
        <p:spPr>
          <a:xfrm>
            <a:off x="0" y="13033"/>
            <a:ext cx="4752109"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Top of mind</a:t>
            </a:r>
          </a:p>
        </p:txBody>
      </p:sp>
      <p:sp>
        <p:nvSpPr>
          <p:cNvPr id="11" name="CuadroTexto 10">
            <a:extLst>
              <a:ext uri="{FF2B5EF4-FFF2-40B4-BE49-F238E27FC236}">
                <a16:creationId xmlns:a16="http://schemas.microsoft.com/office/drawing/2014/main" id="{1AE215F6-F1AB-37B1-5CB2-0FEC281B2CAB}"/>
              </a:ext>
            </a:extLst>
          </p:cNvPr>
          <p:cNvSpPr txBox="1"/>
          <p:nvPr/>
        </p:nvSpPr>
        <p:spPr>
          <a:xfrm>
            <a:off x="-693" y="6527119"/>
            <a:ext cx="43821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Cuando yo le digo marcas/laboratorios fabricantes de medicamentos genéricos, ¿Cuáles se le vienen a la mente? </a:t>
            </a:r>
          </a:p>
        </p:txBody>
      </p:sp>
      <p:sp>
        <p:nvSpPr>
          <p:cNvPr id="12" name="CuadroTexto 11">
            <a:extLst>
              <a:ext uri="{FF2B5EF4-FFF2-40B4-BE49-F238E27FC236}">
                <a16:creationId xmlns:a16="http://schemas.microsoft.com/office/drawing/2014/main" id="{EBEC3F27-CE49-64B4-ED09-1567926FAC2C}"/>
              </a:ext>
            </a:extLst>
          </p:cNvPr>
          <p:cNvSpPr txBox="1"/>
          <p:nvPr/>
        </p:nvSpPr>
        <p:spPr>
          <a:xfrm>
            <a:off x="5839865" y="6649062"/>
            <a:ext cx="590749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graphicFrame>
        <p:nvGraphicFramePr>
          <p:cNvPr id="13" name="Gráfico 12">
            <a:extLst>
              <a:ext uri="{FF2B5EF4-FFF2-40B4-BE49-F238E27FC236}">
                <a16:creationId xmlns:a16="http://schemas.microsoft.com/office/drawing/2014/main" id="{F85FCE87-8E69-D97F-9F8E-EA42B6350B97}"/>
              </a:ext>
            </a:extLst>
          </p:cNvPr>
          <p:cNvGraphicFramePr/>
          <p:nvPr/>
        </p:nvGraphicFramePr>
        <p:xfrm>
          <a:off x="259296" y="2258304"/>
          <a:ext cx="3449801" cy="3880041"/>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ángulo 15">
            <a:extLst>
              <a:ext uri="{FF2B5EF4-FFF2-40B4-BE49-F238E27FC236}">
                <a16:creationId xmlns:a16="http://schemas.microsoft.com/office/drawing/2014/main" id="{4BB97703-F83F-4906-9C0B-E501B78373E4}"/>
              </a:ext>
            </a:extLst>
          </p:cNvPr>
          <p:cNvSpPr/>
          <p:nvPr/>
        </p:nvSpPr>
        <p:spPr>
          <a:xfrm>
            <a:off x="2494230" y="6115556"/>
            <a:ext cx="1033628" cy="24622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1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a:t>
            </a:r>
          </a:p>
        </p:txBody>
      </p:sp>
      <p:sp>
        <p:nvSpPr>
          <p:cNvPr id="21" name="Rectángulo redondeado 33">
            <a:extLst>
              <a:ext uri="{FF2B5EF4-FFF2-40B4-BE49-F238E27FC236}">
                <a16:creationId xmlns:a16="http://schemas.microsoft.com/office/drawing/2014/main" id="{48A6A8CF-E16F-602E-A295-ABA4FF64AA4A}"/>
              </a:ext>
            </a:extLst>
          </p:cNvPr>
          <p:cNvSpPr/>
          <p:nvPr/>
        </p:nvSpPr>
        <p:spPr>
          <a:xfrm>
            <a:off x="756221" y="2388480"/>
            <a:ext cx="10895456" cy="1756523"/>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aphicFrame>
        <p:nvGraphicFramePr>
          <p:cNvPr id="26" name="Tabla 25">
            <a:extLst>
              <a:ext uri="{FF2B5EF4-FFF2-40B4-BE49-F238E27FC236}">
                <a16:creationId xmlns:a16="http://schemas.microsoft.com/office/drawing/2014/main" id="{CC213388-9F6F-48D5-ED78-496292ED0E3D}"/>
              </a:ext>
            </a:extLst>
          </p:cNvPr>
          <p:cNvGraphicFramePr>
            <a:graphicFrameLocks noGrp="1"/>
          </p:cNvGraphicFramePr>
          <p:nvPr/>
        </p:nvGraphicFramePr>
        <p:xfrm>
          <a:off x="3558468" y="5975730"/>
          <a:ext cx="8093209" cy="504371"/>
        </p:xfrm>
        <a:graphic>
          <a:graphicData uri="http://schemas.openxmlformats.org/drawingml/2006/table">
            <a:tbl>
              <a:tblPr/>
              <a:tblGrid>
                <a:gridCol w="463544">
                  <a:extLst>
                    <a:ext uri="{9D8B030D-6E8A-4147-A177-3AD203B41FA5}">
                      <a16:colId xmlns:a16="http://schemas.microsoft.com/office/drawing/2014/main" val="1935195302"/>
                    </a:ext>
                  </a:extLst>
                </a:gridCol>
                <a:gridCol w="425960">
                  <a:extLst>
                    <a:ext uri="{9D8B030D-6E8A-4147-A177-3AD203B41FA5}">
                      <a16:colId xmlns:a16="http://schemas.microsoft.com/office/drawing/2014/main" val="20003"/>
                    </a:ext>
                  </a:extLst>
                </a:gridCol>
                <a:gridCol w="425960">
                  <a:extLst>
                    <a:ext uri="{9D8B030D-6E8A-4147-A177-3AD203B41FA5}">
                      <a16:colId xmlns:a16="http://schemas.microsoft.com/office/drawing/2014/main" val="2555296946"/>
                    </a:ext>
                  </a:extLst>
                </a:gridCol>
                <a:gridCol w="404643">
                  <a:extLst>
                    <a:ext uri="{9D8B030D-6E8A-4147-A177-3AD203B41FA5}">
                      <a16:colId xmlns:a16="http://schemas.microsoft.com/office/drawing/2014/main" val="4123702324"/>
                    </a:ext>
                  </a:extLst>
                </a:gridCol>
                <a:gridCol w="387927">
                  <a:extLst>
                    <a:ext uri="{9D8B030D-6E8A-4147-A177-3AD203B41FA5}">
                      <a16:colId xmlns:a16="http://schemas.microsoft.com/office/drawing/2014/main" val="20006"/>
                    </a:ext>
                  </a:extLst>
                </a:gridCol>
                <a:gridCol w="443345">
                  <a:extLst>
                    <a:ext uri="{9D8B030D-6E8A-4147-A177-3AD203B41FA5}">
                      <a16:colId xmlns:a16="http://schemas.microsoft.com/office/drawing/2014/main" val="3586402223"/>
                    </a:ext>
                  </a:extLst>
                </a:gridCol>
                <a:gridCol w="360218">
                  <a:extLst>
                    <a:ext uri="{9D8B030D-6E8A-4147-A177-3AD203B41FA5}">
                      <a16:colId xmlns:a16="http://schemas.microsoft.com/office/drawing/2014/main" val="2301179400"/>
                    </a:ext>
                  </a:extLst>
                </a:gridCol>
                <a:gridCol w="429491">
                  <a:extLst>
                    <a:ext uri="{9D8B030D-6E8A-4147-A177-3AD203B41FA5}">
                      <a16:colId xmlns:a16="http://schemas.microsoft.com/office/drawing/2014/main" val="20007"/>
                    </a:ext>
                  </a:extLst>
                </a:gridCol>
                <a:gridCol w="429491">
                  <a:extLst>
                    <a:ext uri="{9D8B030D-6E8A-4147-A177-3AD203B41FA5}">
                      <a16:colId xmlns:a16="http://schemas.microsoft.com/office/drawing/2014/main" val="2284605720"/>
                    </a:ext>
                  </a:extLst>
                </a:gridCol>
                <a:gridCol w="595746">
                  <a:extLst>
                    <a:ext uri="{9D8B030D-6E8A-4147-A177-3AD203B41FA5}">
                      <a16:colId xmlns:a16="http://schemas.microsoft.com/office/drawing/2014/main" val="20005"/>
                    </a:ext>
                  </a:extLst>
                </a:gridCol>
                <a:gridCol w="457200">
                  <a:extLst>
                    <a:ext uri="{9D8B030D-6E8A-4147-A177-3AD203B41FA5}">
                      <a16:colId xmlns:a16="http://schemas.microsoft.com/office/drawing/2014/main" val="4112128672"/>
                    </a:ext>
                  </a:extLst>
                </a:gridCol>
                <a:gridCol w="332509">
                  <a:extLst>
                    <a:ext uri="{9D8B030D-6E8A-4147-A177-3AD203B41FA5}">
                      <a16:colId xmlns:a16="http://schemas.microsoft.com/office/drawing/2014/main" val="20010"/>
                    </a:ext>
                  </a:extLst>
                </a:gridCol>
                <a:gridCol w="484909">
                  <a:extLst>
                    <a:ext uri="{9D8B030D-6E8A-4147-A177-3AD203B41FA5}">
                      <a16:colId xmlns:a16="http://schemas.microsoft.com/office/drawing/2014/main" val="3436610371"/>
                    </a:ext>
                  </a:extLst>
                </a:gridCol>
                <a:gridCol w="401782">
                  <a:extLst>
                    <a:ext uri="{9D8B030D-6E8A-4147-A177-3AD203B41FA5}">
                      <a16:colId xmlns:a16="http://schemas.microsoft.com/office/drawing/2014/main" val="3651448637"/>
                    </a:ext>
                  </a:extLst>
                </a:gridCol>
                <a:gridCol w="415636">
                  <a:extLst>
                    <a:ext uri="{9D8B030D-6E8A-4147-A177-3AD203B41FA5}">
                      <a16:colId xmlns:a16="http://schemas.microsoft.com/office/drawing/2014/main" val="20012"/>
                    </a:ext>
                  </a:extLst>
                </a:gridCol>
                <a:gridCol w="387927">
                  <a:extLst>
                    <a:ext uri="{9D8B030D-6E8A-4147-A177-3AD203B41FA5}">
                      <a16:colId xmlns:a16="http://schemas.microsoft.com/office/drawing/2014/main" val="3733116229"/>
                    </a:ext>
                  </a:extLst>
                </a:gridCol>
                <a:gridCol w="507773">
                  <a:extLst>
                    <a:ext uri="{9D8B030D-6E8A-4147-A177-3AD203B41FA5}">
                      <a16:colId xmlns:a16="http://schemas.microsoft.com/office/drawing/2014/main" val="3036951422"/>
                    </a:ext>
                  </a:extLst>
                </a:gridCol>
                <a:gridCol w="369574">
                  <a:extLst>
                    <a:ext uri="{9D8B030D-6E8A-4147-A177-3AD203B41FA5}">
                      <a16:colId xmlns:a16="http://schemas.microsoft.com/office/drawing/2014/main" val="20014"/>
                    </a:ext>
                  </a:extLst>
                </a:gridCol>
                <a:gridCol w="369574">
                  <a:extLst>
                    <a:ext uri="{9D8B030D-6E8A-4147-A177-3AD203B41FA5}">
                      <a16:colId xmlns:a16="http://schemas.microsoft.com/office/drawing/2014/main" val="4087822623"/>
                    </a:ext>
                  </a:extLst>
                </a:gridCol>
              </a:tblGrid>
              <a:tr h="504371">
                <a:tc>
                  <a:txBody>
                    <a:bodyPr/>
                    <a:lstStyle/>
                    <a:p>
                      <a:pPr algn="ctr" fontAlgn="b"/>
                      <a:r>
                        <a:rPr lang="es-CO" sz="1000" b="0" i="1" u="none" strike="noStrike" dirty="0">
                          <a:solidFill>
                            <a:srgbClr val="000000"/>
                          </a:solidFill>
                          <a:effectLst/>
                          <a:latin typeface="Century Gothic" panose="020B0502020202020204" pitchFamily="34" charset="0"/>
                        </a:rPr>
                        <a:t>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0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27" name="Bocadillo: rectángulo 26">
            <a:extLst>
              <a:ext uri="{FF2B5EF4-FFF2-40B4-BE49-F238E27FC236}">
                <a16:creationId xmlns:a16="http://schemas.microsoft.com/office/drawing/2014/main" id="{C8D4654F-CA16-B434-FFB2-347E28569A89}"/>
              </a:ext>
            </a:extLst>
          </p:cNvPr>
          <p:cNvSpPr/>
          <p:nvPr/>
        </p:nvSpPr>
        <p:spPr>
          <a:xfrm>
            <a:off x="2143089" y="4267395"/>
            <a:ext cx="1415379" cy="375301"/>
          </a:xfrm>
          <a:prstGeom prst="wedgeRectCallout">
            <a:avLst>
              <a:gd name="adj1" fmla="val -32292"/>
              <a:gd name="adj2" fmla="val 87356"/>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Otros: </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Icom, JGB, Coaspharma, Siegfried, American Generics etc.</a:t>
            </a:r>
          </a:p>
        </p:txBody>
      </p:sp>
      <p:sp>
        <p:nvSpPr>
          <p:cNvPr id="17" name="Triángulo isósceles 16">
            <a:extLst>
              <a:ext uri="{FF2B5EF4-FFF2-40B4-BE49-F238E27FC236}">
                <a16:creationId xmlns:a16="http://schemas.microsoft.com/office/drawing/2014/main" id="{8DFD61AF-057C-0105-F3F5-BAB340E3F610}"/>
              </a:ext>
            </a:extLst>
          </p:cNvPr>
          <p:cNvSpPr/>
          <p:nvPr/>
        </p:nvSpPr>
        <p:spPr>
          <a:xfrm>
            <a:off x="2281426" y="2506379"/>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riángulo isósceles 17">
            <a:extLst>
              <a:ext uri="{FF2B5EF4-FFF2-40B4-BE49-F238E27FC236}">
                <a16:creationId xmlns:a16="http://schemas.microsoft.com/office/drawing/2014/main" id="{E52B1A37-D038-94EE-C525-873B282194CE}"/>
              </a:ext>
            </a:extLst>
          </p:cNvPr>
          <p:cNvSpPr/>
          <p:nvPr/>
        </p:nvSpPr>
        <p:spPr>
          <a:xfrm>
            <a:off x="2048461" y="3099774"/>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riángulo isósceles 21">
            <a:extLst>
              <a:ext uri="{FF2B5EF4-FFF2-40B4-BE49-F238E27FC236}">
                <a16:creationId xmlns:a16="http://schemas.microsoft.com/office/drawing/2014/main" id="{D653D9D8-983E-DE85-5901-77E8B9947CD4}"/>
              </a:ext>
            </a:extLst>
          </p:cNvPr>
          <p:cNvSpPr/>
          <p:nvPr/>
        </p:nvSpPr>
        <p:spPr>
          <a:xfrm flipV="1">
            <a:off x="2443441" y="4889542"/>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23" name="Triángulo isósceles 22">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riángulo isósceles 23">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Imagen 24">
            <a:extLst>
              <a:ext uri="{FF2B5EF4-FFF2-40B4-BE49-F238E27FC236}">
                <a16:creationId xmlns:a16="http://schemas.microsoft.com/office/drawing/2014/main" id="{87E40FCA-2B7D-8276-0C64-15A4FB8200ED}"/>
              </a:ext>
            </a:extLst>
          </p:cNvPr>
          <p:cNvPicPr>
            <a:picLocks noChangeAspect="1"/>
          </p:cNvPicPr>
          <p:nvPr/>
        </p:nvPicPr>
        <p:blipFill>
          <a:blip r:embed="rId4">
            <a:duotone>
              <a:srgbClr val="B2B2B2">
                <a:shade val="45000"/>
                <a:satMod val="135000"/>
              </a:srgbClr>
              <a:prstClr val="white"/>
            </a:duotone>
          </a:blip>
          <a:stretch>
            <a:fillRect/>
          </a:stretch>
        </p:blipFill>
        <p:spPr>
          <a:xfrm>
            <a:off x="9705812" y="61257"/>
            <a:ext cx="422648" cy="422648"/>
          </a:xfrm>
          <a:prstGeom prst="rect">
            <a:avLst/>
          </a:prstGeom>
        </p:spPr>
      </p:pic>
      <p:sp>
        <p:nvSpPr>
          <p:cNvPr id="28"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29" name="CuadroTexto 28"/>
          <p:cNvSpPr txBox="1"/>
          <p:nvPr/>
        </p:nvSpPr>
        <p:spPr>
          <a:xfrm>
            <a:off x="259296" y="719655"/>
            <a:ext cx="11279052"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no usuarios, Genfar mantiene una dominancia clara (30%) y La Santé sube (7%) pero sigue relegada; sin embargo, su crecimiento es significativo especialmente en Bogotá, lo cual muestra como cada vez la marca empieza a ganar una posición más importante en el set mental de quienes optan por otras marcas de genéricos, permitiendo así incrementar las opciones de ser elegida.</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994425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66C06-8888-B034-1BB3-E96178084801}"/>
            </a:ext>
          </a:extLst>
        </p:cNvPr>
        <p:cNvGrpSpPr/>
        <p:nvPr/>
      </p:nvGrpSpPr>
      <p:grpSpPr>
        <a:xfrm>
          <a:off x="0" y="0"/>
          <a:ext cx="0" cy="0"/>
          <a:chOff x="0" y="0"/>
          <a:chExt cx="0" cy="0"/>
        </a:xfrm>
      </p:grpSpPr>
      <p:graphicFrame>
        <p:nvGraphicFramePr>
          <p:cNvPr id="26" name="Tabla 25">
            <a:extLst>
              <a:ext uri="{FF2B5EF4-FFF2-40B4-BE49-F238E27FC236}">
                <a16:creationId xmlns:a16="http://schemas.microsoft.com/office/drawing/2014/main" id="{50390DD5-6ACD-5F76-E3B4-83FBA5FEAB19}"/>
              </a:ext>
            </a:extLst>
          </p:cNvPr>
          <p:cNvGraphicFramePr>
            <a:graphicFrameLocks noGrp="1"/>
          </p:cNvGraphicFramePr>
          <p:nvPr/>
        </p:nvGraphicFramePr>
        <p:xfrm>
          <a:off x="3835273" y="6038855"/>
          <a:ext cx="7982646" cy="424084"/>
        </p:xfrm>
        <a:graphic>
          <a:graphicData uri="http://schemas.openxmlformats.org/drawingml/2006/table">
            <a:tbl>
              <a:tblPr/>
              <a:tblGrid>
                <a:gridCol w="457212">
                  <a:extLst>
                    <a:ext uri="{9D8B030D-6E8A-4147-A177-3AD203B41FA5}">
                      <a16:colId xmlns:a16="http://schemas.microsoft.com/office/drawing/2014/main" val="1935195302"/>
                    </a:ext>
                  </a:extLst>
                </a:gridCol>
                <a:gridCol w="420142">
                  <a:extLst>
                    <a:ext uri="{9D8B030D-6E8A-4147-A177-3AD203B41FA5}">
                      <a16:colId xmlns:a16="http://schemas.microsoft.com/office/drawing/2014/main" val="20003"/>
                    </a:ext>
                  </a:extLst>
                </a:gridCol>
                <a:gridCol w="420142">
                  <a:extLst>
                    <a:ext uri="{9D8B030D-6E8A-4147-A177-3AD203B41FA5}">
                      <a16:colId xmlns:a16="http://schemas.microsoft.com/office/drawing/2014/main" val="2555296946"/>
                    </a:ext>
                  </a:extLst>
                </a:gridCol>
                <a:gridCol w="399116">
                  <a:extLst>
                    <a:ext uri="{9D8B030D-6E8A-4147-A177-3AD203B41FA5}">
                      <a16:colId xmlns:a16="http://schemas.microsoft.com/office/drawing/2014/main" val="4123702324"/>
                    </a:ext>
                  </a:extLst>
                </a:gridCol>
                <a:gridCol w="382627">
                  <a:extLst>
                    <a:ext uri="{9D8B030D-6E8A-4147-A177-3AD203B41FA5}">
                      <a16:colId xmlns:a16="http://schemas.microsoft.com/office/drawing/2014/main" val="20006"/>
                    </a:ext>
                  </a:extLst>
                </a:gridCol>
                <a:gridCol w="437288">
                  <a:extLst>
                    <a:ext uri="{9D8B030D-6E8A-4147-A177-3AD203B41FA5}">
                      <a16:colId xmlns:a16="http://schemas.microsoft.com/office/drawing/2014/main" val="3586402223"/>
                    </a:ext>
                  </a:extLst>
                </a:gridCol>
                <a:gridCol w="355296">
                  <a:extLst>
                    <a:ext uri="{9D8B030D-6E8A-4147-A177-3AD203B41FA5}">
                      <a16:colId xmlns:a16="http://schemas.microsoft.com/office/drawing/2014/main" val="2301179400"/>
                    </a:ext>
                  </a:extLst>
                </a:gridCol>
                <a:gridCol w="423624">
                  <a:extLst>
                    <a:ext uri="{9D8B030D-6E8A-4147-A177-3AD203B41FA5}">
                      <a16:colId xmlns:a16="http://schemas.microsoft.com/office/drawing/2014/main" val="20007"/>
                    </a:ext>
                  </a:extLst>
                </a:gridCol>
                <a:gridCol w="423624">
                  <a:extLst>
                    <a:ext uri="{9D8B030D-6E8A-4147-A177-3AD203B41FA5}">
                      <a16:colId xmlns:a16="http://schemas.microsoft.com/office/drawing/2014/main" val="2284605720"/>
                    </a:ext>
                  </a:extLst>
                </a:gridCol>
                <a:gridCol w="587607">
                  <a:extLst>
                    <a:ext uri="{9D8B030D-6E8A-4147-A177-3AD203B41FA5}">
                      <a16:colId xmlns:a16="http://schemas.microsoft.com/office/drawing/2014/main" val="20005"/>
                    </a:ext>
                  </a:extLst>
                </a:gridCol>
                <a:gridCol w="450954">
                  <a:extLst>
                    <a:ext uri="{9D8B030D-6E8A-4147-A177-3AD203B41FA5}">
                      <a16:colId xmlns:a16="http://schemas.microsoft.com/office/drawing/2014/main" val="4112128672"/>
                    </a:ext>
                  </a:extLst>
                </a:gridCol>
                <a:gridCol w="327966">
                  <a:extLst>
                    <a:ext uri="{9D8B030D-6E8A-4147-A177-3AD203B41FA5}">
                      <a16:colId xmlns:a16="http://schemas.microsoft.com/office/drawing/2014/main" val="20010"/>
                    </a:ext>
                  </a:extLst>
                </a:gridCol>
                <a:gridCol w="478284">
                  <a:extLst>
                    <a:ext uri="{9D8B030D-6E8A-4147-A177-3AD203B41FA5}">
                      <a16:colId xmlns:a16="http://schemas.microsoft.com/office/drawing/2014/main" val="3436610371"/>
                    </a:ext>
                  </a:extLst>
                </a:gridCol>
                <a:gridCol w="396293">
                  <a:extLst>
                    <a:ext uri="{9D8B030D-6E8A-4147-A177-3AD203B41FA5}">
                      <a16:colId xmlns:a16="http://schemas.microsoft.com/office/drawing/2014/main" val="3651448637"/>
                    </a:ext>
                  </a:extLst>
                </a:gridCol>
                <a:gridCol w="409958">
                  <a:extLst>
                    <a:ext uri="{9D8B030D-6E8A-4147-A177-3AD203B41FA5}">
                      <a16:colId xmlns:a16="http://schemas.microsoft.com/office/drawing/2014/main" val="20012"/>
                    </a:ext>
                  </a:extLst>
                </a:gridCol>
                <a:gridCol w="382627">
                  <a:extLst>
                    <a:ext uri="{9D8B030D-6E8A-4147-A177-3AD203B41FA5}">
                      <a16:colId xmlns:a16="http://schemas.microsoft.com/office/drawing/2014/main" val="3733116229"/>
                    </a:ext>
                  </a:extLst>
                </a:gridCol>
                <a:gridCol w="500836">
                  <a:extLst>
                    <a:ext uri="{9D8B030D-6E8A-4147-A177-3AD203B41FA5}">
                      <a16:colId xmlns:a16="http://schemas.microsoft.com/office/drawing/2014/main" val="3036951422"/>
                    </a:ext>
                  </a:extLst>
                </a:gridCol>
                <a:gridCol w="364525">
                  <a:extLst>
                    <a:ext uri="{9D8B030D-6E8A-4147-A177-3AD203B41FA5}">
                      <a16:colId xmlns:a16="http://schemas.microsoft.com/office/drawing/2014/main" val="20014"/>
                    </a:ext>
                  </a:extLst>
                </a:gridCol>
                <a:gridCol w="364525">
                  <a:extLst>
                    <a:ext uri="{9D8B030D-6E8A-4147-A177-3AD203B41FA5}">
                      <a16:colId xmlns:a16="http://schemas.microsoft.com/office/drawing/2014/main" val="4087822623"/>
                    </a:ext>
                  </a:extLst>
                </a:gridCol>
              </a:tblGrid>
              <a:tr h="212042">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r h="212042">
                <a:tc>
                  <a:txBody>
                    <a:bodyPr/>
                    <a:lstStyle/>
                    <a:p>
                      <a:pPr algn="ctr" fontAlgn="b"/>
                      <a:r>
                        <a:rPr lang="es-CO" sz="900" b="0" i="1" u="none" strike="noStrike" dirty="0">
                          <a:solidFill>
                            <a:srgbClr val="E95E09"/>
                          </a:solidFill>
                          <a:effectLst/>
                          <a:latin typeface="Century Gothic" panose="020B050202020202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dirty="0">
                        <a:solidFill>
                          <a:srgbClr val="E95E09"/>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E95E09"/>
                          </a:solidFill>
                          <a:effectLst/>
                          <a:latin typeface="Century Gothic" panose="020B0502020202020204" pitchFamily="34" charset="0"/>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3826"/>
                  </a:ext>
                </a:extLst>
              </a:tr>
            </a:tbl>
          </a:graphicData>
        </a:graphic>
      </p:graphicFrame>
      <p:graphicFrame>
        <p:nvGraphicFramePr>
          <p:cNvPr id="14" name="Tabla 13">
            <a:extLst>
              <a:ext uri="{FF2B5EF4-FFF2-40B4-BE49-F238E27FC236}">
                <a16:creationId xmlns:a16="http://schemas.microsoft.com/office/drawing/2014/main" id="{B80CF947-C2B1-FC36-53E0-F47581862356}"/>
              </a:ext>
            </a:extLst>
          </p:cNvPr>
          <p:cNvGraphicFramePr>
            <a:graphicFrameLocks noGrp="1"/>
          </p:cNvGraphicFramePr>
          <p:nvPr/>
        </p:nvGraphicFramePr>
        <p:xfrm>
          <a:off x="922464" y="1967696"/>
          <a:ext cx="10895456" cy="3942927"/>
        </p:xfrm>
        <a:graphic>
          <a:graphicData uri="http://schemas.openxmlformats.org/drawingml/2006/table">
            <a:tbl>
              <a:tblPr>
                <a:tableStyleId>{5C22544A-7EE6-4342-B048-85BDC9FD1C3A}</a:tableStyleId>
              </a:tblPr>
              <a:tblGrid>
                <a:gridCol w="2818245">
                  <a:extLst>
                    <a:ext uri="{9D8B030D-6E8A-4147-A177-3AD203B41FA5}">
                      <a16:colId xmlns:a16="http://schemas.microsoft.com/office/drawing/2014/main" val="20000"/>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175903">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259353">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74003">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489583">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514904">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550416">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98915240"/>
                  </a:ext>
                </a:extLst>
              </a:tr>
              <a:tr h="523782">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358521430"/>
                  </a:ext>
                </a:extLst>
              </a:tr>
              <a:tr h="474003">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626220209"/>
                  </a:ext>
                </a:extLst>
              </a:tr>
              <a:tr h="474003">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96160800"/>
                  </a:ext>
                </a:extLst>
              </a:tr>
            </a:tbl>
          </a:graphicData>
        </a:graphic>
      </p:graphicFrame>
      <p:sp>
        <p:nvSpPr>
          <p:cNvPr id="2" name="Marcador de número de diapositiva 1">
            <a:extLst>
              <a:ext uri="{FF2B5EF4-FFF2-40B4-BE49-F238E27FC236}">
                <a16:creationId xmlns:a16="http://schemas.microsoft.com/office/drawing/2014/main" id="{161AA6F4-1FA3-3FD1-69A3-54AAF18BBB1D}"/>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3CE658B7-1A93-608C-CC11-D0C92CA195F7}"/>
              </a:ext>
            </a:extLst>
          </p:cNvPr>
          <p:cNvSpPr txBox="1"/>
          <p:nvPr/>
        </p:nvSpPr>
        <p:spPr>
          <a:xfrm>
            <a:off x="0" y="13033"/>
            <a:ext cx="943032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3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Conocimiento espontáneo </a:t>
            </a:r>
            <a:r>
              <a:rPr kumimoji="0" lang="es-CO" sz="23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(TOM + otras marcas)</a:t>
            </a:r>
            <a:endParaRPr kumimoji="0" lang="es-CO" sz="23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11" name="CuadroTexto 10">
            <a:extLst>
              <a:ext uri="{FF2B5EF4-FFF2-40B4-BE49-F238E27FC236}">
                <a16:creationId xmlns:a16="http://schemas.microsoft.com/office/drawing/2014/main" id="{FD502B84-B77D-C0D4-B399-606452AB9D7A}"/>
              </a:ext>
            </a:extLst>
          </p:cNvPr>
          <p:cNvSpPr txBox="1"/>
          <p:nvPr/>
        </p:nvSpPr>
        <p:spPr>
          <a:xfrm>
            <a:off x="-693" y="6527119"/>
            <a:ext cx="43821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Cuando yo le digo marcas/laboratorios fabricantes de medicamentos genéricos, ¿Cuáles se le vienen a la mente? </a:t>
            </a:r>
          </a:p>
        </p:txBody>
      </p:sp>
      <p:sp>
        <p:nvSpPr>
          <p:cNvPr id="12" name="CuadroTexto 11">
            <a:extLst>
              <a:ext uri="{FF2B5EF4-FFF2-40B4-BE49-F238E27FC236}">
                <a16:creationId xmlns:a16="http://schemas.microsoft.com/office/drawing/2014/main" id="{05E30D92-7D01-679B-F7C4-75EE0FB475B2}"/>
              </a:ext>
            </a:extLst>
          </p:cNvPr>
          <p:cNvSpPr txBox="1"/>
          <p:nvPr/>
        </p:nvSpPr>
        <p:spPr>
          <a:xfrm>
            <a:off x="5839865" y="6649062"/>
            <a:ext cx="590749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graphicFrame>
        <p:nvGraphicFramePr>
          <p:cNvPr id="13" name="Gráfico 12">
            <a:extLst>
              <a:ext uri="{FF2B5EF4-FFF2-40B4-BE49-F238E27FC236}">
                <a16:creationId xmlns:a16="http://schemas.microsoft.com/office/drawing/2014/main" id="{FC70B583-64A4-E660-61D6-BE80AC507DD6}"/>
              </a:ext>
            </a:extLst>
          </p:cNvPr>
          <p:cNvGraphicFramePr/>
          <p:nvPr/>
        </p:nvGraphicFramePr>
        <p:xfrm>
          <a:off x="243822" y="2258291"/>
          <a:ext cx="3449801" cy="3880041"/>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ángulo 15">
            <a:extLst>
              <a:ext uri="{FF2B5EF4-FFF2-40B4-BE49-F238E27FC236}">
                <a16:creationId xmlns:a16="http://schemas.microsoft.com/office/drawing/2014/main" id="{B31728D9-28C4-2379-0CC8-D126F0048DBE}"/>
              </a:ext>
            </a:extLst>
          </p:cNvPr>
          <p:cNvSpPr/>
          <p:nvPr/>
        </p:nvSpPr>
        <p:spPr>
          <a:xfrm>
            <a:off x="1768642" y="5995236"/>
            <a:ext cx="1759216" cy="48147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srgbClr val="E95E09"/>
                </a:solidFill>
                <a:effectLst/>
                <a:uLnTx/>
                <a:uFillTx/>
                <a:latin typeface="Century Gothic" panose="020B0502020202020204" pitchFamily="34" charset="0"/>
                <a:ea typeface="+mn-ea"/>
                <a:cs typeface="+mn-cs"/>
              </a:rPr>
              <a:t>Promedio marcas x persona</a:t>
            </a:r>
          </a:p>
        </p:txBody>
      </p:sp>
      <p:sp>
        <p:nvSpPr>
          <p:cNvPr id="21" name="Rectángulo redondeado 33">
            <a:extLst>
              <a:ext uri="{FF2B5EF4-FFF2-40B4-BE49-F238E27FC236}">
                <a16:creationId xmlns:a16="http://schemas.microsoft.com/office/drawing/2014/main" id="{0F27E9DE-A96F-8E49-FC1E-84D83DC2DD44}"/>
              </a:ext>
            </a:extLst>
          </p:cNvPr>
          <p:cNvSpPr/>
          <p:nvPr/>
        </p:nvSpPr>
        <p:spPr>
          <a:xfrm>
            <a:off x="756220" y="2396300"/>
            <a:ext cx="11061700" cy="1487831"/>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7" name="Bocadillo: rectángulo 26">
            <a:extLst>
              <a:ext uri="{FF2B5EF4-FFF2-40B4-BE49-F238E27FC236}">
                <a16:creationId xmlns:a16="http://schemas.microsoft.com/office/drawing/2014/main" id="{007F8F3F-411C-F2B4-8597-90EADFFFAAA8}"/>
              </a:ext>
            </a:extLst>
          </p:cNvPr>
          <p:cNvSpPr/>
          <p:nvPr/>
        </p:nvSpPr>
        <p:spPr>
          <a:xfrm>
            <a:off x="2444578" y="3934536"/>
            <a:ext cx="1390695" cy="429925"/>
          </a:xfrm>
          <a:prstGeom prst="wedgeRectCallout">
            <a:avLst>
              <a:gd name="adj1" fmla="val -41423"/>
              <a:gd name="adj2" fmla="val 78342"/>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Otros: </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Coaspharma</a:t>
            </a:r>
            <a:r>
              <a:rPr kumimoji="0" lang="es-CO" sz="7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Ecar, Farmacol, Abbot, American Generics, etc.</a:t>
            </a:r>
          </a:p>
        </p:txBody>
      </p:sp>
      <p:sp>
        <p:nvSpPr>
          <p:cNvPr id="29" name="Triángulo isósceles 28">
            <a:extLst>
              <a:ext uri="{FF2B5EF4-FFF2-40B4-BE49-F238E27FC236}">
                <a16:creationId xmlns:a16="http://schemas.microsoft.com/office/drawing/2014/main" id="{C70882A2-9C26-A729-7BC1-3AB40DD7AA94}"/>
              </a:ext>
            </a:extLst>
          </p:cNvPr>
          <p:cNvSpPr/>
          <p:nvPr/>
        </p:nvSpPr>
        <p:spPr>
          <a:xfrm>
            <a:off x="2320000" y="3507683"/>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abla 6">
            <a:extLst>
              <a:ext uri="{FF2B5EF4-FFF2-40B4-BE49-F238E27FC236}">
                <a16:creationId xmlns:a16="http://schemas.microsoft.com/office/drawing/2014/main" id="{68624F48-A532-B3A3-2849-B43D5B9AB2E3}"/>
              </a:ext>
            </a:extLst>
          </p:cNvPr>
          <p:cNvGraphicFramePr>
            <a:graphicFrameLocks noGrp="1"/>
          </p:cNvGraphicFramePr>
          <p:nvPr/>
        </p:nvGraphicFramePr>
        <p:xfrm>
          <a:off x="1245058" y="6118924"/>
          <a:ext cx="723664" cy="375285"/>
        </p:xfrm>
        <a:graphic>
          <a:graphicData uri="http://schemas.openxmlformats.org/drawingml/2006/table">
            <a:tbl>
              <a:tblPr/>
              <a:tblGrid>
                <a:gridCol w="723664">
                  <a:extLst>
                    <a:ext uri="{9D8B030D-6E8A-4147-A177-3AD203B41FA5}">
                      <a16:colId xmlns:a16="http://schemas.microsoft.com/office/drawing/2014/main" val="1783842075"/>
                    </a:ext>
                  </a:extLst>
                </a:gridCol>
              </a:tblGrid>
              <a:tr h="233476">
                <a:tc>
                  <a:txBody>
                    <a:bodyPr/>
                    <a:lstStyle/>
                    <a:p>
                      <a:pPr algn="l" fontAlgn="b"/>
                      <a:r>
                        <a:rPr lang="es-CO" sz="800" b="1" i="1" u="none" strike="noStrike" dirty="0">
                          <a:solidFill>
                            <a:srgbClr val="000000"/>
                          </a:solidFill>
                          <a:effectLst/>
                          <a:latin typeface="Century Gothic" panose="020B0502020202020204" pitchFamily="34" charset="0"/>
                        </a:rPr>
                        <a:t>2025</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1,9</a:t>
                      </a:r>
                      <a:endParaRPr lang="es-CO" sz="800" b="1" i="1" u="none" strike="noStrike" dirty="0">
                        <a:solidFill>
                          <a:srgbClr val="E95E09"/>
                        </a:solidFill>
                        <a:effectLst/>
                        <a:latin typeface="Century Gothic" panose="020B0502020202020204" pitchFamily="34" charset="0"/>
                      </a:endParaRPr>
                    </a:p>
                    <a:p>
                      <a:pPr algn="l" fontAlgn="b"/>
                      <a:r>
                        <a:rPr lang="es-CO" sz="800" b="1" i="1" u="none" strike="noStrike" dirty="0">
                          <a:solidFill>
                            <a:srgbClr val="000000"/>
                          </a:solidFill>
                          <a:effectLst/>
                          <a:latin typeface="Century Gothic" panose="020B0502020202020204" pitchFamily="34" charset="0"/>
                        </a:rPr>
                        <a:t>2022</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2,0</a:t>
                      </a:r>
                      <a:r>
                        <a:rPr lang="es-CO" sz="800" b="0" i="1" u="none" strike="noStrike" dirty="0">
                          <a:solidFill>
                            <a:srgbClr val="000000"/>
                          </a:solidFill>
                          <a:effectLst/>
                          <a:latin typeface="Century Gothic" panose="020B0502020202020204" pitchFamily="34" charset="0"/>
                        </a:rPr>
                        <a:t> </a:t>
                      </a:r>
                    </a:p>
                    <a:p>
                      <a:pPr algn="l" fontAlgn="b"/>
                      <a:r>
                        <a:rPr lang="es-CO" sz="800" b="1" i="1" u="none" strike="noStrike" dirty="0">
                          <a:solidFill>
                            <a:srgbClr val="000000"/>
                          </a:solidFill>
                          <a:effectLst/>
                          <a:latin typeface="Century Gothic" panose="020B0502020202020204" pitchFamily="34" charset="0"/>
                        </a:rPr>
                        <a:t>2020</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19" name="Triángulo isósceles 18">
            <a:extLst>
              <a:ext uri="{FF2B5EF4-FFF2-40B4-BE49-F238E27FC236}">
                <a16:creationId xmlns:a16="http://schemas.microsoft.com/office/drawing/2014/main" id="{D653D9D8-983E-DE85-5901-77E8B9947CD4}"/>
              </a:ext>
            </a:extLst>
          </p:cNvPr>
          <p:cNvSpPr/>
          <p:nvPr/>
        </p:nvSpPr>
        <p:spPr>
          <a:xfrm flipV="1">
            <a:off x="2649799" y="4513691"/>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riángulo isósceles 19">
            <a:extLst>
              <a:ext uri="{FF2B5EF4-FFF2-40B4-BE49-F238E27FC236}">
                <a16:creationId xmlns:a16="http://schemas.microsoft.com/office/drawing/2014/main" id="{C70882A2-9C26-A729-7BC1-3AB40DD7AA94}"/>
              </a:ext>
            </a:extLst>
          </p:cNvPr>
          <p:cNvSpPr/>
          <p:nvPr/>
        </p:nvSpPr>
        <p:spPr>
          <a:xfrm>
            <a:off x="2397264" y="2992391"/>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riángulo isósceles 21">
            <a:extLst>
              <a:ext uri="{FF2B5EF4-FFF2-40B4-BE49-F238E27FC236}">
                <a16:creationId xmlns:a16="http://schemas.microsoft.com/office/drawing/2014/main" id="{C70882A2-9C26-A729-7BC1-3AB40DD7AA94}"/>
              </a:ext>
            </a:extLst>
          </p:cNvPr>
          <p:cNvSpPr/>
          <p:nvPr/>
        </p:nvSpPr>
        <p:spPr>
          <a:xfrm>
            <a:off x="2491892" y="2477194"/>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Imagen 22">
            <a:extLst>
              <a:ext uri="{FF2B5EF4-FFF2-40B4-BE49-F238E27FC236}">
                <a16:creationId xmlns:a16="http://schemas.microsoft.com/office/drawing/2014/main" id="{DDB55850-80F5-0700-35A3-C1CA88F7EA4E}"/>
              </a:ext>
            </a:extLst>
          </p:cNvPr>
          <p:cNvPicPr>
            <a:picLocks noChangeAspect="1"/>
          </p:cNvPicPr>
          <p:nvPr/>
        </p:nvPicPr>
        <p:blipFill>
          <a:blip r:embed="rId4">
            <a:duotone>
              <a:srgbClr val="FFC000">
                <a:shade val="45000"/>
                <a:satMod val="135000"/>
              </a:srgbClr>
              <a:prstClr val="white"/>
            </a:duotone>
          </a:blip>
          <a:stretch>
            <a:fillRect/>
          </a:stretch>
        </p:blipFill>
        <p:spPr>
          <a:xfrm>
            <a:off x="9704222" y="58930"/>
            <a:ext cx="422648" cy="422648"/>
          </a:xfrm>
          <a:prstGeom prst="rect">
            <a:avLst/>
          </a:prstGeom>
        </p:spPr>
      </p:pic>
      <p:sp>
        <p:nvSpPr>
          <p:cNvPr id="24"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25"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28" name="Triángulo isósceles 27">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riángulo isósceles 29">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uadroTexto 30"/>
          <p:cNvSpPr txBox="1"/>
          <p:nvPr/>
        </p:nvSpPr>
        <p:spPr>
          <a:xfrm>
            <a:off x="243822" y="802823"/>
            <a:ext cx="11279052"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alcanza 41% de conocimiento espontáneo, acercándose a Genfar (48%), especialmente en Bogotá, lo cual sería un reflejo de las acciones realizadas por la marca en los últimos años para ganar mayor cuota de mercado y por lo tanto consolidar un posición fuerte en medicamentos genéricos.</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810353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0876E-8403-C01B-2334-284FBBAAA96C}"/>
            </a:ext>
          </a:extLst>
        </p:cNvPr>
        <p:cNvGrpSpPr/>
        <p:nvPr/>
      </p:nvGrpSpPr>
      <p:grpSpPr>
        <a:xfrm>
          <a:off x="0" y="0"/>
          <a:ext cx="0" cy="0"/>
          <a:chOff x="0" y="0"/>
          <a:chExt cx="0" cy="0"/>
        </a:xfrm>
      </p:grpSpPr>
      <p:graphicFrame>
        <p:nvGraphicFramePr>
          <p:cNvPr id="14" name="Tabla 13">
            <a:extLst>
              <a:ext uri="{FF2B5EF4-FFF2-40B4-BE49-F238E27FC236}">
                <a16:creationId xmlns:a16="http://schemas.microsoft.com/office/drawing/2014/main" id="{F8A32800-9954-C90B-FCC3-48D7F9EB9A2E}"/>
              </a:ext>
            </a:extLst>
          </p:cNvPr>
          <p:cNvGraphicFramePr>
            <a:graphicFrameLocks noGrp="1"/>
          </p:cNvGraphicFramePr>
          <p:nvPr/>
        </p:nvGraphicFramePr>
        <p:xfrm>
          <a:off x="768874" y="1728831"/>
          <a:ext cx="10895456" cy="4176384"/>
        </p:xfrm>
        <a:graphic>
          <a:graphicData uri="http://schemas.openxmlformats.org/drawingml/2006/table">
            <a:tbl>
              <a:tblPr>
                <a:tableStyleId>{5C22544A-7EE6-4342-B048-85BDC9FD1C3A}</a:tableStyleId>
              </a:tblPr>
              <a:tblGrid>
                <a:gridCol w="2818245">
                  <a:extLst>
                    <a:ext uri="{9D8B030D-6E8A-4147-A177-3AD203B41FA5}">
                      <a16:colId xmlns:a16="http://schemas.microsoft.com/office/drawing/2014/main" val="20000"/>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505322">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263950">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785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41%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51%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36%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57%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3785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34%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44%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3785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42%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3785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2850284"/>
                  </a:ext>
                </a:extLst>
              </a:tr>
              <a:tr h="3785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6"/>
                  </a:ext>
                </a:extLst>
              </a:tr>
              <a:tr h="3785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10"/>
                  </a:ext>
                </a:extLst>
              </a:tr>
              <a:tr h="3785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94%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89%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88%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81%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86%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358521430"/>
                  </a:ext>
                </a:extLst>
              </a:tr>
              <a:tr h="3785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buNone/>
                      </a:pPr>
                      <a:r>
                        <a:rPr lang="es-CO" sz="1100" b="0" i="0" u="none" strike="noStrike" kern="1200" dirty="0">
                          <a:solidFill>
                            <a:srgbClr val="000000"/>
                          </a:solidFill>
                          <a:effectLst/>
                          <a:latin typeface="Century Gothic" panose="020B0502020202020204" pitchFamily="34" charset="0"/>
                          <a:ea typeface="+mn-ea"/>
                          <a:cs typeface="+mn-cs"/>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buNone/>
                      </a:pPr>
                      <a:r>
                        <a:rPr lang="es-CO" sz="1100" b="0" i="0" u="none" strike="noStrike" kern="1200" dirty="0">
                          <a:solidFill>
                            <a:srgbClr val="000000"/>
                          </a:solidFill>
                          <a:effectLst/>
                          <a:latin typeface="Century Gothic" panose="020B0502020202020204" pitchFamily="34" charset="0"/>
                          <a:ea typeface="+mn-ea"/>
                          <a:cs typeface="+mn-cs"/>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buNone/>
                      </a:pPr>
                      <a:r>
                        <a:rPr lang="es-CO" sz="1100" b="0" i="0" u="none" strike="noStrike" kern="1200" dirty="0">
                          <a:solidFill>
                            <a:srgbClr val="000000"/>
                          </a:solidFill>
                          <a:effectLst/>
                          <a:latin typeface="Century Gothic" panose="020B0502020202020204" pitchFamily="34" charset="0"/>
                          <a:ea typeface="+mn-ea"/>
                          <a:cs typeface="+mn-cs"/>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b" latinLnBrk="0" hangingPunct="1">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buNone/>
                      </a:pPr>
                      <a:r>
                        <a:rPr lang="es-CO" sz="1100" b="0" i="0" u="none" strike="noStrike" kern="1200" dirty="0">
                          <a:solidFill>
                            <a:srgbClr val="000000"/>
                          </a:solidFill>
                          <a:effectLst/>
                          <a:latin typeface="Century Gothic" panose="020B0502020202020204" pitchFamily="34" charset="0"/>
                          <a:ea typeface="+mn-ea"/>
                          <a:cs typeface="+mn-cs"/>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buNone/>
                      </a:pPr>
                      <a:r>
                        <a:rPr lang="es-CO" sz="1100" b="0" i="0" u="none" strike="noStrike" kern="1200" dirty="0">
                          <a:solidFill>
                            <a:srgbClr val="000000"/>
                          </a:solidFill>
                          <a:effectLst/>
                          <a:latin typeface="Century Gothic" panose="020B0502020202020204" pitchFamily="34" charset="0"/>
                          <a:ea typeface="+mn-ea"/>
                          <a:cs typeface="+mn-cs"/>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buNone/>
                      </a:pPr>
                      <a:r>
                        <a:rPr lang="es-CO" sz="1100" b="0" i="0" u="none" strike="noStrike" kern="1200" dirty="0">
                          <a:solidFill>
                            <a:srgbClr val="000000"/>
                          </a:solidFill>
                          <a:effectLst/>
                          <a:latin typeface="Century Gothic" panose="020B0502020202020204" pitchFamily="34" charset="0"/>
                          <a:ea typeface="+mn-ea"/>
                          <a:cs typeface="+mn-cs"/>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626220209"/>
                  </a:ext>
                </a:extLst>
              </a:tr>
              <a:tr h="3785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0,40%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96160800"/>
                  </a:ext>
                </a:extLst>
              </a:tr>
            </a:tbl>
          </a:graphicData>
        </a:graphic>
      </p:graphicFrame>
      <p:sp>
        <p:nvSpPr>
          <p:cNvPr id="2" name="Marcador de número de diapositiva 1">
            <a:extLst>
              <a:ext uri="{FF2B5EF4-FFF2-40B4-BE49-F238E27FC236}">
                <a16:creationId xmlns:a16="http://schemas.microsoft.com/office/drawing/2014/main" id="{88AAA332-AF64-5635-8D36-69BB82FE5396}"/>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FCFE2359-CC0A-729D-ECA5-0FABAEA32E9E}"/>
              </a:ext>
            </a:extLst>
          </p:cNvPr>
          <p:cNvSpPr txBox="1"/>
          <p:nvPr/>
        </p:nvSpPr>
        <p:spPr>
          <a:xfrm>
            <a:off x="-693" y="6527119"/>
            <a:ext cx="44174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Cuando yo le digo marcas/laboratorios fabricantes de medicamentos genéricos, ¿Cuáles se le vienen a la mente? </a:t>
            </a:r>
          </a:p>
        </p:txBody>
      </p:sp>
      <p:sp>
        <p:nvSpPr>
          <p:cNvPr id="12" name="CuadroTexto 11">
            <a:extLst>
              <a:ext uri="{FF2B5EF4-FFF2-40B4-BE49-F238E27FC236}">
                <a16:creationId xmlns:a16="http://schemas.microsoft.com/office/drawing/2014/main" id="{C9877311-097C-0CFE-6676-25F4C7819BFC}"/>
              </a:ext>
            </a:extLst>
          </p:cNvPr>
          <p:cNvSpPr txBox="1"/>
          <p:nvPr/>
        </p:nvSpPr>
        <p:spPr>
          <a:xfrm>
            <a:off x="5839865" y="6649062"/>
            <a:ext cx="590749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graphicFrame>
        <p:nvGraphicFramePr>
          <p:cNvPr id="13" name="Gráfico 12">
            <a:extLst>
              <a:ext uri="{FF2B5EF4-FFF2-40B4-BE49-F238E27FC236}">
                <a16:creationId xmlns:a16="http://schemas.microsoft.com/office/drawing/2014/main" id="{BFBBA558-C820-0ECD-1A55-E426C576C4F0}"/>
              </a:ext>
            </a:extLst>
          </p:cNvPr>
          <p:cNvGraphicFramePr/>
          <p:nvPr/>
        </p:nvGraphicFramePr>
        <p:xfrm>
          <a:off x="243822" y="2352888"/>
          <a:ext cx="3449801" cy="3785458"/>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ángulo 15">
            <a:extLst>
              <a:ext uri="{FF2B5EF4-FFF2-40B4-BE49-F238E27FC236}">
                <a16:creationId xmlns:a16="http://schemas.microsoft.com/office/drawing/2014/main" id="{1CD37108-96E9-596E-83EF-73DB641E7926}"/>
              </a:ext>
            </a:extLst>
          </p:cNvPr>
          <p:cNvSpPr/>
          <p:nvPr/>
        </p:nvSpPr>
        <p:spPr>
          <a:xfrm>
            <a:off x="2494230" y="5963151"/>
            <a:ext cx="1033628" cy="24622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1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a:t>
            </a:r>
          </a:p>
        </p:txBody>
      </p:sp>
      <p:sp>
        <p:nvSpPr>
          <p:cNvPr id="21" name="Rectángulo redondeado 33">
            <a:extLst>
              <a:ext uri="{FF2B5EF4-FFF2-40B4-BE49-F238E27FC236}">
                <a16:creationId xmlns:a16="http://schemas.microsoft.com/office/drawing/2014/main" id="{E5F71C1E-3B4A-5489-A222-D797FDF11791}"/>
              </a:ext>
            </a:extLst>
          </p:cNvPr>
          <p:cNvSpPr/>
          <p:nvPr/>
        </p:nvSpPr>
        <p:spPr>
          <a:xfrm>
            <a:off x="768874" y="2503611"/>
            <a:ext cx="10895456" cy="1112835"/>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aphicFrame>
        <p:nvGraphicFramePr>
          <p:cNvPr id="26" name="Tabla 25">
            <a:extLst>
              <a:ext uri="{FF2B5EF4-FFF2-40B4-BE49-F238E27FC236}">
                <a16:creationId xmlns:a16="http://schemas.microsoft.com/office/drawing/2014/main" id="{08F45014-F7A1-4841-F835-B9B2A86B57A2}"/>
              </a:ext>
            </a:extLst>
          </p:cNvPr>
          <p:cNvGraphicFramePr>
            <a:graphicFrameLocks noGrp="1"/>
          </p:cNvGraphicFramePr>
          <p:nvPr/>
        </p:nvGraphicFramePr>
        <p:xfrm>
          <a:off x="3558468" y="5961432"/>
          <a:ext cx="8105861" cy="523590"/>
        </p:xfrm>
        <a:graphic>
          <a:graphicData uri="http://schemas.openxmlformats.org/drawingml/2006/table">
            <a:tbl>
              <a:tblPr/>
              <a:tblGrid>
                <a:gridCol w="464269">
                  <a:extLst>
                    <a:ext uri="{9D8B030D-6E8A-4147-A177-3AD203B41FA5}">
                      <a16:colId xmlns:a16="http://schemas.microsoft.com/office/drawing/2014/main" val="1935195302"/>
                    </a:ext>
                  </a:extLst>
                </a:gridCol>
                <a:gridCol w="426626">
                  <a:extLst>
                    <a:ext uri="{9D8B030D-6E8A-4147-A177-3AD203B41FA5}">
                      <a16:colId xmlns:a16="http://schemas.microsoft.com/office/drawing/2014/main" val="20003"/>
                    </a:ext>
                  </a:extLst>
                </a:gridCol>
                <a:gridCol w="426626">
                  <a:extLst>
                    <a:ext uri="{9D8B030D-6E8A-4147-A177-3AD203B41FA5}">
                      <a16:colId xmlns:a16="http://schemas.microsoft.com/office/drawing/2014/main" val="2555296946"/>
                    </a:ext>
                  </a:extLst>
                </a:gridCol>
                <a:gridCol w="405276">
                  <a:extLst>
                    <a:ext uri="{9D8B030D-6E8A-4147-A177-3AD203B41FA5}">
                      <a16:colId xmlns:a16="http://schemas.microsoft.com/office/drawing/2014/main" val="4123702324"/>
                    </a:ext>
                  </a:extLst>
                </a:gridCol>
                <a:gridCol w="388533">
                  <a:extLst>
                    <a:ext uri="{9D8B030D-6E8A-4147-A177-3AD203B41FA5}">
                      <a16:colId xmlns:a16="http://schemas.microsoft.com/office/drawing/2014/main" val="20006"/>
                    </a:ext>
                  </a:extLst>
                </a:gridCol>
                <a:gridCol w="444038">
                  <a:extLst>
                    <a:ext uri="{9D8B030D-6E8A-4147-A177-3AD203B41FA5}">
                      <a16:colId xmlns:a16="http://schemas.microsoft.com/office/drawing/2014/main" val="3586402223"/>
                    </a:ext>
                  </a:extLst>
                </a:gridCol>
                <a:gridCol w="360781">
                  <a:extLst>
                    <a:ext uri="{9D8B030D-6E8A-4147-A177-3AD203B41FA5}">
                      <a16:colId xmlns:a16="http://schemas.microsoft.com/office/drawing/2014/main" val="2301179400"/>
                    </a:ext>
                  </a:extLst>
                </a:gridCol>
                <a:gridCol w="430162">
                  <a:extLst>
                    <a:ext uri="{9D8B030D-6E8A-4147-A177-3AD203B41FA5}">
                      <a16:colId xmlns:a16="http://schemas.microsoft.com/office/drawing/2014/main" val="20007"/>
                    </a:ext>
                  </a:extLst>
                </a:gridCol>
                <a:gridCol w="430162">
                  <a:extLst>
                    <a:ext uri="{9D8B030D-6E8A-4147-A177-3AD203B41FA5}">
                      <a16:colId xmlns:a16="http://schemas.microsoft.com/office/drawing/2014/main" val="2284605720"/>
                    </a:ext>
                  </a:extLst>
                </a:gridCol>
                <a:gridCol w="596677">
                  <a:extLst>
                    <a:ext uri="{9D8B030D-6E8A-4147-A177-3AD203B41FA5}">
                      <a16:colId xmlns:a16="http://schemas.microsoft.com/office/drawing/2014/main" val="20005"/>
                    </a:ext>
                  </a:extLst>
                </a:gridCol>
                <a:gridCol w="457915">
                  <a:extLst>
                    <a:ext uri="{9D8B030D-6E8A-4147-A177-3AD203B41FA5}">
                      <a16:colId xmlns:a16="http://schemas.microsoft.com/office/drawing/2014/main" val="4112128672"/>
                    </a:ext>
                  </a:extLst>
                </a:gridCol>
                <a:gridCol w="333029">
                  <a:extLst>
                    <a:ext uri="{9D8B030D-6E8A-4147-A177-3AD203B41FA5}">
                      <a16:colId xmlns:a16="http://schemas.microsoft.com/office/drawing/2014/main" val="20010"/>
                    </a:ext>
                  </a:extLst>
                </a:gridCol>
                <a:gridCol w="485667">
                  <a:extLst>
                    <a:ext uri="{9D8B030D-6E8A-4147-A177-3AD203B41FA5}">
                      <a16:colId xmlns:a16="http://schemas.microsoft.com/office/drawing/2014/main" val="3436610371"/>
                    </a:ext>
                  </a:extLst>
                </a:gridCol>
                <a:gridCol w="402410">
                  <a:extLst>
                    <a:ext uri="{9D8B030D-6E8A-4147-A177-3AD203B41FA5}">
                      <a16:colId xmlns:a16="http://schemas.microsoft.com/office/drawing/2014/main" val="3651448637"/>
                    </a:ext>
                  </a:extLst>
                </a:gridCol>
                <a:gridCol w="416286">
                  <a:extLst>
                    <a:ext uri="{9D8B030D-6E8A-4147-A177-3AD203B41FA5}">
                      <a16:colId xmlns:a16="http://schemas.microsoft.com/office/drawing/2014/main" val="20012"/>
                    </a:ext>
                  </a:extLst>
                </a:gridCol>
                <a:gridCol w="388533">
                  <a:extLst>
                    <a:ext uri="{9D8B030D-6E8A-4147-A177-3AD203B41FA5}">
                      <a16:colId xmlns:a16="http://schemas.microsoft.com/office/drawing/2014/main" val="3733116229"/>
                    </a:ext>
                  </a:extLst>
                </a:gridCol>
                <a:gridCol w="508567">
                  <a:extLst>
                    <a:ext uri="{9D8B030D-6E8A-4147-A177-3AD203B41FA5}">
                      <a16:colId xmlns:a16="http://schemas.microsoft.com/office/drawing/2014/main" val="3036951422"/>
                    </a:ext>
                  </a:extLst>
                </a:gridCol>
                <a:gridCol w="370152">
                  <a:extLst>
                    <a:ext uri="{9D8B030D-6E8A-4147-A177-3AD203B41FA5}">
                      <a16:colId xmlns:a16="http://schemas.microsoft.com/office/drawing/2014/main" val="20014"/>
                    </a:ext>
                  </a:extLst>
                </a:gridCol>
                <a:gridCol w="370152">
                  <a:extLst>
                    <a:ext uri="{9D8B030D-6E8A-4147-A177-3AD203B41FA5}">
                      <a16:colId xmlns:a16="http://schemas.microsoft.com/office/drawing/2014/main" val="4087822623"/>
                    </a:ext>
                  </a:extLst>
                </a:gridCol>
              </a:tblGrid>
              <a:tr h="261795">
                <a:tc>
                  <a:txBody>
                    <a:bodyPr/>
                    <a:lstStyle/>
                    <a:p>
                      <a:pPr algn="ctr" fontAlgn="b"/>
                      <a:r>
                        <a:rPr lang="es-CO" sz="1000" b="0" i="1" u="none" strike="noStrike" dirty="0">
                          <a:solidFill>
                            <a:srgbClr val="000000"/>
                          </a:solidFill>
                          <a:effectLst/>
                          <a:latin typeface="Century Gothic" panose="020B0502020202020204" pitchFamily="34" charset="0"/>
                        </a:rPr>
                        <a:t>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0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r h="261795">
                <a:tc>
                  <a:txBody>
                    <a:bodyPr/>
                    <a:lstStyle/>
                    <a:p>
                      <a:pPr algn="ctr" fontAlgn="b"/>
                      <a:r>
                        <a:rPr lang="es-CO" sz="1000" b="0" i="1" u="none" strike="noStrike" dirty="0">
                          <a:solidFill>
                            <a:srgbClr val="E95E09"/>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000" b="0" i="1" u="none" strike="noStrike" dirty="0">
                        <a:solidFill>
                          <a:srgbClr val="E95E09"/>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52908"/>
                  </a:ext>
                </a:extLst>
              </a:tr>
            </a:tbl>
          </a:graphicData>
        </a:graphic>
      </p:graphicFrame>
      <p:sp>
        <p:nvSpPr>
          <p:cNvPr id="27" name="Bocadillo: rectángulo 26">
            <a:extLst>
              <a:ext uri="{FF2B5EF4-FFF2-40B4-BE49-F238E27FC236}">
                <a16:creationId xmlns:a16="http://schemas.microsoft.com/office/drawing/2014/main" id="{75E186F3-BEDB-C5D0-A4D1-78AF1D6FBD9F}"/>
              </a:ext>
            </a:extLst>
          </p:cNvPr>
          <p:cNvSpPr/>
          <p:nvPr/>
        </p:nvSpPr>
        <p:spPr>
          <a:xfrm>
            <a:off x="2230230" y="4356304"/>
            <a:ext cx="1368065" cy="295126"/>
          </a:xfrm>
          <a:prstGeom prst="wedgeRectCallout">
            <a:avLst>
              <a:gd name="adj1" fmla="val -10530"/>
              <a:gd name="adj2" fmla="val 100860"/>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Otros: </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Procaps, Ecar, Sandoz, Prolab, entre otros</a:t>
            </a:r>
          </a:p>
        </p:txBody>
      </p:sp>
      <p:sp>
        <p:nvSpPr>
          <p:cNvPr id="17" name="Triángulo isósceles 16">
            <a:extLst>
              <a:ext uri="{FF2B5EF4-FFF2-40B4-BE49-F238E27FC236}">
                <a16:creationId xmlns:a16="http://schemas.microsoft.com/office/drawing/2014/main" id="{269B45E2-5D58-C761-07C1-01FC11A1E11E}"/>
              </a:ext>
            </a:extLst>
          </p:cNvPr>
          <p:cNvSpPr/>
          <p:nvPr/>
        </p:nvSpPr>
        <p:spPr>
          <a:xfrm>
            <a:off x="2446915" y="2557540"/>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riángulo isósceles 17">
            <a:extLst>
              <a:ext uri="{FF2B5EF4-FFF2-40B4-BE49-F238E27FC236}">
                <a16:creationId xmlns:a16="http://schemas.microsoft.com/office/drawing/2014/main" id="{75104755-1BFE-9BD8-C735-D8DE251EA34B}"/>
              </a:ext>
            </a:extLst>
          </p:cNvPr>
          <p:cNvSpPr/>
          <p:nvPr/>
        </p:nvSpPr>
        <p:spPr>
          <a:xfrm>
            <a:off x="2225721" y="3298688"/>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82AE1128-6166-2F55-BAC7-22D36324CD1B}"/>
              </a:ext>
            </a:extLst>
          </p:cNvPr>
          <p:cNvSpPr txBox="1"/>
          <p:nvPr/>
        </p:nvSpPr>
        <p:spPr>
          <a:xfrm>
            <a:off x="0" y="13033"/>
            <a:ext cx="943032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3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Conocimiento espontáneo </a:t>
            </a:r>
            <a:r>
              <a:rPr kumimoji="0" lang="es-CO" sz="23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(TOM + otras marcas)</a:t>
            </a:r>
            <a:endParaRPr kumimoji="0" lang="es-CO" sz="23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8" name="Rectángulo 7">
            <a:extLst>
              <a:ext uri="{FF2B5EF4-FFF2-40B4-BE49-F238E27FC236}">
                <a16:creationId xmlns:a16="http://schemas.microsoft.com/office/drawing/2014/main" id="{CB2FCFAF-CF13-645E-9DF8-57077E346076}"/>
              </a:ext>
            </a:extLst>
          </p:cNvPr>
          <p:cNvSpPr/>
          <p:nvPr/>
        </p:nvSpPr>
        <p:spPr>
          <a:xfrm>
            <a:off x="1403397" y="6229539"/>
            <a:ext cx="2181665" cy="24622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1000" b="0" i="1" u="none" strike="noStrike" kern="1200" cap="none" spc="0" normalizeH="0" baseline="0" noProof="0" dirty="0">
                <a:ln>
                  <a:noFill/>
                </a:ln>
                <a:solidFill>
                  <a:srgbClr val="E95E09"/>
                </a:solidFill>
                <a:effectLst/>
                <a:uLnTx/>
                <a:uFillTx/>
                <a:latin typeface="Century Gothic" panose="020B0502020202020204" pitchFamily="34" charset="0"/>
                <a:ea typeface="+mn-ea"/>
                <a:cs typeface="+mn-cs"/>
              </a:rPr>
              <a:t>Promedio marcas x persona</a:t>
            </a:r>
          </a:p>
        </p:txBody>
      </p:sp>
      <p:graphicFrame>
        <p:nvGraphicFramePr>
          <p:cNvPr id="10" name="Tabla 9">
            <a:extLst>
              <a:ext uri="{FF2B5EF4-FFF2-40B4-BE49-F238E27FC236}">
                <a16:creationId xmlns:a16="http://schemas.microsoft.com/office/drawing/2014/main" id="{7F5E4FA3-CA42-01DE-9CD9-C135942760BA}"/>
              </a:ext>
            </a:extLst>
          </p:cNvPr>
          <p:cNvGraphicFramePr>
            <a:graphicFrameLocks noGrp="1"/>
          </p:cNvGraphicFramePr>
          <p:nvPr/>
        </p:nvGraphicFramePr>
        <p:xfrm>
          <a:off x="1039573" y="6118924"/>
          <a:ext cx="723664" cy="375285"/>
        </p:xfrm>
        <a:graphic>
          <a:graphicData uri="http://schemas.openxmlformats.org/drawingml/2006/table">
            <a:tbl>
              <a:tblPr/>
              <a:tblGrid>
                <a:gridCol w="723664">
                  <a:extLst>
                    <a:ext uri="{9D8B030D-6E8A-4147-A177-3AD203B41FA5}">
                      <a16:colId xmlns:a16="http://schemas.microsoft.com/office/drawing/2014/main" val="1783842075"/>
                    </a:ext>
                  </a:extLst>
                </a:gridCol>
              </a:tblGrid>
              <a:tr h="233476">
                <a:tc>
                  <a:txBody>
                    <a:bodyPr/>
                    <a:lstStyle/>
                    <a:p>
                      <a:pPr algn="l" fontAlgn="b"/>
                      <a:r>
                        <a:rPr lang="es-CO" sz="800" b="1" i="1" u="none" strike="noStrike" dirty="0">
                          <a:solidFill>
                            <a:srgbClr val="000000"/>
                          </a:solidFill>
                          <a:effectLst/>
                          <a:latin typeface="Century Gothic" panose="020B0502020202020204" pitchFamily="34" charset="0"/>
                        </a:rPr>
                        <a:t>2025</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2,1</a:t>
                      </a:r>
                      <a:endParaRPr lang="es-CO" sz="800" b="1" i="1" u="none" strike="noStrike" dirty="0">
                        <a:solidFill>
                          <a:srgbClr val="E95E09"/>
                        </a:solidFill>
                        <a:effectLst/>
                        <a:latin typeface="Century Gothic" panose="020B0502020202020204" pitchFamily="34" charset="0"/>
                      </a:endParaRPr>
                    </a:p>
                    <a:p>
                      <a:pPr algn="l" fontAlgn="b"/>
                      <a:r>
                        <a:rPr lang="es-CO" sz="800" b="1" i="1" u="none" strike="noStrike" dirty="0">
                          <a:solidFill>
                            <a:srgbClr val="000000"/>
                          </a:solidFill>
                          <a:effectLst/>
                          <a:latin typeface="Century Gothic" panose="020B0502020202020204" pitchFamily="34" charset="0"/>
                        </a:rPr>
                        <a:t>2022</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2,2</a:t>
                      </a:r>
                      <a:r>
                        <a:rPr lang="es-CO" sz="800" b="0" i="1" u="none" strike="noStrike" dirty="0">
                          <a:solidFill>
                            <a:srgbClr val="000000"/>
                          </a:solidFill>
                          <a:effectLst/>
                          <a:latin typeface="Century Gothic" panose="020B0502020202020204" pitchFamily="34" charset="0"/>
                        </a:rPr>
                        <a:t> </a:t>
                      </a:r>
                    </a:p>
                    <a:p>
                      <a:pPr algn="l" fontAlgn="b"/>
                      <a:r>
                        <a:rPr lang="es-CO" sz="800" b="1" i="1" u="none" strike="noStrike" dirty="0">
                          <a:solidFill>
                            <a:srgbClr val="000000"/>
                          </a:solidFill>
                          <a:effectLst/>
                          <a:latin typeface="Century Gothic" panose="020B0502020202020204" pitchFamily="34" charset="0"/>
                        </a:rPr>
                        <a:t>2020</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6" name="CuadroTexto 5">
            <a:extLst>
              <a:ext uri="{FF2B5EF4-FFF2-40B4-BE49-F238E27FC236}">
                <a16:creationId xmlns:a16="http://schemas.microsoft.com/office/drawing/2014/main" id="{B9492409-7425-4CBF-6785-1DF464279A21}"/>
              </a:ext>
            </a:extLst>
          </p:cNvPr>
          <p:cNvSpPr txBox="1"/>
          <p:nvPr/>
        </p:nvSpPr>
        <p:spPr>
          <a:xfrm>
            <a:off x="7882297" y="1571777"/>
            <a:ext cx="3769380"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19" name="CuadroTexto 18">
            <a:extLst>
              <a:ext uri="{FF2B5EF4-FFF2-40B4-BE49-F238E27FC236}">
                <a16:creationId xmlns:a16="http://schemas.microsoft.com/office/drawing/2014/main" id="{D09384F5-A526-7EAA-A430-9B25BE4B8E6D}"/>
              </a:ext>
            </a:extLst>
          </p:cNvPr>
          <p:cNvSpPr txBox="1"/>
          <p:nvPr/>
        </p:nvSpPr>
        <p:spPr>
          <a:xfrm>
            <a:off x="3558468" y="1571777"/>
            <a:ext cx="4023039"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sp>
        <p:nvSpPr>
          <p:cNvPr id="24" name="Triángulo isósceles 23">
            <a:extLst>
              <a:ext uri="{FF2B5EF4-FFF2-40B4-BE49-F238E27FC236}">
                <a16:creationId xmlns:a16="http://schemas.microsoft.com/office/drawing/2014/main" id="{D653D9D8-983E-DE85-5901-77E8B9947CD4}"/>
              </a:ext>
            </a:extLst>
          </p:cNvPr>
          <p:cNvSpPr/>
          <p:nvPr/>
        </p:nvSpPr>
        <p:spPr>
          <a:xfrm flipV="1">
            <a:off x="2963730" y="4815895"/>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5"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28" name="Triángulo isósceles 27">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riángulo isósceles 28">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Imagen 29">
            <a:extLst>
              <a:ext uri="{FF2B5EF4-FFF2-40B4-BE49-F238E27FC236}">
                <a16:creationId xmlns:a16="http://schemas.microsoft.com/office/drawing/2014/main" id="{87E40FCA-2B7D-8276-0C64-15A4FB8200ED}"/>
              </a:ext>
            </a:extLst>
          </p:cNvPr>
          <p:cNvPicPr>
            <a:picLocks noChangeAspect="1"/>
          </p:cNvPicPr>
          <p:nvPr/>
        </p:nvPicPr>
        <p:blipFill>
          <a:blip r:embed="rId4">
            <a:duotone>
              <a:srgbClr val="B2B2B2">
                <a:shade val="45000"/>
                <a:satMod val="135000"/>
              </a:srgbClr>
              <a:prstClr val="white"/>
            </a:duotone>
          </a:blip>
          <a:stretch>
            <a:fillRect/>
          </a:stretch>
        </p:blipFill>
        <p:spPr>
          <a:xfrm>
            <a:off x="9705812" y="61257"/>
            <a:ext cx="422648" cy="422648"/>
          </a:xfrm>
          <a:prstGeom prst="rect">
            <a:avLst/>
          </a:prstGeom>
        </p:spPr>
      </p:pic>
      <p:sp>
        <p:nvSpPr>
          <p:cNvPr id="31"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32" name="CuadroTexto 31"/>
          <p:cNvSpPr txBox="1"/>
          <p:nvPr/>
        </p:nvSpPr>
        <p:spPr>
          <a:xfrm>
            <a:off x="218239" y="703567"/>
            <a:ext cx="11755521"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presenta crecimientos significativos (25%), pero sigue muy por debajo de Genfar y MK en todos los segmentos; siendo un reflejo de la necesidad que tiene la marca en continuar fortaleciendo su visibilidad en los espacios de compra del consumidor y en los diferentes puntos de contacto del consumidor de genéricos, para ganar la batalla en la elección de genéricos.</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370629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C6ACF-B08A-43D0-8B80-57855C0C3ACF}"/>
            </a:ext>
          </a:extLst>
        </p:cNvPr>
        <p:cNvGrpSpPr/>
        <p:nvPr/>
      </p:nvGrpSpPr>
      <p:grpSpPr>
        <a:xfrm>
          <a:off x="0" y="0"/>
          <a:ext cx="0" cy="0"/>
          <a:chOff x="0" y="0"/>
          <a:chExt cx="0" cy="0"/>
        </a:xfrm>
      </p:grpSpPr>
      <p:graphicFrame>
        <p:nvGraphicFramePr>
          <p:cNvPr id="26" name="Tabla 25">
            <a:extLst>
              <a:ext uri="{FF2B5EF4-FFF2-40B4-BE49-F238E27FC236}">
                <a16:creationId xmlns:a16="http://schemas.microsoft.com/office/drawing/2014/main" id="{47A46366-67C8-A641-A75C-D17D4512EE1E}"/>
              </a:ext>
            </a:extLst>
          </p:cNvPr>
          <p:cNvGraphicFramePr>
            <a:graphicFrameLocks noGrp="1"/>
          </p:cNvGraphicFramePr>
          <p:nvPr/>
        </p:nvGraphicFramePr>
        <p:xfrm>
          <a:off x="3693622" y="6038855"/>
          <a:ext cx="7958055" cy="424084"/>
        </p:xfrm>
        <a:graphic>
          <a:graphicData uri="http://schemas.openxmlformats.org/drawingml/2006/table">
            <a:tbl>
              <a:tblPr/>
              <a:tblGrid>
                <a:gridCol w="455803">
                  <a:extLst>
                    <a:ext uri="{9D8B030D-6E8A-4147-A177-3AD203B41FA5}">
                      <a16:colId xmlns:a16="http://schemas.microsoft.com/office/drawing/2014/main" val="1935195302"/>
                    </a:ext>
                  </a:extLst>
                </a:gridCol>
                <a:gridCol w="418847">
                  <a:extLst>
                    <a:ext uri="{9D8B030D-6E8A-4147-A177-3AD203B41FA5}">
                      <a16:colId xmlns:a16="http://schemas.microsoft.com/office/drawing/2014/main" val="20003"/>
                    </a:ext>
                  </a:extLst>
                </a:gridCol>
                <a:gridCol w="418847">
                  <a:extLst>
                    <a:ext uri="{9D8B030D-6E8A-4147-A177-3AD203B41FA5}">
                      <a16:colId xmlns:a16="http://schemas.microsoft.com/office/drawing/2014/main" val="2555296946"/>
                    </a:ext>
                  </a:extLst>
                </a:gridCol>
                <a:gridCol w="397886">
                  <a:extLst>
                    <a:ext uri="{9D8B030D-6E8A-4147-A177-3AD203B41FA5}">
                      <a16:colId xmlns:a16="http://schemas.microsoft.com/office/drawing/2014/main" val="4123702324"/>
                    </a:ext>
                  </a:extLst>
                </a:gridCol>
                <a:gridCol w="381449">
                  <a:extLst>
                    <a:ext uri="{9D8B030D-6E8A-4147-A177-3AD203B41FA5}">
                      <a16:colId xmlns:a16="http://schemas.microsoft.com/office/drawing/2014/main" val="20006"/>
                    </a:ext>
                  </a:extLst>
                </a:gridCol>
                <a:gridCol w="435941">
                  <a:extLst>
                    <a:ext uri="{9D8B030D-6E8A-4147-A177-3AD203B41FA5}">
                      <a16:colId xmlns:a16="http://schemas.microsoft.com/office/drawing/2014/main" val="3586402223"/>
                    </a:ext>
                  </a:extLst>
                </a:gridCol>
                <a:gridCol w="354202">
                  <a:extLst>
                    <a:ext uri="{9D8B030D-6E8A-4147-A177-3AD203B41FA5}">
                      <a16:colId xmlns:a16="http://schemas.microsoft.com/office/drawing/2014/main" val="2301179400"/>
                    </a:ext>
                  </a:extLst>
                </a:gridCol>
                <a:gridCol w="422319">
                  <a:extLst>
                    <a:ext uri="{9D8B030D-6E8A-4147-A177-3AD203B41FA5}">
                      <a16:colId xmlns:a16="http://schemas.microsoft.com/office/drawing/2014/main" val="20007"/>
                    </a:ext>
                  </a:extLst>
                </a:gridCol>
                <a:gridCol w="422319">
                  <a:extLst>
                    <a:ext uri="{9D8B030D-6E8A-4147-A177-3AD203B41FA5}">
                      <a16:colId xmlns:a16="http://schemas.microsoft.com/office/drawing/2014/main" val="2284605720"/>
                    </a:ext>
                  </a:extLst>
                </a:gridCol>
                <a:gridCol w="585797">
                  <a:extLst>
                    <a:ext uri="{9D8B030D-6E8A-4147-A177-3AD203B41FA5}">
                      <a16:colId xmlns:a16="http://schemas.microsoft.com/office/drawing/2014/main" val="20005"/>
                    </a:ext>
                  </a:extLst>
                </a:gridCol>
                <a:gridCol w="380591">
                  <a:extLst>
                    <a:ext uri="{9D8B030D-6E8A-4147-A177-3AD203B41FA5}">
                      <a16:colId xmlns:a16="http://schemas.microsoft.com/office/drawing/2014/main" val="4112128672"/>
                    </a:ext>
                  </a:extLst>
                </a:gridCol>
                <a:gridCol w="370935">
                  <a:extLst>
                    <a:ext uri="{9D8B030D-6E8A-4147-A177-3AD203B41FA5}">
                      <a16:colId xmlns:a16="http://schemas.microsoft.com/office/drawing/2014/main" val="20010"/>
                    </a:ext>
                  </a:extLst>
                </a:gridCol>
                <a:gridCol w="422695">
                  <a:extLst>
                    <a:ext uri="{9D8B030D-6E8A-4147-A177-3AD203B41FA5}">
                      <a16:colId xmlns:a16="http://schemas.microsoft.com/office/drawing/2014/main" val="3436610371"/>
                    </a:ext>
                  </a:extLst>
                </a:gridCol>
                <a:gridCol w="474183">
                  <a:extLst>
                    <a:ext uri="{9D8B030D-6E8A-4147-A177-3AD203B41FA5}">
                      <a16:colId xmlns:a16="http://schemas.microsoft.com/office/drawing/2014/main" val="3651448637"/>
                    </a:ext>
                  </a:extLst>
                </a:gridCol>
                <a:gridCol w="408695">
                  <a:extLst>
                    <a:ext uri="{9D8B030D-6E8A-4147-A177-3AD203B41FA5}">
                      <a16:colId xmlns:a16="http://schemas.microsoft.com/office/drawing/2014/main" val="20012"/>
                    </a:ext>
                  </a:extLst>
                </a:gridCol>
                <a:gridCol w="381449">
                  <a:extLst>
                    <a:ext uri="{9D8B030D-6E8A-4147-A177-3AD203B41FA5}">
                      <a16:colId xmlns:a16="http://schemas.microsoft.com/office/drawing/2014/main" val="3733116229"/>
                    </a:ext>
                  </a:extLst>
                </a:gridCol>
                <a:gridCol w="499293">
                  <a:extLst>
                    <a:ext uri="{9D8B030D-6E8A-4147-A177-3AD203B41FA5}">
                      <a16:colId xmlns:a16="http://schemas.microsoft.com/office/drawing/2014/main" val="3036951422"/>
                    </a:ext>
                  </a:extLst>
                </a:gridCol>
                <a:gridCol w="363402">
                  <a:extLst>
                    <a:ext uri="{9D8B030D-6E8A-4147-A177-3AD203B41FA5}">
                      <a16:colId xmlns:a16="http://schemas.microsoft.com/office/drawing/2014/main" val="20014"/>
                    </a:ext>
                  </a:extLst>
                </a:gridCol>
                <a:gridCol w="363402">
                  <a:extLst>
                    <a:ext uri="{9D8B030D-6E8A-4147-A177-3AD203B41FA5}">
                      <a16:colId xmlns:a16="http://schemas.microsoft.com/office/drawing/2014/main" val="4087822623"/>
                    </a:ext>
                  </a:extLst>
                </a:gridCol>
              </a:tblGrid>
              <a:tr h="212042">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r h="212042">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E95E09"/>
                          </a:solidFill>
                          <a:effectLst/>
                          <a:latin typeface="Century Gothic" panose="020B0502020202020204" pitchFamily="34" charset="0"/>
                          <a:ea typeface="+mn-ea"/>
                          <a:cs typeface="+mn-cs"/>
                        </a:rPr>
                        <a:t>7,7</a:t>
                      </a:r>
                      <a:endParaRPr lang="es-CO" sz="9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E95E09"/>
                          </a:solidFill>
                          <a:effectLst/>
                          <a:latin typeface="Century Gothic" panose="020B0502020202020204" pitchFamily="34" charset="0"/>
                          <a:ea typeface="+mn-ea"/>
                          <a:cs typeface="+mn-cs"/>
                        </a:rPr>
                        <a:t>6,8</a:t>
                      </a:r>
                      <a:endParaRPr lang="es-CO" sz="9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E95E09"/>
                          </a:solidFill>
                          <a:effectLst/>
                          <a:latin typeface="Century Gothic" panose="020B0502020202020204" pitchFamily="34" charset="0"/>
                          <a:ea typeface="+mn-ea"/>
                          <a:cs typeface="+mn-cs"/>
                        </a:rPr>
                        <a:t>6,8</a:t>
                      </a:r>
                      <a:endParaRPr lang="es-CO" sz="9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E95E09"/>
                          </a:solidFill>
                          <a:effectLst/>
                          <a:latin typeface="Century Gothic" panose="020B0502020202020204" pitchFamily="34" charset="0"/>
                          <a:ea typeface="+mn-ea"/>
                          <a:cs typeface="+mn-cs"/>
                        </a:rPr>
                        <a:t>7,8</a:t>
                      </a:r>
                      <a:endParaRPr lang="es-CO" sz="9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9,0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E95E09"/>
                          </a:solidFill>
                          <a:effectLst/>
                          <a:latin typeface="Century Gothic" panose="020B0502020202020204" pitchFamily="34" charset="0"/>
                          <a:ea typeface="+mn-ea"/>
                          <a:cs typeface="+mn-cs"/>
                        </a:rPr>
                        <a:t>6,6</a:t>
                      </a:r>
                      <a:endParaRPr lang="es-CO" sz="9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E95E09"/>
                          </a:solidFill>
                          <a:effectLst/>
                          <a:latin typeface="Century Gothic" panose="020B0502020202020204" pitchFamily="34" charset="0"/>
                          <a:ea typeface="+mn-ea"/>
                          <a:cs typeface="+mn-cs"/>
                        </a:rPr>
                        <a:t>7,8</a:t>
                      </a:r>
                      <a:endParaRPr lang="es-CO" sz="9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3826"/>
                  </a:ext>
                </a:extLst>
              </a:tr>
            </a:tbl>
          </a:graphicData>
        </a:graphic>
      </p:graphicFrame>
      <p:graphicFrame>
        <p:nvGraphicFramePr>
          <p:cNvPr id="14" name="Tabla 13">
            <a:extLst>
              <a:ext uri="{FF2B5EF4-FFF2-40B4-BE49-F238E27FC236}">
                <a16:creationId xmlns:a16="http://schemas.microsoft.com/office/drawing/2014/main" id="{88E5E907-999D-11B4-F221-7E444185296C}"/>
              </a:ext>
            </a:extLst>
          </p:cNvPr>
          <p:cNvGraphicFramePr>
            <a:graphicFrameLocks noGrp="1"/>
          </p:cNvGraphicFramePr>
          <p:nvPr/>
        </p:nvGraphicFramePr>
        <p:xfrm>
          <a:off x="756220" y="1800432"/>
          <a:ext cx="10895456" cy="4112257"/>
        </p:xfrm>
        <a:graphic>
          <a:graphicData uri="http://schemas.openxmlformats.org/drawingml/2006/table">
            <a:tbl>
              <a:tblPr>
                <a:tableStyleId>{5C22544A-7EE6-4342-B048-85BDC9FD1C3A}</a:tableStyleId>
              </a:tblPr>
              <a:tblGrid>
                <a:gridCol w="2818245">
                  <a:extLst>
                    <a:ext uri="{9D8B030D-6E8A-4147-A177-3AD203B41FA5}">
                      <a16:colId xmlns:a16="http://schemas.microsoft.com/office/drawing/2014/main" val="20000"/>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296893">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296893">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5760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336431">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370935">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379563">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319177">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5"/>
                  </a:ext>
                </a:extLst>
              </a:tr>
              <a:tr h="388189">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98915240"/>
                  </a:ext>
                </a:extLst>
              </a:tr>
              <a:tr h="345056">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86807450"/>
                  </a:ext>
                </a:extLst>
              </a:tr>
              <a:tr h="370936">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25</a:t>
                      </a:r>
                      <a:r>
                        <a:rPr lang="es-CO" sz="1100" b="0" i="0" u="none" strike="noStrike" dirty="0">
                          <a:solidFill>
                            <a:srgbClr val="89BE48"/>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2850284"/>
                  </a:ext>
                </a:extLst>
              </a:tr>
              <a:tr h="353683">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626220209"/>
                  </a:ext>
                </a:extLst>
              </a:tr>
              <a:tr h="296893">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r"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96160800"/>
                  </a:ext>
                </a:extLst>
              </a:tr>
            </a:tbl>
          </a:graphicData>
        </a:graphic>
      </p:graphicFrame>
      <p:grpSp>
        <p:nvGrpSpPr>
          <p:cNvPr id="24" name="Grupo 23">
            <a:extLst>
              <a:ext uri="{FF2B5EF4-FFF2-40B4-BE49-F238E27FC236}">
                <a16:creationId xmlns:a16="http://schemas.microsoft.com/office/drawing/2014/main" id="{CA8FDF4E-78EB-0F87-915C-AE9406665030}"/>
              </a:ext>
            </a:extLst>
          </p:cNvPr>
          <p:cNvGrpSpPr/>
          <p:nvPr/>
        </p:nvGrpSpPr>
        <p:grpSpPr>
          <a:xfrm>
            <a:off x="243821" y="2225102"/>
            <a:ext cx="3449801" cy="3880041"/>
            <a:chOff x="243822" y="2258291"/>
            <a:chExt cx="3449801" cy="3880041"/>
          </a:xfrm>
        </p:grpSpPr>
        <p:graphicFrame>
          <p:nvGraphicFramePr>
            <p:cNvPr id="13" name="Gráfico 12">
              <a:extLst>
                <a:ext uri="{FF2B5EF4-FFF2-40B4-BE49-F238E27FC236}">
                  <a16:creationId xmlns:a16="http://schemas.microsoft.com/office/drawing/2014/main" id="{DA5D0CF6-7FC8-3973-EC67-8B4430E69C79}"/>
                </a:ext>
              </a:extLst>
            </p:cNvPr>
            <p:cNvGraphicFramePr/>
            <p:nvPr/>
          </p:nvGraphicFramePr>
          <p:xfrm>
            <a:off x="243822" y="2258291"/>
            <a:ext cx="3449801" cy="3880041"/>
          </p:xfrm>
          <a:graphic>
            <a:graphicData uri="http://schemas.openxmlformats.org/drawingml/2006/chart">
              <c:chart xmlns:c="http://schemas.openxmlformats.org/drawingml/2006/chart" xmlns:r="http://schemas.openxmlformats.org/officeDocument/2006/relationships" r:id="rId3"/>
            </a:graphicData>
          </a:graphic>
        </p:graphicFrame>
        <p:sp>
          <p:nvSpPr>
            <p:cNvPr id="23" name="CuadroTexto 22">
              <a:extLst>
                <a:ext uri="{FF2B5EF4-FFF2-40B4-BE49-F238E27FC236}">
                  <a16:creationId xmlns:a16="http://schemas.microsoft.com/office/drawing/2014/main" id="{231F8277-E2FA-1087-29C9-30C72E1D8E02}"/>
                </a:ext>
              </a:extLst>
            </p:cNvPr>
            <p:cNvSpPr txBox="1"/>
            <p:nvPr/>
          </p:nvSpPr>
          <p:spPr>
            <a:xfrm>
              <a:off x="748210" y="3158800"/>
              <a:ext cx="858680" cy="253916"/>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105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Genfar</a:t>
              </a:r>
              <a:endParaRPr kumimoji="0" lang="es-CO" sz="105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sp>
        <p:nvSpPr>
          <p:cNvPr id="2" name="Marcador de número de diapositiva 1">
            <a:extLst>
              <a:ext uri="{FF2B5EF4-FFF2-40B4-BE49-F238E27FC236}">
                <a16:creationId xmlns:a16="http://schemas.microsoft.com/office/drawing/2014/main" id="{551A1127-CF21-A53A-5A13-85BAB135520E}"/>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95A6268C-462B-B44E-C8D0-752FF9E7BA1B}"/>
              </a:ext>
            </a:extLst>
          </p:cNvPr>
          <p:cNvSpPr txBox="1"/>
          <p:nvPr/>
        </p:nvSpPr>
        <p:spPr>
          <a:xfrm>
            <a:off x="0" y="13033"/>
            <a:ext cx="943032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Total conocimiento hasta ayuda </a:t>
            </a:r>
            <a:r>
              <a:rPr kumimoji="0" lang="es-CO"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(espontáneo + ayudado)</a:t>
            </a:r>
          </a:p>
        </p:txBody>
      </p:sp>
      <p:sp>
        <p:nvSpPr>
          <p:cNvPr id="12" name="CuadroTexto 11">
            <a:extLst>
              <a:ext uri="{FF2B5EF4-FFF2-40B4-BE49-F238E27FC236}">
                <a16:creationId xmlns:a16="http://schemas.microsoft.com/office/drawing/2014/main" id="{C173AE18-8746-FE05-79CA-AB677D2F148A}"/>
              </a:ext>
            </a:extLst>
          </p:cNvPr>
          <p:cNvSpPr txBox="1"/>
          <p:nvPr/>
        </p:nvSpPr>
        <p:spPr>
          <a:xfrm>
            <a:off x="7148945" y="6552077"/>
            <a:ext cx="45984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sp>
        <p:nvSpPr>
          <p:cNvPr id="16" name="Rectángulo 15">
            <a:extLst>
              <a:ext uri="{FF2B5EF4-FFF2-40B4-BE49-F238E27FC236}">
                <a16:creationId xmlns:a16="http://schemas.microsoft.com/office/drawing/2014/main" id="{F6CDE660-23F9-9BE7-3DC7-3611A71C13CB}"/>
              </a:ext>
            </a:extLst>
          </p:cNvPr>
          <p:cNvSpPr/>
          <p:nvPr/>
        </p:nvSpPr>
        <p:spPr>
          <a:xfrm>
            <a:off x="1768642" y="5995236"/>
            <a:ext cx="1759216" cy="48147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srgbClr val="E95E09"/>
                </a:solidFill>
                <a:effectLst/>
                <a:uLnTx/>
                <a:uFillTx/>
                <a:latin typeface="Century Gothic" panose="020B0502020202020204" pitchFamily="34" charset="0"/>
                <a:ea typeface="+mn-ea"/>
                <a:cs typeface="+mn-cs"/>
              </a:rPr>
              <a:t>Promedio marcas x persona</a:t>
            </a:r>
          </a:p>
        </p:txBody>
      </p:sp>
      <p:sp>
        <p:nvSpPr>
          <p:cNvPr id="27" name="Bocadillo: rectángulo 26">
            <a:extLst>
              <a:ext uri="{FF2B5EF4-FFF2-40B4-BE49-F238E27FC236}">
                <a16:creationId xmlns:a16="http://schemas.microsoft.com/office/drawing/2014/main" id="{D9A4D504-FD5C-5BAB-65CC-D651F81B7FF6}"/>
              </a:ext>
            </a:extLst>
          </p:cNvPr>
          <p:cNvSpPr/>
          <p:nvPr/>
        </p:nvSpPr>
        <p:spPr>
          <a:xfrm>
            <a:off x="2526278" y="5006086"/>
            <a:ext cx="944173" cy="429925"/>
          </a:xfrm>
          <a:prstGeom prst="wedgeRectCallout">
            <a:avLst>
              <a:gd name="adj1" fmla="val -10300"/>
              <a:gd name="adj2" fmla="val 76806"/>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Otros: </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Sandoz, Vitalis, Humax, Winthrop, etc.</a:t>
            </a:r>
          </a:p>
        </p:txBody>
      </p:sp>
      <p:sp>
        <p:nvSpPr>
          <p:cNvPr id="29" name="Triángulo isósceles 28">
            <a:extLst>
              <a:ext uri="{FF2B5EF4-FFF2-40B4-BE49-F238E27FC236}">
                <a16:creationId xmlns:a16="http://schemas.microsoft.com/office/drawing/2014/main" id="{86B47EF3-E6C7-D5BD-298A-1A65BFD4A68D}"/>
              </a:ext>
            </a:extLst>
          </p:cNvPr>
          <p:cNvSpPr/>
          <p:nvPr/>
        </p:nvSpPr>
        <p:spPr>
          <a:xfrm>
            <a:off x="3046066" y="2806052"/>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abla 6">
            <a:extLst>
              <a:ext uri="{FF2B5EF4-FFF2-40B4-BE49-F238E27FC236}">
                <a16:creationId xmlns:a16="http://schemas.microsoft.com/office/drawing/2014/main" id="{68F3A520-2CF4-4BFE-EF2E-E2B340636A4B}"/>
              </a:ext>
            </a:extLst>
          </p:cNvPr>
          <p:cNvGraphicFramePr>
            <a:graphicFrameLocks noGrp="1"/>
          </p:cNvGraphicFramePr>
          <p:nvPr/>
        </p:nvGraphicFramePr>
        <p:xfrm>
          <a:off x="1245058" y="6118924"/>
          <a:ext cx="723664" cy="375285"/>
        </p:xfrm>
        <a:graphic>
          <a:graphicData uri="http://schemas.openxmlformats.org/drawingml/2006/table">
            <a:tbl>
              <a:tblPr/>
              <a:tblGrid>
                <a:gridCol w="723664">
                  <a:extLst>
                    <a:ext uri="{9D8B030D-6E8A-4147-A177-3AD203B41FA5}">
                      <a16:colId xmlns:a16="http://schemas.microsoft.com/office/drawing/2014/main" val="1783842075"/>
                    </a:ext>
                  </a:extLst>
                </a:gridCol>
              </a:tblGrid>
              <a:tr h="233476">
                <a:tc>
                  <a:txBody>
                    <a:bodyPr/>
                    <a:lstStyle/>
                    <a:p>
                      <a:pPr algn="l" fontAlgn="b"/>
                      <a:r>
                        <a:rPr lang="es-CO" sz="800" b="1" i="1" u="none" strike="noStrike" dirty="0">
                          <a:solidFill>
                            <a:srgbClr val="000000"/>
                          </a:solidFill>
                          <a:effectLst/>
                          <a:latin typeface="Century Gothic" panose="020B0502020202020204" pitchFamily="34" charset="0"/>
                        </a:rPr>
                        <a:t>2025</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7,5</a:t>
                      </a:r>
                      <a:endParaRPr lang="es-CO" sz="800" b="1" i="1" u="none" strike="noStrike" dirty="0">
                        <a:solidFill>
                          <a:srgbClr val="E95E09"/>
                        </a:solidFill>
                        <a:effectLst/>
                        <a:latin typeface="Century Gothic" panose="020B0502020202020204" pitchFamily="34" charset="0"/>
                      </a:endParaRPr>
                    </a:p>
                    <a:p>
                      <a:pPr algn="l" fontAlgn="b"/>
                      <a:r>
                        <a:rPr lang="es-CO" sz="800" b="1" i="1" u="none" strike="noStrike" dirty="0">
                          <a:solidFill>
                            <a:srgbClr val="000000"/>
                          </a:solidFill>
                          <a:effectLst/>
                          <a:latin typeface="Century Gothic" panose="020B0502020202020204" pitchFamily="34" charset="0"/>
                        </a:rPr>
                        <a:t>2022</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6,5</a:t>
                      </a:r>
                      <a:r>
                        <a:rPr lang="es-CO" sz="800" b="0" i="1" u="none" strike="noStrike" dirty="0">
                          <a:solidFill>
                            <a:srgbClr val="000000"/>
                          </a:solidFill>
                          <a:effectLst/>
                          <a:latin typeface="Century Gothic" panose="020B0502020202020204" pitchFamily="34" charset="0"/>
                        </a:rPr>
                        <a:t> </a:t>
                      </a:r>
                    </a:p>
                    <a:p>
                      <a:pPr algn="l" fontAlgn="b"/>
                      <a:r>
                        <a:rPr lang="es-CO" sz="800" b="1" i="1" u="none" strike="noStrike" dirty="0">
                          <a:solidFill>
                            <a:srgbClr val="000000"/>
                          </a:solidFill>
                          <a:effectLst/>
                          <a:latin typeface="Century Gothic" panose="020B0502020202020204" pitchFamily="34" charset="0"/>
                        </a:rPr>
                        <a:t>2020</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9" name="CuadroTexto 8">
            <a:extLst>
              <a:ext uri="{FF2B5EF4-FFF2-40B4-BE49-F238E27FC236}">
                <a16:creationId xmlns:a16="http://schemas.microsoft.com/office/drawing/2014/main" id="{330415BE-F7E7-7DAF-6AB9-2A7CBB1326DA}"/>
              </a:ext>
            </a:extLst>
          </p:cNvPr>
          <p:cNvSpPr txBox="1"/>
          <p:nvPr/>
        </p:nvSpPr>
        <p:spPr>
          <a:xfrm>
            <a:off x="12006" y="6641419"/>
            <a:ext cx="650093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1+2.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 las siguientes marcas/laboratorios fabricantes de medicamentos genéricos , ¿Cuáles conoce o ha oído mencionar?</a:t>
            </a:r>
          </a:p>
        </p:txBody>
      </p:sp>
      <p:sp>
        <p:nvSpPr>
          <p:cNvPr id="11" name="Triángulo isósceles 10">
            <a:extLst>
              <a:ext uri="{FF2B5EF4-FFF2-40B4-BE49-F238E27FC236}">
                <a16:creationId xmlns:a16="http://schemas.microsoft.com/office/drawing/2014/main" id="{D04A428D-FCFC-F3F5-8695-F23BFABCFD58}"/>
              </a:ext>
            </a:extLst>
          </p:cNvPr>
          <p:cNvSpPr/>
          <p:nvPr/>
        </p:nvSpPr>
        <p:spPr>
          <a:xfrm>
            <a:off x="3001383" y="3166767"/>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riángulo isósceles 14">
            <a:extLst>
              <a:ext uri="{FF2B5EF4-FFF2-40B4-BE49-F238E27FC236}">
                <a16:creationId xmlns:a16="http://schemas.microsoft.com/office/drawing/2014/main" id="{B65D8400-B072-E4BA-0276-6882337C3B1D}"/>
              </a:ext>
            </a:extLst>
          </p:cNvPr>
          <p:cNvSpPr/>
          <p:nvPr/>
        </p:nvSpPr>
        <p:spPr>
          <a:xfrm>
            <a:off x="2648250" y="3518511"/>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riángulo isósceles 16">
            <a:extLst>
              <a:ext uri="{FF2B5EF4-FFF2-40B4-BE49-F238E27FC236}">
                <a16:creationId xmlns:a16="http://schemas.microsoft.com/office/drawing/2014/main" id="{6F494725-6EE9-1E10-26F9-5B2129D8F5BF}"/>
              </a:ext>
            </a:extLst>
          </p:cNvPr>
          <p:cNvSpPr/>
          <p:nvPr/>
        </p:nvSpPr>
        <p:spPr>
          <a:xfrm>
            <a:off x="2543478" y="3859481"/>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riángulo isósceles 17">
            <a:extLst>
              <a:ext uri="{FF2B5EF4-FFF2-40B4-BE49-F238E27FC236}">
                <a16:creationId xmlns:a16="http://schemas.microsoft.com/office/drawing/2014/main" id="{104D9AB1-6C0C-E2DB-9B99-6DCAA0F2FB4F}"/>
              </a:ext>
            </a:extLst>
          </p:cNvPr>
          <p:cNvSpPr/>
          <p:nvPr/>
        </p:nvSpPr>
        <p:spPr>
          <a:xfrm>
            <a:off x="2496164" y="4216987"/>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riángulo isósceles 18">
            <a:extLst>
              <a:ext uri="{FF2B5EF4-FFF2-40B4-BE49-F238E27FC236}">
                <a16:creationId xmlns:a16="http://schemas.microsoft.com/office/drawing/2014/main" id="{4C22C091-A2DF-960E-B6BE-D8399C4F644F}"/>
              </a:ext>
            </a:extLst>
          </p:cNvPr>
          <p:cNvSpPr/>
          <p:nvPr/>
        </p:nvSpPr>
        <p:spPr>
          <a:xfrm>
            <a:off x="2496164" y="4567449"/>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riángulo isósceles 19">
            <a:extLst>
              <a:ext uri="{FF2B5EF4-FFF2-40B4-BE49-F238E27FC236}">
                <a16:creationId xmlns:a16="http://schemas.microsoft.com/office/drawing/2014/main" id="{AA6E04FB-C9E0-5AA6-6F0A-F9F9305013D1}"/>
              </a:ext>
            </a:extLst>
          </p:cNvPr>
          <p:cNvSpPr/>
          <p:nvPr/>
        </p:nvSpPr>
        <p:spPr>
          <a:xfrm>
            <a:off x="2442480" y="4921015"/>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riángulo isósceles 21">
            <a:extLst>
              <a:ext uri="{FF2B5EF4-FFF2-40B4-BE49-F238E27FC236}">
                <a16:creationId xmlns:a16="http://schemas.microsoft.com/office/drawing/2014/main" id="{9B8F546D-2AE5-A291-011E-612214AB427A}"/>
              </a:ext>
            </a:extLst>
          </p:cNvPr>
          <p:cNvSpPr/>
          <p:nvPr/>
        </p:nvSpPr>
        <p:spPr>
          <a:xfrm>
            <a:off x="2208480" y="5263246"/>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ángulo redondeado 33">
            <a:extLst>
              <a:ext uri="{FF2B5EF4-FFF2-40B4-BE49-F238E27FC236}">
                <a16:creationId xmlns:a16="http://schemas.microsoft.com/office/drawing/2014/main" id="{D34DCD4D-E0FF-BB3A-F9BC-90431C076ADC}"/>
              </a:ext>
            </a:extLst>
          </p:cNvPr>
          <p:cNvSpPr/>
          <p:nvPr/>
        </p:nvSpPr>
        <p:spPr>
          <a:xfrm>
            <a:off x="756220" y="2396301"/>
            <a:ext cx="11061700" cy="1058316"/>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5" name="CuadroTexto 24">
            <a:extLst>
              <a:ext uri="{FF2B5EF4-FFF2-40B4-BE49-F238E27FC236}">
                <a16:creationId xmlns:a16="http://schemas.microsoft.com/office/drawing/2014/main" id="{F8C852C9-F922-3A81-A73C-5540EDAD81C9}"/>
              </a:ext>
            </a:extLst>
          </p:cNvPr>
          <p:cNvSpPr txBox="1"/>
          <p:nvPr/>
        </p:nvSpPr>
        <p:spPr>
          <a:xfrm>
            <a:off x="7882297" y="1477181"/>
            <a:ext cx="3769380"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28" name="CuadroTexto 27">
            <a:extLst>
              <a:ext uri="{FF2B5EF4-FFF2-40B4-BE49-F238E27FC236}">
                <a16:creationId xmlns:a16="http://schemas.microsoft.com/office/drawing/2014/main" id="{96BEC5C0-798B-FE56-FF58-E789F35EEE80}"/>
              </a:ext>
            </a:extLst>
          </p:cNvPr>
          <p:cNvSpPr txBox="1"/>
          <p:nvPr/>
        </p:nvSpPr>
        <p:spPr>
          <a:xfrm>
            <a:off x="3558468" y="1477181"/>
            <a:ext cx="4023039"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pic>
        <p:nvPicPr>
          <p:cNvPr id="30" name="Imagen 29">
            <a:extLst>
              <a:ext uri="{FF2B5EF4-FFF2-40B4-BE49-F238E27FC236}">
                <a16:creationId xmlns:a16="http://schemas.microsoft.com/office/drawing/2014/main" id="{DDB55850-80F5-0700-35A3-C1CA88F7EA4E}"/>
              </a:ext>
            </a:extLst>
          </p:cNvPr>
          <p:cNvPicPr>
            <a:picLocks noChangeAspect="1"/>
          </p:cNvPicPr>
          <p:nvPr/>
        </p:nvPicPr>
        <p:blipFill>
          <a:blip r:embed="rId4">
            <a:duotone>
              <a:srgbClr val="FFC000">
                <a:shade val="45000"/>
                <a:satMod val="135000"/>
              </a:srgbClr>
              <a:prstClr val="white"/>
            </a:duotone>
          </a:blip>
          <a:stretch>
            <a:fillRect/>
          </a:stretch>
        </p:blipFill>
        <p:spPr>
          <a:xfrm>
            <a:off x="9704222" y="58930"/>
            <a:ext cx="422648" cy="422648"/>
          </a:xfrm>
          <a:prstGeom prst="rect">
            <a:avLst/>
          </a:prstGeom>
        </p:spPr>
      </p:pic>
      <p:sp>
        <p:nvSpPr>
          <p:cNvPr id="31"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32"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33" name="Triángulo isósceles 32">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riángulo isósceles 33">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adroTexto 34"/>
          <p:cNvSpPr txBox="1"/>
          <p:nvPr/>
        </p:nvSpPr>
        <p:spPr>
          <a:xfrm>
            <a:off x="370606" y="567968"/>
            <a:ext cx="11281070"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a total conocimiento junto con Mk y Genfar logran liderar el conocimiento el consumidor al pensar en genéricos, manteniendo su posición de manera histórica; adicionalmente, se destaca como ha sido una marca que ha logrado presentar niveles de aporte entre espontáneo (41%) y ayudado (47%) muy similares; permitiendo así consolidar su liderazgo.</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988240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ED580-CF79-E265-8FBC-4187A2F22BE6}"/>
            </a:ext>
          </a:extLst>
        </p:cNvPr>
        <p:cNvGrpSpPr/>
        <p:nvPr/>
      </p:nvGrpSpPr>
      <p:grpSpPr>
        <a:xfrm>
          <a:off x="0" y="0"/>
          <a:ext cx="0" cy="0"/>
          <a:chOff x="0" y="0"/>
          <a:chExt cx="0" cy="0"/>
        </a:xfrm>
      </p:grpSpPr>
      <p:graphicFrame>
        <p:nvGraphicFramePr>
          <p:cNvPr id="14" name="Tabla 13">
            <a:extLst>
              <a:ext uri="{FF2B5EF4-FFF2-40B4-BE49-F238E27FC236}">
                <a16:creationId xmlns:a16="http://schemas.microsoft.com/office/drawing/2014/main" id="{AD04BADC-7D8E-F708-0C85-C6CAC8229571}"/>
              </a:ext>
            </a:extLst>
          </p:cNvPr>
          <p:cNvGraphicFramePr>
            <a:graphicFrameLocks noGrp="1"/>
          </p:cNvGraphicFramePr>
          <p:nvPr/>
        </p:nvGraphicFramePr>
        <p:xfrm>
          <a:off x="756220" y="1906436"/>
          <a:ext cx="10895456" cy="4022717"/>
        </p:xfrm>
        <a:graphic>
          <a:graphicData uri="http://schemas.openxmlformats.org/drawingml/2006/table">
            <a:tbl>
              <a:tblPr>
                <a:tableStyleId>{5C22544A-7EE6-4342-B048-85BDC9FD1C3A}</a:tableStyleId>
              </a:tblPr>
              <a:tblGrid>
                <a:gridCol w="2818245">
                  <a:extLst>
                    <a:ext uri="{9D8B030D-6E8A-4147-A177-3AD203B41FA5}">
                      <a16:colId xmlns:a16="http://schemas.microsoft.com/office/drawing/2014/main" val="20000"/>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241599">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250108">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823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99%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86%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96%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3823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95</a:t>
                      </a:r>
                      <a:r>
                        <a:rPr lang="es-CO" sz="1100" b="0" i="0" u="none" strike="noStrike" dirty="0">
                          <a:solidFill>
                            <a:srgbClr val="89BE48"/>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83%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77%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3823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75%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41427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67%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60%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405441">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64%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62%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74%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5"/>
                  </a:ext>
                </a:extLst>
              </a:tr>
              <a:tr h="3823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36%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60%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98915240"/>
                  </a:ext>
                </a:extLst>
              </a:tr>
              <a:tr h="3823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61%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86807450"/>
                  </a:ext>
                </a:extLst>
              </a:tr>
              <a:tr h="417083">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2850284"/>
                  </a:ext>
                </a:extLst>
              </a:tr>
              <a:tr h="38236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96160800"/>
                  </a:ext>
                </a:extLst>
              </a:tr>
            </a:tbl>
          </a:graphicData>
        </a:graphic>
      </p:graphicFrame>
      <p:sp>
        <p:nvSpPr>
          <p:cNvPr id="2" name="Marcador de número de diapositiva 1">
            <a:extLst>
              <a:ext uri="{FF2B5EF4-FFF2-40B4-BE49-F238E27FC236}">
                <a16:creationId xmlns:a16="http://schemas.microsoft.com/office/drawing/2014/main" id="{AA3FED9A-E137-36EF-0196-EED45B272474}"/>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4D9F255B-C9AC-8B3B-3135-69EE8DBDA9AE}"/>
              </a:ext>
            </a:extLst>
          </p:cNvPr>
          <p:cNvSpPr txBox="1"/>
          <p:nvPr/>
        </p:nvSpPr>
        <p:spPr>
          <a:xfrm>
            <a:off x="7004649" y="6554175"/>
            <a:ext cx="47427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graphicFrame>
        <p:nvGraphicFramePr>
          <p:cNvPr id="13" name="Gráfico 12">
            <a:extLst>
              <a:ext uri="{FF2B5EF4-FFF2-40B4-BE49-F238E27FC236}">
                <a16:creationId xmlns:a16="http://schemas.microsoft.com/office/drawing/2014/main" id="{54E31CF8-597E-FF83-4B72-FDB6B207327D}"/>
              </a:ext>
            </a:extLst>
          </p:cNvPr>
          <p:cNvGraphicFramePr/>
          <p:nvPr/>
        </p:nvGraphicFramePr>
        <p:xfrm>
          <a:off x="243822" y="2258291"/>
          <a:ext cx="3449801" cy="3880041"/>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ángulo 15">
            <a:extLst>
              <a:ext uri="{FF2B5EF4-FFF2-40B4-BE49-F238E27FC236}">
                <a16:creationId xmlns:a16="http://schemas.microsoft.com/office/drawing/2014/main" id="{5B229642-D1D0-AF22-9ED7-6945A4A98853}"/>
              </a:ext>
            </a:extLst>
          </p:cNvPr>
          <p:cNvSpPr/>
          <p:nvPr/>
        </p:nvSpPr>
        <p:spPr>
          <a:xfrm>
            <a:off x="2494230" y="5963151"/>
            <a:ext cx="1033628" cy="24622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1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a:t>
            </a:r>
          </a:p>
        </p:txBody>
      </p:sp>
      <p:sp>
        <p:nvSpPr>
          <p:cNvPr id="21" name="Rectángulo redondeado 33">
            <a:extLst>
              <a:ext uri="{FF2B5EF4-FFF2-40B4-BE49-F238E27FC236}">
                <a16:creationId xmlns:a16="http://schemas.microsoft.com/office/drawing/2014/main" id="{8D2E3A8B-1978-A47B-6BE3-85E6832A244D}"/>
              </a:ext>
            </a:extLst>
          </p:cNvPr>
          <p:cNvSpPr/>
          <p:nvPr/>
        </p:nvSpPr>
        <p:spPr>
          <a:xfrm>
            <a:off x="756220" y="2396301"/>
            <a:ext cx="10895456" cy="1141154"/>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aphicFrame>
        <p:nvGraphicFramePr>
          <p:cNvPr id="26" name="Tabla 25">
            <a:extLst>
              <a:ext uri="{FF2B5EF4-FFF2-40B4-BE49-F238E27FC236}">
                <a16:creationId xmlns:a16="http://schemas.microsoft.com/office/drawing/2014/main" id="{CF6E99E1-592D-7C6D-9740-1BCF02FE493B}"/>
              </a:ext>
            </a:extLst>
          </p:cNvPr>
          <p:cNvGraphicFramePr>
            <a:graphicFrameLocks noGrp="1"/>
          </p:cNvGraphicFramePr>
          <p:nvPr/>
        </p:nvGraphicFramePr>
        <p:xfrm>
          <a:off x="3558468" y="5961432"/>
          <a:ext cx="8093209" cy="523590"/>
        </p:xfrm>
        <a:graphic>
          <a:graphicData uri="http://schemas.openxmlformats.org/drawingml/2006/table">
            <a:tbl>
              <a:tblPr/>
              <a:tblGrid>
                <a:gridCol w="463544">
                  <a:extLst>
                    <a:ext uri="{9D8B030D-6E8A-4147-A177-3AD203B41FA5}">
                      <a16:colId xmlns:a16="http://schemas.microsoft.com/office/drawing/2014/main" val="1935195302"/>
                    </a:ext>
                  </a:extLst>
                </a:gridCol>
                <a:gridCol w="425960">
                  <a:extLst>
                    <a:ext uri="{9D8B030D-6E8A-4147-A177-3AD203B41FA5}">
                      <a16:colId xmlns:a16="http://schemas.microsoft.com/office/drawing/2014/main" val="20003"/>
                    </a:ext>
                  </a:extLst>
                </a:gridCol>
                <a:gridCol w="425960">
                  <a:extLst>
                    <a:ext uri="{9D8B030D-6E8A-4147-A177-3AD203B41FA5}">
                      <a16:colId xmlns:a16="http://schemas.microsoft.com/office/drawing/2014/main" val="2555296946"/>
                    </a:ext>
                  </a:extLst>
                </a:gridCol>
                <a:gridCol w="404643">
                  <a:extLst>
                    <a:ext uri="{9D8B030D-6E8A-4147-A177-3AD203B41FA5}">
                      <a16:colId xmlns:a16="http://schemas.microsoft.com/office/drawing/2014/main" val="4123702324"/>
                    </a:ext>
                  </a:extLst>
                </a:gridCol>
                <a:gridCol w="387927">
                  <a:extLst>
                    <a:ext uri="{9D8B030D-6E8A-4147-A177-3AD203B41FA5}">
                      <a16:colId xmlns:a16="http://schemas.microsoft.com/office/drawing/2014/main" val="20006"/>
                    </a:ext>
                  </a:extLst>
                </a:gridCol>
                <a:gridCol w="443345">
                  <a:extLst>
                    <a:ext uri="{9D8B030D-6E8A-4147-A177-3AD203B41FA5}">
                      <a16:colId xmlns:a16="http://schemas.microsoft.com/office/drawing/2014/main" val="3586402223"/>
                    </a:ext>
                  </a:extLst>
                </a:gridCol>
                <a:gridCol w="360218">
                  <a:extLst>
                    <a:ext uri="{9D8B030D-6E8A-4147-A177-3AD203B41FA5}">
                      <a16:colId xmlns:a16="http://schemas.microsoft.com/office/drawing/2014/main" val="2301179400"/>
                    </a:ext>
                  </a:extLst>
                </a:gridCol>
                <a:gridCol w="429491">
                  <a:extLst>
                    <a:ext uri="{9D8B030D-6E8A-4147-A177-3AD203B41FA5}">
                      <a16:colId xmlns:a16="http://schemas.microsoft.com/office/drawing/2014/main" val="20007"/>
                    </a:ext>
                  </a:extLst>
                </a:gridCol>
                <a:gridCol w="429491">
                  <a:extLst>
                    <a:ext uri="{9D8B030D-6E8A-4147-A177-3AD203B41FA5}">
                      <a16:colId xmlns:a16="http://schemas.microsoft.com/office/drawing/2014/main" val="2284605720"/>
                    </a:ext>
                  </a:extLst>
                </a:gridCol>
                <a:gridCol w="595746">
                  <a:extLst>
                    <a:ext uri="{9D8B030D-6E8A-4147-A177-3AD203B41FA5}">
                      <a16:colId xmlns:a16="http://schemas.microsoft.com/office/drawing/2014/main" val="20005"/>
                    </a:ext>
                  </a:extLst>
                </a:gridCol>
                <a:gridCol w="457200">
                  <a:extLst>
                    <a:ext uri="{9D8B030D-6E8A-4147-A177-3AD203B41FA5}">
                      <a16:colId xmlns:a16="http://schemas.microsoft.com/office/drawing/2014/main" val="4112128672"/>
                    </a:ext>
                  </a:extLst>
                </a:gridCol>
                <a:gridCol w="332509">
                  <a:extLst>
                    <a:ext uri="{9D8B030D-6E8A-4147-A177-3AD203B41FA5}">
                      <a16:colId xmlns:a16="http://schemas.microsoft.com/office/drawing/2014/main" val="20010"/>
                    </a:ext>
                  </a:extLst>
                </a:gridCol>
                <a:gridCol w="484909">
                  <a:extLst>
                    <a:ext uri="{9D8B030D-6E8A-4147-A177-3AD203B41FA5}">
                      <a16:colId xmlns:a16="http://schemas.microsoft.com/office/drawing/2014/main" val="3436610371"/>
                    </a:ext>
                  </a:extLst>
                </a:gridCol>
                <a:gridCol w="401782">
                  <a:extLst>
                    <a:ext uri="{9D8B030D-6E8A-4147-A177-3AD203B41FA5}">
                      <a16:colId xmlns:a16="http://schemas.microsoft.com/office/drawing/2014/main" val="3651448637"/>
                    </a:ext>
                  </a:extLst>
                </a:gridCol>
                <a:gridCol w="415636">
                  <a:extLst>
                    <a:ext uri="{9D8B030D-6E8A-4147-A177-3AD203B41FA5}">
                      <a16:colId xmlns:a16="http://schemas.microsoft.com/office/drawing/2014/main" val="20012"/>
                    </a:ext>
                  </a:extLst>
                </a:gridCol>
                <a:gridCol w="387927">
                  <a:extLst>
                    <a:ext uri="{9D8B030D-6E8A-4147-A177-3AD203B41FA5}">
                      <a16:colId xmlns:a16="http://schemas.microsoft.com/office/drawing/2014/main" val="3733116229"/>
                    </a:ext>
                  </a:extLst>
                </a:gridCol>
                <a:gridCol w="507773">
                  <a:extLst>
                    <a:ext uri="{9D8B030D-6E8A-4147-A177-3AD203B41FA5}">
                      <a16:colId xmlns:a16="http://schemas.microsoft.com/office/drawing/2014/main" val="3036951422"/>
                    </a:ext>
                  </a:extLst>
                </a:gridCol>
                <a:gridCol w="369574">
                  <a:extLst>
                    <a:ext uri="{9D8B030D-6E8A-4147-A177-3AD203B41FA5}">
                      <a16:colId xmlns:a16="http://schemas.microsoft.com/office/drawing/2014/main" val="20014"/>
                    </a:ext>
                  </a:extLst>
                </a:gridCol>
                <a:gridCol w="369574">
                  <a:extLst>
                    <a:ext uri="{9D8B030D-6E8A-4147-A177-3AD203B41FA5}">
                      <a16:colId xmlns:a16="http://schemas.microsoft.com/office/drawing/2014/main" val="4087822623"/>
                    </a:ext>
                  </a:extLst>
                </a:gridCol>
              </a:tblGrid>
              <a:tr h="261795">
                <a:tc>
                  <a:txBody>
                    <a:bodyPr/>
                    <a:lstStyle/>
                    <a:p>
                      <a:pPr algn="ctr" fontAlgn="b"/>
                      <a:r>
                        <a:rPr lang="es-CO" sz="1000" b="0" i="1" u="none" strike="noStrike" dirty="0">
                          <a:solidFill>
                            <a:srgbClr val="000000"/>
                          </a:solidFill>
                          <a:effectLst/>
                          <a:latin typeface="Century Gothic" panose="020B0502020202020204" pitchFamily="34" charset="0"/>
                        </a:rPr>
                        <a:t>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0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r h="261795">
                <a:tc>
                  <a:txBody>
                    <a:bodyPr/>
                    <a:lstStyle/>
                    <a:p>
                      <a:pPr algn="ctr" fontAlgn="b"/>
                      <a:r>
                        <a:rPr lang="es-CO" sz="1000" b="0" i="1" u="none" strike="noStrike" dirty="0">
                          <a:solidFill>
                            <a:srgbClr val="E95E09"/>
                          </a:solidFill>
                          <a:effectLst/>
                          <a:latin typeface="Century Gothic" panose="020B0502020202020204" pitchFamily="34" charset="0"/>
                        </a:rPr>
                        <a:t>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dirty="0">
                          <a:solidFill>
                            <a:srgbClr val="E95E09"/>
                          </a:solidFill>
                          <a:effectLst/>
                          <a:latin typeface="Century Gothic" panose="020B0502020202020204" pitchFamily="34" charset="0"/>
                        </a:rPr>
                        <a:t>7,8</a:t>
                      </a:r>
                      <a:endParaRPr lang="es-CO" sz="1000" b="0" i="1" u="none" strike="noStrike" dirty="0">
                        <a:solidFill>
                          <a:srgbClr val="E95E09"/>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dirty="0">
                          <a:solidFill>
                            <a:srgbClr val="E95E09"/>
                          </a:solidFill>
                          <a:effectLst/>
                          <a:latin typeface="Century Gothic" panose="020B0502020202020204" pitchFamily="34" charset="0"/>
                        </a:rPr>
                        <a:t>7,7</a:t>
                      </a:r>
                      <a:endParaRPr lang="es-CO" sz="1000" b="0" i="1" u="none" strike="noStrike" dirty="0">
                        <a:solidFill>
                          <a:srgbClr val="E95E09"/>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10,3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dirty="0">
                          <a:solidFill>
                            <a:srgbClr val="E95E09"/>
                          </a:solidFill>
                          <a:effectLst/>
                          <a:latin typeface="Century Gothic" panose="020B0502020202020204" pitchFamily="34" charset="0"/>
                        </a:rPr>
                        <a:t>7,4</a:t>
                      </a:r>
                      <a:endParaRPr lang="es-CO" sz="1000" b="0" i="1" u="none" strike="noStrike" dirty="0">
                        <a:solidFill>
                          <a:srgbClr val="E95E09"/>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000" b="0" i="1" u="none" strike="noStrike" dirty="0">
                        <a:solidFill>
                          <a:srgbClr val="E95E09"/>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dirty="0">
                          <a:solidFill>
                            <a:srgbClr val="E95E09"/>
                          </a:solidFill>
                          <a:effectLst/>
                          <a:latin typeface="Century Gothic" panose="020B0502020202020204" pitchFamily="34" charset="0"/>
                        </a:rPr>
                        <a:t>6,9</a:t>
                      </a:r>
                      <a:endParaRPr lang="es-CO" sz="1000" b="0" i="1" u="none" strike="noStrike" dirty="0">
                        <a:solidFill>
                          <a:srgbClr val="E95E09"/>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9,0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dirty="0">
                          <a:solidFill>
                            <a:srgbClr val="E95E09"/>
                          </a:solidFill>
                          <a:effectLst/>
                          <a:latin typeface="Century Gothic" panose="020B0502020202020204" pitchFamily="34" charset="0"/>
                        </a:rPr>
                        <a:t>7,8</a:t>
                      </a:r>
                      <a:endParaRPr lang="es-CO" sz="1000" b="0" i="1" u="none" strike="noStrike" dirty="0">
                        <a:solidFill>
                          <a:srgbClr val="E95E09"/>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E95E09"/>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dirty="0">
                          <a:solidFill>
                            <a:srgbClr val="E95E09"/>
                          </a:solidFill>
                          <a:effectLst/>
                          <a:latin typeface="Century Gothic" panose="020B0502020202020204" pitchFamily="34" charset="0"/>
                        </a:rPr>
                        <a:t>9,0</a:t>
                      </a:r>
                      <a:endParaRPr lang="es-CO" sz="1000" b="0" i="1" u="none" strike="noStrike" dirty="0">
                        <a:solidFill>
                          <a:srgbClr val="E95E09"/>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52908"/>
                  </a:ext>
                </a:extLst>
              </a:tr>
            </a:tbl>
          </a:graphicData>
        </a:graphic>
      </p:graphicFrame>
      <p:sp>
        <p:nvSpPr>
          <p:cNvPr id="27" name="Bocadillo: rectángulo 26">
            <a:extLst>
              <a:ext uri="{FF2B5EF4-FFF2-40B4-BE49-F238E27FC236}">
                <a16:creationId xmlns:a16="http://schemas.microsoft.com/office/drawing/2014/main" id="{F5468DBE-B2AF-0A1C-7EAE-E7CC111E7728}"/>
              </a:ext>
            </a:extLst>
          </p:cNvPr>
          <p:cNvSpPr/>
          <p:nvPr/>
        </p:nvSpPr>
        <p:spPr>
          <a:xfrm>
            <a:off x="2478491" y="5000801"/>
            <a:ext cx="1138466" cy="429925"/>
          </a:xfrm>
          <a:prstGeom prst="wedgeRectCallout">
            <a:avLst>
              <a:gd name="adj1" fmla="val -12749"/>
              <a:gd name="adj2" fmla="val 83885"/>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Otros: </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Sandoz, Coaspharma, Humax, Winthrop, etc.</a:t>
            </a:r>
          </a:p>
        </p:txBody>
      </p:sp>
      <p:sp>
        <p:nvSpPr>
          <p:cNvPr id="17" name="Triángulo isósceles 16">
            <a:extLst>
              <a:ext uri="{FF2B5EF4-FFF2-40B4-BE49-F238E27FC236}">
                <a16:creationId xmlns:a16="http://schemas.microsoft.com/office/drawing/2014/main" id="{1C848D33-58CF-FD2A-BFF0-65A0B43286F7}"/>
              </a:ext>
            </a:extLst>
          </p:cNvPr>
          <p:cNvSpPr/>
          <p:nvPr/>
        </p:nvSpPr>
        <p:spPr>
          <a:xfrm>
            <a:off x="2534109" y="3639502"/>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riángulo isósceles 17">
            <a:extLst>
              <a:ext uri="{FF2B5EF4-FFF2-40B4-BE49-F238E27FC236}">
                <a16:creationId xmlns:a16="http://schemas.microsoft.com/office/drawing/2014/main" id="{ACFE02C2-560F-CB74-B5D2-3EB768130DC2}"/>
              </a:ext>
            </a:extLst>
          </p:cNvPr>
          <p:cNvSpPr/>
          <p:nvPr/>
        </p:nvSpPr>
        <p:spPr>
          <a:xfrm>
            <a:off x="2307197" y="5215764"/>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ángulo 7">
            <a:extLst>
              <a:ext uri="{FF2B5EF4-FFF2-40B4-BE49-F238E27FC236}">
                <a16:creationId xmlns:a16="http://schemas.microsoft.com/office/drawing/2014/main" id="{60CEC74B-87CA-D4C3-D04F-A25A2EC96D73}"/>
              </a:ext>
            </a:extLst>
          </p:cNvPr>
          <p:cNvSpPr/>
          <p:nvPr/>
        </p:nvSpPr>
        <p:spPr>
          <a:xfrm>
            <a:off x="1403397" y="6229539"/>
            <a:ext cx="2181665" cy="24622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1000" b="0" i="1" u="none" strike="noStrike" kern="1200" cap="none" spc="0" normalizeH="0" baseline="0" noProof="0" dirty="0">
                <a:ln>
                  <a:noFill/>
                </a:ln>
                <a:solidFill>
                  <a:srgbClr val="E95E09"/>
                </a:solidFill>
                <a:effectLst/>
                <a:uLnTx/>
                <a:uFillTx/>
                <a:latin typeface="Century Gothic" panose="020B0502020202020204" pitchFamily="34" charset="0"/>
                <a:ea typeface="+mn-ea"/>
                <a:cs typeface="+mn-cs"/>
              </a:rPr>
              <a:t>Promedio marcas x persona</a:t>
            </a:r>
          </a:p>
        </p:txBody>
      </p:sp>
      <p:graphicFrame>
        <p:nvGraphicFramePr>
          <p:cNvPr id="10" name="Tabla 9">
            <a:extLst>
              <a:ext uri="{FF2B5EF4-FFF2-40B4-BE49-F238E27FC236}">
                <a16:creationId xmlns:a16="http://schemas.microsoft.com/office/drawing/2014/main" id="{DFEAAA84-092C-7FA5-378F-23971559AAC4}"/>
              </a:ext>
            </a:extLst>
          </p:cNvPr>
          <p:cNvGraphicFramePr>
            <a:graphicFrameLocks noGrp="1"/>
          </p:cNvGraphicFramePr>
          <p:nvPr/>
        </p:nvGraphicFramePr>
        <p:xfrm>
          <a:off x="1039573" y="6118924"/>
          <a:ext cx="723664" cy="375285"/>
        </p:xfrm>
        <a:graphic>
          <a:graphicData uri="http://schemas.openxmlformats.org/drawingml/2006/table">
            <a:tbl>
              <a:tblPr/>
              <a:tblGrid>
                <a:gridCol w="723664">
                  <a:extLst>
                    <a:ext uri="{9D8B030D-6E8A-4147-A177-3AD203B41FA5}">
                      <a16:colId xmlns:a16="http://schemas.microsoft.com/office/drawing/2014/main" val="1783842075"/>
                    </a:ext>
                  </a:extLst>
                </a:gridCol>
              </a:tblGrid>
              <a:tr h="233476">
                <a:tc>
                  <a:txBody>
                    <a:bodyPr/>
                    <a:lstStyle/>
                    <a:p>
                      <a:pPr algn="l" fontAlgn="b"/>
                      <a:r>
                        <a:rPr lang="es-CO" sz="800" b="1" i="1" u="none" strike="noStrike" dirty="0">
                          <a:solidFill>
                            <a:srgbClr val="000000"/>
                          </a:solidFill>
                          <a:effectLst/>
                          <a:latin typeface="Century Gothic" panose="020B0502020202020204" pitchFamily="34" charset="0"/>
                        </a:rPr>
                        <a:t>2025</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7,7</a:t>
                      </a:r>
                      <a:endParaRPr lang="es-CO" sz="800" b="1" i="1" u="none" strike="noStrike" dirty="0">
                        <a:solidFill>
                          <a:srgbClr val="E95E09"/>
                        </a:solidFill>
                        <a:effectLst/>
                        <a:latin typeface="Century Gothic" panose="020B0502020202020204" pitchFamily="34" charset="0"/>
                      </a:endParaRPr>
                    </a:p>
                    <a:p>
                      <a:pPr algn="l" fontAlgn="b"/>
                      <a:r>
                        <a:rPr lang="es-CO" sz="800" b="1" i="1" u="none" strike="noStrike" dirty="0">
                          <a:solidFill>
                            <a:srgbClr val="000000"/>
                          </a:solidFill>
                          <a:effectLst/>
                          <a:latin typeface="Century Gothic" panose="020B0502020202020204" pitchFamily="34" charset="0"/>
                        </a:rPr>
                        <a:t>2022</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7,7</a:t>
                      </a:r>
                      <a:r>
                        <a:rPr lang="es-CO" sz="800" b="0" i="1" u="none" strike="noStrike" dirty="0">
                          <a:solidFill>
                            <a:srgbClr val="000000"/>
                          </a:solidFill>
                          <a:effectLst/>
                          <a:latin typeface="Century Gothic" panose="020B0502020202020204" pitchFamily="34" charset="0"/>
                        </a:rPr>
                        <a:t> </a:t>
                      </a:r>
                    </a:p>
                    <a:p>
                      <a:pPr algn="l" fontAlgn="b"/>
                      <a:r>
                        <a:rPr lang="es-CO" sz="800" b="1" i="1" u="none" strike="noStrike" dirty="0">
                          <a:solidFill>
                            <a:srgbClr val="000000"/>
                          </a:solidFill>
                          <a:effectLst/>
                          <a:latin typeface="Century Gothic" panose="020B0502020202020204" pitchFamily="34" charset="0"/>
                        </a:rPr>
                        <a:t>2020</a:t>
                      </a:r>
                      <a:r>
                        <a:rPr lang="es-CO" sz="800" b="0" i="1" u="none" strike="noStrike" dirty="0">
                          <a:solidFill>
                            <a:srgbClr val="000000"/>
                          </a:solidFill>
                          <a:effectLst/>
                          <a:latin typeface="Century Gothic" panose="020B0502020202020204" pitchFamily="34" charset="0"/>
                        </a:rPr>
                        <a:t>  </a:t>
                      </a:r>
                      <a:r>
                        <a:rPr lang="es-CO" sz="800" b="0" i="1" u="none" strike="noStrike" dirty="0">
                          <a:solidFill>
                            <a:srgbClr val="E95E09"/>
                          </a:solidFill>
                          <a:effectLst/>
                          <a:latin typeface="Century Gothic" panose="020B0502020202020204" pitchFamily="34" charset="0"/>
                        </a:rPr>
                        <a:t>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6" name="CuadroTexto 5">
            <a:extLst>
              <a:ext uri="{FF2B5EF4-FFF2-40B4-BE49-F238E27FC236}">
                <a16:creationId xmlns:a16="http://schemas.microsoft.com/office/drawing/2014/main" id="{7A16BA27-D7E5-5F76-689D-EC530B710AE6}"/>
              </a:ext>
            </a:extLst>
          </p:cNvPr>
          <p:cNvSpPr txBox="1"/>
          <p:nvPr/>
        </p:nvSpPr>
        <p:spPr>
          <a:xfrm>
            <a:off x="0" y="13033"/>
            <a:ext cx="943032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Total conocimiento hasta ayuda </a:t>
            </a:r>
            <a:r>
              <a:rPr kumimoji="0" lang="es-CO"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(espontáneo + ayudado)</a:t>
            </a:r>
          </a:p>
        </p:txBody>
      </p:sp>
      <p:sp>
        <p:nvSpPr>
          <p:cNvPr id="19" name="CuadroTexto 18">
            <a:extLst>
              <a:ext uri="{FF2B5EF4-FFF2-40B4-BE49-F238E27FC236}">
                <a16:creationId xmlns:a16="http://schemas.microsoft.com/office/drawing/2014/main" id="{167AA318-30C0-D4E9-9F96-2E707DE38331}"/>
              </a:ext>
            </a:extLst>
          </p:cNvPr>
          <p:cNvSpPr txBox="1"/>
          <p:nvPr/>
        </p:nvSpPr>
        <p:spPr>
          <a:xfrm>
            <a:off x="12006" y="6641419"/>
            <a:ext cx="650093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1+2.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 las siguientes marcas/laboratorios fabricantes de medicamentos genéricos , ¿Cuáles conoce o ha oído mencionar?</a:t>
            </a:r>
          </a:p>
        </p:txBody>
      </p:sp>
      <p:sp>
        <p:nvSpPr>
          <p:cNvPr id="7" name="CuadroTexto 6">
            <a:extLst>
              <a:ext uri="{FF2B5EF4-FFF2-40B4-BE49-F238E27FC236}">
                <a16:creationId xmlns:a16="http://schemas.microsoft.com/office/drawing/2014/main" id="{E3AFCFEF-1532-7085-400B-E726750444F3}"/>
              </a:ext>
            </a:extLst>
          </p:cNvPr>
          <p:cNvSpPr txBox="1"/>
          <p:nvPr/>
        </p:nvSpPr>
        <p:spPr>
          <a:xfrm>
            <a:off x="7882297" y="1563441"/>
            <a:ext cx="3769380"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11" name="CuadroTexto 10">
            <a:extLst>
              <a:ext uri="{FF2B5EF4-FFF2-40B4-BE49-F238E27FC236}">
                <a16:creationId xmlns:a16="http://schemas.microsoft.com/office/drawing/2014/main" id="{C9B759D6-A1F5-00B0-7663-F1AA5EF10DB7}"/>
              </a:ext>
            </a:extLst>
          </p:cNvPr>
          <p:cNvSpPr txBox="1"/>
          <p:nvPr/>
        </p:nvSpPr>
        <p:spPr>
          <a:xfrm>
            <a:off x="3558468" y="1563441"/>
            <a:ext cx="4023039"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sp>
        <p:nvSpPr>
          <p:cNvPr id="23" name="Triángulo isósceles 22">
            <a:extLst>
              <a:ext uri="{FF2B5EF4-FFF2-40B4-BE49-F238E27FC236}">
                <a16:creationId xmlns:a16="http://schemas.microsoft.com/office/drawing/2014/main" id="{1C848D33-58CF-FD2A-BFF0-65A0B43286F7}"/>
              </a:ext>
            </a:extLst>
          </p:cNvPr>
          <p:cNvSpPr/>
          <p:nvPr/>
        </p:nvSpPr>
        <p:spPr>
          <a:xfrm>
            <a:off x="2511400" y="4027320"/>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riángulo isósceles 23">
            <a:extLst>
              <a:ext uri="{FF2B5EF4-FFF2-40B4-BE49-F238E27FC236}">
                <a16:creationId xmlns:a16="http://schemas.microsoft.com/office/drawing/2014/main" id="{1C848D33-58CF-FD2A-BFF0-65A0B43286F7}"/>
              </a:ext>
            </a:extLst>
          </p:cNvPr>
          <p:cNvSpPr/>
          <p:nvPr/>
        </p:nvSpPr>
        <p:spPr>
          <a:xfrm>
            <a:off x="2366469" y="4815145"/>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5"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28" name="Triángulo isósceles 27">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riángulo isósceles 28">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Imagen 29">
            <a:extLst>
              <a:ext uri="{FF2B5EF4-FFF2-40B4-BE49-F238E27FC236}">
                <a16:creationId xmlns:a16="http://schemas.microsoft.com/office/drawing/2014/main" id="{87E40FCA-2B7D-8276-0C64-15A4FB8200ED}"/>
              </a:ext>
            </a:extLst>
          </p:cNvPr>
          <p:cNvPicPr>
            <a:picLocks noChangeAspect="1"/>
          </p:cNvPicPr>
          <p:nvPr/>
        </p:nvPicPr>
        <p:blipFill>
          <a:blip r:embed="rId4">
            <a:duotone>
              <a:srgbClr val="B2B2B2">
                <a:shade val="45000"/>
                <a:satMod val="135000"/>
              </a:srgbClr>
              <a:prstClr val="white"/>
            </a:duotone>
          </a:blip>
          <a:stretch>
            <a:fillRect/>
          </a:stretch>
        </p:blipFill>
        <p:spPr>
          <a:xfrm>
            <a:off x="9705812" y="61257"/>
            <a:ext cx="422648" cy="422648"/>
          </a:xfrm>
          <a:prstGeom prst="rect">
            <a:avLst/>
          </a:prstGeom>
        </p:spPr>
      </p:pic>
      <p:sp>
        <p:nvSpPr>
          <p:cNvPr id="31"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32" name="CuadroTexto 31"/>
          <p:cNvSpPr txBox="1"/>
          <p:nvPr/>
        </p:nvSpPr>
        <p:spPr>
          <a:xfrm>
            <a:off x="243822" y="622513"/>
            <a:ext cx="11244465"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se ubica en 89% de conocimiento total en no usuarios, detrás de MK (97%) y Genfar (95%), mostrando un avance, pero también la persistencia de una brecha, especialmente en Barranquilla; siendo el principal foco de trabajo la consolidación de su visibilidad dentro de los espacios de compra para incrementar así los niveles de consideración frente a otros genéricos.</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84781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73971-AEE3-C395-788E-F93A16EF6EC2}"/>
            </a:ext>
          </a:extLst>
        </p:cNvPr>
        <p:cNvGrpSpPr/>
        <p:nvPr/>
      </p:nvGrpSpPr>
      <p:grpSpPr>
        <a:xfrm>
          <a:off x="0" y="0"/>
          <a:ext cx="0" cy="0"/>
          <a:chOff x="0" y="0"/>
          <a:chExt cx="0" cy="0"/>
        </a:xfrm>
      </p:grpSpPr>
      <p:graphicFrame>
        <p:nvGraphicFramePr>
          <p:cNvPr id="14" name="Tabla 13">
            <a:extLst>
              <a:ext uri="{FF2B5EF4-FFF2-40B4-BE49-F238E27FC236}">
                <a16:creationId xmlns:a16="http://schemas.microsoft.com/office/drawing/2014/main" id="{6E2D3F43-AAAF-F614-38B6-2711708547E7}"/>
              </a:ext>
            </a:extLst>
          </p:cNvPr>
          <p:cNvGraphicFramePr>
            <a:graphicFrameLocks noGrp="1"/>
          </p:cNvGraphicFramePr>
          <p:nvPr/>
        </p:nvGraphicFramePr>
        <p:xfrm>
          <a:off x="491706" y="1850410"/>
          <a:ext cx="11159971" cy="3776793"/>
        </p:xfrm>
        <a:graphic>
          <a:graphicData uri="http://schemas.openxmlformats.org/drawingml/2006/table">
            <a:tbl>
              <a:tblPr>
                <a:tableStyleId>{5C22544A-7EE6-4342-B048-85BDC9FD1C3A}</a:tableStyleId>
              </a:tblPr>
              <a:tblGrid>
                <a:gridCol w="1492369">
                  <a:extLst>
                    <a:ext uri="{9D8B030D-6E8A-4147-A177-3AD203B41FA5}">
                      <a16:colId xmlns:a16="http://schemas.microsoft.com/office/drawing/2014/main" val="20000"/>
                    </a:ext>
                  </a:extLst>
                </a:gridCol>
                <a:gridCol w="530130">
                  <a:extLst>
                    <a:ext uri="{9D8B030D-6E8A-4147-A177-3AD203B41FA5}">
                      <a16:colId xmlns:a16="http://schemas.microsoft.com/office/drawing/2014/main" val="1996142393"/>
                    </a:ext>
                  </a:extLst>
                </a:gridCol>
                <a:gridCol w="530131">
                  <a:extLst>
                    <a:ext uri="{9D8B030D-6E8A-4147-A177-3AD203B41FA5}">
                      <a16:colId xmlns:a16="http://schemas.microsoft.com/office/drawing/2014/main" val="2088700841"/>
                    </a:ext>
                  </a:extLst>
                </a:gridCol>
                <a:gridCol w="530130">
                  <a:extLst>
                    <a:ext uri="{9D8B030D-6E8A-4147-A177-3AD203B41FA5}">
                      <a16:colId xmlns:a16="http://schemas.microsoft.com/office/drawing/2014/main" val="2299742266"/>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485921">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s-CO" sz="1200" b="1" u="none" strike="noStrike" dirty="0">
                          <a:effectLst/>
                          <a:latin typeface="Century Gothic" panose="020B0502020202020204" pitchFamily="34" charset="0"/>
                        </a:rPr>
                        <a:t>Total</a:t>
                      </a:r>
                      <a:endParaRPr lang="es-CO" sz="1200" dirty="0"/>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lnL w="12700" cmpd="sng">
                      <a:noFill/>
                    </a:ln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375346">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dirty="0"/>
                        <a:t>2020</a:t>
                      </a:r>
                      <a:endParaRPr lang="es-CO" sz="1400" dirty="0"/>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s-MX" sz="1400" dirty="0"/>
                        <a:t>2022</a:t>
                      </a:r>
                      <a:endParaRPr lang="es-CO" sz="1400" dirty="0"/>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A100"/>
                    </a:solidFill>
                  </a:tcPr>
                </a:tc>
                <a:tc>
                  <a:txBody>
                    <a:bodyPr/>
                    <a:lstStyle/>
                    <a:p>
                      <a:r>
                        <a:rPr lang="es-MX" sz="1400" dirty="0">
                          <a:solidFill>
                            <a:schemeClr val="bg1"/>
                          </a:solidFill>
                        </a:rPr>
                        <a:t>2025</a:t>
                      </a:r>
                      <a:endParaRPr lang="es-CO" sz="1400" dirty="0">
                        <a:solidFill>
                          <a:schemeClr val="bg1"/>
                        </a:solidFill>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62B60"/>
                    </a:solid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85921">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200" b="1" i="0" u="none" strike="noStrike" dirty="0">
                          <a:solidFill>
                            <a:schemeClr val="tx1"/>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92D050"/>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485921">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200" b="1" i="0" u="none" strike="noStrike" dirty="0">
                          <a:solidFill>
                            <a:schemeClr val="tx1"/>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21%</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92D05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485921">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200" b="1" i="0" u="none" strike="noStrike" dirty="0">
                          <a:solidFill>
                            <a:schemeClr val="tx1"/>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54%</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485921">
                <a:tc>
                  <a:txBody>
                    <a:bodyPr/>
                    <a:lstStyle/>
                    <a:p>
                      <a:pPr algn="ctr" fontAlgn="b"/>
                      <a:r>
                        <a:rPr lang="es-MX" sz="1200" b="0" i="0" u="none" strike="noStrike" dirty="0">
                          <a:solidFill>
                            <a:schemeClr val="tx1"/>
                          </a:solidFill>
                          <a:effectLst/>
                          <a:latin typeface="Century Gothic" panose="020B0502020202020204" pitchFamily="34" charset="0"/>
                        </a:rPr>
                        <a:t>Otras marcas</a:t>
                      </a:r>
                      <a:endParaRPr lang="es-CO" sz="1400" b="0" i="0" u="none" strike="noStrike" dirty="0">
                        <a:solidFill>
                          <a:schemeClr val="tx1"/>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1" i="0" u="none" strike="noStrike" dirty="0">
                          <a:solidFill>
                            <a:schemeClr val="tx1"/>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86807450"/>
                  </a:ext>
                </a:extLst>
              </a:tr>
              <a:tr h="48592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200" b="0" i="0" u="none" strike="noStrike" kern="1200" dirty="0">
                          <a:solidFill>
                            <a:schemeClr val="tx1"/>
                          </a:solidFill>
                          <a:effectLst/>
                          <a:latin typeface="Century Gothic" panose="020B0502020202020204" pitchFamily="34" charset="0"/>
                          <a:ea typeface="+mn-ea"/>
                          <a:cs typeface="+mn-cs"/>
                        </a:rPr>
                        <a:t>Ninguno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200" b="1" i="0" u="none" strike="noStrike" dirty="0">
                          <a:solidFill>
                            <a:schemeClr val="tx1"/>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2850284"/>
                  </a:ext>
                </a:extLst>
              </a:tr>
              <a:tr h="485921">
                <a:tc>
                  <a:txBody>
                    <a:bodyPr/>
                    <a:lstStyle/>
                    <a:p>
                      <a:pPr algn="ctr" fontAlgn="b"/>
                      <a:r>
                        <a:rPr lang="es-MX" sz="1200" b="0" i="0" u="none" strike="noStrike" kern="1200" dirty="0">
                          <a:solidFill>
                            <a:schemeClr val="tx1"/>
                          </a:solidFill>
                          <a:effectLst/>
                          <a:latin typeface="Century Gothic" panose="020B0502020202020204" pitchFamily="34" charset="0"/>
                          <a:ea typeface="+mn-ea"/>
                          <a:cs typeface="+mn-cs"/>
                        </a:rPr>
                        <a:t>No recuerda</a:t>
                      </a:r>
                      <a:endParaRPr lang="es-CO" sz="1200" b="0" i="0"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200" b="0" i="0" u="none" strike="noStrike" dirty="0">
                          <a:solidFill>
                            <a:srgbClr val="000000"/>
                          </a:solidFill>
                          <a:effectLst/>
                          <a:latin typeface="Century Gothic" panose="020B0502020202020204" pitchFamily="34" charset="0"/>
                        </a:rPr>
                        <a:t>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200" b="1" i="0" u="none" strike="noStrike" dirty="0">
                          <a:solidFill>
                            <a:schemeClr val="tx1"/>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10"/>
                  </a:ext>
                </a:extLst>
              </a:tr>
            </a:tbl>
          </a:graphicData>
        </a:graphic>
      </p:graphicFrame>
      <p:sp>
        <p:nvSpPr>
          <p:cNvPr id="2" name="Marcador de número de diapositiva 1">
            <a:extLst>
              <a:ext uri="{FF2B5EF4-FFF2-40B4-BE49-F238E27FC236}">
                <a16:creationId xmlns:a16="http://schemas.microsoft.com/office/drawing/2014/main" id="{476B5989-D026-3BA4-B371-32B23CC9E902}"/>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6DD3F8D0-02E4-C46A-7DA1-39307D923D15}"/>
              </a:ext>
            </a:extLst>
          </p:cNvPr>
          <p:cNvSpPr txBox="1"/>
          <p:nvPr/>
        </p:nvSpPr>
        <p:spPr>
          <a:xfrm>
            <a:off x="0" y="13033"/>
            <a:ext cx="943032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Conciencia publicitaria </a:t>
            </a:r>
            <a:r>
              <a:rPr kumimoji="0" lang="es-CO" sz="2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 </a:t>
            </a:r>
            <a:r>
              <a:rPr kumimoji="0" lang="es-CO" sz="24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Primera mención</a:t>
            </a:r>
          </a:p>
        </p:txBody>
      </p:sp>
      <p:sp>
        <p:nvSpPr>
          <p:cNvPr id="12" name="CuadroTexto 11">
            <a:extLst>
              <a:ext uri="{FF2B5EF4-FFF2-40B4-BE49-F238E27FC236}">
                <a16:creationId xmlns:a16="http://schemas.microsoft.com/office/drawing/2014/main" id="{C7B0EC2D-C704-22B0-CCF5-ABBFEB2C05BF}"/>
              </a:ext>
            </a:extLst>
          </p:cNvPr>
          <p:cNvSpPr txBox="1"/>
          <p:nvPr/>
        </p:nvSpPr>
        <p:spPr>
          <a:xfrm>
            <a:off x="7148945" y="6552077"/>
            <a:ext cx="45984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sp>
        <p:nvSpPr>
          <p:cNvPr id="16" name="Rectángulo 15">
            <a:extLst>
              <a:ext uri="{FF2B5EF4-FFF2-40B4-BE49-F238E27FC236}">
                <a16:creationId xmlns:a16="http://schemas.microsoft.com/office/drawing/2014/main" id="{D2D86955-399F-342D-1944-0672ECAA040F}"/>
              </a:ext>
            </a:extLst>
          </p:cNvPr>
          <p:cNvSpPr/>
          <p:nvPr/>
        </p:nvSpPr>
        <p:spPr>
          <a:xfrm>
            <a:off x="1358036" y="6105598"/>
            <a:ext cx="2207334" cy="2737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162           164         153</a:t>
            </a:r>
          </a:p>
        </p:txBody>
      </p:sp>
      <p:graphicFrame>
        <p:nvGraphicFramePr>
          <p:cNvPr id="26" name="Tabla 25">
            <a:extLst>
              <a:ext uri="{FF2B5EF4-FFF2-40B4-BE49-F238E27FC236}">
                <a16:creationId xmlns:a16="http://schemas.microsoft.com/office/drawing/2014/main" id="{B099298C-C2ED-2693-C143-89A9C77F4130}"/>
              </a:ext>
            </a:extLst>
          </p:cNvPr>
          <p:cNvGraphicFramePr>
            <a:graphicFrameLocks noGrp="1"/>
          </p:cNvGraphicFramePr>
          <p:nvPr/>
        </p:nvGraphicFramePr>
        <p:xfrm>
          <a:off x="3558468" y="6149217"/>
          <a:ext cx="8093209" cy="212042"/>
        </p:xfrm>
        <a:graphic>
          <a:graphicData uri="http://schemas.openxmlformats.org/drawingml/2006/table">
            <a:tbl>
              <a:tblPr/>
              <a:tblGrid>
                <a:gridCol w="463544">
                  <a:extLst>
                    <a:ext uri="{9D8B030D-6E8A-4147-A177-3AD203B41FA5}">
                      <a16:colId xmlns:a16="http://schemas.microsoft.com/office/drawing/2014/main" val="1935195302"/>
                    </a:ext>
                  </a:extLst>
                </a:gridCol>
                <a:gridCol w="425960">
                  <a:extLst>
                    <a:ext uri="{9D8B030D-6E8A-4147-A177-3AD203B41FA5}">
                      <a16:colId xmlns:a16="http://schemas.microsoft.com/office/drawing/2014/main" val="20003"/>
                    </a:ext>
                  </a:extLst>
                </a:gridCol>
                <a:gridCol w="425960">
                  <a:extLst>
                    <a:ext uri="{9D8B030D-6E8A-4147-A177-3AD203B41FA5}">
                      <a16:colId xmlns:a16="http://schemas.microsoft.com/office/drawing/2014/main" val="2555296946"/>
                    </a:ext>
                  </a:extLst>
                </a:gridCol>
                <a:gridCol w="404643">
                  <a:extLst>
                    <a:ext uri="{9D8B030D-6E8A-4147-A177-3AD203B41FA5}">
                      <a16:colId xmlns:a16="http://schemas.microsoft.com/office/drawing/2014/main" val="4123702324"/>
                    </a:ext>
                  </a:extLst>
                </a:gridCol>
                <a:gridCol w="387927">
                  <a:extLst>
                    <a:ext uri="{9D8B030D-6E8A-4147-A177-3AD203B41FA5}">
                      <a16:colId xmlns:a16="http://schemas.microsoft.com/office/drawing/2014/main" val="20006"/>
                    </a:ext>
                  </a:extLst>
                </a:gridCol>
                <a:gridCol w="443345">
                  <a:extLst>
                    <a:ext uri="{9D8B030D-6E8A-4147-A177-3AD203B41FA5}">
                      <a16:colId xmlns:a16="http://schemas.microsoft.com/office/drawing/2014/main" val="3586402223"/>
                    </a:ext>
                  </a:extLst>
                </a:gridCol>
                <a:gridCol w="360218">
                  <a:extLst>
                    <a:ext uri="{9D8B030D-6E8A-4147-A177-3AD203B41FA5}">
                      <a16:colId xmlns:a16="http://schemas.microsoft.com/office/drawing/2014/main" val="2301179400"/>
                    </a:ext>
                  </a:extLst>
                </a:gridCol>
                <a:gridCol w="429491">
                  <a:extLst>
                    <a:ext uri="{9D8B030D-6E8A-4147-A177-3AD203B41FA5}">
                      <a16:colId xmlns:a16="http://schemas.microsoft.com/office/drawing/2014/main" val="20007"/>
                    </a:ext>
                  </a:extLst>
                </a:gridCol>
                <a:gridCol w="429491">
                  <a:extLst>
                    <a:ext uri="{9D8B030D-6E8A-4147-A177-3AD203B41FA5}">
                      <a16:colId xmlns:a16="http://schemas.microsoft.com/office/drawing/2014/main" val="2284605720"/>
                    </a:ext>
                  </a:extLst>
                </a:gridCol>
                <a:gridCol w="595746">
                  <a:extLst>
                    <a:ext uri="{9D8B030D-6E8A-4147-A177-3AD203B41FA5}">
                      <a16:colId xmlns:a16="http://schemas.microsoft.com/office/drawing/2014/main" val="20005"/>
                    </a:ext>
                  </a:extLst>
                </a:gridCol>
                <a:gridCol w="457200">
                  <a:extLst>
                    <a:ext uri="{9D8B030D-6E8A-4147-A177-3AD203B41FA5}">
                      <a16:colId xmlns:a16="http://schemas.microsoft.com/office/drawing/2014/main" val="4112128672"/>
                    </a:ext>
                  </a:extLst>
                </a:gridCol>
                <a:gridCol w="332509">
                  <a:extLst>
                    <a:ext uri="{9D8B030D-6E8A-4147-A177-3AD203B41FA5}">
                      <a16:colId xmlns:a16="http://schemas.microsoft.com/office/drawing/2014/main" val="20010"/>
                    </a:ext>
                  </a:extLst>
                </a:gridCol>
                <a:gridCol w="484909">
                  <a:extLst>
                    <a:ext uri="{9D8B030D-6E8A-4147-A177-3AD203B41FA5}">
                      <a16:colId xmlns:a16="http://schemas.microsoft.com/office/drawing/2014/main" val="3436610371"/>
                    </a:ext>
                  </a:extLst>
                </a:gridCol>
                <a:gridCol w="401782">
                  <a:extLst>
                    <a:ext uri="{9D8B030D-6E8A-4147-A177-3AD203B41FA5}">
                      <a16:colId xmlns:a16="http://schemas.microsoft.com/office/drawing/2014/main" val="3651448637"/>
                    </a:ext>
                  </a:extLst>
                </a:gridCol>
                <a:gridCol w="415636">
                  <a:extLst>
                    <a:ext uri="{9D8B030D-6E8A-4147-A177-3AD203B41FA5}">
                      <a16:colId xmlns:a16="http://schemas.microsoft.com/office/drawing/2014/main" val="20012"/>
                    </a:ext>
                  </a:extLst>
                </a:gridCol>
                <a:gridCol w="387927">
                  <a:extLst>
                    <a:ext uri="{9D8B030D-6E8A-4147-A177-3AD203B41FA5}">
                      <a16:colId xmlns:a16="http://schemas.microsoft.com/office/drawing/2014/main" val="3733116229"/>
                    </a:ext>
                  </a:extLst>
                </a:gridCol>
                <a:gridCol w="507773">
                  <a:extLst>
                    <a:ext uri="{9D8B030D-6E8A-4147-A177-3AD203B41FA5}">
                      <a16:colId xmlns:a16="http://schemas.microsoft.com/office/drawing/2014/main" val="3036951422"/>
                    </a:ext>
                  </a:extLst>
                </a:gridCol>
                <a:gridCol w="369574">
                  <a:extLst>
                    <a:ext uri="{9D8B030D-6E8A-4147-A177-3AD203B41FA5}">
                      <a16:colId xmlns:a16="http://schemas.microsoft.com/office/drawing/2014/main" val="20014"/>
                    </a:ext>
                  </a:extLst>
                </a:gridCol>
                <a:gridCol w="369574">
                  <a:extLst>
                    <a:ext uri="{9D8B030D-6E8A-4147-A177-3AD203B41FA5}">
                      <a16:colId xmlns:a16="http://schemas.microsoft.com/office/drawing/2014/main" val="4087822623"/>
                    </a:ext>
                  </a:extLst>
                </a:gridCol>
              </a:tblGrid>
              <a:tr h="212042">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9" name="CuadroTexto 8">
            <a:extLst>
              <a:ext uri="{FF2B5EF4-FFF2-40B4-BE49-F238E27FC236}">
                <a16:creationId xmlns:a16="http://schemas.microsoft.com/office/drawing/2014/main" id="{7F9D8D8E-3688-560C-4C07-56ED498C9EC9}"/>
              </a:ext>
            </a:extLst>
          </p:cNvPr>
          <p:cNvSpPr txBox="1"/>
          <p:nvPr/>
        </p:nvSpPr>
        <p:spPr>
          <a:xfrm>
            <a:off x="12006" y="6641419"/>
            <a:ext cx="650093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1a.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¿De cuáles marcas/laboratorios fabricantes de medicamentos genéricos  ha visto y/o ha oído algún tipo de publicidad? </a:t>
            </a:r>
          </a:p>
        </p:txBody>
      </p:sp>
      <p:sp>
        <p:nvSpPr>
          <p:cNvPr id="21" name="Rectángulo redondeado 33">
            <a:extLst>
              <a:ext uri="{FF2B5EF4-FFF2-40B4-BE49-F238E27FC236}">
                <a16:creationId xmlns:a16="http://schemas.microsoft.com/office/drawing/2014/main" id="{6864FABF-F1BE-E9CC-969F-143D293BCCCD}"/>
              </a:ext>
            </a:extLst>
          </p:cNvPr>
          <p:cNvSpPr/>
          <p:nvPr/>
        </p:nvSpPr>
        <p:spPr>
          <a:xfrm>
            <a:off x="353683" y="2705066"/>
            <a:ext cx="11464237" cy="1463867"/>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nvGrpSpPr>
          <p:cNvPr id="1127" name="Grupo 1126">
            <a:extLst>
              <a:ext uri="{FF2B5EF4-FFF2-40B4-BE49-F238E27FC236}">
                <a16:creationId xmlns:a16="http://schemas.microsoft.com/office/drawing/2014/main" id="{69FEDCA7-F550-074A-FAB7-570AB3BF51C4}"/>
              </a:ext>
            </a:extLst>
          </p:cNvPr>
          <p:cNvGrpSpPr/>
          <p:nvPr/>
        </p:nvGrpSpPr>
        <p:grpSpPr>
          <a:xfrm>
            <a:off x="1064217" y="3749055"/>
            <a:ext cx="379617" cy="302485"/>
            <a:chOff x="1064217" y="3155615"/>
            <a:chExt cx="379617" cy="302485"/>
          </a:xfrm>
        </p:grpSpPr>
        <p:grpSp>
          <p:nvGrpSpPr>
            <p:cNvPr id="1100" name="Gráfico 34">
              <a:extLst>
                <a:ext uri="{FF2B5EF4-FFF2-40B4-BE49-F238E27FC236}">
                  <a16:creationId xmlns:a16="http://schemas.microsoft.com/office/drawing/2014/main" id="{C96F65FE-9982-F7D0-8264-6B2A70D78430}"/>
                </a:ext>
              </a:extLst>
            </p:cNvPr>
            <p:cNvGrpSpPr/>
            <p:nvPr/>
          </p:nvGrpSpPr>
          <p:grpSpPr>
            <a:xfrm>
              <a:off x="1410846" y="3162904"/>
              <a:ext cx="32988" cy="33184"/>
              <a:chOff x="1410846" y="3162904"/>
              <a:chExt cx="32988" cy="33184"/>
            </a:xfrm>
            <a:solidFill>
              <a:srgbClr val="242F5F"/>
            </a:solidFill>
          </p:grpSpPr>
          <p:sp>
            <p:nvSpPr>
              <p:cNvPr id="1101" name="Forma libre: forma 1100">
                <a:extLst>
                  <a:ext uri="{FF2B5EF4-FFF2-40B4-BE49-F238E27FC236}">
                    <a16:creationId xmlns:a16="http://schemas.microsoft.com/office/drawing/2014/main" id="{B4F2C7D3-A27D-4C49-7542-0777DA746BD6}"/>
                  </a:ext>
                </a:extLst>
              </p:cNvPr>
              <p:cNvSpPr/>
              <p:nvPr/>
            </p:nvSpPr>
            <p:spPr>
              <a:xfrm>
                <a:off x="1410846" y="3162904"/>
                <a:ext cx="32988" cy="33184"/>
              </a:xfrm>
              <a:custGeom>
                <a:avLst/>
                <a:gdLst>
                  <a:gd name="connsiteX0" fmla="*/ 16500 w 32988"/>
                  <a:gd name="connsiteY0" fmla="*/ 0 h 33184"/>
                  <a:gd name="connsiteX1" fmla="*/ 7139 w 32988"/>
                  <a:gd name="connsiteY1" fmla="*/ 2889 h 33184"/>
                  <a:gd name="connsiteX2" fmla="*/ 6614 w 32988"/>
                  <a:gd name="connsiteY2" fmla="*/ 3264 h 33184"/>
                  <a:gd name="connsiteX3" fmla="*/ 6182 w 32988"/>
                  <a:gd name="connsiteY3" fmla="*/ 3602 h 33184"/>
                  <a:gd name="connsiteX4" fmla="*/ 5826 w 32988"/>
                  <a:gd name="connsiteY4" fmla="*/ 3902 h 33184"/>
                  <a:gd name="connsiteX5" fmla="*/ 329 w 32988"/>
                  <a:gd name="connsiteY5" fmla="*/ 19997 h 33184"/>
                  <a:gd name="connsiteX6" fmla="*/ 13498 w 32988"/>
                  <a:gd name="connsiteY6" fmla="*/ 32904 h 33184"/>
                  <a:gd name="connsiteX7" fmla="*/ 16500 w 32988"/>
                  <a:gd name="connsiteY7" fmla="*/ 33185 h 33184"/>
                  <a:gd name="connsiteX8" fmla="*/ 32989 w 32988"/>
                  <a:gd name="connsiteY8" fmla="*/ 18384 h 33184"/>
                  <a:gd name="connsiteX9" fmla="*/ 32989 w 32988"/>
                  <a:gd name="connsiteY9" fmla="*/ 14801 h 33184"/>
                  <a:gd name="connsiteX10" fmla="*/ 16500 w 32988"/>
                  <a:gd name="connsiteY10" fmla="*/ 0 h 33184"/>
                  <a:gd name="connsiteX11" fmla="*/ 16650 w 32988"/>
                  <a:gd name="connsiteY11" fmla="*/ 30690 h 33184"/>
                  <a:gd name="connsiteX12" fmla="*/ 2637 w 32988"/>
                  <a:gd name="connsiteY12" fmla="*/ 16639 h 33184"/>
                  <a:gd name="connsiteX13" fmla="*/ 16800 w 32988"/>
                  <a:gd name="connsiteY13" fmla="*/ 2589 h 33184"/>
                  <a:gd name="connsiteX14" fmla="*/ 30588 w 32988"/>
                  <a:gd name="connsiteY14" fmla="*/ 16658 h 33184"/>
                  <a:gd name="connsiteX15" fmla="*/ 16650 w 32988"/>
                  <a:gd name="connsiteY15" fmla="*/ 30690 h 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988" h="33184">
                    <a:moveTo>
                      <a:pt x="16500" y="0"/>
                    </a:moveTo>
                    <a:cubicBezTo>
                      <a:pt x="13029" y="0"/>
                      <a:pt x="9803" y="1069"/>
                      <a:pt x="7139" y="2889"/>
                    </a:cubicBezTo>
                    <a:cubicBezTo>
                      <a:pt x="6951" y="3001"/>
                      <a:pt x="6782" y="3133"/>
                      <a:pt x="6614" y="3264"/>
                    </a:cubicBezTo>
                    <a:cubicBezTo>
                      <a:pt x="6464" y="3377"/>
                      <a:pt x="6313" y="3489"/>
                      <a:pt x="6182" y="3602"/>
                    </a:cubicBezTo>
                    <a:cubicBezTo>
                      <a:pt x="6070" y="3696"/>
                      <a:pt x="5938" y="3789"/>
                      <a:pt x="5826" y="3902"/>
                    </a:cubicBezTo>
                    <a:cubicBezTo>
                      <a:pt x="1436" y="7729"/>
                      <a:pt x="-909" y="13863"/>
                      <a:pt x="329" y="19997"/>
                    </a:cubicBezTo>
                    <a:cubicBezTo>
                      <a:pt x="1661" y="26600"/>
                      <a:pt x="7158" y="31628"/>
                      <a:pt x="13498" y="32904"/>
                    </a:cubicBezTo>
                    <a:cubicBezTo>
                      <a:pt x="14474" y="33091"/>
                      <a:pt x="15468" y="33185"/>
                      <a:pt x="16500" y="33185"/>
                    </a:cubicBezTo>
                    <a:cubicBezTo>
                      <a:pt x="25054" y="33185"/>
                      <a:pt x="32107" y="26713"/>
                      <a:pt x="32989" y="18384"/>
                    </a:cubicBezTo>
                    <a:lnTo>
                      <a:pt x="32989" y="14801"/>
                    </a:lnTo>
                    <a:cubicBezTo>
                      <a:pt x="32107" y="6491"/>
                      <a:pt x="25054" y="0"/>
                      <a:pt x="16500" y="0"/>
                    </a:cubicBezTo>
                    <a:close/>
                    <a:moveTo>
                      <a:pt x="16650" y="30690"/>
                    </a:moveTo>
                    <a:cubicBezTo>
                      <a:pt x="9109" y="30671"/>
                      <a:pt x="2655" y="24199"/>
                      <a:pt x="2637" y="16639"/>
                    </a:cubicBezTo>
                    <a:cubicBezTo>
                      <a:pt x="2618" y="8779"/>
                      <a:pt x="8921" y="2532"/>
                      <a:pt x="16800" y="2589"/>
                    </a:cubicBezTo>
                    <a:cubicBezTo>
                      <a:pt x="24566" y="2664"/>
                      <a:pt x="30606" y="8817"/>
                      <a:pt x="30588" y="16658"/>
                    </a:cubicBezTo>
                    <a:cubicBezTo>
                      <a:pt x="30588" y="24293"/>
                      <a:pt x="24210" y="30709"/>
                      <a:pt x="16650" y="30690"/>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2" name="Forma libre: forma 1101">
                <a:extLst>
                  <a:ext uri="{FF2B5EF4-FFF2-40B4-BE49-F238E27FC236}">
                    <a16:creationId xmlns:a16="http://schemas.microsoft.com/office/drawing/2014/main" id="{53EDE9C6-E835-ABF2-2E06-2C3128680FDC}"/>
                  </a:ext>
                </a:extLst>
              </p:cNvPr>
              <p:cNvSpPr/>
              <p:nvPr/>
            </p:nvSpPr>
            <p:spPr>
              <a:xfrm>
                <a:off x="1422600" y="3171973"/>
                <a:ext cx="12270" cy="15242"/>
              </a:xfrm>
              <a:custGeom>
                <a:avLst/>
                <a:gdLst>
                  <a:gd name="connsiteX0" fmla="*/ 8460 w 12270"/>
                  <a:gd name="connsiteY0" fmla="*/ 9727 h 15242"/>
                  <a:gd name="connsiteX1" fmla="*/ 11706 w 12270"/>
                  <a:gd name="connsiteY1" fmla="*/ 15074 h 15242"/>
                  <a:gd name="connsiteX2" fmla="*/ 9248 w 12270"/>
                  <a:gd name="connsiteY2" fmla="*/ 15224 h 15242"/>
                  <a:gd name="connsiteX3" fmla="*/ 5722 w 12270"/>
                  <a:gd name="connsiteY3" fmla="*/ 9859 h 15242"/>
                  <a:gd name="connsiteX4" fmla="*/ 2495 w 12270"/>
                  <a:gd name="connsiteY4" fmla="*/ 9859 h 15242"/>
                  <a:gd name="connsiteX5" fmla="*/ 2251 w 12270"/>
                  <a:gd name="connsiteY5" fmla="*/ 15018 h 15242"/>
                  <a:gd name="connsiteX6" fmla="*/ 0 w 12270"/>
                  <a:gd name="connsiteY6" fmla="*/ 15243 h 15242"/>
                  <a:gd name="connsiteX7" fmla="*/ 0 w 12270"/>
                  <a:gd name="connsiteY7" fmla="*/ 85 h 15242"/>
                  <a:gd name="connsiteX8" fmla="*/ 8104 w 12270"/>
                  <a:gd name="connsiteY8" fmla="*/ 142 h 15242"/>
                  <a:gd name="connsiteX9" fmla="*/ 12231 w 12270"/>
                  <a:gd name="connsiteY9" fmla="*/ 4137 h 15242"/>
                  <a:gd name="connsiteX10" fmla="*/ 9623 w 12270"/>
                  <a:gd name="connsiteY10" fmla="*/ 9015 h 15242"/>
                  <a:gd name="connsiteX11" fmla="*/ 8460 w 12270"/>
                  <a:gd name="connsiteY11" fmla="*/ 9727 h 15242"/>
                  <a:gd name="connsiteX12" fmla="*/ 2495 w 12270"/>
                  <a:gd name="connsiteY12" fmla="*/ 7570 h 15242"/>
                  <a:gd name="connsiteX13" fmla="*/ 7672 w 12270"/>
                  <a:gd name="connsiteY13" fmla="*/ 7101 h 15242"/>
                  <a:gd name="connsiteX14" fmla="*/ 9530 w 12270"/>
                  <a:gd name="connsiteY14" fmla="*/ 4475 h 15242"/>
                  <a:gd name="connsiteX15" fmla="*/ 7241 w 12270"/>
                  <a:gd name="connsiteY15" fmla="*/ 2186 h 15242"/>
                  <a:gd name="connsiteX16" fmla="*/ 2495 w 12270"/>
                  <a:gd name="connsiteY16" fmla="*/ 2149 h 15242"/>
                  <a:gd name="connsiteX17" fmla="*/ 2495 w 12270"/>
                  <a:gd name="connsiteY17" fmla="*/ 7570 h 1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70" h="15242">
                    <a:moveTo>
                      <a:pt x="8460" y="9727"/>
                    </a:moveTo>
                    <a:cubicBezTo>
                      <a:pt x="9530" y="11472"/>
                      <a:pt x="10543" y="13142"/>
                      <a:pt x="11706" y="15074"/>
                    </a:cubicBezTo>
                    <a:cubicBezTo>
                      <a:pt x="10730" y="15130"/>
                      <a:pt x="9999" y="15186"/>
                      <a:pt x="9248" y="15224"/>
                    </a:cubicBezTo>
                    <a:cubicBezTo>
                      <a:pt x="8048" y="13404"/>
                      <a:pt x="6903" y="11678"/>
                      <a:pt x="5722" y="9859"/>
                    </a:cubicBezTo>
                    <a:cubicBezTo>
                      <a:pt x="4709" y="9859"/>
                      <a:pt x="3752" y="9859"/>
                      <a:pt x="2495" y="9859"/>
                    </a:cubicBezTo>
                    <a:cubicBezTo>
                      <a:pt x="2420" y="11585"/>
                      <a:pt x="2345" y="13217"/>
                      <a:pt x="2251" y="15018"/>
                    </a:cubicBezTo>
                    <a:cubicBezTo>
                      <a:pt x="1501" y="15093"/>
                      <a:pt x="863" y="15168"/>
                      <a:pt x="0" y="15243"/>
                    </a:cubicBezTo>
                    <a:cubicBezTo>
                      <a:pt x="0" y="10196"/>
                      <a:pt x="0" y="5282"/>
                      <a:pt x="0" y="85"/>
                    </a:cubicBezTo>
                    <a:cubicBezTo>
                      <a:pt x="2664" y="85"/>
                      <a:pt x="5421" y="-140"/>
                      <a:pt x="8104" y="142"/>
                    </a:cubicBezTo>
                    <a:cubicBezTo>
                      <a:pt x="10655" y="404"/>
                      <a:pt x="12006" y="1905"/>
                      <a:pt x="12231" y="4137"/>
                    </a:cubicBezTo>
                    <a:cubicBezTo>
                      <a:pt x="12456" y="6295"/>
                      <a:pt x="11724" y="8039"/>
                      <a:pt x="9623" y="9015"/>
                    </a:cubicBezTo>
                    <a:cubicBezTo>
                      <a:pt x="9286" y="9183"/>
                      <a:pt x="8967" y="9409"/>
                      <a:pt x="8460" y="9727"/>
                    </a:cubicBezTo>
                    <a:close/>
                    <a:moveTo>
                      <a:pt x="2495" y="7570"/>
                    </a:moveTo>
                    <a:cubicBezTo>
                      <a:pt x="4408" y="7420"/>
                      <a:pt x="6078" y="7420"/>
                      <a:pt x="7672" y="7101"/>
                    </a:cubicBezTo>
                    <a:cubicBezTo>
                      <a:pt x="8948" y="6857"/>
                      <a:pt x="9642" y="5807"/>
                      <a:pt x="9530" y="4475"/>
                    </a:cubicBezTo>
                    <a:cubicBezTo>
                      <a:pt x="9417" y="3143"/>
                      <a:pt x="8535" y="2299"/>
                      <a:pt x="7241" y="2186"/>
                    </a:cubicBezTo>
                    <a:cubicBezTo>
                      <a:pt x="5722" y="2055"/>
                      <a:pt x="4165" y="2149"/>
                      <a:pt x="2495" y="2149"/>
                    </a:cubicBezTo>
                    <a:cubicBezTo>
                      <a:pt x="2495" y="3968"/>
                      <a:pt x="2495" y="5507"/>
                      <a:pt x="2495" y="7570"/>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03" name="Forma libre: forma 1102">
              <a:extLst>
                <a:ext uri="{FF2B5EF4-FFF2-40B4-BE49-F238E27FC236}">
                  <a16:creationId xmlns:a16="http://schemas.microsoft.com/office/drawing/2014/main" id="{3E6A7AF6-E3E8-13B5-96FC-960A9C53B43A}"/>
                </a:ext>
              </a:extLst>
            </p:cNvPr>
            <p:cNvSpPr/>
            <p:nvPr/>
          </p:nvSpPr>
          <p:spPr>
            <a:xfrm>
              <a:off x="1064217" y="3155615"/>
              <a:ext cx="362020" cy="302485"/>
            </a:xfrm>
            <a:custGeom>
              <a:avLst/>
              <a:gdLst>
                <a:gd name="connsiteX0" fmla="*/ 84 w 362020"/>
                <a:gd name="connsiteY0" fmla="*/ 151509 h 302485"/>
                <a:gd name="connsiteX1" fmla="*/ 6724 w 362020"/>
                <a:gd name="connsiteY1" fmla="*/ 93281 h 302485"/>
                <a:gd name="connsiteX2" fmla="*/ 81536 w 362020"/>
                <a:gd name="connsiteY2" fmla="*/ 14643 h 302485"/>
                <a:gd name="connsiteX3" fmla="*/ 151958 w 362020"/>
                <a:gd name="connsiteY3" fmla="*/ 1324 h 302485"/>
                <a:gd name="connsiteX4" fmla="*/ 185630 w 362020"/>
                <a:gd name="connsiteY4" fmla="*/ 67 h 302485"/>
                <a:gd name="connsiteX5" fmla="*/ 274154 w 362020"/>
                <a:gd name="connsiteY5" fmla="*/ 12767 h 302485"/>
                <a:gd name="connsiteX6" fmla="*/ 323547 w 362020"/>
                <a:gd name="connsiteY6" fmla="*/ 40380 h 302485"/>
                <a:gd name="connsiteX7" fmla="*/ 358026 w 362020"/>
                <a:gd name="connsiteY7" fmla="*/ 106281 h 302485"/>
                <a:gd name="connsiteX8" fmla="*/ 361516 w 362020"/>
                <a:gd name="connsiteY8" fmla="*/ 166892 h 302485"/>
                <a:gd name="connsiteX9" fmla="*/ 352755 w 362020"/>
                <a:gd name="connsiteY9" fmla="*/ 217354 h 302485"/>
                <a:gd name="connsiteX10" fmla="*/ 292820 w 362020"/>
                <a:gd name="connsiteY10" fmla="*/ 283048 h 302485"/>
                <a:gd name="connsiteX11" fmla="*/ 229808 w 362020"/>
                <a:gd name="connsiteY11" fmla="*/ 299369 h 302485"/>
                <a:gd name="connsiteX12" fmla="*/ 182216 w 362020"/>
                <a:gd name="connsiteY12" fmla="*/ 302483 h 302485"/>
                <a:gd name="connsiteX13" fmla="*/ 93354 w 362020"/>
                <a:gd name="connsiteY13" fmla="*/ 291809 h 302485"/>
                <a:gd name="connsiteX14" fmla="*/ 52384 w 362020"/>
                <a:gd name="connsiteY14" fmla="*/ 273838 h 302485"/>
                <a:gd name="connsiteX15" fmla="*/ 7700 w 362020"/>
                <a:gd name="connsiteY15" fmla="*/ 213490 h 302485"/>
                <a:gd name="connsiteX16" fmla="*/ 84 w 362020"/>
                <a:gd name="connsiteY16" fmla="*/ 151509 h 302485"/>
                <a:gd name="connsiteX17" fmla="*/ 2335 w 362020"/>
                <a:gd name="connsiteY17" fmla="*/ 152241 h 302485"/>
                <a:gd name="connsiteX18" fmla="*/ 7381 w 362020"/>
                <a:gd name="connsiteY18" fmla="*/ 196756 h 302485"/>
                <a:gd name="connsiteX19" fmla="*/ 73882 w 362020"/>
                <a:gd name="connsiteY19" fmla="*/ 280929 h 302485"/>
                <a:gd name="connsiteX20" fmla="*/ 134361 w 362020"/>
                <a:gd name="connsiteY20" fmla="*/ 296030 h 302485"/>
                <a:gd name="connsiteX21" fmla="*/ 183848 w 362020"/>
                <a:gd name="connsiteY21" fmla="*/ 298956 h 302485"/>
                <a:gd name="connsiteX22" fmla="*/ 227707 w 362020"/>
                <a:gd name="connsiteY22" fmla="*/ 296011 h 302485"/>
                <a:gd name="connsiteX23" fmla="*/ 283928 w 362020"/>
                <a:gd name="connsiteY23" fmla="*/ 282842 h 302485"/>
                <a:gd name="connsiteX24" fmla="*/ 351554 w 362020"/>
                <a:gd name="connsiteY24" fmla="*/ 208293 h 302485"/>
                <a:gd name="connsiteX25" fmla="*/ 358083 w 362020"/>
                <a:gd name="connsiteY25" fmla="*/ 161227 h 302485"/>
                <a:gd name="connsiteX26" fmla="*/ 356300 w 362020"/>
                <a:gd name="connsiteY26" fmla="*/ 119169 h 302485"/>
                <a:gd name="connsiteX27" fmla="*/ 341837 w 362020"/>
                <a:gd name="connsiteY27" fmla="*/ 70226 h 302485"/>
                <a:gd name="connsiteX28" fmla="*/ 277325 w 362020"/>
                <a:gd name="connsiteY28" fmla="*/ 17719 h 302485"/>
                <a:gd name="connsiteX29" fmla="*/ 182497 w 362020"/>
                <a:gd name="connsiteY29" fmla="*/ 3612 h 302485"/>
                <a:gd name="connsiteX30" fmla="*/ 134005 w 362020"/>
                <a:gd name="connsiteY30" fmla="*/ 6576 h 302485"/>
                <a:gd name="connsiteX31" fmla="*/ 74426 w 362020"/>
                <a:gd name="connsiteY31" fmla="*/ 21527 h 302485"/>
                <a:gd name="connsiteX32" fmla="*/ 10195 w 362020"/>
                <a:gd name="connsiteY32" fmla="*/ 94688 h 302485"/>
                <a:gd name="connsiteX33" fmla="*/ 2335 w 362020"/>
                <a:gd name="connsiteY33" fmla="*/ 152241 h 30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2020" h="302485">
                  <a:moveTo>
                    <a:pt x="84" y="151509"/>
                  </a:moveTo>
                  <a:cubicBezTo>
                    <a:pt x="-441" y="131850"/>
                    <a:pt x="1472" y="112340"/>
                    <a:pt x="6724" y="93281"/>
                  </a:cubicBezTo>
                  <a:cubicBezTo>
                    <a:pt x="17586" y="53774"/>
                    <a:pt x="43380" y="28243"/>
                    <a:pt x="81536" y="14643"/>
                  </a:cubicBezTo>
                  <a:cubicBezTo>
                    <a:pt x="104291" y="6539"/>
                    <a:pt x="127815" y="2299"/>
                    <a:pt x="151958" y="1324"/>
                  </a:cubicBezTo>
                  <a:cubicBezTo>
                    <a:pt x="163175" y="874"/>
                    <a:pt x="174431" y="-290"/>
                    <a:pt x="185630" y="67"/>
                  </a:cubicBezTo>
                  <a:cubicBezTo>
                    <a:pt x="215570" y="1042"/>
                    <a:pt x="245415" y="3181"/>
                    <a:pt x="274154" y="12767"/>
                  </a:cubicBezTo>
                  <a:cubicBezTo>
                    <a:pt x="292369" y="18845"/>
                    <a:pt x="309253" y="27193"/>
                    <a:pt x="323547" y="40380"/>
                  </a:cubicBezTo>
                  <a:cubicBezTo>
                    <a:pt x="342963" y="58276"/>
                    <a:pt x="353111" y="80881"/>
                    <a:pt x="358026" y="106281"/>
                  </a:cubicBezTo>
                  <a:cubicBezTo>
                    <a:pt x="361909" y="126335"/>
                    <a:pt x="362697" y="146613"/>
                    <a:pt x="361516" y="166892"/>
                  </a:cubicBezTo>
                  <a:cubicBezTo>
                    <a:pt x="360521" y="183963"/>
                    <a:pt x="358214" y="200921"/>
                    <a:pt x="352755" y="217354"/>
                  </a:cubicBezTo>
                  <a:cubicBezTo>
                    <a:pt x="342475" y="248231"/>
                    <a:pt x="322121" y="269692"/>
                    <a:pt x="292820" y="283048"/>
                  </a:cubicBezTo>
                  <a:cubicBezTo>
                    <a:pt x="272785" y="292184"/>
                    <a:pt x="251643" y="297343"/>
                    <a:pt x="229808" y="299369"/>
                  </a:cubicBezTo>
                  <a:cubicBezTo>
                    <a:pt x="213975" y="300832"/>
                    <a:pt x="198067" y="302558"/>
                    <a:pt x="182216" y="302483"/>
                  </a:cubicBezTo>
                  <a:cubicBezTo>
                    <a:pt x="152258" y="302333"/>
                    <a:pt x="122393" y="300194"/>
                    <a:pt x="93354" y="291809"/>
                  </a:cubicBezTo>
                  <a:cubicBezTo>
                    <a:pt x="78891" y="287626"/>
                    <a:pt x="65122" y="281904"/>
                    <a:pt x="52384" y="273838"/>
                  </a:cubicBezTo>
                  <a:cubicBezTo>
                    <a:pt x="29742" y="259487"/>
                    <a:pt x="15466" y="238852"/>
                    <a:pt x="7700" y="213490"/>
                  </a:cubicBezTo>
                  <a:cubicBezTo>
                    <a:pt x="1528" y="193342"/>
                    <a:pt x="-404" y="172595"/>
                    <a:pt x="84" y="151509"/>
                  </a:cubicBezTo>
                  <a:close/>
                  <a:moveTo>
                    <a:pt x="2335" y="152241"/>
                  </a:moveTo>
                  <a:cubicBezTo>
                    <a:pt x="3967" y="167098"/>
                    <a:pt x="4792" y="182087"/>
                    <a:pt x="7381" y="196756"/>
                  </a:cubicBezTo>
                  <a:cubicBezTo>
                    <a:pt x="14434" y="236544"/>
                    <a:pt x="36308" y="265040"/>
                    <a:pt x="73882" y="280929"/>
                  </a:cubicBezTo>
                  <a:cubicBezTo>
                    <a:pt x="93260" y="289126"/>
                    <a:pt x="113426" y="294304"/>
                    <a:pt x="134361" y="296030"/>
                  </a:cubicBezTo>
                  <a:cubicBezTo>
                    <a:pt x="150832" y="297380"/>
                    <a:pt x="167340" y="298919"/>
                    <a:pt x="183848" y="298956"/>
                  </a:cubicBezTo>
                  <a:cubicBezTo>
                    <a:pt x="198461" y="298994"/>
                    <a:pt x="213112" y="297305"/>
                    <a:pt x="227707" y="296011"/>
                  </a:cubicBezTo>
                  <a:cubicBezTo>
                    <a:pt x="247047" y="294323"/>
                    <a:pt x="265825" y="289989"/>
                    <a:pt x="283928" y="282842"/>
                  </a:cubicBezTo>
                  <a:cubicBezTo>
                    <a:pt x="318707" y="269110"/>
                    <a:pt x="341725" y="244799"/>
                    <a:pt x="351554" y="208293"/>
                  </a:cubicBezTo>
                  <a:cubicBezTo>
                    <a:pt x="355719" y="192836"/>
                    <a:pt x="357726" y="177078"/>
                    <a:pt x="358083" y="161227"/>
                  </a:cubicBezTo>
                  <a:cubicBezTo>
                    <a:pt x="358402" y="147214"/>
                    <a:pt x="357707" y="133125"/>
                    <a:pt x="356300" y="119169"/>
                  </a:cubicBezTo>
                  <a:cubicBezTo>
                    <a:pt x="354593" y="102042"/>
                    <a:pt x="350035" y="85552"/>
                    <a:pt x="341837" y="70226"/>
                  </a:cubicBezTo>
                  <a:cubicBezTo>
                    <a:pt x="327655" y="43701"/>
                    <a:pt x="304938" y="27755"/>
                    <a:pt x="277325" y="17719"/>
                  </a:cubicBezTo>
                  <a:cubicBezTo>
                    <a:pt x="246672" y="6576"/>
                    <a:pt x="214650" y="4044"/>
                    <a:pt x="182497" y="3612"/>
                  </a:cubicBezTo>
                  <a:cubicBezTo>
                    <a:pt x="166365" y="3425"/>
                    <a:pt x="150157" y="5169"/>
                    <a:pt x="134005" y="6576"/>
                  </a:cubicBezTo>
                  <a:cubicBezTo>
                    <a:pt x="113389" y="8377"/>
                    <a:pt x="93485" y="13367"/>
                    <a:pt x="74426" y="21527"/>
                  </a:cubicBezTo>
                  <a:cubicBezTo>
                    <a:pt x="41373" y="35709"/>
                    <a:pt x="19574" y="59740"/>
                    <a:pt x="10195" y="94688"/>
                  </a:cubicBezTo>
                  <a:cubicBezTo>
                    <a:pt x="5149" y="113522"/>
                    <a:pt x="3123" y="132675"/>
                    <a:pt x="2335" y="152241"/>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4" name="Forma libre: forma 1103">
              <a:extLst>
                <a:ext uri="{FF2B5EF4-FFF2-40B4-BE49-F238E27FC236}">
                  <a16:creationId xmlns:a16="http://schemas.microsoft.com/office/drawing/2014/main" id="{0B98ED72-2739-EB3D-0594-EDCED757D743}"/>
                </a:ext>
              </a:extLst>
            </p:cNvPr>
            <p:cNvSpPr/>
            <p:nvPr/>
          </p:nvSpPr>
          <p:spPr>
            <a:xfrm>
              <a:off x="1082427" y="3174145"/>
              <a:ext cx="325277" cy="265843"/>
            </a:xfrm>
            <a:custGeom>
              <a:avLst/>
              <a:gdLst>
                <a:gd name="connsiteX0" fmla="*/ 163518 w 325277"/>
                <a:gd name="connsiteY0" fmla="*/ 265794 h 265843"/>
                <a:gd name="connsiteX1" fmla="*/ 82084 w 325277"/>
                <a:gd name="connsiteY1" fmla="*/ 256227 h 265843"/>
                <a:gd name="connsiteX2" fmla="*/ 20067 w 325277"/>
                <a:gd name="connsiteY2" fmla="*/ 215369 h 265843"/>
                <a:gd name="connsiteX3" fmla="*/ 2621 w 325277"/>
                <a:gd name="connsiteY3" fmla="*/ 169466 h 265843"/>
                <a:gd name="connsiteX4" fmla="*/ 989 w 325277"/>
                <a:gd name="connsiteY4" fmla="*/ 110581 h 265843"/>
                <a:gd name="connsiteX5" fmla="*/ 24213 w 325277"/>
                <a:gd name="connsiteY5" fmla="*/ 45599 h 265843"/>
                <a:gd name="connsiteX6" fmla="*/ 72386 w 325277"/>
                <a:gd name="connsiteY6" fmla="*/ 12977 h 265843"/>
                <a:gd name="connsiteX7" fmla="*/ 131740 w 325277"/>
                <a:gd name="connsiteY7" fmla="*/ 1496 h 265843"/>
                <a:gd name="connsiteX8" fmla="*/ 169145 w 325277"/>
                <a:gd name="connsiteY8" fmla="*/ 89 h 265843"/>
                <a:gd name="connsiteX9" fmla="*/ 247540 w 325277"/>
                <a:gd name="connsiteY9" fmla="*/ 11270 h 265843"/>
                <a:gd name="connsiteX10" fmla="*/ 312784 w 325277"/>
                <a:gd name="connsiteY10" fmla="*/ 64958 h 265843"/>
                <a:gd name="connsiteX11" fmla="*/ 323252 w 325277"/>
                <a:gd name="connsiteY11" fmla="*/ 102552 h 265843"/>
                <a:gd name="connsiteX12" fmla="*/ 324565 w 325277"/>
                <a:gd name="connsiteY12" fmla="*/ 152095 h 265843"/>
                <a:gd name="connsiteX13" fmla="*/ 290761 w 325277"/>
                <a:gd name="connsiteY13" fmla="*/ 231652 h 265843"/>
                <a:gd name="connsiteX14" fmla="*/ 236772 w 325277"/>
                <a:gd name="connsiteY14" fmla="*/ 258140 h 265843"/>
                <a:gd name="connsiteX15" fmla="*/ 163518 w 325277"/>
                <a:gd name="connsiteY15" fmla="*/ 265794 h 265843"/>
                <a:gd name="connsiteX16" fmla="*/ 123598 w 325277"/>
                <a:gd name="connsiteY16" fmla="*/ 200437 h 265843"/>
                <a:gd name="connsiteX17" fmla="*/ 173967 w 325277"/>
                <a:gd name="connsiteY17" fmla="*/ 94429 h 265843"/>
                <a:gd name="connsiteX18" fmla="*/ 175373 w 325277"/>
                <a:gd name="connsiteY18" fmla="*/ 94729 h 265843"/>
                <a:gd name="connsiteX19" fmla="*/ 175373 w 325277"/>
                <a:gd name="connsiteY19" fmla="*/ 200268 h 265843"/>
                <a:gd name="connsiteX20" fmla="*/ 205332 w 325277"/>
                <a:gd name="connsiteY20" fmla="*/ 199743 h 265843"/>
                <a:gd name="connsiteX21" fmla="*/ 205332 w 325277"/>
                <a:gd name="connsiteY21" fmla="*/ 133017 h 265843"/>
                <a:gd name="connsiteX22" fmla="*/ 285677 w 325277"/>
                <a:gd name="connsiteY22" fmla="*/ 200174 h 265843"/>
                <a:gd name="connsiteX23" fmla="*/ 287328 w 325277"/>
                <a:gd name="connsiteY23" fmla="*/ 165789 h 265843"/>
                <a:gd name="connsiteX24" fmla="*/ 244332 w 325277"/>
                <a:gd name="connsiteY24" fmla="*/ 129377 h 265843"/>
                <a:gd name="connsiteX25" fmla="*/ 287103 w 325277"/>
                <a:gd name="connsiteY25" fmla="*/ 94354 h 265843"/>
                <a:gd name="connsiteX26" fmla="*/ 287103 w 325277"/>
                <a:gd name="connsiteY26" fmla="*/ 60982 h 265843"/>
                <a:gd name="connsiteX27" fmla="*/ 205951 w 325277"/>
                <a:gd name="connsiteY27" fmla="*/ 124669 h 265843"/>
                <a:gd name="connsiteX28" fmla="*/ 204694 w 325277"/>
                <a:gd name="connsiteY28" fmla="*/ 67679 h 265843"/>
                <a:gd name="connsiteX29" fmla="*/ 152300 w 325277"/>
                <a:gd name="connsiteY29" fmla="*/ 67679 h 265843"/>
                <a:gd name="connsiteX30" fmla="*/ 123748 w 325277"/>
                <a:gd name="connsiteY30" fmla="*/ 137425 h 265843"/>
                <a:gd name="connsiteX31" fmla="*/ 96754 w 325277"/>
                <a:gd name="connsiteY31" fmla="*/ 67697 h 265843"/>
                <a:gd name="connsiteX32" fmla="*/ 42915 w 325277"/>
                <a:gd name="connsiteY32" fmla="*/ 67697 h 265843"/>
                <a:gd name="connsiteX33" fmla="*/ 42071 w 325277"/>
                <a:gd name="connsiteY33" fmla="*/ 93923 h 265843"/>
                <a:gd name="connsiteX34" fmla="*/ 42052 w 325277"/>
                <a:gd name="connsiteY34" fmla="*/ 120185 h 265843"/>
                <a:gd name="connsiteX35" fmla="*/ 41996 w 325277"/>
                <a:gd name="connsiteY35" fmla="*/ 146448 h 265843"/>
                <a:gd name="connsiteX36" fmla="*/ 41977 w 325277"/>
                <a:gd name="connsiteY36" fmla="*/ 172711 h 265843"/>
                <a:gd name="connsiteX37" fmla="*/ 42878 w 325277"/>
                <a:gd name="connsiteY37" fmla="*/ 199349 h 265843"/>
                <a:gd name="connsiteX38" fmla="*/ 72198 w 325277"/>
                <a:gd name="connsiteY38" fmla="*/ 199518 h 265843"/>
                <a:gd name="connsiteX39" fmla="*/ 72198 w 325277"/>
                <a:gd name="connsiteY39" fmla="*/ 93397 h 265843"/>
                <a:gd name="connsiteX40" fmla="*/ 73211 w 325277"/>
                <a:gd name="connsiteY40" fmla="*/ 93266 h 265843"/>
                <a:gd name="connsiteX41" fmla="*/ 123598 w 325277"/>
                <a:gd name="connsiteY41" fmla="*/ 200437 h 26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5277" h="265843">
                  <a:moveTo>
                    <a:pt x="163518" y="265794"/>
                  </a:moveTo>
                  <a:cubicBezTo>
                    <a:pt x="135961" y="266056"/>
                    <a:pt x="108704" y="263636"/>
                    <a:pt x="82084" y="256227"/>
                  </a:cubicBezTo>
                  <a:cubicBezTo>
                    <a:pt x="57116" y="249267"/>
                    <a:pt x="35299" y="237186"/>
                    <a:pt x="20067" y="215369"/>
                  </a:cubicBezTo>
                  <a:cubicBezTo>
                    <a:pt x="10425" y="201562"/>
                    <a:pt x="5341" y="185936"/>
                    <a:pt x="2621" y="169466"/>
                  </a:cubicBezTo>
                  <a:cubicBezTo>
                    <a:pt x="-606" y="149919"/>
                    <a:pt x="-474" y="130165"/>
                    <a:pt x="989" y="110581"/>
                  </a:cubicBezTo>
                  <a:cubicBezTo>
                    <a:pt x="2733" y="87019"/>
                    <a:pt x="8849" y="64602"/>
                    <a:pt x="24213" y="45599"/>
                  </a:cubicBezTo>
                  <a:cubicBezTo>
                    <a:pt x="37006" y="29766"/>
                    <a:pt x="53608" y="19749"/>
                    <a:pt x="72386" y="12977"/>
                  </a:cubicBezTo>
                  <a:cubicBezTo>
                    <a:pt x="91539" y="6055"/>
                    <a:pt x="111424" y="2491"/>
                    <a:pt x="131740" y="1496"/>
                  </a:cubicBezTo>
                  <a:cubicBezTo>
                    <a:pt x="144215" y="896"/>
                    <a:pt x="156708" y="-342"/>
                    <a:pt x="169145" y="89"/>
                  </a:cubicBezTo>
                  <a:cubicBezTo>
                    <a:pt x="195633" y="990"/>
                    <a:pt x="222065" y="3016"/>
                    <a:pt x="247540" y="11270"/>
                  </a:cubicBezTo>
                  <a:cubicBezTo>
                    <a:pt x="276316" y="20593"/>
                    <a:pt x="299484" y="36876"/>
                    <a:pt x="312784" y="64958"/>
                  </a:cubicBezTo>
                  <a:cubicBezTo>
                    <a:pt x="318412" y="76852"/>
                    <a:pt x="321301" y="89514"/>
                    <a:pt x="323252" y="102552"/>
                  </a:cubicBezTo>
                  <a:cubicBezTo>
                    <a:pt x="325728" y="119079"/>
                    <a:pt x="325634" y="135643"/>
                    <a:pt x="324565" y="152095"/>
                  </a:cubicBezTo>
                  <a:cubicBezTo>
                    <a:pt x="322595" y="182353"/>
                    <a:pt x="314585" y="210511"/>
                    <a:pt x="290761" y="231652"/>
                  </a:cubicBezTo>
                  <a:cubicBezTo>
                    <a:pt x="275228" y="245440"/>
                    <a:pt x="256713" y="253375"/>
                    <a:pt x="236772" y="258140"/>
                  </a:cubicBezTo>
                  <a:cubicBezTo>
                    <a:pt x="212704" y="263880"/>
                    <a:pt x="188242" y="266225"/>
                    <a:pt x="163518" y="265794"/>
                  </a:cubicBezTo>
                  <a:close/>
                  <a:moveTo>
                    <a:pt x="123598" y="200437"/>
                  </a:moveTo>
                  <a:cubicBezTo>
                    <a:pt x="141007" y="163782"/>
                    <a:pt x="157496" y="129115"/>
                    <a:pt x="173967" y="94429"/>
                  </a:cubicBezTo>
                  <a:cubicBezTo>
                    <a:pt x="174435" y="94523"/>
                    <a:pt x="174904" y="94635"/>
                    <a:pt x="175373" y="94729"/>
                  </a:cubicBezTo>
                  <a:cubicBezTo>
                    <a:pt x="175373" y="129602"/>
                    <a:pt x="175373" y="164457"/>
                    <a:pt x="175373" y="200268"/>
                  </a:cubicBezTo>
                  <a:cubicBezTo>
                    <a:pt x="185635" y="199987"/>
                    <a:pt x="195146" y="200737"/>
                    <a:pt x="205332" y="199743"/>
                  </a:cubicBezTo>
                  <a:cubicBezTo>
                    <a:pt x="205332" y="177213"/>
                    <a:pt x="205332" y="155584"/>
                    <a:pt x="205332" y="133017"/>
                  </a:cubicBezTo>
                  <a:cubicBezTo>
                    <a:pt x="232270" y="155528"/>
                    <a:pt x="258289" y="177269"/>
                    <a:pt x="285677" y="200174"/>
                  </a:cubicBezTo>
                  <a:cubicBezTo>
                    <a:pt x="286296" y="187249"/>
                    <a:pt x="286821" y="176238"/>
                    <a:pt x="287328" y="165789"/>
                  </a:cubicBezTo>
                  <a:cubicBezTo>
                    <a:pt x="272639" y="153352"/>
                    <a:pt x="258833" y="141646"/>
                    <a:pt x="244332" y="129377"/>
                  </a:cubicBezTo>
                  <a:cubicBezTo>
                    <a:pt x="258683" y="117634"/>
                    <a:pt x="272865" y="106003"/>
                    <a:pt x="287103" y="94354"/>
                  </a:cubicBezTo>
                  <a:cubicBezTo>
                    <a:pt x="287103" y="83586"/>
                    <a:pt x="287103" y="73062"/>
                    <a:pt x="287103" y="60982"/>
                  </a:cubicBezTo>
                  <a:cubicBezTo>
                    <a:pt x="259152" y="82048"/>
                    <a:pt x="233208" y="103696"/>
                    <a:pt x="205951" y="124669"/>
                  </a:cubicBezTo>
                  <a:cubicBezTo>
                    <a:pt x="207658" y="104672"/>
                    <a:pt x="207001" y="74376"/>
                    <a:pt x="204694" y="67679"/>
                  </a:cubicBezTo>
                  <a:cubicBezTo>
                    <a:pt x="187436" y="67679"/>
                    <a:pt x="170065" y="67679"/>
                    <a:pt x="152300" y="67679"/>
                  </a:cubicBezTo>
                  <a:cubicBezTo>
                    <a:pt x="142901" y="90659"/>
                    <a:pt x="133616" y="113357"/>
                    <a:pt x="123748" y="137425"/>
                  </a:cubicBezTo>
                  <a:cubicBezTo>
                    <a:pt x="114406" y="113282"/>
                    <a:pt x="105608" y="90565"/>
                    <a:pt x="96754" y="67697"/>
                  </a:cubicBezTo>
                  <a:cubicBezTo>
                    <a:pt x="78576" y="67697"/>
                    <a:pt x="61187" y="67697"/>
                    <a:pt x="42915" y="67697"/>
                  </a:cubicBezTo>
                  <a:cubicBezTo>
                    <a:pt x="41358" y="76589"/>
                    <a:pt x="42221" y="85293"/>
                    <a:pt x="42071" y="93923"/>
                  </a:cubicBezTo>
                  <a:cubicBezTo>
                    <a:pt x="41921" y="102664"/>
                    <a:pt x="42052" y="111425"/>
                    <a:pt x="42052" y="120185"/>
                  </a:cubicBezTo>
                  <a:cubicBezTo>
                    <a:pt x="42052" y="128946"/>
                    <a:pt x="42015" y="137688"/>
                    <a:pt x="41996" y="146448"/>
                  </a:cubicBezTo>
                  <a:cubicBezTo>
                    <a:pt x="41977" y="155209"/>
                    <a:pt x="41827" y="163950"/>
                    <a:pt x="41977" y="172711"/>
                  </a:cubicBezTo>
                  <a:cubicBezTo>
                    <a:pt x="42127" y="181340"/>
                    <a:pt x="41039" y="190044"/>
                    <a:pt x="42878" y="199349"/>
                  </a:cubicBezTo>
                  <a:cubicBezTo>
                    <a:pt x="52651" y="200362"/>
                    <a:pt x="62068" y="200212"/>
                    <a:pt x="72198" y="199518"/>
                  </a:cubicBezTo>
                  <a:cubicBezTo>
                    <a:pt x="72198" y="163425"/>
                    <a:pt x="72198" y="128402"/>
                    <a:pt x="72198" y="93397"/>
                  </a:cubicBezTo>
                  <a:cubicBezTo>
                    <a:pt x="72536" y="93360"/>
                    <a:pt x="72874" y="93304"/>
                    <a:pt x="73211" y="93266"/>
                  </a:cubicBezTo>
                  <a:cubicBezTo>
                    <a:pt x="89626" y="128177"/>
                    <a:pt x="106040" y="163106"/>
                    <a:pt x="123598" y="200437"/>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66" name="CuadroTexto 1065">
            <a:extLst>
              <a:ext uri="{FF2B5EF4-FFF2-40B4-BE49-F238E27FC236}">
                <a16:creationId xmlns:a16="http://schemas.microsoft.com/office/drawing/2014/main" id="{ED7F06D2-2BF5-560A-C216-AFD7024F6007}"/>
              </a:ext>
            </a:extLst>
          </p:cNvPr>
          <p:cNvSpPr txBox="1"/>
          <p:nvPr/>
        </p:nvSpPr>
        <p:spPr>
          <a:xfrm>
            <a:off x="327805" y="5610066"/>
            <a:ext cx="1634143" cy="307777"/>
          </a:xfrm>
          <a:prstGeom prst="rect">
            <a:avLst/>
          </a:prstGeom>
          <a:noFill/>
          <a:ln>
            <a:solidFill>
              <a:schemeClr val="bg1">
                <a:lumMod val="85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700" b="1" i="0" u="none" strike="noStrike" kern="1200" cap="none" spc="0" normalizeH="0" baseline="0" noProof="0" dirty="0">
                <a:ln>
                  <a:noFill/>
                </a:ln>
                <a:solidFill>
                  <a:srgbClr val="162B60"/>
                </a:solidFill>
                <a:effectLst/>
                <a:uLnTx/>
                <a:uFillTx/>
                <a:latin typeface="Century Gothic" panose="020B0502020202020204" pitchFamily="34" charset="0"/>
                <a:ea typeface="+mn-ea"/>
                <a:cs typeface="+mn-cs"/>
              </a:rPr>
              <a:t>Otras marcas:</a:t>
            </a:r>
            <a:r>
              <a:rPr kumimoji="0" lang="es-MX"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Memphis,, Sandoz, Kem Pharma, entre otros</a:t>
            </a:r>
          </a:p>
        </p:txBody>
      </p:sp>
      <p:cxnSp>
        <p:nvCxnSpPr>
          <p:cNvPr id="1068" name="Conector: angular 1067">
            <a:extLst>
              <a:ext uri="{FF2B5EF4-FFF2-40B4-BE49-F238E27FC236}">
                <a16:creationId xmlns:a16="http://schemas.microsoft.com/office/drawing/2014/main" id="{4CB0E685-0EC7-F39D-FBB9-6BF08831FF7B}"/>
              </a:ext>
            </a:extLst>
          </p:cNvPr>
          <p:cNvCxnSpPr>
            <a:cxnSpLocks/>
            <a:endCxn id="1066" idx="1"/>
          </p:cNvCxnSpPr>
          <p:nvPr/>
        </p:nvCxnSpPr>
        <p:spPr>
          <a:xfrm rot="5400000">
            <a:off x="-238037" y="4984631"/>
            <a:ext cx="1345166" cy="213482"/>
          </a:xfrm>
          <a:prstGeom prst="bentConnector4">
            <a:avLst>
              <a:gd name="adj1" fmla="val 44280"/>
              <a:gd name="adj2" fmla="val 20708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2" name="Conector recto 1071">
            <a:extLst>
              <a:ext uri="{FF2B5EF4-FFF2-40B4-BE49-F238E27FC236}">
                <a16:creationId xmlns:a16="http://schemas.microsoft.com/office/drawing/2014/main" id="{1466EB5A-7FE8-D121-5165-42AEF037419A}"/>
              </a:ext>
            </a:extLst>
          </p:cNvPr>
          <p:cNvCxnSpPr/>
          <p:nvPr/>
        </p:nvCxnSpPr>
        <p:spPr>
          <a:xfrm>
            <a:off x="541287" y="4404820"/>
            <a:ext cx="17433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76" name="CuadroTexto 1075">
            <a:extLst>
              <a:ext uri="{FF2B5EF4-FFF2-40B4-BE49-F238E27FC236}">
                <a16:creationId xmlns:a16="http://schemas.microsoft.com/office/drawing/2014/main" id="{C4190B49-4885-4C72-42AE-E57289CCD1FB}"/>
              </a:ext>
            </a:extLst>
          </p:cNvPr>
          <p:cNvSpPr txBox="1"/>
          <p:nvPr/>
        </p:nvSpPr>
        <p:spPr>
          <a:xfrm>
            <a:off x="7882297" y="1547380"/>
            <a:ext cx="3769380"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1077" name="CuadroTexto 1076">
            <a:extLst>
              <a:ext uri="{FF2B5EF4-FFF2-40B4-BE49-F238E27FC236}">
                <a16:creationId xmlns:a16="http://schemas.microsoft.com/office/drawing/2014/main" id="{B4985F0A-0F4D-8A7D-A31F-2CB11185DC05}"/>
              </a:ext>
            </a:extLst>
          </p:cNvPr>
          <p:cNvSpPr txBox="1"/>
          <p:nvPr/>
        </p:nvSpPr>
        <p:spPr>
          <a:xfrm>
            <a:off x="3558468" y="1547380"/>
            <a:ext cx="4023039"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sp>
        <p:nvSpPr>
          <p:cNvPr id="138" name="Triángulo isósceles 137">
            <a:extLst>
              <a:ext uri="{FF2B5EF4-FFF2-40B4-BE49-F238E27FC236}">
                <a16:creationId xmlns:a16="http://schemas.microsoft.com/office/drawing/2014/main" id="{D653D9D8-983E-DE85-5901-77E8B9947CD4}"/>
              </a:ext>
            </a:extLst>
          </p:cNvPr>
          <p:cNvSpPr/>
          <p:nvPr/>
        </p:nvSpPr>
        <p:spPr>
          <a:xfrm flipV="1">
            <a:off x="3463840" y="4362967"/>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Triángulo isósceles 138">
            <a:extLst>
              <a:ext uri="{FF2B5EF4-FFF2-40B4-BE49-F238E27FC236}">
                <a16:creationId xmlns:a16="http://schemas.microsoft.com/office/drawing/2014/main" id="{D653D9D8-983E-DE85-5901-77E8B9947CD4}"/>
              </a:ext>
            </a:extLst>
          </p:cNvPr>
          <p:cNvSpPr/>
          <p:nvPr/>
        </p:nvSpPr>
        <p:spPr>
          <a:xfrm flipV="1">
            <a:off x="3470742" y="5342094"/>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7" name="Imagen 116">
            <a:extLst>
              <a:ext uri="{FF2B5EF4-FFF2-40B4-BE49-F238E27FC236}">
                <a16:creationId xmlns:a16="http://schemas.microsoft.com/office/drawing/2014/main" id="{DDB55850-80F5-0700-35A3-C1CA88F7EA4E}"/>
              </a:ext>
            </a:extLst>
          </p:cNvPr>
          <p:cNvPicPr>
            <a:picLocks noChangeAspect="1"/>
          </p:cNvPicPr>
          <p:nvPr/>
        </p:nvPicPr>
        <p:blipFill>
          <a:blip r:embed="rId3">
            <a:duotone>
              <a:srgbClr val="FFC000">
                <a:shade val="45000"/>
                <a:satMod val="135000"/>
              </a:srgbClr>
              <a:prstClr val="white"/>
            </a:duotone>
          </a:blip>
          <a:stretch>
            <a:fillRect/>
          </a:stretch>
        </p:blipFill>
        <p:spPr>
          <a:xfrm>
            <a:off x="9704222" y="58930"/>
            <a:ext cx="422648" cy="422648"/>
          </a:xfrm>
          <a:prstGeom prst="rect">
            <a:avLst/>
          </a:prstGeom>
        </p:spPr>
      </p:pic>
      <p:sp>
        <p:nvSpPr>
          <p:cNvPr id="118"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119"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120" name="Triángulo isósceles 119">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Triángulo isósceles 120">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CuadroTexto 121"/>
          <p:cNvSpPr txBox="1"/>
          <p:nvPr/>
        </p:nvSpPr>
        <p:spPr>
          <a:xfrm>
            <a:off x="259296" y="658875"/>
            <a:ext cx="11488061"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lidera en primera mención publicitaria (21%), superando a Genfar y MK, especialmente en Bogotá y NSE2, aunque pierde fuerza en Barranquilla y NSE4. Este resultado evidencia que las inversiones en comunicación están logrando recordación directa, pero hay retos para mantener su conciencia en ciudades distintas a Bogotá.</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3" name="Imagen 2">
            <a:extLst>
              <a:ext uri="{FF2B5EF4-FFF2-40B4-BE49-F238E27FC236}">
                <a16:creationId xmlns:a16="http://schemas.microsoft.com/office/drawing/2014/main" id="{06D7E35F-52B3-8903-7719-2B922AF536D1}"/>
              </a:ext>
            </a:extLst>
          </p:cNvPr>
          <p:cNvPicPr>
            <a:picLocks noChangeAspect="1"/>
          </p:cNvPicPr>
          <p:nvPr/>
        </p:nvPicPr>
        <p:blipFill>
          <a:blip r:embed="rId4"/>
          <a:stretch>
            <a:fillRect/>
          </a:stretch>
        </p:blipFill>
        <p:spPr>
          <a:xfrm>
            <a:off x="672596" y="3279968"/>
            <a:ext cx="1047130" cy="298233"/>
          </a:xfrm>
          <a:prstGeom prst="rect">
            <a:avLst/>
          </a:prstGeom>
        </p:spPr>
      </p:pic>
      <p:pic>
        <p:nvPicPr>
          <p:cNvPr id="4" name="Imagen 3">
            <a:extLst>
              <a:ext uri="{FF2B5EF4-FFF2-40B4-BE49-F238E27FC236}">
                <a16:creationId xmlns:a16="http://schemas.microsoft.com/office/drawing/2014/main" id="{094647C6-4914-199C-A70D-C8A56D6A6103}"/>
              </a:ext>
            </a:extLst>
          </p:cNvPr>
          <p:cNvPicPr>
            <a:picLocks noChangeAspect="1"/>
          </p:cNvPicPr>
          <p:nvPr/>
        </p:nvPicPr>
        <p:blipFill>
          <a:blip r:embed="rId5"/>
          <a:srcRect t="10000" b="13266"/>
          <a:stretch>
            <a:fillRect/>
          </a:stretch>
        </p:blipFill>
        <p:spPr>
          <a:xfrm>
            <a:off x="672596" y="2749910"/>
            <a:ext cx="1047130" cy="352761"/>
          </a:xfrm>
          <a:prstGeom prst="rect">
            <a:avLst/>
          </a:prstGeom>
        </p:spPr>
      </p:pic>
    </p:spTree>
    <p:extLst>
      <p:ext uri="{BB962C8B-B14F-4D97-AF65-F5344CB8AC3E}">
        <p14:creationId xmlns:p14="http://schemas.microsoft.com/office/powerpoint/2010/main" val="4040419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A6B3E-15B7-32BA-24BC-B02466BE9EE5}"/>
            </a:ext>
          </a:extLst>
        </p:cNvPr>
        <p:cNvGrpSpPr/>
        <p:nvPr/>
      </p:nvGrpSpPr>
      <p:grpSpPr>
        <a:xfrm>
          <a:off x="0" y="0"/>
          <a:ext cx="0" cy="0"/>
          <a:chOff x="0" y="0"/>
          <a:chExt cx="0" cy="0"/>
        </a:xfrm>
      </p:grpSpPr>
      <p:graphicFrame>
        <p:nvGraphicFramePr>
          <p:cNvPr id="14" name="Tabla 13">
            <a:extLst>
              <a:ext uri="{FF2B5EF4-FFF2-40B4-BE49-F238E27FC236}">
                <a16:creationId xmlns:a16="http://schemas.microsoft.com/office/drawing/2014/main" id="{06BE27F2-BD82-0EF1-C412-CD0DCE6E61F8}"/>
              </a:ext>
            </a:extLst>
          </p:cNvPr>
          <p:cNvGraphicFramePr>
            <a:graphicFrameLocks noGrp="1"/>
          </p:cNvGraphicFramePr>
          <p:nvPr/>
        </p:nvGraphicFramePr>
        <p:xfrm>
          <a:off x="586596" y="1751525"/>
          <a:ext cx="11159971" cy="3702480"/>
        </p:xfrm>
        <a:graphic>
          <a:graphicData uri="http://schemas.openxmlformats.org/drawingml/2006/table">
            <a:tbl>
              <a:tblPr>
                <a:tableStyleId>{5C22544A-7EE6-4342-B048-85BDC9FD1C3A}</a:tableStyleId>
              </a:tblPr>
              <a:tblGrid>
                <a:gridCol w="1492369">
                  <a:extLst>
                    <a:ext uri="{9D8B030D-6E8A-4147-A177-3AD203B41FA5}">
                      <a16:colId xmlns:a16="http://schemas.microsoft.com/office/drawing/2014/main" val="20000"/>
                    </a:ext>
                  </a:extLst>
                </a:gridCol>
                <a:gridCol w="530130">
                  <a:extLst>
                    <a:ext uri="{9D8B030D-6E8A-4147-A177-3AD203B41FA5}">
                      <a16:colId xmlns:a16="http://schemas.microsoft.com/office/drawing/2014/main" val="1996142393"/>
                    </a:ext>
                  </a:extLst>
                </a:gridCol>
                <a:gridCol w="530131">
                  <a:extLst>
                    <a:ext uri="{9D8B030D-6E8A-4147-A177-3AD203B41FA5}">
                      <a16:colId xmlns:a16="http://schemas.microsoft.com/office/drawing/2014/main" val="2088700841"/>
                    </a:ext>
                  </a:extLst>
                </a:gridCol>
                <a:gridCol w="530130">
                  <a:extLst>
                    <a:ext uri="{9D8B030D-6E8A-4147-A177-3AD203B41FA5}">
                      <a16:colId xmlns:a16="http://schemas.microsoft.com/office/drawing/2014/main" val="2299742266"/>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422058">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s-CO" sz="1200" b="1" u="none" strike="noStrike" dirty="0">
                          <a:effectLst/>
                          <a:latin typeface="Century Gothic" panose="020B0502020202020204" pitchFamily="34" charset="0"/>
                        </a:rPr>
                        <a:t>Total</a:t>
                      </a:r>
                      <a:endParaRPr lang="es-CO" sz="1200" dirty="0"/>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lnL w="12700" cmpd="sng">
                      <a:noFill/>
                    </a:ln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326016">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dirty="0"/>
                        <a:t>2020</a:t>
                      </a:r>
                      <a:endParaRPr lang="es-CO" sz="1400" dirty="0"/>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s-MX" sz="1400" dirty="0"/>
                        <a:t>2022</a:t>
                      </a:r>
                      <a:endParaRPr lang="es-CO" sz="1400" dirty="0"/>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A100"/>
                    </a:solidFill>
                  </a:tcPr>
                </a:tc>
                <a:tc>
                  <a:txBody>
                    <a:bodyPr/>
                    <a:lstStyle/>
                    <a:p>
                      <a:r>
                        <a:rPr lang="es-MX" sz="1400" dirty="0">
                          <a:solidFill>
                            <a:schemeClr val="bg1"/>
                          </a:solidFill>
                        </a:rPr>
                        <a:t>2025</a:t>
                      </a:r>
                      <a:endParaRPr lang="es-CO" sz="1400" dirty="0">
                        <a:solidFill>
                          <a:schemeClr val="bg1"/>
                        </a:solidFill>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62B60"/>
                    </a:solid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2205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23%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29%</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422058">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422058">
                <a:tc>
                  <a:txBody>
                    <a:bodyPr/>
                    <a:lstStyle/>
                    <a:p>
                      <a:pPr algn="ctr" fontAlgn="b"/>
                      <a:endParaRPr lang="es-CO" sz="1200" b="1" i="0" u="none" strike="noStrike" kern="1200" dirty="0">
                        <a:solidFill>
                          <a:srgbClr val="162B6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5%</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6%</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5%</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6%</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r>
                        <a:rPr lang="es-AR"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r>
                        <a:rPr lang="es-AR"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r>
                        <a:rPr lang="es-AR"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r>
                        <a:rPr lang="es-AR"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1" i="0" u="none" strike="noStrike" kern="1200" cap="none" spc="0" normalizeH="0" baseline="0" noProof="0" dirty="0">
                          <a:ln>
                            <a:noFill/>
                          </a:ln>
                          <a:solidFill>
                            <a:srgbClr val="89BE48"/>
                          </a:solidFill>
                          <a:effectLst/>
                          <a:uLnTx/>
                          <a:uFillTx/>
                          <a:latin typeface="Century Gothic" panose="020B0502020202020204" pitchFamily="34" charset="0"/>
                          <a:ea typeface="+mn-ea"/>
                          <a:cs typeface="+mn-cs"/>
                        </a:rPr>
                        <a:t>20%</a:t>
                      </a:r>
                      <a:endParaRPr lang="es-CO" sz="1100" b="1" i="0" u="none" strike="noStrike" dirty="0">
                        <a:solidFill>
                          <a:srgbClr val="89BE48"/>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422058">
                <a:tc>
                  <a:txBody>
                    <a:bodyPr/>
                    <a:lstStyle/>
                    <a:p>
                      <a:pPr algn="ctr" fontAlgn="b"/>
                      <a:r>
                        <a:rPr lang="es-CO" sz="1400" b="0" i="0" u="none" strike="noStrike" dirty="0">
                          <a:solidFill>
                            <a:schemeClr val="tx1"/>
                          </a:solidFill>
                          <a:effectLst/>
                          <a:latin typeface="Century Gothic" panose="020B0502020202020204" pitchFamily="34" charset="0"/>
                        </a:rPr>
                        <a:t>LaProff</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6%</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422058">
                <a:tc>
                  <a:txBody>
                    <a:bodyPr/>
                    <a:lstStyle/>
                    <a:p>
                      <a:pPr algn="ctr" fontAlgn="b"/>
                      <a:r>
                        <a:rPr lang="es-MX" sz="1200" b="0" i="0" u="none" strike="noStrike" dirty="0">
                          <a:solidFill>
                            <a:schemeClr val="tx1"/>
                          </a:solidFill>
                          <a:effectLst/>
                          <a:latin typeface="Century Gothic" panose="020B0502020202020204" pitchFamily="34" charset="0"/>
                        </a:rPr>
                        <a:t>Otras marcas</a:t>
                      </a:r>
                      <a:endParaRPr lang="es-CO" sz="1400" b="0" i="0" u="none" strike="noStrike" dirty="0">
                        <a:solidFill>
                          <a:schemeClr val="tx1"/>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41%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chemeClr val="tx1"/>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26%</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41%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86807450"/>
                  </a:ext>
                </a:extLst>
              </a:tr>
              <a:tr h="42205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200" b="0" i="0" u="none" strike="noStrike" kern="1200" dirty="0">
                          <a:solidFill>
                            <a:schemeClr val="tx1"/>
                          </a:solidFill>
                          <a:effectLst/>
                          <a:latin typeface="Century Gothic" panose="020B0502020202020204" pitchFamily="34" charset="0"/>
                          <a:ea typeface="+mn-ea"/>
                          <a:cs typeface="+mn-cs"/>
                        </a:rPr>
                        <a:t>Ninguno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2850284"/>
                  </a:ext>
                </a:extLst>
              </a:tr>
              <a:tr h="422058">
                <a:tc>
                  <a:txBody>
                    <a:bodyPr/>
                    <a:lstStyle/>
                    <a:p>
                      <a:pPr algn="ctr" fontAlgn="b"/>
                      <a:r>
                        <a:rPr lang="es-MX" sz="1200" b="0" i="0" u="none" strike="noStrike" kern="1200" dirty="0">
                          <a:solidFill>
                            <a:schemeClr val="tx1"/>
                          </a:solidFill>
                          <a:effectLst/>
                          <a:latin typeface="Century Gothic" panose="020B0502020202020204" pitchFamily="34" charset="0"/>
                          <a:ea typeface="+mn-ea"/>
                          <a:cs typeface="+mn-cs"/>
                        </a:rPr>
                        <a:t>No recuerda</a:t>
                      </a:r>
                      <a:endParaRPr lang="es-CO" sz="1200" b="0" i="0"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10"/>
                  </a:ext>
                </a:extLst>
              </a:tr>
            </a:tbl>
          </a:graphicData>
        </a:graphic>
      </p:graphicFrame>
      <p:sp>
        <p:nvSpPr>
          <p:cNvPr id="2" name="Marcador de número de diapositiva 1">
            <a:extLst>
              <a:ext uri="{FF2B5EF4-FFF2-40B4-BE49-F238E27FC236}">
                <a16:creationId xmlns:a16="http://schemas.microsoft.com/office/drawing/2014/main" id="{99FDBDEB-6F78-A253-93EE-8632C81BB62D}"/>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A8792FE1-D609-404D-8310-EF900FAE8B9B}"/>
              </a:ext>
            </a:extLst>
          </p:cNvPr>
          <p:cNvSpPr txBox="1"/>
          <p:nvPr/>
        </p:nvSpPr>
        <p:spPr>
          <a:xfrm>
            <a:off x="0" y="13033"/>
            <a:ext cx="943032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Conciencia publicitaria </a:t>
            </a:r>
            <a:r>
              <a:rPr kumimoji="0" lang="es-CO" sz="2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 </a:t>
            </a:r>
            <a:r>
              <a:rPr kumimoji="0" lang="es-CO" sz="24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Primera mención</a:t>
            </a:r>
          </a:p>
        </p:txBody>
      </p:sp>
      <p:sp>
        <p:nvSpPr>
          <p:cNvPr id="12" name="CuadroTexto 11">
            <a:extLst>
              <a:ext uri="{FF2B5EF4-FFF2-40B4-BE49-F238E27FC236}">
                <a16:creationId xmlns:a16="http://schemas.microsoft.com/office/drawing/2014/main" id="{579CD58B-0A1B-9DEC-DECA-BFC9505DF986}"/>
              </a:ext>
            </a:extLst>
          </p:cNvPr>
          <p:cNvSpPr txBox="1"/>
          <p:nvPr/>
        </p:nvSpPr>
        <p:spPr>
          <a:xfrm>
            <a:off x="7148945" y="6552077"/>
            <a:ext cx="45984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sp>
        <p:nvSpPr>
          <p:cNvPr id="16" name="Rectángulo 15">
            <a:extLst>
              <a:ext uri="{FF2B5EF4-FFF2-40B4-BE49-F238E27FC236}">
                <a16:creationId xmlns:a16="http://schemas.microsoft.com/office/drawing/2014/main" id="{CC1ACCD2-4056-01C1-FF4C-D49A8C6840BF}"/>
              </a:ext>
            </a:extLst>
          </p:cNvPr>
          <p:cNvSpPr/>
          <p:nvPr/>
        </p:nvSpPr>
        <p:spPr>
          <a:xfrm>
            <a:off x="1452926" y="6081497"/>
            <a:ext cx="2076927" cy="2737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188           186         197</a:t>
            </a:r>
          </a:p>
        </p:txBody>
      </p:sp>
      <p:graphicFrame>
        <p:nvGraphicFramePr>
          <p:cNvPr id="26" name="Tabla 25">
            <a:extLst>
              <a:ext uri="{FF2B5EF4-FFF2-40B4-BE49-F238E27FC236}">
                <a16:creationId xmlns:a16="http://schemas.microsoft.com/office/drawing/2014/main" id="{477061E0-12A2-74EC-510B-6207882AD91D}"/>
              </a:ext>
            </a:extLst>
          </p:cNvPr>
          <p:cNvGraphicFramePr>
            <a:graphicFrameLocks noGrp="1"/>
          </p:cNvGraphicFramePr>
          <p:nvPr/>
        </p:nvGraphicFramePr>
        <p:xfrm>
          <a:off x="3653358" y="6125116"/>
          <a:ext cx="8093209" cy="212042"/>
        </p:xfrm>
        <a:graphic>
          <a:graphicData uri="http://schemas.openxmlformats.org/drawingml/2006/table">
            <a:tbl>
              <a:tblPr/>
              <a:tblGrid>
                <a:gridCol w="463544">
                  <a:extLst>
                    <a:ext uri="{9D8B030D-6E8A-4147-A177-3AD203B41FA5}">
                      <a16:colId xmlns:a16="http://schemas.microsoft.com/office/drawing/2014/main" val="1935195302"/>
                    </a:ext>
                  </a:extLst>
                </a:gridCol>
                <a:gridCol w="425960">
                  <a:extLst>
                    <a:ext uri="{9D8B030D-6E8A-4147-A177-3AD203B41FA5}">
                      <a16:colId xmlns:a16="http://schemas.microsoft.com/office/drawing/2014/main" val="20003"/>
                    </a:ext>
                  </a:extLst>
                </a:gridCol>
                <a:gridCol w="425960">
                  <a:extLst>
                    <a:ext uri="{9D8B030D-6E8A-4147-A177-3AD203B41FA5}">
                      <a16:colId xmlns:a16="http://schemas.microsoft.com/office/drawing/2014/main" val="2555296946"/>
                    </a:ext>
                  </a:extLst>
                </a:gridCol>
                <a:gridCol w="404643">
                  <a:extLst>
                    <a:ext uri="{9D8B030D-6E8A-4147-A177-3AD203B41FA5}">
                      <a16:colId xmlns:a16="http://schemas.microsoft.com/office/drawing/2014/main" val="4123702324"/>
                    </a:ext>
                  </a:extLst>
                </a:gridCol>
                <a:gridCol w="387927">
                  <a:extLst>
                    <a:ext uri="{9D8B030D-6E8A-4147-A177-3AD203B41FA5}">
                      <a16:colId xmlns:a16="http://schemas.microsoft.com/office/drawing/2014/main" val="20006"/>
                    </a:ext>
                  </a:extLst>
                </a:gridCol>
                <a:gridCol w="443345">
                  <a:extLst>
                    <a:ext uri="{9D8B030D-6E8A-4147-A177-3AD203B41FA5}">
                      <a16:colId xmlns:a16="http://schemas.microsoft.com/office/drawing/2014/main" val="3586402223"/>
                    </a:ext>
                  </a:extLst>
                </a:gridCol>
                <a:gridCol w="360218">
                  <a:extLst>
                    <a:ext uri="{9D8B030D-6E8A-4147-A177-3AD203B41FA5}">
                      <a16:colId xmlns:a16="http://schemas.microsoft.com/office/drawing/2014/main" val="2301179400"/>
                    </a:ext>
                  </a:extLst>
                </a:gridCol>
                <a:gridCol w="429491">
                  <a:extLst>
                    <a:ext uri="{9D8B030D-6E8A-4147-A177-3AD203B41FA5}">
                      <a16:colId xmlns:a16="http://schemas.microsoft.com/office/drawing/2014/main" val="20007"/>
                    </a:ext>
                  </a:extLst>
                </a:gridCol>
                <a:gridCol w="429491">
                  <a:extLst>
                    <a:ext uri="{9D8B030D-6E8A-4147-A177-3AD203B41FA5}">
                      <a16:colId xmlns:a16="http://schemas.microsoft.com/office/drawing/2014/main" val="2284605720"/>
                    </a:ext>
                  </a:extLst>
                </a:gridCol>
                <a:gridCol w="595746">
                  <a:extLst>
                    <a:ext uri="{9D8B030D-6E8A-4147-A177-3AD203B41FA5}">
                      <a16:colId xmlns:a16="http://schemas.microsoft.com/office/drawing/2014/main" val="20005"/>
                    </a:ext>
                  </a:extLst>
                </a:gridCol>
                <a:gridCol w="457200">
                  <a:extLst>
                    <a:ext uri="{9D8B030D-6E8A-4147-A177-3AD203B41FA5}">
                      <a16:colId xmlns:a16="http://schemas.microsoft.com/office/drawing/2014/main" val="4112128672"/>
                    </a:ext>
                  </a:extLst>
                </a:gridCol>
                <a:gridCol w="332509">
                  <a:extLst>
                    <a:ext uri="{9D8B030D-6E8A-4147-A177-3AD203B41FA5}">
                      <a16:colId xmlns:a16="http://schemas.microsoft.com/office/drawing/2014/main" val="20010"/>
                    </a:ext>
                  </a:extLst>
                </a:gridCol>
                <a:gridCol w="484909">
                  <a:extLst>
                    <a:ext uri="{9D8B030D-6E8A-4147-A177-3AD203B41FA5}">
                      <a16:colId xmlns:a16="http://schemas.microsoft.com/office/drawing/2014/main" val="3436610371"/>
                    </a:ext>
                  </a:extLst>
                </a:gridCol>
                <a:gridCol w="401782">
                  <a:extLst>
                    <a:ext uri="{9D8B030D-6E8A-4147-A177-3AD203B41FA5}">
                      <a16:colId xmlns:a16="http://schemas.microsoft.com/office/drawing/2014/main" val="3651448637"/>
                    </a:ext>
                  </a:extLst>
                </a:gridCol>
                <a:gridCol w="415636">
                  <a:extLst>
                    <a:ext uri="{9D8B030D-6E8A-4147-A177-3AD203B41FA5}">
                      <a16:colId xmlns:a16="http://schemas.microsoft.com/office/drawing/2014/main" val="20012"/>
                    </a:ext>
                  </a:extLst>
                </a:gridCol>
                <a:gridCol w="387927">
                  <a:extLst>
                    <a:ext uri="{9D8B030D-6E8A-4147-A177-3AD203B41FA5}">
                      <a16:colId xmlns:a16="http://schemas.microsoft.com/office/drawing/2014/main" val="3733116229"/>
                    </a:ext>
                  </a:extLst>
                </a:gridCol>
                <a:gridCol w="507773">
                  <a:extLst>
                    <a:ext uri="{9D8B030D-6E8A-4147-A177-3AD203B41FA5}">
                      <a16:colId xmlns:a16="http://schemas.microsoft.com/office/drawing/2014/main" val="3036951422"/>
                    </a:ext>
                  </a:extLst>
                </a:gridCol>
                <a:gridCol w="369574">
                  <a:extLst>
                    <a:ext uri="{9D8B030D-6E8A-4147-A177-3AD203B41FA5}">
                      <a16:colId xmlns:a16="http://schemas.microsoft.com/office/drawing/2014/main" val="20014"/>
                    </a:ext>
                  </a:extLst>
                </a:gridCol>
                <a:gridCol w="369574">
                  <a:extLst>
                    <a:ext uri="{9D8B030D-6E8A-4147-A177-3AD203B41FA5}">
                      <a16:colId xmlns:a16="http://schemas.microsoft.com/office/drawing/2014/main" val="4087822623"/>
                    </a:ext>
                  </a:extLst>
                </a:gridCol>
              </a:tblGrid>
              <a:tr h="212042">
                <a:tc>
                  <a:txBody>
                    <a:bodyPr/>
                    <a:lstStyle/>
                    <a:p>
                      <a:pPr algn="ctr" fontAlgn="b"/>
                      <a:r>
                        <a:rPr lang="es-CO" sz="900" b="0" i="1" u="none" strike="noStrike" dirty="0">
                          <a:solidFill>
                            <a:srgbClr val="000000"/>
                          </a:solidFill>
                          <a:effectLst/>
                          <a:latin typeface="Century Gothic" panose="020B0502020202020204" pitchFamily="34" charset="0"/>
                        </a:rPr>
                        <a:t>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9" name="CuadroTexto 8">
            <a:extLst>
              <a:ext uri="{FF2B5EF4-FFF2-40B4-BE49-F238E27FC236}">
                <a16:creationId xmlns:a16="http://schemas.microsoft.com/office/drawing/2014/main" id="{2DAC6D46-A8F6-E295-C37A-563AD6898490}"/>
              </a:ext>
            </a:extLst>
          </p:cNvPr>
          <p:cNvSpPr txBox="1"/>
          <p:nvPr/>
        </p:nvSpPr>
        <p:spPr>
          <a:xfrm>
            <a:off x="12006" y="6641419"/>
            <a:ext cx="650093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1a.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¿De cuáles marcas/laboratorios fabricantes de medicamentos genéricos  ha visto y/o ha oído algún tipo de publicidad? </a:t>
            </a:r>
          </a:p>
        </p:txBody>
      </p:sp>
      <p:sp>
        <p:nvSpPr>
          <p:cNvPr id="21" name="Rectángulo redondeado 33">
            <a:extLst>
              <a:ext uri="{FF2B5EF4-FFF2-40B4-BE49-F238E27FC236}">
                <a16:creationId xmlns:a16="http://schemas.microsoft.com/office/drawing/2014/main" id="{05008B1E-F8B0-C753-E887-F5C2034E057B}"/>
              </a:ext>
            </a:extLst>
          </p:cNvPr>
          <p:cNvSpPr/>
          <p:nvPr/>
        </p:nvSpPr>
        <p:spPr>
          <a:xfrm>
            <a:off x="448573" y="2494040"/>
            <a:ext cx="11464237" cy="1291898"/>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nvGrpSpPr>
          <p:cNvPr id="1071" name="Grupo 1070">
            <a:extLst>
              <a:ext uri="{FF2B5EF4-FFF2-40B4-BE49-F238E27FC236}">
                <a16:creationId xmlns:a16="http://schemas.microsoft.com/office/drawing/2014/main" id="{7B97CCE6-4363-6512-50D8-82AF8CD86F18}"/>
              </a:ext>
            </a:extLst>
          </p:cNvPr>
          <p:cNvGrpSpPr/>
          <p:nvPr/>
        </p:nvGrpSpPr>
        <p:grpSpPr>
          <a:xfrm>
            <a:off x="1159107" y="2956697"/>
            <a:ext cx="379617" cy="302485"/>
            <a:chOff x="1064217" y="2654778"/>
            <a:chExt cx="379617" cy="302485"/>
          </a:xfrm>
        </p:grpSpPr>
        <p:grpSp>
          <p:nvGrpSpPr>
            <p:cNvPr id="52" name="Gráfico 34">
              <a:extLst>
                <a:ext uri="{FF2B5EF4-FFF2-40B4-BE49-F238E27FC236}">
                  <a16:creationId xmlns:a16="http://schemas.microsoft.com/office/drawing/2014/main" id="{04A25981-1208-D004-3677-424E560281F7}"/>
                </a:ext>
              </a:extLst>
            </p:cNvPr>
            <p:cNvGrpSpPr/>
            <p:nvPr/>
          </p:nvGrpSpPr>
          <p:grpSpPr>
            <a:xfrm>
              <a:off x="1410846" y="2662067"/>
              <a:ext cx="32988" cy="33184"/>
              <a:chOff x="1410846" y="2662067"/>
              <a:chExt cx="32988" cy="33184"/>
            </a:xfrm>
            <a:solidFill>
              <a:srgbClr val="242F5F"/>
            </a:solidFill>
          </p:grpSpPr>
          <p:sp>
            <p:nvSpPr>
              <p:cNvPr id="1026" name="Forma libre: forma 1025">
                <a:extLst>
                  <a:ext uri="{FF2B5EF4-FFF2-40B4-BE49-F238E27FC236}">
                    <a16:creationId xmlns:a16="http://schemas.microsoft.com/office/drawing/2014/main" id="{69342BE2-7317-8B84-4F45-4FCCC6C59928}"/>
                  </a:ext>
                </a:extLst>
              </p:cNvPr>
              <p:cNvSpPr/>
              <p:nvPr/>
            </p:nvSpPr>
            <p:spPr>
              <a:xfrm>
                <a:off x="1410846" y="2662067"/>
                <a:ext cx="32988" cy="33184"/>
              </a:xfrm>
              <a:custGeom>
                <a:avLst/>
                <a:gdLst>
                  <a:gd name="connsiteX0" fmla="*/ 16500 w 32988"/>
                  <a:gd name="connsiteY0" fmla="*/ 0 h 33184"/>
                  <a:gd name="connsiteX1" fmla="*/ 7139 w 32988"/>
                  <a:gd name="connsiteY1" fmla="*/ 2889 h 33184"/>
                  <a:gd name="connsiteX2" fmla="*/ 6614 w 32988"/>
                  <a:gd name="connsiteY2" fmla="*/ 3264 h 33184"/>
                  <a:gd name="connsiteX3" fmla="*/ 6182 w 32988"/>
                  <a:gd name="connsiteY3" fmla="*/ 3602 h 33184"/>
                  <a:gd name="connsiteX4" fmla="*/ 5826 w 32988"/>
                  <a:gd name="connsiteY4" fmla="*/ 3902 h 33184"/>
                  <a:gd name="connsiteX5" fmla="*/ 329 w 32988"/>
                  <a:gd name="connsiteY5" fmla="*/ 19997 h 33184"/>
                  <a:gd name="connsiteX6" fmla="*/ 13498 w 32988"/>
                  <a:gd name="connsiteY6" fmla="*/ 32904 h 33184"/>
                  <a:gd name="connsiteX7" fmla="*/ 16500 w 32988"/>
                  <a:gd name="connsiteY7" fmla="*/ 33185 h 33184"/>
                  <a:gd name="connsiteX8" fmla="*/ 32989 w 32988"/>
                  <a:gd name="connsiteY8" fmla="*/ 18384 h 33184"/>
                  <a:gd name="connsiteX9" fmla="*/ 32989 w 32988"/>
                  <a:gd name="connsiteY9" fmla="*/ 14801 h 33184"/>
                  <a:gd name="connsiteX10" fmla="*/ 16500 w 32988"/>
                  <a:gd name="connsiteY10" fmla="*/ 0 h 33184"/>
                  <a:gd name="connsiteX11" fmla="*/ 16650 w 32988"/>
                  <a:gd name="connsiteY11" fmla="*/ 30690 h 33184"/>
                  <a:gd name="connsiteX12" fmla="*/ 2637 w 32988"/>
                  <a:gd name="connsiteY12" fmla="*/ 16639 h 33184"/>
                  <a:gd name="connsiteX13" fmla="*/ 16800 w 32988"/>
                  <a:gd name="connsiteY13" fmla="*/ 2589 h 33184"/>
                  <a:gd name="connsiteX14" fmla="*/ 30588 w 32988"/>
                  <a:gd name="connsiteY14" fmla="*/ 16658 h 33184"/>
                  <a:gd name="connsiteX15" fmla="*/ 16650 w 32988"/>
                  <a:gd name="connsiteY15" fmla="*/ 30690 h 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988" h="33184">
                    <a:moveTo>
                      <a:pt x="16500" y="0"/>
                    </a:moveTo>
                    <a:cubicBezTo>
                      <a:pt x="13029" y="0"/>
                      <a:pt x="9803" y="1069"/>
                      <a:pt x="7139" y="2889"/>
                    </a:cubicBezTo>
                    <a:cubicBezTo>
                      <a:pt x="6951" y="3001"/>
                      <a:pt x="6782" y="3133"/>
                      <a:pt x="6614" y="3264"/>
                    </a:cubicBezTo>
                    <a:cubicBezTo>
                      <a:pt x="6464" y="3377"/>
                      <a:pt x="6313" y="3489"/>
                      <a:pt x="6182" y="3602"/>
                    </a:cubicBezTo>
                    <a:cubicBezTo>
                      <a:pt x="6070" y="3696"/>
                      <a:pt x="5938" y="3789"/>
                      <a:pt x="5826" y="3902"/>
                    </a:cubicBezTo>
                    <a:cubicBezTo>
                      <a:pt x="1436" y="7729"/>
                      <a:pt x="-909" y="13863"/>
                      <a:pt x="329" y="19997"/>
                    </a:cubicBezTo>
                    <a:cubicBezTo>
                      <a:pt x="1661" y="26600"/>
                      <a:pt x="7158" y="31628"/>
                      <a:pt x="13498" y="32904"/>
                    </a:cubicBezTo>
                    <a:cubicBezTo>
                      <a:pt x="14474" y="33091"/>
                      <a:pt x="15468" y="33185"/>
                      <a:pt x="16500" y="33185"/>
                    </a:cubicBezTo>
                    <a:cubicBezTo>
                      <a:pt x="25054" y="33185"/>
                      <a:pt x="32107" y="26713"/>
                      <a:pt x="32989" y="18384"/>
                    </a:cubicBezTo>
                    <a:lnTo>
                      <a:pt x="32989" y="14801"/>
                    </a:lnTo>
                    <a:cubicBezTo>
                      <a:pt x="32107" y="6491"/>
                      <a:pt x="25054" y="0"/>
                      <a:pt x="16500" y="0"/>
                    </a:cubicBezTo>
                    <a:close/>
                    <a:moveTo>
                      <a:pt x="16650" y="30690"/>
                    </a:moveTo>
                    <a:cubicBezTo>
                      <a:pt x="9109" y="30671"/>
                      <a:pt x="2655" y="24199"/>
                      <a:pt x="2637" y="16639"/>
                    </a:cubicBezTo>
                    <a:cubicBezTo>
                      <a:pt x="2618" y="8779"/>
                      <a:pt x="8921" y="2532"/>
                      <a:pt x="16800" y="2589"/>
                    </a:cubicBezTo>
                    <a:cubicBezTo>
                      <a:pt x="24566" y="2664"/>
                      <a:pt x="30606" y="8817"/>
                      <a:pt x="30588" y="16658"/>
                    </a:cubicBezTo>
                    <a:cubicBezTo>
                      <a:pt x="30588" y="24293"/>
                      <a:pt x="24210" y="30709"/>
                      <a:pt x="16650" y="30690"/>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7" name="Forma libre: forma 1066">
                <a:extLst>
                  <a:ext uri="{FF2B5EF4-FFF2-40B4-BE49-F238E27FC236}">
                    <a16:creationId xmlns:a16="http://schemas.microsoft.com/office/drawing/2014/main" id="{4EDB84D5-27C1-1608-89C1-7AED6942D333}"/>
                  </a:ext>
                </a:extLst>
              </p:cNvPr>
              <p:cNvSpPr/>
              <p:nvPr/>
            </p:nvSpPr>
            <p:spPr>
              <a:xfrm>
                <a:off x="1422600" y="2671136"/>
                <a:ext cx="12270" cy="15242"/>
              </a:xfrm>
              <a:custGeom>
                <a:avLst/>
                <a:gdLst>
                  <a:gd name="connsiteX0" fmla="*/ 8460 w 12270"/>
                  <a:gd name="connsiteY0" fmla="*/ 9727 h 15242"/>
                  <a:gd name="connsiteX1" fmla="*/ 11706 w 12270"/>
                  <a:gd name="connsiteY1" fmla="*/ 15074 h 15242"/>
                  <a:gd name="connsiteX2" fmla="*/ 9248 w 12270"/>
                  <a:gd name="connsiteY2" fmla="*/ 15224 h 15242"/>
                  <a:gd name="connsiteX3" fmla="*/ 5722 w 12270"/>
                  <a:gd name="connsiteY3" fmla="*/ 9859 h 15242"/>
                  <a:gd name="connsiteX4" fmla="*/ 2495 w 12270"/>
                  <a:gd name="connsiteY4" fmla="*/ 9859 h 15242"/>
                  <a:gd name="connsiteX5" fmla="*/ 2251 w 12270"/>
                  <a:gd name="connsiteY5" fmla="*/ 15018 h 15242"/>
                  <a:gd name="connsiteX6" fmla="*/ 0 w 12270"/>
                  <a:gd name="connsiteY6" fmla="*/ 15243 h 15242"/>
                  <a:gd name="connsiteX7" fmla="*/ 0 w 12270"/>
                  <a:gd name="connsiteY7" fmla="*/ 85 h 15242"/>
                  <a:gd name="connsiteX8" fmla="*/ 8104 w 12270"/>
                  <a:gd name="connsiteY8" fmla="*/ 142 h 15242"/>
                  <a:gd name="connsiteX9" fmla="*/ 12231 w 12270"/>
                  <a:gd name="connsiteY9" fmla="*/ 4137 h 15242"/>
                  <a:gd name="connsiteX10" fmla="*/ 9623 w 12270"/>
                  <a:gd name="connsiteY10" fmla="*/ 9015 h 15242"/>
                  <a:gd name="connsiteX11" fmla="*/ 8460 w 12270"/>
                  <a:gd name="connsiteY11" fmla="*/ 9727 h 15242"/>
                  <a:gd name="connsiteX12" fmla="*/ 2495 w 12270"/>
                  <a:gd name="connsiteY12" fmla="*/ 7570 h 15242"/>
                  <a:gd name="connsiteX13" fmla="*/ 7672 w 12270"/>
                  <a:gd name="connsiteY13" fmla="*/ 7101 h 15242"/>
                  <a:gd name="connsiteX14" fmla="*/ 9530 w 12270"/>
                  <a:gd name="connsiteY14" fmla="*/ 4475 h 15242"/>
                  <a:gd name="connsiteX15" fmla="*/ 7241 w 12270"/>
                  <a:gd name="connsiteY15" fmla="*/ 2186 h 15242"/>
                  <a:gd name="connsiteX16" fmla="*/ 2495 w 12270"/>
                  <a:gd name="connsiteY16" fmla="*/ 2149 h 15242"/>
                  <a:gd name="connsiteX17" fmla="*/ 2495 w 12270"/>
                  <a:gd name="connsiteY17" fmla="*/ 7570 h 1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70" h="15242">
                    <a:moveTo>
                      <a:pt x="8460" y="9727"/>
                    </a:moveTo>
                    <a:cubicBezTo>
                      <a:pt x="9530" y="11472"/>
                      <a:pt x="10543" y="13142"/>
                      <a:pt x="11706" y="15074"/>
                    </a:cubicBezTo>
                    <a:cubicBezTo>
                      <a:pt x="10730" y="15130"/>
                      <a:pt x="9999" y="15186"/>
                      <a:pt x="9248" y="15224"/>
                    </a:cubicBezTo>
                    <a:cubicBezTo>
                      <a:pt x="8048" y="13404"/>
                      <a:pt x="6903" y="11678"/>
                      <a:pt x="5722" y="9859"/>
                    </a:cubicBezTo>
                    <a:cubicBezTo>
                      <a:pt x="4709" y="9859"/>
                      <a:pt x="3752" y="9859"/>
                      <a:pt x="2495" y="9859"/>
                    </a:cubicBezTo>
                    <a:cubicBezTo>
                      <a:pt x="2420" y="11585"/>
                      <a:pt x="2345" y="13217"/>
                      <a:pt x="2251" y="15018"/>
                    </a:cubicBezTo>
                    <a:cubicBezTo>
                      <a:pt x="1501" y="15093"/>
                      <a:pt x="863" y="15168"/>
                      <a:pt x="0" y="15243"/>
                    </a:cubicBezTo>
                    <a:cubicBezTo>
                      <a:pt x="0" y="10196"/>
                      <a:pt x="0" y="5282"/>
                      <a:pt x="0" y="85"/>
                    </a:cubicBezTo>
                    <a:cubicBezTo>
                      <a:pt x="2664" y="85"/>
                      <a:pt x="5421" y="-140"/>
                      <a:pt x="8104" y="142"/>
                    </a:cubicBezTo>
                    <a:cubicBezTo>
                      <a:pt x="10655" y="404"/>
                      <a:pt x="12006" y="1905"/>
                      <a:pt x="12231" y="4137"/>
                    </a:cubicBezTo>
                    <a:cubicBezTo>
                      <a:pt x="12456" y="6295"/>
                      <a:pt x="11724" y="8039"/>
                      <a:pt x="9623" y="9015"/>
                    </a:cubicBezTo>
                    <a:cubicBezTo>
                      <a:pt x="9286" y="9183"/>
                      <a:pt x="8967" y="9409"/>
                      <a:pt x="8460" y="9727"/>
                    </a:cubicBezTo>
                    <a:close/>
                    <a:moveTo>
                      <a:pt x="2495" y="7570"/>
                    </a:moveTo>
                    <a:cubicBezTo>
                      <a:pt x="4408" y="7420"/>
                      <a:pt x="6078" y="7420"/>
                      <a:pt x="7672" y="7101"/>
                    </a:cubicBezTo>
                    <a:cubicBezTo>
                      <a:pt x="8948" y="6857"/>
                      <a:pt x="9642" y="5807"/>
                      <a:pt x="9530" y="4475"/>
                    </a:cubicBezTo>
                    <a:cubicBezTo>
                      <a:pt x="9417" y="3143"/>
                      <a:pt x="8535" y="2299"/>
                      <a:pt x="7241" y="2186"/>
                    </a:cubicBezTo>
                    <a:cubicBezTo>
                      <a:pt x="5722" y="2055"/>
                      <a:pt x="4165" y="2149"/>
                      <a:pt x="2495" y="2149"/>
                    </a:cubicBezTo>
                    <a:cubicBezTo>
                      <a:pt x="2495" y="3968"/>
                      <a:pt x="2495" y="5507"/>
                      <a:pt x="2495" y="7570"/>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69" name="Forma libre: forma 1068">
              <a:extLst>
                <a:ext uri="{FF2B5EF4-FFF2-40B4-BE49-F238E27FC236}">
                  <a16:creationId xmlns:a16="http://schemas.microsoft.com/office/drawing/2014/main" id="{E02E46DC-F818-3C40-549B-BC34000F5938}"/>
                </a:ext>
              </a:extLst>
            </p:cNvPr>
            <p:cNvSpPr/>
            <p:nvPr/>
          </p:nvSpPr>
          <p:spPr>
            <a:xfrm>
              <a:off x="1064217" y="2654778"/>
              <a:ext cx="362020" cy="302485"/>
            </a:xfrm>
            <a:custGeom>
              <a:avLst/>
              <a:gdLst>
                <a:gd name="connsiteX0" fmla="*/ 84 w 362020"/>
                <a:gd name="connsiteY0" fmla="*/ 151509 h 302485"/>
                <a:gd name="connsiteX1" fmla="*/ 6724 w 362020"/>
                <a:gd name="connsiteY1" fmla="*/ 93281 h 302485"/>
                <a:gd name="connsiteX2" fmla="*/ 81536 w 362020"/>
                <a:gd name="connsiteY2" fmla="*/ 14643 h 302485"/>
                <a:gd name="connsiteX3" fmla="*/ 151958 w 362020"/>
                <a:gd name="connsiteY3" fmla="*/ 1324 h 302485"/>
                <a:gd name="connsiteX4" fmla="*/ 185630 w 362020"/>
                <a:gd name="connsiteY4" fmla="*/ 67 h 302485"/>
                <a:gd name="connsiteX5" fmla="*/ 274154 w 362020"/>
                <a:gd name="connsiteY5" fmla="*/ 12767 h 302485"/>
                <a:gd name="connsiteX6" fmla="*/ 323547 w 362020"/>
                <a:gd name="connsiteY6" fmla="*/ 40380 h 302485"/>
                <a:gd name="connsiteX7" fmla="*/ 358026 w 362020"/>
                <a:gd name="connsiteY7" fmla="*/ 106281 h 302485"/>
                <a:gd name="connsiteX8" fmla="*/ 361516 w 362020"/>
                <a:gd name="connsiteY8" fmla="*/ 166892 h 302485"/>
                <a:gd name="connsiteX9" fmla="*/ 352755 w 362020"/>
                <a:gd name="connsiteY9" fmla="*/ 217354 h 302485"/>
                <a:gd name="connsiteX10" fmla="*/ 292820 w 362020"/>
                <a:gd name="connsiteY10" fmla="*/ 283048 h 302485"/>
                <a:gd name="connsiteX11" fmla="*/ 229808 w 362020"/>
                <a:gd name="connsiteY11" fmla="*/ 299369 h 302485"/>
                <a:gd name="connsiteX12" fmla="*/ 182216 w 362020"/>
                <a:gd name="connsiteY12" fmla="*/ 302483 h 302485"/>
                <a:gd name="connsiteX13" fmla="*/ 93354 w 362020"/>
                <a:gd name="connsiteY13" fmla="*/ 291809 h 302485"/>
                <a:gd name="connsiteX14" fmla="*/ 52384 w 362020"/>
                <a:gd name="connsiteY14" fmla="*/ 273838 h 302485"/>
                <a:gd name="connsiteX15" fmla="*/ 7700 w 362020"/>
                <a:gd name="connsiteY15" fmla="*/ 213490 h 302485"/>
                <a:gd name="connsiteX16" fmla="*/ 84 w 362020"/>
                <a:gd name="connsiteY16" fmla="*/ 151509 h 302485"/>
                <a:gd name="connsiteX17" fmla="*/ 2335 w 362020"/>
                <a:gd name="connsiteY17" fmla="*/ 152241 h 302485"/>
                <a:gd name="connsiteX18" fmla="*/ 7381 w 362020"/>
                <a:gd name="connsiteY18" fmla="*/ 196756 h 302485"/>
                <a:gd name="connsiteX19" fmla="*/ 73882 w 362020"/>
                <a:gd name="connsiteY19" fmla="*/ 280929 h 302485"/>
                <a:gd name="connsiteX20" fmla="*/ 134361 w 362020"/>
                <a:gd name="connsiteY20" fmla="*/ 296030 h 302485"/>
                <a:gd name="connsiteX21" fmla="*/ 183848 w 362020"/>
                <a:gd name="connsiteY21" fmla="*/ 298956 h 302485"/>
                <a:gd name="connsiteX22" fmla="*/ 227707 w 362020"/>
                <a:gd name="connsiteY22" fmla="*/ 296011 h 302485"/>
                <a:gd name="connsiteX23" fmla="*/ 283928 w 362020"/>
                <a:gd name="connsiteY23" fmla="*/ 282842 h 302485"/>
                <a:gd name="connsiteX24" fmla="*/ 351554 w 362020"/>
                <a:gd name="connsiteY24" fmla="*/ 208293 h 302485"/>
                <a:gd name="connsiteX25" fmla="*/ 358083 w 362020"/>
                <a:gd name="connsiteY25" fmla="*/ 161227 h 302485"/>
                <a:gd name="connsiteX26" fmla="*/ 356300 w 362020"/>
                <a:gd name="connsiteY26" fmla="*/ 119169 h 302485"/>
                <a:gd name="connsiteX27" fmla="*/ 341837 w 362020"/>
                <a:gd name="connsiteY27" fmla="*/ 70226 h 302485"/>
                <a:gd name="connsiteX28" fmla="*/ 277325 w 362020"/>
                <a:gd name="connsiteY28" fmla="*/ 17719 h 302485"/>
                <a:gd name="connsiteX29" fmla="*/ 182497 w 362020"/>
                <a:gd name="connsiteY29" fmla="*/ 3612 h 302485"/>
                <a:gd name="connsiteX30" fmla="*/ 134005 w 362020"/>
                <a:gd name="connsiteY30" fmla="*/ 6576 h 302485"/>
                <a:gd name="connsiteX31" fmla="*/ 74426 w 362020"/>
                <a:gd name="connsiteY31" fmla="*/ 21527 h 302485"/>
                <a:gd name="connsiteX32" fmla="*/ 10195 w 362020"/>
                <a:gd name="connsiteY32" fmla="*/ 94688 h 302485"/>
                <a:gd name="connsiteX33" fmla="*/ 2335 w 362020"/>
                <a:gd name="connsiteY33" fmla="*/ 152241 h 30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2020" h="302485">
                  <a:moveTo>
                    <a:pt x="84" y="151509"/>
                  </a:moveTo>
                  <a:cubicBezTo>
                    <a:pt x="-441" y="131850"/>
                    <a:pt x="1472" y="112340"/>
                    <a:pt x="6724" y="93281"/>
                  </a:cubicBezTo>
                  <a:cubicBezTo>
                    <a:pt x="17586" y="53774"/>
                    <a:pt x="43380" y="28243"/>
                    <a:pt x="81536" y="14643"/>
                  </a:cubicBezTo>
                  <a:cubicBezTo>
                    <a:pt x="104291" y="6539"/>
                    <a:pt x="127815" y="2299"/>
                    <a:pt x="151958" y="1324"/>
                  </a:cubicBezTo>
                  <a:cubicBezTo>
                    <a:pt x="163175" y="874"/>
                    <a:pt x="174431" y="-290"/>
                    <a:pt x="185630" y="67"/>
                  </a:cubicBezTo>
                  <a:cubicBezTo>
                    <a:pt x="215570" y="1042"/>
                    <a:pt x="245415" y="3181"/>
                    <a:pt x="274154" y="12767"/>
                  </a:cubicBezTo>
                  <a:cubicBezTo>
                    <a:pt x="292369" y="18845"/>
                    <a:pt x="309253" y="27193"/>
                    <a:pt x="323547" y="40380"/>
                  </a:cubicBezTo>
                  <a:cubicBezTo>
                    <a:pt x="342963" y="58276"/>
                    <a:pt x="353111" y="80881"/>
                    <a:pt x="358026" y="106281"/>
                  </a:cubicBezTo>
                  <a:cubicBezTo>
                    <a:pt x="361909" y="126335"/>
                    <a:pt x="362697" y="146613"/>
                    <a:pt x="361516" y="166892"/>
                  </a:cubicBezTo>
                  <a:cubicBezTo>
                    <a:pt x="360521" y="183963"/>
                    <a:pt x="358214" y="200921"/>
                    <a:pt x="352755" y="217354"/>
                  </a:cubicBezTo>
                  <a:cubicBezTo>
                    <a:pt x="342475" y="248231"/>
                    <a:pt x="322121" y="269692"/>
                    <a:pt x="292820" y="283048"/>
                  </a:cubicBezTo>
                  <a:cubicBezTo>
                    <a:pt x="272785" y="292184"/>
                    <a:pt x="251643" y="297343"/>
                    <a:pt x="229808" y="299369"/>
                  </a:cubicBezTo>
                  <a:cubicBezTo>
                    <a:pt x="213975" y="300832"/>
                    <a:pt x="198067" y="302558"/>
                    <a:pt x="182216" y="302483"/>
                  </a:cubicBezTo>
                  <a:cubicBezTo>
                    <a:pt x="152258" y="302333"/>
                    <a:pt x="122393" y="300194"/>
                    <a:pt x="93354" y="291809"/>
                  </a:cubicBezTo>
                  <a:cubicBezTo>
                    <a:pt x="78891" y="287626"/>
                    <a:pt x="65122" y="281904"/>
                    <a:pt x="52384" y="273838"/>
                  </a:cubicBezTo>
                  <a:cubicBezTo>
                    <a:pt x="29742" y="259487"/>
                    <a:pt x="15466" y="238852"/>
                    <a:pt x="7700" y="213490"/>
                  </a:cubicBezTo>
                  <a:cubicBezTo>
                    <a:pt x="1528" y="193342"/>
                    <a:pt x="-404" y="172595"/>
                    <a:pt x="84" y="151509"/>
                  </a:cubicBezTo>
                  <a:close/>
                  <a:moveTo>
                    <a:pt x="2335" y="152241"/>
                  </a:moveTo>
                  <a:cubicBezTo>
                    <a:pt x="3967" y="167098"/>
                    <a:pt x="4792" y="182087"/>
                    <a:pt x="7381" y="196756"/>
                  </a:cubicBezTo>
                  <a:cubicBezTo>
                    <a:pt x="14434" y="236544"/>
                    <a:pt x="36308" y="265040"/>
                    <a:pt x="73882" y="280929"/>
                  </a:cubicBezTo>
                  <a:cubicBezTo>
                    <a:pt x="93260" y="289126"/>
                    <a:pt x="113426" y="294304"/>
                    <a:pt x="134361" y="296030"/>
                  </a:cubicBezTo>
                  <a:cubicBezTo>
                    <a:pt x="150832" y="297380"/>
                    <a:pt x="167340" y="298919"/>
                    <a:pt x="183848" y="298956"/>
                  </a:cubicBezTo>
                  <a:cubicBezTo>
                    <a:pt x="198461" y="298994"/>
                    <a:pt x="213112" y="297305"/>
                    <a:pt x="227707" y="296011"/>
                  </a:cubicBezTo>
                  <a:cubicBezTo>
                    <a:pt x="247047" y="294323"/>
                    <a:pt x="265825" y="289989"/>
                    <a:pt x="283928" y="282842"/>
                  </a:cubicBezTo>
                  <a:cubicBezTo>
                    <a:pt x="318707" y="269110"/>
                    <a:pt x="341725" y="244799"/>
                    <a:pt x="351554" y="208293"/>
                  </a:cubicBezTo>
                  <a:cubicBezTo>
                    <a:pt x="355719" y="192836"/>
                    <a:pt x="357726" y="177078"/>
                    <a:pt x="358083" y="161227"/>
                  </a:cubicBezTo>
                  <a:cubicBezTo>
                    <a:pt x="358402" y="147214"/>
                    <a:pt x="357707" y="133125"/>
                    <a:pt x="356300" y="119169"/>
                  </a:cubicBezTo>
                  <a:cubicBezTo>
                    <a:pt x="354593" y="102042"/>
                    <a:pt x="350035" y="85552"/>
                    <a:pt x="341837" y="70226"/>
                  </a:cubicBezTo>
                  <a:cubicBezTo>
                    <a:pt x="327655" y="43701"/>
                    <a:pt x="304938" y="27755"/>
                    <a:pt x="277325" y="17719"/>
                  </a:cubicBezTo>
                  <a:cubicBezTo>
                    <a:pt x="246672" y="6576"/>
                    <a:pt x="214650" y="4044"/>
                    <a:pt x="182497" y="3612"/>
                  </a:cubicBezTo>
                  <a:cubicBezTo>
                    <a:pt x="166365" y="3425"/>
                    <a:pt x="150157" y="5169"/>
                    <a:pt x="134005" y="6576"/>
                  </a:cubicBezTo>
                  <a:cubicBezTo>
                    <a:pt x="113389" y="8377"/>
                    <a:pt x="93485" y="13367"/>
                    <a:pt x="74426" y="21527"/>
                  </a:cubicBezTo>
                  <a:cubicBezTo>
                    <a:pt x="41373" y="35709"/>
                    <a:pt x="19574" y="59740"/>
                    <a:pt x="10195" y="94688"/>
                  </a:cubicBezTo>
                  <a:cubicBezTo>
                    <a:pt x="5149" y="113522"/>
                    <a:pt x="3123" y="132675"/>
                    <a:pt x="2335" y="152241"/>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0" name="Forma libre: forma 1069">
              <a:extLst>
                <a:ext uri="{FF2B5EF4-FFF2-40B4-BE49-F238E27FC236}">
                  <a16:creationId xmlns:a16="http://schemas.microsoft.com/office/drawing/2014/main" id="{A039A9EA-1A59-37B8-DE08-94586F8E82A2}"/>
                </a:ext>
              </a:extLst>
            </p:cNvPr>
            <p:cNvSpPr/>
            <p:nvPr/>
          </p:nvSpPr>
          <p:spPr>
            <a:xfrm>
              <a:off x="1082427" y="2673308"/>
              <a:ext cx="325277" cy="265843"/>
            </a:xfrm>
            <a:custGeom>
              <a:avLst/>
              <a:gdLst>
                <a:gd name="connsiteX0" fmla="*/ 163518 w 325277"/>
                <a:gd name="connsiteY0" fmla="*/ 265794 h 265843"/>
                <a:gd name="connsiteX1" fmla="*/ 82084 w 325277"/>
                <a:gd name="connsiteY1" fmla="*/ 256227 h 265843"/>
                <a:gd name="connsiteX2" fmla="*/ 20067 w 325277"/>
                <a:gd name="connsiteY2" fmla="*/ 215369 h 265843"/>
                <a:gd name="connsiteX3" fmla="*/ 2621 w 325277"/>
                <a:gd name="connsiteY3" fmla="*/ 169466 h 265843"/>
                <a:gd name="connsiteX4" fmla="*/ 989 w 325277"/>
                <a:gd name="connsiteY4" fmla="*/ 110581 h 265843"/>
                <a:gd name="connsiteX5" fmla="*/ 24213 w 325277"/>
                <a:gd name="connsiteY5" fmla="*/ 45599 h 265843"/>
                <a:gd name="connsiteX6" fmla="*/ 72386 w 325277"/>
                <a:gd name="connsiteY6" fmla="*/ 12977 h 265843"/>
                <a:gd name="connsiteX7" fmla="*/ 131740 w 325277"/>
                <a:gd name="connsiteY7" fmla="*/ 1496 h 265843"/>
                <a:gd name="connsiteX8" fmla="*/ 169145 w 325277"/>
                <a:gd name="connsiteY8" fmla="*/ 89 h 265843"/>
                <a:gd name="connsiteX9" fmla="*/ 247540 w 325277"/>
                <a:gd name="connsiteY9" fmla="*/ 11270 h 265843"/>
                <a:gd name="connsiteX10" fmla="*/ 312784 w 325277"/>
                <a:gd name="connsiteY10" fmla="*/ 64958 h 265843"/>
                <a:gd name="connsiteX11" fmla="*/ 323252 w 325277"/>
                <a:gd name="connsiteY11" fmla="*/ 102552 h 265843"/>
                <a:gd name="connsiteX12" fmla="*/ 324565 w 325277"/>
                <a:gd name="connsiteY12" fmla="*/ 152095 h 265843"/>
                <a:gd name="connsiteX13" fmla="*/ 290761 w 325277"/>
                <a:gd name="connsiteY13" fmla="*/ 231652 h 265843"/>
                <a:gd name="connsiteX14" fmla="*/ 236772 w 325277"/>
                <a:gd name="connsiteY14" fmla="*/ 258140 h 265843"/>
                <a:gd name="connsiteX15" fmla="*/ 163518 w 325277"/>
                <a:gd name="connsiteY15" fmla="*/ 265794 h 265843"/>
                <a:gd name="connsiteX16" fmla="*/ 123598 w 325277"/>
                <a:gd name="connsiteY16" fmla="*/ 200437 h 265843"/>
                <a:gd name="connsiteX17" fmla="*/ 173967 w 325277"/>
                <a:gd name="connsiteY17" fmla="*/ 94429 h 265843"/>
                <a:gd name="connsiteX18" fmla="*/ 175373 w 325277"/>
                <a:gd name="connsiteY18" fmla="*/ 94729 h 265843"/>
                <a:gd name="connsiteX19" fmla="*/ 175373 w 325277"/>
                <a:gd name="connsiteY19" fmla="*/ 200268 h 265843"/>
                <a:gd name="connsiteX20" fmla="*/ 205332 w 325277"/>
                <a:gd name="connsiteY20" fmla="*/ 199743 h 265843"/>
                <a:gd name="connsiteX21" fmla="*/ 205332 w 325277"/>
                <a:gd name="connsiteY21" fmla="*/ 133017 h 265843"/>
                <a:gd name="connsiteX22" fmla="*/ 285677 w 325277"/>
                <a:gd name="connsiteY22" fmla="*/ 200174 h 265843"/>
                <a:gd name="connsiteX23" fmla="*/ 287328 w 325277"/>
                <a:gd name="connsiteY23" fmla="*/ 165789 h 265843"/>
                <a:gd name="connsiteX24" fmla="*/ 244332 w 325277"/>
                <a:gd name="connsiteY24" fmla="*/ 129377 h 265843"/>
                <a:gd name="connsiteX25" fmla="*/ 287103 w 325277"/>
                <a:gd name="connsiteY25" fmla="*/ 94354 h 265843"/>
                <a:gd name="connsiteX26" fmla="*/ 287103 w 325277"/>
                <a:gd name="connsiteY26" fmla="*/ 60982 h 265843"/>
                <a:gd name="connsiteX27" fmla="*/ 205951 w 325277"/>
                <a:gd name="connsiteY27" fmla="*/ 124669 h 265843"/>
                <a:gd name="connsiteX28" fmla="*/ 204694 w 325277"/>
                <a:gd name="connsiteY28" fmla="*/ 67679 h 265843"/>
                <a:gd name="connsiteX29" fmla="*/ 152300 w 325277"/>
                <a:gd name="connsiteY29" fmla="*/ 67679 h 265843"/>
                <a:gd name="connsiteX30" fmla="*/ 123748 w 325277"/>
                <a:gd name="connsiteY30" fmla="*/ 137425 h 265843"/>
                <a:gd name="connsiteX31" fmla="*/ 96754 w 325277"/>
                <a:gd name="connsiteY31" fmla="*/ 67697 h 265843"/>
                <a:gd name="connsiteX32" fmla="*/ 42915 w 325277"/>
                <a:gd name="connsiteY32" fmla="*/ 67697 h 265843"/>
                <a:gd name="connsiteX33" fmla="*/ 42071 w 325277"/>
                <a:gd name="connsiteY33" fmla="*/ 93923 h 265843"/>
                <a:gd name="connsiteX34" fmla="*/ 42052 w 325277"/>
                <a:gd name="connsiteY34" fmla="*/ 120185 h 265843"/>
                <a:gd name="connsiteX35" fmla="*/ 41996 w 325277"/>
                <a:gd name="connsiteY35" fmla="*/ 146448 h 265843"/>
                <a:gd name="connsiteX36" fmla="*/ 41977 w 325277"/>
                <a:gd name="connsiteY36" fmla="*/ 172711 h 265843"/>
                <a:gd name="connsiteX37" fmla="*/ 42878 w 325277"/>
                <a:gd name="connsiteY37" fmla="*/ 199349 h 265843"/>
                <a:gd name="connsiteX38" fmla="*/ 72198 w 325277"/>
                <a:gd name="connsiteY38" fmla="*/ 199518 h 265843"/>
                <a:gd name="connsiteX39" fmla="*/ 72198 w 325277"/>
                <a:gd name="connsiteY39" fmla="*/ 93397 h 265843"/>
                <a:gd name="connsiteX40" fmla="*/ 73211 w 325277"/>
                <a:gd name="connsiteY40" fmla="*/ 93266 h 265843"/>
                <a:gd name="connsiteX41" fmla="*/ 123598 w 325277"/>
                <a:gd name="connsiteY41" fmla="*/ 200437 h 26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5277" h="265843">
                  <a:moveTo>
                    <a:pt x="163518" y="265794"/>
                  </a:moveTo>
                  <a:cubicBezTo>
                    <a:pt x="135961" y="266056"/>
                    <a:pt x="108704" y="263636"/>
                    <a:pt x="82084" y="256227"/>
                  </a:cubicBezTo>
                  <a:cubicBezTo>
                    <a:pt x="57116" y="249267"/>
                    <a:pt x="35299" y="237186"/>
                    <a:pt x="20067" y="215369"/>
                  </a:cubicBezTo>
                  <a:cubicBezTo>
                    <a:pt x="10425" y="201562"/>
                    <a:pt x="5341" y="185936"/>
                    <a:pt x="2621" y="169466"/>
                  </a:cubicBezTo>
                  <a:cubicBezTo>
                    <a:pt x="-606" y="149919"/>
                    <a:pt x="-474" y="130165"/>
                    <a:pt x="989" y="110581"/>
                  </a:cubicBezTo>
                  <a:cubicBezTo>
                    <a:pt x="2733" y="87019"/>
                    <a:pt x="8849" y="64602"/>
                    <a:pt x="24213" y="45599"/>
                  </a:cubicBezTo>
                  <a:cubicBezTo>
                    <a:pt x="37006" y="29766"/>
                    <a:pt x="53608" y="19749"/>
                    <a:pt x="72386" y="12977"/>
                  </a:cubicBezTo>
                  <a:cubicBezTo>
                    <a:pt x="91539" y="6055"/>
                    <a:pt x="111424" y="2491"/>
                    <a:pt x="131740" y="1496"/>
                  </a:cubicBezTo>
                  <a:cubicBezTo>
                    <a:pt x="144215" y="896"/>
                    <a:pt x="156708" y="-342"/>
                    <a:pt x="169145" y="89"/>
                  </a:cubicBezTo>
                  <a:cubicBezTo>
                    <a:pt x="195633" y="990"/>
                    <a:pt x="222065" y="3016"/>
                    <a:pt x="247540" y="11270"/>
                  </a:cubicBezTo>
                  <a:cubicBezTo>
                    <a:pt x="276316" y="20593"/>
                    <a:pt x="299484" y="36876"/>
                    <a:pt x="312784" y="64958"/>
                  </a:cubicBezTo>
                  <a:cubicBezTo>
                    <a:pt x="318412" y="76852"/>
                    <a:pt x="321301" y="89514"/>
                    <a:pt x="323252" y="102552"/>
                  </a:cubicBezTo>
                  <a:cubicBezTo>
                    <a:pt x="325728" y="119079"/>
                    <a:pt x="325634" y="135643"/>
                    <a:pt x="324565" y="152095"/>
                  </a:cubicBezTo>
                  <a:cubicBezTo>
                    <a:pt x="322595" y="182353"/>
                    <a:pt x="314585" y="210511"/>
                    <a:pt x="290761" y="231652"/>
                  </a:cubicBezTo>
                  <a:cubicBezTo>
                    <a:pt x="275228" y="245440"/>
                    <a:pt x="256713" y="253375"/>
                    <a:pt x="236772" y="258140"/>
                  </a:cubicBezTo>
                  <a:cubicBezTo>
                    <a:pt x="212704" y="263880"/>
                    <a:pt x="188242" y="266225"/>
                    <a:pt x="163518" y="265794"/>
                  </a:cubicBezTo>
                  <a:close/>
                  <a:moveTo>
                    <a:pt x="123598" y="200437"/>
                  </a:moveTo>
                  <a:cubicBezTo>
                    <a:pt x="141007" y="163782"/>
                    <a:pt x="157496" y="129115"/>
                    <a:pt x="173967" y="94429"/>
                  </a:cubicBezTo>
                  <a:cubicBezTo>
                    <a:pt x="174435" y="94523"/>
                    <a:pt x="174904" y="94635"/>
                    <a:pt x="175373" y="94729"/>
                  </a:cubicBezTo>
                  <a:cubicBezTo>
                    <a:pt x="175373" y="129602"/>
                    <a:pt x="175373" y="164457"/>
                    <a:pt x="175373" y="200268"/>
                  </a:cubicBezTo>
                  <a:cubicBezTo>
                    <a:pt x="185635" y="199987"/>
                    <a:pt x="195146" y="200737"/>
                    <a:pt x="205332" y="199743"/>
                  </a:cubicBezTo>
                  <a:cubicBezTo>
                    <a:pt x="205332" y="177213"/>
                    <a:pt x="205332" y="155584"/>
                    <a:pt x="205332" y="133017"/>
                  </a:cubicBezTo>
                  <a:cubicBezTo>
                    <a:pt x="232270" y="155528"/>
                    <a:pt x="258289" y="177269"/>
                    <a:pt x="285677" y="200174"/>
                  </a:cubicBezTo>
                  <a:cubicBezTo>
                    <a:pt x="286296" y="187249"/>
                    <a:pt x="286821" y="176238"/>
                    <a:pt x="287328" y="165789"/>
                  </a:cubicBezTo>
                  <a:cubicBezTo>
                    <a:pt x="272639" y="153352"/>
                    <a:pt x="258833" y="141646"/>
                    <a:pt x="244332" y="129377"/>
                  </a:cubicBezTo>
                  <a:cubicBezTo>
                    <a:pt x="258683" y="117634"/>
                    <a:pt x="272865" y="106003"/>
                    <a:pt x="287103" y="94354"/>
                  </a:cubicBezTo>
                  <a:cubicBezTo>
                    <a:pt x="287103" y="83586"/>
                    <a:pt x="287103" y="73062"/>
                    <a:pt x="287103" y="60982"/>
                  </a:cubicBezTo>
                  <a:cubicBezTo>
                    <a:pt x="259152" y="82048"/>
                    <a:pt x="233208" y="103696"/>
                    <a:pt x="205951" y="124669"/>
                  </a:cubicBezTo>
                  <a:cubicBezTo>
                    <a:pt x="207658" y="104672"/>
                    <a:pt x="207001" y="74376"/>
                    <a:pt x="204694" y="67679"/>
                  </a:cubicBezTo>
                  <a:cubicBezTo>
                    <a:pt x="187436" y="67679"/>
                    <a:pt x="170065" y="67679"/>
                    <a:pt x="152300" y="67679"/>
                  </a:cubicBezTo>
                  <a:cubicBezTo>
                    <a:pt x="142901" y="90659"/>
                    <a:pt x="133616" y="113357"/>
                    <a:pt x="123748" y="137425"/>
                  </a:cubicBezTo>
                  <a:cubicBezTo>
                    <a:pt x="114406" y="113282"/>
                    <a:pt x="105608" y="90565"/>
                    <a:pt x="96754" y="67697"/>
                  </a:cubicBezTo>
                  <a:cubicBezTo>
                    <a:pt x="78576" y="67697"/>
                    <a:pt x="61187" y="67697"/>
                    <a:pt x="42915" y="67697"/>
                  </a:cubicBezTo>
                  <a:cubicBezTo>
                    <a:pt x="41358" y="76589"/>
                    <a:pt x="42221" y="85293"/>
                    <a:pt x="42071" y="93923"/>
                  </a:cubicBezTo>
                  <a:cubicBezTo>
                    <a:pt x="41921" y="102664"/>
                    <a:pt x="42052" y="111425"/>
                    <a:pt x="42052" y="120185"/>
                  </a:cubicBezTo>
                  <a:cubicBezTo>
                    <a:pt x="42052" y="128946"/>
                    <a:pt x="42015" y="137688"/>
                    <a:pt x="41996" y="146448"/>
                  </a:cubicBezTo>
                  <a:cubicBezTo>
                    <a:pt x="41977" y="155209"/>
                    <a:pt x="41827" y="163950"/>
                    <a:pt x="41977" y="172711"/>
                  </a:cubicBezTo>
                  <a:cubicBezTo>
                    <a:pt x="42127" y="181340"/>
                    <a:pt x="41039" y="190044"/>
                    <a:pt x="42878" y="199349"/>
                  </a:cubicBezTo>
                  <a:cubicBezTo>
                    <a:pt x="52651" y="200362"/>
                    <a:pt x="62068" y="200212"/>
                    <a:pt x="72198" y="199518"/>
                  </a:cubicBezTo>
                  <a:cubicBezTo>
                    <a:pt x="72198" y="163425"/>
                    <a:pt x="72198" y="128402"/>
                    <a:pt x="72198" y="93397"/>
                  </a:cubicBezTo>
                  <a:cubicBezTo>
                    <a:pt x="72536" y="93360"/>
                    <a:pt x="72874" y="93304"/>
                    <a:pt x="73211" y="93266"/>
                  </a:cubicBezTo>
                  <a:cubicBezTo>
                    <a:pt x="89626" y="128177"/>
                    <a:pt x="106040" y="163106"/>
                    <a:pt x="123598" y="200437"/>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66" name="CuadroTexto 1065">
            <a:extLst>
              <a:ext uri="{FF2B5EF4-FFF2-40B4-BE49-F238E27FC236}">
                <a16:creationId xmlns:a16="http://schemas.microsoft.com/office/drawing/2014/main" id="{97B0F647-7D34-B8E6-7576-B375937B1885}"/>
              </a:ext>
            </a:extLst>
          </p:cNvPr>
          <p:cNvSpPr txBox="1"/>
          <p:nvPr/>
        </p:nvSpPr>
        <p:spPr>
          <a:xfrm>
            <a:off x="448573" y="5565873"/>
            <a:ext cx="1530776" cy="307777"/>
          </a:xfrm>
          <a:prstGeom prst="rect">
            <a:avLst/>
          </a:prstGeom>
          <a:noFill/>
          <a:ln>
            <a:solidFill>
              <a:schemeClr val="bg1">
                <a:lumMod val="85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700" b="1" i="0" u="none" strike="noStrike" kern="1200" cap="none" spc="0" normalizeH="0" baseline="0" noProof="0" dirty="0">
                <a:ln>
                  <a:noFill/>
                </a:ln>
                <a:solidFill>
                  <a:srgbClr val="162B60"/>
                </a:solidFill>
                <a:effectLst/>
                <a:uLnTx/>
                <a:uFillTx/>
                <a:latin typeface="Century Gothic" panose="020B0502020202020204" pitchFamily="34" charset="0"/>
                <a:ea typeface="+mn-ea"/>
                <a:cs typeface="+mn-cs"/>
              </a:rPr>
              <a:t>Otras marcas:</a:t>
            </a:r>
            <a:r>
              <a:rPr kumimoji="0" lang="es-MX"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Sandoz, Ecar, JGB, entre otros</a:t>
            </a:r>
          </a:p>
        </p:txBody>
      </p:sp>
      <p:cxnSp>
        <p:nvCxnSpPr>
          <p:cNvPr id="1068" name="Conector: angular 1067">
            <a:extLst>
              <a:ext uri="{FF2B5EF4-FFF2-40B4-BE49-F238E27FC236}">
                <a16:creationId xmlns:a16="http://schemas.microsoft.com/office/drawing/2014/main" id="{CC9D6FDA-0877-EAE1-29F4-A55619C809FE}"/>
              </a:ext>
            </a:extLst>
          </p:cNvPr>
          <p:cNvCxnSpPr>
            <a:cxnSpLocks/>
            <a:endCxn id="1066" idx="1"/>
          </p:cNvCxnSpPr>
          <p:nvPr/>
        </p:nvCxnSpPr>
        <p:spPr>
          <a:xfrm rot="5400000">
            <a:off x="-121889" y="4962660"/>
            <a:ext cx="1327564" cy="186640"/>
          </a:xfrm>
          <a:prstGeom prst="bentConnector4">
            <a:avLst>
              <a:gd name="adj1" fmla="val 44204"/>
              <a:gd name="adj2" fmla="val 22248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2" name="Conector recto 1071">
            <a:extLst>
              <a:ext uri="{FF2B5EF4-FFF2-40B4-BE49-F238E27FC236}">
                <a16:creationId xmlns:a16="http://schemas.microsoft.com/office/drawing/2014/main" id="{2FD5BEC1-649E-727F-4944-8EE8BA3427BE}"/>
              </a:ext>
            </a:extLst>
          </p:cNvPr>
          <p:cNvCxnSpPr/>
          <p:nvPr/>
        </p:nvCxnSpPr>
        <p:spPr>
          <a:xfrm>
            <a:off x="639260" y="4392198"/>
            <a:ext cx="17433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6BE79078-40D5-3917-F09B-498C4FD3BFBF}"/>
              </a:ext>
            </a:extLst>
          </p:cNvPr>
          <p:cNvSpPr txBox="1"/>
          <p:nvPr/>
        </p:nvSpPr>
        <p:spPr>
          <a:xfrm>
            <a:off x="7977187" y="1475981"/>
            <a:ext cx="3769380"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23" name="CuadroTexto 22">
            <a:extLst>
              <a:ext uri="{FF2B5EF4-FFF2-40B4-BE49-F238E27FC236}">
                <a16:creationId xmlns:a16="http://schemas.microsoft.com/office/drawing/2014/main" id="{61CF707C-19CE-495D-331F-DD650B3631F8}"/>
              </a:ext>
            </a:extLst>
          </p:cNvPr>
          <p:cNvSpPr txBox="1"/>
          <p:nvPr/>
        </p:nvSpPr>
        <p:spPr>
          <a:xfrm>
            <a:off x="3653358" y="1475981"/>
            <a:ext cx="4023039"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sp>
        <p:nvSpPr>
          <p:cNvPr id="24" name="Triángulo isósceles 23">
            <a:extLst>
              <a:ext uri="{FF2B5EF4-FFF2-40B4-BE49-F238E27FC236}">
                <a16:creationId xmlns:a16="http://schemas.microsoft.com/office/drawing/2014/main" id="{0EEACF10-9D6F-6F3F-764D-129C5DD12AD5}"/>
              </a:ext>
            </a:extLst>
          </p:cNvPr>
          <p:cNvSpPr/>
          <p:nvPr/>
        </p:nvSpPr>
        <p:spPr>
          <a:xfrm flipV="1">
            <a:off x="3558730" y="5216793"/>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Triángulo isósceles 119">
            <a:extLst>
              <a:ext uri="{FF2B5EF4-FFF2-40B4-BE49-F238E27FC236}">
                <a16:creationId xmlns:a16="http://schemas.microsoft.com/office/drawing/2014/main" id="{0EEACF10-9D6F-6F3F-764D-129C5DD12AD5}"/>
              </a:ext>
            </a:extLst>
          </p:cNvPr>
          <p:cNvSpPr/>
          <p:nvPr/>
        </p:nvSpPr>
        <p:spPr>
          <a:xfrm flipV="1">
            <a:off x="3570648" y="4364673"/>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Triángulo isósceles 120">
            <a:extLst>
              <a:ext uri="{FF2B5EF4-FFF2-40B4-BE49-F238E27FC236}">
                <a16:creationId xmlns:a16="http://schemas.microsoft.com/office/drawing/2014/main" id="{ACFE02C2-560F-CB74-B5D2-3EB768130DC2}"/>
              </a:ext>
            </a:extLst>
          </p:cNvPr>
          <p:cNvSpPr/>
          <p:nvPr/>
        </p:nvSpPr>
        <p:spPr>
          <a:xfrm>
            <a:off x="3542242" y="4748693"/>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19"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122" name="Triángulo isósceles 121">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Triángulo isósceles 122">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4" name="Imagen 123">
            <a:extLst>
              <a:ext uri="{FF2B5EF4-FFF2-40B4-BE49-F238E27FC236}">
                <a16:creationId xmlns:a16="http://schemas.microsoft.com/office/drawing/2014/main" id="{87E40FCA-2B7D-8276-0C64-15A4FB8200ED}"/>
              </a:ext>
            </a:extLst>
          </p:cNvPr>
          <p:cNvPicPr>
            <a:picLocks noChangeAspect="1"/>
          </p:cNvPicPr>
          <p:nvPr/>
        </p:nvPicPr>
        <p:blipFill>
          <a:blip r:embed="rId3">
            <a:duotone>
              <a:srgbClr val="B2B2B2">
                <a:shade val="45000"/>
                <a:satMod val="135000"/>
              </a:srgbClr>
              <a:prstClr val="white"/>
            </a:duotone>
          </a:blip>
          <a:stretch>
            <a:fillRect/>
          </a:stretch>
        </p:blipFill>
        <p:spPr>
          <a:xfrm>
            <a:off x="9705812" y="61257"/>
            <a:ext cx="422648" cy="422648"/>
          </a:xfrm>
          <a:prstGeom prst="rect">
            <a:avLst/>
          </a:prstGeom>
        </p:spPr>
      </p:pic>
      <p:sp>
        <p:nvSpPr>
          <p:cNvPr id="125"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126" name="CuadroTexto 125"/>
          <p:cNvSpPr txBox="1"/>
          <p:nvPr/>
        </p:nvSpPr>
        <p:spPr>
          <a:xfrm>
            <a:off x="338631" y="703200"/>
            <a:ext cx="11279052"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Genfar y MK mantienen mayor recordación de publicidad en no usuarios, con La Santé apenas alcanzando 5%, lo que indica el reto que tiene la publicidad de La Santé para generar mayor impacto frente a otros genéricos.</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4" name="Imagen 3">
            <a:extLst>
              <a:ext uri="{FF2B5EF4-FFF2-40B4-BE49-F238E27FC236}">
                <a16:creationId xmlns:a16="http://schemas.microsoft.com/office/drawing/2014/main" id="{BA9EE108-D43F-0C95-4A4D-FD808177DE37}"/>
              </a:ext>
            </a:extLst>
          </p:cNvPr>
          <p:cNvPicPr>
            <a:picLocks noChangeAspect="1"/>
          </p:cNvPicPr>
          <p:nvPr/>
        </p:nvPicPr>
        <p:blipFill>
          <a:blip r:embed="rId4"/>
          <a:stretch>
            <a:fillRect/>
          </a:stretch>
        </p:blipFill>
        <p:spPr>
          <a:xfrm>
            <a:off x="788200" y="2539812"/>
            <a:ext cx="1047130" cy="298233"/>
          </a:xfrm>
          <a:prstGeom prst="rect">
            <a:avLst/>
          </a:prstGeom>
        </p:spPr>
      </p:pic>
      <p:pic>
        <p:nvPicPr>
          <p:cNvPr id="5" name="Imagen 4">
            <a:extLst>
              <a:ext uri="{FF2B5EF4-FFF2-40B4-BE49-F238E27FC236}">
                <a16:creationId xmlns:a16="http://schemas.microsoft.com/office/drawing/2014/main" id="{A3AC9C44-7C45-2F8B-6267-EB89CC28F4AF}"/>
              </a:ext>
            </a:extLst>
          </p:cNvPr>
          <p:cNvPicPr>
            <a:picLocks noChangeAspect="1"/>
          </p:cNvPicPr>
          <p:nvPr/>
        </p:nvPicPr>
        <p:blipFill>
          <a:blip r:embed="rId5"/>
          <a:srcRect t="10000" b="13266"/>
          <a:stretch>
            <a:fillRect/>
          </a:stretch>
        </p:blipFill>
        <p:spPr>
          <a:xfrm>
            <a:off x="788200" y="3377834"/>
            <a:ext cx="1047130" cy="352761"/>
          </a:xfrm>
          <a:prstGeom prst="rect">
            <a:avLst/>
          </a:prstGeom>
        </p:spPr>
      </p:pic>
    </p:spTree>
    <p:extLst>
      <p:ext uri="{BB962C8B-B14F-4D97-AF65-F5344CB8AC3E}">
        <p14:creationId xmlns:p14="http://schemas.microsoft.com/office/powerpoint/2010/main" val="454753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E8599E2-50B8-C9FC-6E7A-E7E7973F7DC8}"/>
              </a:ext>
            </a:extLst>
          </p:cNvPr>
          <p:cNvPicPr>
            <a:picLocks noChangeAspect="1"/>
          </p:cNvPicPr>
          <p:nvPr/>
        </p:nvPicPr>
        <p:blipFill>
          <a:blip r:embed="rId2" cstate="print">
            <a:extLst>
              <a:ext uri="{28A0092B-C50C-407E-A947-70E740481C1C}">
                <a14:useLocalDpi xmlns:a14="http://schemas.microsoft.com/office/drawing/2010/main" val="0"/>
              </a:ext>
            </a:extLst>
          </a:blip>
          <a:srcRect t="3499" b="12171"/>
          <a:stretch>
            <a:fillRect/>
          </a:stretch>
        </p:blipFill>
        <p:spPr>
          <a:xfrm>
            <a:off x="-13533" y="0"/>
            <a:ext cx="12205533" cy="6871079"/>
          </a:xfrm>
          <a:prstGeom prst="rect">
            <a:avLst/>
          </a:prstGeom>
        </p:spPr>
      </p:pic>
      <p:sp>
        <p:nvSpPr>
          <p:cNvPr id="2" name="Rectángulo 1">
            <a:extLst>
              <a:ext uri="{FF2B5EF4-FFF2-40B4-BE49-F238E27FC236}">
                <a16:creationId xmlns:a16="http://schemas.microsoft.com/office/drawing/2014/main" id="{860A852D-4753-B357-F0B9-414A9873755C}"/>
              </a:ext>
            </a:extLst>
          </p:cNvPr>
          <p:cNvSpPr>
            <a:spLocks/>
          </p:cNvSpPr>
          <p:nvPr/>
        </p:nvSpPr>
        <p:spPr>
          <a:xfrm>
            <a:off x="-13532" y="0"/>
            <a:ext cx="12205532" cy="6857998"/>
          </a:xfrm>
          <a:prstGeom prst="rect">
            <a:avLst/>
          </a:prstGeom>
          <a:solidFill>
            <a:srgbClr val="041A70">
              <a:alpha val="5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4" name="Marcador de número de diapositiva 3">
            <a:extLst>
              <a:ext uri="{FF2B5EF4-FFF2-40B4-BE49-F238E27FC236}">
                <a16:creationId xmlns:a16="http://schemas.microsoft.com/office/drawing/2014/main" id="{89E4FAEB-8003-DA6B-6C13-DA68C714C92F}"/>
              </a:ext>
            </a:extLst>
          </p:cNvPr>
          <p:cNvSpPr>
            <a:spLocks noGrp="1"/>
          </p:cNvSpPr>
          <p:nvPr>
            <p:ph type="sldNum" sz="quarter" idx="12"/>
          </p:nvPr>
        </p:nvSpPr>
        <p:spPr/>
        <p:txBody>
          <a:bodyPr/>
          <a:lstStyle/>
          <a:p>
            <a:fld id="{86CB4B4D-7CA3-9044-876B-883B54F8677D}" type="slidenum">
              <a:rPr lang="es-CO" smtClean="0">
                <a:solidFill>
                  <a:prstClr val="black">
                    <a:tint val="75000"/>
                  </a:prstClr>
                </a:solidFill>
              </a:rPr>
              <a:pPr/>
              <a:t>3</a:t>
            </a:fld>
            <a:endParaRPr lang="es-CO" dirty="0">
              <a:solidFill>
                <a:prstClr val="black">
                  <a:tint val="75000"/>
                </a:prstClr>
              </a:solidFill>
            </a:endParaRPr>
          </a:p>
        </p:txBody>
      </p:sp>
      <p:sp>
        <p:nvSpPr>
          <p:cNvPr id="18" name="CuadroTexto 17">
            <a:extLst>
              <a:ext uri="{FF2B5EF4-FFF2-40B4-BE49-F238E27FC236}">
                <a16:creationId xmlns:a16="http://schemas.microsoft.com/office/drawing/2014/main" id="{E09B4954-3B2C-AEE3-B1FA-A6CC6EE51473}"/>
              </a:ext>
            </a:extLst>
          </p:cNvPr>
          <p:cNvSpPr txBox="1"/>
          <p:nvPr/>
        </p:nvSpPr>
        <p:spPr>
          <a:xfrm>
            <a:off x="4339988" y="2965032"/>
            <a:ext cx="7787844" cy="830997"/>
          </a:xfrm>
          <a:prstGeom prst="rect">
            <a:avLst/>
          </a:prstGeom>
          <a:noFill/>
        </p:spPr>
        <p:txBody>
          <a:bodyPr wrap="square">
            <a:spAutoFit/>
          </a:bodyPr>
          <a:lstStyle/>
          <a:p>
            <a:pPr algn="r"/>
            <a:r>
              <a:rPr lang="es-CO" sz="4800" b="1" i="1" dirty="0">
                <a:solidFill>
                  <a:prstClr val="white"/>
                </a:solidFill>
                <a:latin typeface="Century Gothic" panose="020B0502020202020204" pitchFamily="34" charset="0"/>
                <a:cs typeface="Times New Roman" panose="02020603050405020304" pitchFamily="18" charset="0"/>
              </a:rPr>
              <a:t>CONCEPTUALIZACIÓN</a:t>
            </a:r>
            <a:endParaRPr lang="es-CO" sz="4800" b="1" i="1" dirty="0">
              <a:solidFill>
                <a:prstClr val="white"/>
              </a:solidFill>
              <a:latin typeface="Century Gothic" panose="020B0502020202020204" pitchFamily="34" charset="0"/>
            </a:endParaRPr>
          </a:p>
        </p:txBody>
      </p:sp>
      <p:sp>
        <p:nvSpPr>
          <p:cNvPr id="23" name="Google Shape;94;p3">
            <a:extLst>
              <a:ext uri="{FF2B5EF4-FFF2-40B4-BE49-F238E27FC236}">
                <a16:creationId xmlns:a16="http://schemas.microsoft.com/office/drawing/2014/main" id="{92A5B4EA-8D80-C392-5D79-E3C3DA64746C}"/>
              </a:ext>
            </a:extLst>
          </p:cNvPr>
          <p:cNvSpPr/>
          <p:nvPr/>
        </p:nvSpPr>
        <p:spPr>
          <a:xfrm>
            <a:off x="7938655" y="4256153"/>
            <a:ext cx="4253346" cy="2157709"/>
          </a:xfrm>
          <a:prstGeom prst="rect">
            <a:avLst/>
          </a:prstGeom>
          <a:noFill/>
          <a:ln w="12700" cap="flat" cmpd="sng">
            <a:no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171450" indent="-171450">
              <a:buClr>
                <a:srgbClr val="162B60"/>
              </a:buClr>
              <a:buSzPts val="1100"/>
              <a:buFont typeface="Arial"/>
              <a:buChar char="•"/>
            </a:pPr>
            <a:r>
              <a:rPr lang="es-CO" sz="1600" dirty="0">
                <a:solidFill>
                  <a:prstClr val="white"/>
                </a:solidFill>
                <a:latin typeface="Century Gothic" panose="020B0502020202020204" pitchFamily="34" charset="0"/>
                <a:ea typeface="Calibri"/>
                <a:cs typeface="Calibri"/>
                <a:sym typeface="Calibri"/>
              </a:rPr>
              <a:t>Antecedentes</a:t>
            </a:r>
          </a:p>
          <a:p>
            <a:pPr marL="171450" indent="-171450">
              <a:buClr>
                <a:srgbClr val="162B60"/>
              </a:buClr>
              <a:buSzPts val="1100"/>
              <a:buFont typeface="Arial"/>
              <a:buChar char="•"/>
            </a:pPr>
            <a:r>
              <a:rPr lang="es-CO" sz="1600" dirty="0">
                <a:solidFill>
                  <a:prstClr val="white"/>
                </a:solidFill>
                <a:latin typeface="Century Gothic" panose="020B0502020202020204" pitchFamily="34" charset="0"/>
                <a:ea typeface="Calibri"/>
                <a:cs typeface="Calibri"/>
                <a:sym typeface="Calibri"/>
              </a:rPr>
              <a:t>Propósitos estratégicos</a:t>
            </a:r>
          </a:p>
          <a:p>
            <a:pPr marL="171450" indent="-171450">
              <a:buClr>
                <a:srgbClr val="162B60"/>
              </a:buClr>
              <a:buSzPts val="1100"/>
              <a:buFont typeface="Arial"/>
              <a:buChar char="•"/>
            </a:pPr>
            <a:r>
              <a:rPr lang="es-CO" sz="1600" dirty="0">
                <a:solidFill>
                  <a:prstClr val="white"/>
                </a:solidFill>
                <a:latin typeface="Century Gothic" panose="020B0502020202020204" pitchFamily="34" charset="0"/>
                <a:ea typeface="Calibri"/>
                <a:cs typeface="Calibri"/>
                <a:sym typeface="Calibri"/>
              </a:rPr>
              <a:t>Objetivos generales</a:t>
            </a:r>
          </a:p>
          <a:p>
            <a:pPr marL="171450" indent="-171450">
              <a:buClr>
                <a:srgbClr val="162B60"/>
              </a:buClr>
              <a:buSzPts val="1100"/>
              <a:buFont typeface="Arial"/>
              <a:buChar char="•"/>
            </a:pPr>
            <a:r>
              <a:rPr lang="es-CO" sz="1600" dirty="0">
                <a:solidFill>
                  <a:prstClr val="white"/>
                </a:solidFill>
                <a:latin typeface="Century Gothic" panose="020B0502020202020204" pitchFamily="34" charset="0"/>
                <a:ea typeface="Calibri"/>
                <a:cs typeface="Calibri"/>
                <a:sym typeface="Calibri"/>
              </a:rPr>
              <a:t>Objetivo general</a:t>
            </a:r>
          </a:p>
          <a:p>
            <a:pPr marL="171450" indent="-171450">
              <a:buClr>
                <a:srgbClr val="162B60"/>
              </a:buClr>
              <a:buSzPts val="1100"/>
              <a:buFont typeface="Arial"/>
              <a:buChar char="•"/>
            </a:pPr>
            <a:r>
              <a:rPr lang="es-CO" sz="1600" dirty="0">
                <a:solidFill>
                  <a:prstClr val="white"/>
                </a:solidFill>
                <a:latin typeface="Century Gothic" panose="020B0502020202020204" pitchFamily="34" charset="0"/>
                <a:ea typeface="Calibri"/>
                <a:cs typeface="Calibri"/>
                <a:sym typeface="Calibri"/>
              </a:rPr>
              <a:t>Objetivo específico</a:t>
            </a:r>
          </a:p>
          <a:p>
            <a:pPr marL="171450" indent="-171450">
              <a:buClr>
                <a:srgbClr val="162B60"/>
              </a:buClr>
              <a:buSzPts val="1100"/>
              <a:buFont typeface="Arial"/>
              <a:buChar char="•"/>
            </a:pPr>
            <a:r>
              <a:rPr lang="es-CO" sz="1600" dirty="0">
                <a:solidFill>
                  <a:prstClr val="white"/>
                </a:solidFill>
                <a:latin typeface="Century Gothic" panose="020B0502020202020204" pitchFamily="34" charset="0"/>
                <a:ea typeface="Calibri"/>
                <a:cs typeface="Calibri"/>
                <a:sym typeface="Calibri"/>
              </a:rPr>
              <a:t>Metodología</a:t>
            </a:r>
          </a:p>
          <a:p>
            <a:pPr marL="171450" indent="-171450">
              <a:buClr>
                <a:srgbClr val="162B60"/>
              </a:buClr>
              <a:buSzPts val="1100"/>
              <a:buFont typeface="Arial"/>
              <a:buChar char="•"/>
            </a:pPr>
            <a:r>
              <a:rPr lang="es-CO" sz="1600" dirty="0">
                <a:solidFill>
                  <a:prstClr val="white"/>
                </a:solidFill>
                <a:latin typeface="Century Gothic" panose="020B0502020202020204" pitchFamily="34" charset="0"/>
                <a:ea typeface="Calibri"/>
                <a:cs typeface="Calibri"/>
                <a:sym typeface="Calibri"/>
              </a:rPr>
              <a:t>Información de interés</a:t>
            </a:r>
          </a:p>
          <a:p>
            <a:pPr marL="171450" indent="-171450">
              <a:buClr>
                <a:srgbClr val="162B60"/>
              </a:buClr>
              <a:buSzPts val="1100"/>
              <a:buFont typeface="Arial"/>
              <a:buChar char="•"/>
            </a:pPr>
            <a:r>
              <a:rPr lang="es-CO" sz="1600" dirty="0">
                <a:solidFill>
                  <a:prstClr val="white"/>
                </a:solidFill>
                <a:latin typeface="Century Gothic" panose="020B0502020202020204" pitchFamily="34" charset="0"/>
                <a:ea typeface="Calibri"/>
                <a:cs typeface="Calibri"/>
                <a:sym typeface="Calibri"/>
              </a:rPr>
              <a:t>Perfil demográfico</a:t>
            </a:r>
          </a:p>
        </p:txBody>
      </p:sp>
      <p:sp>
        <p:nvSpPr>
          <p:cNvPr id="29" name="Triángulo isósceles 28">
            <a:extLst>
              <a:ext uri="{FF2B5EF4-FFF2-40B4-BE49-F238E27FC236}">
                <a16:creationId xmlns:a16="http://schemas.microsoft.com/office/drawing/2014/main" id="{78776783-D142-FA29-819A-AD11A44731CE}"/>
              </a:ext>
            </a:extLst>
          </p:cNvPr>
          <p:cNvSpPr/>
          <p:nvPr/>
        </p:nvSpPr>
        <p:spPr>
          <a:xfrm rot="16200000">
            <a:off x="8755270" y="731819"/>
            <a:ext cx="326480" cy="6546980"/>
          </a:xfrm>
          <a:prstGeom prst="triangle">
            <a:avLst/>
          </a:prstGeom>
          <a:solidFill>
            <a:srgbClr val="FF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1114544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F44A-2651-E55B-B59B-C807D3568FB3}"/>
            </a:ext>
          </a:extLst>
        </p:cNvPr>
        <p:cNvGrpSpPr/>
        <p:nvPr/>
      </p:nvGrpSpPr>
      <p:grpSpPr>
        <a:xfrm>
          <a:off x="0" y="0"/>
          <a:ext cx="0" cy="0"/>
          <a:chOff x="0" y="0"/>
          <a:chExt cx="0" cy="0"/>
        </a:xfrm>
      </p:grpSpPr>
      <p:graphicFrame>
        <p:nvGraphicFramePr>
          <p:cNvPr id="14" name="Tabla 13">
            <a:extLst>
              <a:ext uri="{FF2B5EF4-FFF2-40B4-BE49-F238E27FC236}">
                <a16:creationId xmlns:a16="http://schemas.microsoft.com/office/drawing/2014/main" id="{BA499948-4A47-B525-7991-D8618E836EF7}"/>
              </a:ext>
            </a:extLst>
          </p:cNvPr>
          <p:cNvGraphicFramePr>
            <a:graphicFrameLocks noGrp="1"/>
          </p:cNvGraphicFramePr>
          <p:nvPr/>
        </p:nvGraphicFramePr>
        <p:xfrm>
          <a:off x="491706" y="1847729"/>
          <a:ext cx="11159971" cy="3733774"/>
        </p:xfrm>
        <a:graphic>
          <a:graphicData uri="http://schemas.openxmlformats.org/drawingml/2006/table">
            <a:tbl>
              <a:tblPr>
                <a:tableStyleId>{5C22544A-7EE6-4342-B048-85BDC9FD1C3A}</a:tableStyleId>
              </a:tblPr>
              <a:tblGrid>
                <a:gridCol w="1492369">
                  <a:extLst>
                    <a:ext uri="{9D8B030D-6E8A-4147-A177-3AD203B41FA5}">
                      <a16:colId xmlns:a16="http://schemas.microsoft.com/office/drawing/2014/main" val="20000"/>
                    </a:ext>
                  </a:extLst>
                </a:gridCol>
                <a:gridCol w="530130">
                  <a:extLst>
                    <a:ext uri="{9D8B030D-6E8A-4147-A177-3AD203B41FA5}">
                      <a16:colId xmlns:a16="http://schemas.microsoft.com/office/drawing/2014/main" val="1996142393"/>
                    </a:ext>
                  </a:extLst>
                </a:gridCol>
                <a:gridCol w="530131">
                  <a:extLst>
                    <a:ext uri="{9D8B030D-6E8A-4147-A177-3AD203B41FA5}">
                      <a16:colId xmlns:a16="http://schemas.microsoft.com/office/drawing/2014/main" val="2088700841"/>
                    </a:ext>
                  </a:extLst>
                </a:gridCol>
                <a:gridCol w="530130">
                  <a:extLst>
                    <a:ext uri="{9D8B030D-6E8A-4147-A177-3AD203B41FA5}">
                      <a16:colId xmlns:a16="http://schemas.microsoft.com/office/drawing/2014/main" val="2299742266"/>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480386">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s-CO" sz="1200" b="1" u="none" strike="noStrike" dirty="0">
                          <a:effectLst/>
                          <a:latin typeface="Century Gothic" panose="020B0502020202020204" pitchFamily="34" charset="0"/>
                        </a:rPr>
                        <a:t>Total</a:t>
                      </a:r>
                      <a:endParaRPr lang="es-CO" sz="1200" dirty="0"/>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lnL w="12700" cmpd="sng">
                      <a:noFill/>
                    </a:ln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371072">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dirty="0"/>
                        <a:t>2020</a:t>
                      </a:r>
                      <a:endParaRPr lang="es-CO" sz="1400" dirty="0"/>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s-MX" sz="1400" dirty="0"/>
                        <a:t>2022</a:t>
                      </a:r>
                      <a:endParaRPr lang="es-CO" sz="1400" dirty="0"/>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A100"/>
                    </a:solidFill>
                  </a:tcPr>
                </a:tc>
                <a:tc>
                  <a:txBody>
                    <a:bodyPr/>
                    <a:lstStyle/>
                    <a:p>
                      <a:r>
                        <a:rPr lang="es-MX" sz="1400" dirty="0">
                          <a:solidFill>
                            <a:schemeClr val="bg1"/>
                          </a:solidFill>
                        </a:rPr>
                        <a:t>2025</a:t>
                      </a:r>
                      <a:endParaRPr lang="es-CO" sz="1400" dirty="0">
                        <a:solidFill>
                          <a:schemeClr val="bg1"/>
                        </a:solidFill>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62B60"/>
                    </a:solid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80386">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162B60"/>
                          </a:solidFill>
                          <a:effectLst/>
                          <a:latin typeface="Century Gothic" panose="020B0502020202020204" pitchFamily="34"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46%</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480386">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162B6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27%</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480386">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162B60"/>
                          </a:solidFill>
                          <a:effectLst/>
                          <a:latin typeface="Century Gothic" panose="020B0502020202020204"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69%</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480386">
                <a:tc>
                  <a:txBody>
                    <a:bodyPr/>
                    <a:lstStyle/>
                    <a:p>
                      <a:pPr algn="ctr" fontAlgn="b"/>
                      <a:r>
                        <a:rPr lang="es-CO" sz="1400" b="0" i="0" u="none" strike="noStrike" dirty="0">
                          <a:solidFill>
                            <a:srgbClr val="000000"/>
                          </a:solidFill>
                          <a:effectLst/>
                          <a:latin typeface="Century Gothic" panose="020B0502020202020204" pitchFamily="34" charset="0"/>
                        </a:rPr>
                        <a:t>LaProff</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162B6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5"/>
                  </a:ext>
                </a:extLst>
              </a:tr>
              <a:tr h="480386">
                <a:tc>
                  <a:txBody>
                    <a:bodyPr/>
                    <a:lstStyle/>
                    <a:p>
                      <a:pPr algn="ctr" fontAlgn="b"/>
                      <a:r>
                        <a:rPr lang="es-MX" sz="1200" b="0" i="0" u="none" strike="noStrike" dirty="0">
                          <a:solidFill>
                            <a:schemeClr val="tx1"/>
                          </a:solidFill>
                          <a:effectLst/>
                          <a:latin typeface="Century Gothic" panose="020B0502020202020204" pitchFamily="34" charset="0"/>
                        </a:rPr>
                        <a:t>Otras marcas</a:t>
                      </a:r>
                      <a:endParaRPr lang="es-CO" sz="1400" b="0" i="0" u="none" strike="noStrike" dirty="0">
                        <a:solidFill>
                          <a:schemeClr val="tx1"/>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85%</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2850284"/>
                  </a:ext>
                </a:extLst>
              </a:tr>
              <a:tr h="48038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200" b="0" i="0" u="none" strike="noStrike" kern="1200" dirty="0">
                          <a:solidFill>
                            <a:schemeClr val="tx1"/>
                          </a:solidFill>
                          <a:effectLst/>
                          <a:latin typeface="Century Gothic" panose="020B0502020202020204" pitchFamily="34" charset="0"/>
                          <a:ea typeface="+mn-ea"/>
                          <a:cs typeface="+mn-cs"/>
                        </a:rPr>
                        <a:t>Ninguno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162B60"/>
                          </a:solidFill>
                          <a:effectLst/>
                          <a:latin typeface="Century Gothic" panose="020B050202020202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10"/>
                  </a:ext>
                </a:extLst>
              </a:tr>
            </a:tbl>
          </a:graphicData>
        </a:graphic>
      </p:graphicFrame>
      <p:sp>
        <p:nvSpPr>
          <p:cNvPr id="2" name="Marcador de número de diapositiva 1">
            <a:extLst>
              <a:ext uri="{FF2B5EF4-FFF2-40B4-BE49-F238E27FC236}">
                <a16:creationId xmlns:a16="http://schemas.microsoft.com/office/drawing/2014/main" id="{DBB45F0F-A3CD-2989-1293-72660823067D}"/>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D4A46C6C-E8A2-FAFF-3E89-5C57505D3BC5}"/>
              </a:ext>
            </a:extLst>
          </p:cNvPr>
          <p:cNvSpPr txBox="1"/>
          <p:nvPr/>
        </p:nvSpPr>
        <p:spPr>
          <a:xfrm>
            <a:off x="0" y="13033"/>
            <a:ext cx="8476090"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Conciencia publicitaria </a:t>
            </a:r>
            <a:r>
              <a:rPr kumimoji="0" lang="es-CO" sz="2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 </a:t>
            </a:r>
            <a:r>
              <a:rPr kumimoji="0" lang="es-CO" sz="24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Total espontáneo</a:t>
            </a:r>
          </a:p>
        </p:txBody>
      </p:sp>
      <p:sp>
        <p:nvSpPr>
          <p:cNvPr id="12" name="CuadroTexto 11">
            <a:extLst>
              <a:ext uri="{FF2B5EF4-FFF2-40B4-BE49-F238E27FC236}">
                <a16:creationId xmlns:a16="http://schemas.microsoft.com/office/drawing/2014/main" id="{C2248A70-7AB5-6028-43CD-DC049E6AD041}"/>
              </a:ext>
            </a:extLst>
          </p:cNvPr>
          <p:cNvSpPr txBox="1"/>
          <p:nvPr/>
        </p:nvSpPr>
        <p:spPr>
          <a:xfrm>
            <a:off x="7148945" y="6552077"/>
            <a:ext cx="45984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sp>
        <p:nvSpPr>
          <p:cNvPr id="9" name="CuadroTexto 8">
            <a:extLst>
              <a:ext uri="{FF2B5EF4-FFF2-40B4-BE49-F238E27FC236}">
                <a16:creationId xmlns:a16="http://schemas.microsoft.com/office/drawing/2014/main" id="{140E26A7-22BA-CB6B-1DB9-D273F8585ED2}"/>
              </a:ext>
            </a:extLst>
          </p:cNvPr>
          <p:cNvSpPr txBox="1"/>
          <p:nvPr/>
        </p:nvSpPr>
        <p:spPr>
          <a:xfrm>
            <a:off x="12006" y="6641419"/>
            <a:ext cx="69168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1a. PM+OM</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¿De cuáles marcas/laboratorios fabricantes de medicamentos genéricos  ha visto y/o ha oído algún tipo de publicidad? </a:t>
            </a:r>
          </a:p>
        </p:txBody>
      </p:sp>
      <p:sp>
        <p:nvSpPr>
          <p:cNvPr id="21" name="Rectángulo redondeado 33">
            <a:extLst>
              <a:ext uri="{FF2B5EF4-FFF2-40B4-BE49-F238E27FC236}">
                <a16:creationId xmlns:a16="http://schemas.microsoft.com/office/drawing/2014/main" id="{65D962AD-3D62-FA13-78B6-1A664F4FA8C0}"/>
              </a:ext>
            </a:extLst>
          </p:cNvPr>
          <p:cNvSpPr/>
          <p:nvPr/>
        </p:nvSpPr>
        <p:spPr>
          <a:xfrm>
            <a:off x="353683" y="2693766"/>
            <a:ext cx="11464237" cy="1455709"/>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066" name="CuadroTexto 1065">
            <a:extLst>
              <a:ext uri="{FF2B5EF4-FFF2-40B4-BE49-F238E27FC236}">
                <a16:creationId xmlns:a16="http://schemas.microsoft.com/office/drawing/2014/main" id="{E09B1B1E-E028-9674-C9EC-6DC51E15AB5F}"/>
              </a:ext>
            </a:extLst>
          </p:cNvPr>
          <p:cNvSpPr txBox="1"/>
          <p:nvPr/>
        </p:nvSpPr>
        <p:spPr>
          <a:xfrm>
            <a:off x="353683" y="5581506"/>
            <a:ext cx="1634143" cy="307777"/>
          </a:xfrm>
          <a:prstGeom prst="rect">
            <a:avLst/>
          </a:prstGeom>
          <a:noFill/>
          <a:ln>
            <a:solidFill>
              <a:schemeClr val="bg1">
                <a:lumMod val="85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7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Otras marcas:</a:t>
            </a:r>
            <a:r>
              <a:rPr kumimoji="0" lang="es-MX"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Memphis, Chalver, American Generics, entre otros</a:t>
            </a:r>
          </a:p>
        </p:txBody>
      </p:sp>
      <p:cxnSp>
        <p:nvCxnSpPr>
          <p:cNvPr id="1068" name="Conector: angular 1067">
            <a:extLst>
              <a:ext uri="{FF2B5EF4-FFF2-40B4-BE49-F238E27FC236}">
                <a16:creationId xmlns:a16="http://schemas.microsoft.com/office/drawing/2014/main" id="{2D79BB55-3E86-1055-C3F1-70BDCE6F22C2}"/>
              </a:ext>
            </a:extLst>
          </p:cNvPr>
          <p:cNvCxnSpPr>
            <a:cxnSpLocks/>
          </p:cNvCxnSpPr>
          <p:nvPr/>
        </p:nvCxnSpPr>
        <p:spPr>
          <a:xfrm rot="5400000">
            <a:off x="-26396" y="5245571"/>
            <a:ext cx="934496" cy="174335"/>
          </a:xfrm>
          <a:prstGeom prst="bentConnector3">
            <a:avLst>
              <a:gd name="adj1" fmla="val 50000"/>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2" name="Conector recto 1071">
            <a:extLst>
              <a:ext uri="{FF2B5EF4-FFF2-40B4-BE49-F238E27FC236}">
                <a16:creationId xmlns:a16="http://schemas.microsoft.com/office/drawing/2014/main" id="{0C1BC463-3902-B2EA-1ED6-2CE5E524C682}"/>
              </a:ext>
            </a:extLst>
          </p:cNvPr>
          <p:cNvCxnSpPr/>
          <p:nvPr/>
        </p:nvCxnSpPr>
        <p:spPr>
          <a:xfrm>
            <a:off x="529736" y="4865490"/>
            <a:ext cx="17433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76" name="CuadroTexto 1075">
            <a:extLst>
              <a:ext uri="{FF2B5EF4-FFF2-40B4-BE49-F238E27FC236}">
                <a16:creationId xmlns:a16="http://schemas.microsoft.com/office/drawing/2014/main" id="{00FAE6B1-A4F0-62C1-8E7F-AE792B28F5C3}"/>
              </a:ext>
            </a:extLst>
          </p:cNvPr>
          <p:cNvSpPr txBox="1"/>
          <p:nvPr/>
        </p:nvSpPr>
        <p:spPr>
          <a:xfrm>
            <a:off x="7882297" y="1630963"/>
            <a:ext cx="3769380"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1077" name="CuadroTexto 1076">
            <a:extLst>
              <a:ext uri="{FF2B5EF4-FFF2-40B4-BE49-F238E27FC236}">
                <a16:creationId xmlns:a16="http://schemas.microsoft.com/office/drawing/2014/main" id="{80B4C1A9-6528-6650-2C76-B58FD1D98432}"/>
              </a:ext>
            </a:extLst>
          </p:cNvPr>
          <p:cNvSpPr txBox="1"/>
          <p:nvPr/>
        </p:nvSpPr>
        <p:spPr>
          <a:xfrm>
            <a:off x="3558468" y="1630963"/>
            <a:ext cx="4023039"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sp>
        <p:nvSpPr>
          <p:cNvPr id="34" name="Triángulo isósceles 33">
            <a:extLst>
              <a:ext uri="{FF2B5EF4-FFF2-40B4-BE49-F238E27FC236}">
                <a16:creationId xmlns:a16="http://schemas.microsoft.com/office/drawing/2014/main" id="{ACC38032-BE56-6AC1-3D4A-A5B5F99DFC58}"/>
              </a:ext>
            </a:extLst>
          </p:cNvPr>
          <p:cNvSpPr/>
          <p:nvPr/>
        </p:nvSpPr>
        <p:spPr>
          <a:xfrm>
            <a:off x="3463840" y="530720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3" name="Triángulo isósceles 1172">
            <a:extLst>
              <a:ext uri="{FF2B5EF4-FFF2-40B4-BE49-F238E27FC236}">
                <a16:creationId xmlns:a16="http://schemas.microsoft.com/office/drawing/2014/main" id="{EA327C92-C75C-4260-F159-EEAF7DE57D75}"/>
              </a:ext>
            </a:extLst>
          </p:cNvPr>
          <p:cNvSpPr/>
          <p:nvPr/>
        </p:nvSpPr>
        <p:spPr>
          <a:xfrm flipV="1">
            <a:off x="3455214" y="3863243"/>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9" name="Rectángulo 1118">
            <a:extLst>
              <a:ext uri="{FF2B5EF4-FFF2-40B4-BE49-F238E27FC236}">
                <a16:creationId xmlns:a16="http://schemas.microsoft.com/office/drawing/2014/main" id="{A0C21C5A-B95C-56F0-BFE4-6437E6E043A6}"/>
              </a:ext>
            </a:extLst>
          </p:cNvPr>
          <p:cNvSpPr/>
          <p:nvPr/>
        </p:nvSpPr>
        <p:spPr>
          <a:xfrm>
            <a:off x="1799252" y="6044263"/>
            <a:ext cx="1759216" cy="48147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srgbClr val="E95E09"/>
                </a:solidFill>
                <a:effectLst/>
                <a:uLnTx/>
                <a:uFillTx/>
                <a:latin typeface="Century Gothic" panose="020B0502020202020204" pitchFamily="34" charset="0"/>
                <a:ea typeface="+mn-ea"/>
                <a:cs typeface="+mn-cs"/>
              </a:rPr>
              <a:t>Promedio marcas x persona</a:t>
            </a:r>
          </a:p>
        </p:txBody>
      </p:sp>
      <p:graphicFrame>
        <p:nvGraphicFramePr>
          <p:cNvPr id="1120" name="Tabla 1119">
            <a:extLst>
              <a:ext uri="{FF2B5EF4-FFF2-40B4-BE49-F238E27FC236}">
                <a16:creationId xmlns:a16="http://schemas.microsoft.com/office/drawing/2014/main" id="{324A9933-DBC7-328A-EC03-0F0BC432A55B}"/>
              </a:ext>
            </a:extLst>
          </p:cNvPr>
          <p:cNvGraphicFramePr>
            <a:graphicFrameLocks noGrp="1"/>
          </p:cNvGraphicFramePr>
          <p:nvPr/>
        </p:nvGraphicFramePr>
        <p:xfrm>
          <a:off x="3558468" y="6070387"/>
          <a:ext cx="8093209" cy="424084"/>
        </p:xfrm>
        <a:graphic>
          <a:graphicData uri="http://schemas.openxmlformats.org/drawingml/2006/table">
            <a:tbl>
              <a:tblPr/>
              <a:tblGrid>
                <a:gridCol w="463544">
                  <a:extLst>
                    <a:ext uri="{9D8B030D-6E8A-4147-A177-3AD203B41FA5}">
                      <a16:colId xmlns:a16="http://schemas.microsoft.com/office/drawing/2014/main" val="1935195302"/>
                    </a:ext>
                  </a:extLst>
                </a:gridCol>
                <a:gridCol w="425960">
                  <a:extLst>
                    <a:ext uri="{9D8B030D-6E8A-4147-A177-3AD203B41FA5}">
                      <a16:colId xmlns:a16="http://schemas.microsoft.com/office/drawing/2014/main" val="20003"/>
                    </a:ext>
                  </a:extLst>
                </a:gridCol>
                <a:gridCol w="425960">
                  <a:extLst>
                    <a:ext uri="{9D8B030D-6E8A-4147-A177-3AD203B41FA5}">
                      <a16:colId xmlns:a16="http://schemas.microsoft.com/office/drawing/2014/main" val="2555296946"/>
                    </a:ext>
                  </a:extLst>
                </a:gridCol>
                <a:gridCol w="404643">
                  <a:extLst>
                    <a:ext uri="{9D8B030D-6E8A-4147-A177-3AD203B41FA5}">
                      <a16:colId xmlns:a16="http://schemas.microsoft.com/office/drawing/2014/main" val="4123702324"/>
                    </a:ext>
                  </a:extLst>
                </a:gridCol>
                <a:gridCol w="387927">
                  <a:extLst>
                    <a:ext uri="{9D8B030D-6E8A-4147-A177-3AD203B41FA5}">
                      <a16:colId xmlns:a16="http://schemas.microsoft.com/office/drawing/2014/main" val="20006"/>
                    </a:ext>
                  </a:extLst>
                </a:gridCol>
                <a:gridCol w="443345">
                  <a:extLst>
                    <a:ext uri="{9D8B030D-6E8A-4147-A177-3AD203B41FA5}">
                      <a16:colId xmlns:a16="http://schemas.microsoft.com/office/drawing/2014/main" val="3586402223"/>
                    </a:ext>
                  </a:extLst>
                </a:gridCol>
                <a:gridCol w="360218">
                  <a:extLst>
                    <a:ext uri="{9D8B030D-6E8A-4147-A177-3AD203B41FA5}">
                      <a16:colId xmlns:a16="http://schemas.microsoft.com/office/drawing/2014/main" val="2301179400"/>
                    </a:ext>
                  </a:extLst>
                </a:gridCol>
                <a:gridCol w="429491">
                  <a:extLst>
                    <a:ext uri="{9D8B030D-6E8A-4147-A177-3AD203B41FA5}">
                      <a16:colId xmlns:a16="http://schemas.microsoft.com/office/drawing/2014/main" val="20007"/>
                    </a:ext>
                  </a:extLst>
                </a:gridCol>
                <a:gridCol w="429491">
                  <a:extLst>
                    <a:ext uri="{9D8B030D-6E8A-4147-A177-3AD203B41FA5}">
                      <a16:colId xmlns:a16="http://schemas.microsoft.com/office/drawing/2014/main" val="2284605720"/>
                    </a:ext>
                  </a:extLst>
                </a:gridCol>
                <a:gridCol w="595746">
                  <a:extLst>
                    <a:ext uri="{9D8B030D-6E8A-4147-A177-3AD203B41FA5}">
                      <a16:colId xmlns:a16="http://schemas.microsoft.com/office/drawing/2014/main" val="20005"/>
                    </a:ext>
                  </a:extLst>
                </a:gridCol>
                <a:gridCol w="457200">
                  <a:extLst>
                    <a:ext uri="{9D8B030D-6E8A-4147-A177-3AD203B41FA5}">
                      <a16:colId xmlns:a16="http://schemas.microsoft.com/office/drawing/2014/main" val="4112128672"/>
                    </a:ext>
                  </a:extLst>
                </a:gridCol>
                <a:gridCol w="332509">
                  <a:extLst>
                    <a:ext uri="{9D8B030D-6E8A-4147-A177-3AD203B41FA5}">
                      <a16:colId xmlns:a16="http://schemas.microsoft.com/office/drawing/2014/main" val="20010"/>
                    </a:ext>
                  </a:extLst>
                </a:gridCol>
                <a:gridCol w="484909">
                  <a:extLst>
                    <a:ext uri="{9D8B030D-6E8A-4147-A177-3AD203B41FA5}">
                      <a16:colId xmlns:a16="http://schemas.microsoft.com/office/drawing/2014/main" val="3436610371"/>
                    </a:ext>
                  </a:extLst>
                </a:gridCol>
                <a:gridCol w="401782">
                  <a:extLst>
                    <a:ext uri="{9D8B030D-6E8A-4147-A177-3AD203B41FA5}">
                      <a16:colId xmlns:a16="http://schemas.microsoft.com/office/drawing/2014/main" val="3651448637"/>
                    </a:ext>
                  </a:extLst>
                </a:gridCol>
                <a:gridCol w="415636">
                  <a:extLst>
                    <a:ext uri="{9D8B030D-6E8A-4147-A177-3AD203B41FA5}">
                      <a16:colId xmlns:a16="http://schemas.microsoft.com/office/drawing/2014/main" val="20012"/>
                    </a:ext>
                  </a:extLst>
                </a:gridCol>
                <a:gridCol w="387927">
                  <a:extLst>
                    <a:ext uri="{9D8B030D-6E8A-4147-A177-3AD203B41FA5}">
                      <a16:colId xmlns:a16="http://schemas.microsoft.com/office/drawing/2014/main" val="3733116229"/>
                    </a:ext>
                  </a:extLst>
                </a:gridCol>
                <a:gridCol w="507773">
                  <a:extLst>
                    <a:ext uri="{9D8B030D-6E8A-4147-A177-3AD203B41FA5}">
                      <a16:colId xmlns:a16="http://schemas.microsoft.com/office/drawing/2014/main" val="3036951422"/>
                    </a:ext>
                  </a:extLst>
                </a:gridCol>
                <a:gridCol w="369574">
                  <a:extLst>
                    <a:ext uri="{9D8B030D-6E8A-4147-A177-3AD203B41FA5}">
                      <a16:colId xmlns:a16="http://schemas.microsoft.com/office/drawing/2014/main" val="20014"/>
                    </a:ext>
                  </a:extLst>
                </a:gridCol>
                <a:gridCol w="369574">
                  <a:extLst>
                    <a:ext uri="{9D8B030D-6E8A-4147-A177-3AD203B41FA5}">
                      <a16:colId xmlns:a16="http://schemas.microsoft.com/office/drawing/2014/main" val="4087822623"/>
                    </a:ext>
                  </a:extLst>
                </a:gridCol>
              </a:tblGrid>
              <a:tr h="212042">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r h="212042">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s-CO" sz="9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3826"/>
                  </a:ext>
                </a:extLst>
              </a:tr>
            </a:tbl>
          </a:graphicData>
        </a:graphic>
      </p:graphicFrame>
      <p:graphicFrame>
        <p:nvGraphicFramePr>
          <p:cNvPr id="1121" name="Tabla 1120">
            <a:extLst>
              <a:ext uri="{FF2B5EF4-FFF2-40B4-BE49-F238E27FC236}">
                <a16:creationId xmlns:a16="http://schemas.microsoft.com/office/drawing/2014/main" id="{048F4EEB-3C9F-9627-869F-3F6F62CB4188}"/>
              </a:ext>
            </a:extLst>
          </p:cNvPr>
          <p:cNvGraphicFramePr>
            <a:graphicFrameLocks noGrp="1"/>
          </p:cNvGraphicFramePr>
          <p:nvPr/>
        </p:nvGraphicFramePr>
        <p:xfrm>
          <a:off x="2575708" y="5625240"/>
          <a:ext cx="982760" cy="375285"/>
        </p:xfrm>
        <a:graphic>
          <a:graphicData uri="http://schemas.openxmlformats.org/drawingml/2006/table">
            <a:tbl>
              <a:tblPr/>
              <a:tblGrid>
                <a:gridCol w="982760">
                  <a:extLst>
                    <a:ext uri="{9D8B030D-6E8A-4147-A177-3AD203B41FA5}">
                      <a16:colId xmlns:a16="http://schemas.microsoft.com/office/drawing/2014/main" val="1783842075"/>
                    </a:ext>
                  </a:extLst>
                </a:gridCol>
              </a:tblGrid>
              <a:tr h="233476">
                <a:tc>
                  <a:txBody>
                    <a:bodyPr/>
                    <a:lstStyle/>
                    <a:p>
                      <a:pPr algn="l" fontAlgn="b"/>
                      <a:r>
                        <a:rPr lang="es-CO" sz="800" b="1" i="1" u="none" strike="noStrike" dirty="0">
                          <a:solidFill>
                            <a:srgbClr val="000000"/>
                          </a:solidFill>
                          <a:effectLst/>
                          <a:latin typeface="Century Gothic" panose="020B0502020202020204" pitchFamily="34" charset="0"/>
                        </a:rPr>
                        <a:t>2025</a:t>
                      </a:r>
                      <a:r>
                        <a:rPr lang="es-CO" sz="800" b="0" i="1" u="none" strike="noStrike" dirty="0">
                          <a:solidFill>
                            <a:srgbClr val="000000"/>
                          </a:solidFill>
                          <a:effectLst/>
                          <a:latin typeface="Century Gothic" panose="020B0502020202020204" pitchFamily="34" charset="0"/>
                        </a:rPr>
                        <a:t>  B:153 – </a:t>
                      </a:r>
                      <a:r>
                        <a:rPr lang="es-CO" sz="800" b="0" i="1" u="none" strike="noStrike" dirty="0">
                          <a:solidFill>
                            <a:srgbClr val="E95E09"/>
                          </a:solidFill>
                          <a:effectLst/>
                          <a:latin typeface="Century Gothic" panose="020B0502020202020204" pitchFamily="34" charset="0"/>
                        </a:rPr>
                        <a:t>1,5</a:t>
                      </a:r>
                      <a:endParaRPr lang="es-CO" sz="800" b="1" i="1" u="none" strike="noStrike" dirty="0">
                        <a:solidFill>
                          <a:srgbClr val="E95E09"/>
                        </a:solidFill>
                        <a:effectLst/>
                        <a:latin typeface="Century Gothic" panose="020B0502020202020204" pitchFamily="34" charset="0"/>
                      </a:endParaRPr>
                    </a:p>
                    <a:p>
                      <a:pPr algn="l" fontAlgn="b"/>
                      <a:r>
                        <a:rPr lang="es-CO" sz="800" b="1" i="1" u="none" strike="noStrike" dirty="0">
                          <a:solidFill>
                            <a:srgbClr val="000000"/>
                          </a:solidFill>
                          <a:effectLst/>
                          <a:latin typeface="Century Gothic" panose="020B0502020202020204" pitchFamily="34" charset="0"/>
                        </a:rPr>
                        <a:t>2022</a:t>
                      </a:r>
                      <a:r>
                        <a:rPr lang="es-CO" sz="800" b="0" i="1" u="none" strike="noStrike" dirty="0">
                          <a:solidFill>
                            <a:srgbClr val="000000"/>
                          </a:solidFill>
                          <a:effectLst/>
                          <a:latin typeface="Century Gothic" panose="020B0502020202020204" pitchFamily="34" charset="0"/>
                        </a:rPr>
                        <a:t>  B:164 – </a:t>
                      </a:r>
                      <a:r>
                        <a:rPr lang="es-CO" sz="800" b="0" i="1" u="none" strike="noStrike" dirty="0">
                          <a:solidFill>
                            <a:srgbClr val="E95E09"/>
                          </a:solidFill>
                          <a:effectLst/>
                          <a:latin typeface="Century Gothic" panose="020B0502020202020204" pitchFamily="34" charset="0"/>
                        </a:rPr>
                        <a:t>1,9</a:t>
                      </a:r>
                      <a:endParaRPr lang="es-CO" sz="800" b="0" i="1" u="none" strike="noStrike" dirty="0">
                        <a:solidFill>
                          <a:srgbClr val="000000"/>
                        </a:solidFill>
                        <a:effectLst/>
                        <a:latin typeface="Century Gothic" panose="020B0502020202020204" pitchFamily="34" charset="0"/>
                      </a:endParaRPr>
                    </a:p>
                    <a:p>
                      <a:pPr algn="l" fontAlgn="b"/>
                      <a:r>
                        <a:rPr lang="es-CO" sz="800" b="1" i="1" u="none" strike="noStrike" dirty="0">
                          <a:solidFill>
                            <a:srgbClr val="000000"/>
                          </a:solidFill>
                          <a:effectLst/>
                          <a:latin typeface="Century Gothic" panose="020B0502020202020204" pitchFamily="34" charset="0"/>
                        </a:rPr>
                        <a:t>2020</a:t>
                      </a:r>
                      <a:r>
                        <a:rPr lang="es-CO" sz="800" b="0" i="1" u="none" strike="noStrike" dirty="0">
                          <a:solidFill>
                            <a:srgbClr val="000000"/>
                          </a:solidFill>
                          <a:effectLst/>
                          <a:latin typeface="Century Gothic" panose="020B0502020202020204" pitchFamily="34" charset="0"/>
                        </a:rPr>
                        <a:t>  B:162 – </a:t>
                      </a:r>
                      <a:r>
                        <a:rPr lang="es-CO" sz="800" b="0" i="1" u="none" strike="noStrike" dirty="0">
                          <a:solidFill>
                            <a:srgbClr val="E95E09"/>
                          </a:solidFill>
                          <a:effectLst/>
                          <a:latin typeface="Century Gothic" panose="020B050202020202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145" name="Triángulo isósceles 144">
            <a:extLst>
              <a:ext uri="{FF2B5EF4-FFF2-40B4-BE49-F238E27FC236}">
                <a16:creationId xmlns:a16="http://schemas.microsoft.com/office/drawing/2014/main" id="{EA327C92-C75C-4260-F159-EEAF7DE57D75}"/>
              </a:ext>
            </a:extLst>
          </p:cNvPr>
          <p:cNvSpPr/>
          <p:nvPr/>
        </p:nvSpPr>
        <p:spPr>
          <a:xfrm flipV="1">
            <a:off x="3469315" y="477696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7" name="Imagen 126">
            <a:extLst>
              <a:ext uri="{FF2B5EF4-FFF2-40B4-BE49-F238E27FC236}">
                <a16:creationId xmlns:a16="http://schemas.microsoft.com/office/drawing/2014/main" id="{DDB55850-80F5-0700-35A3-C1CA88F7EA4E}"/>
              </a:ext>
            </a:extLst>
          </p:cNvPr>
          <p:cNvPicPr>
            <a:picLocks noChangeAspect="1"/>
          </p:cNvPicPr>
          <p:nvPr/>
        </p:nvPicPr>
        <p:blipFill>
          <a:blip r:embed="rId3">
            <a:duotone>
              <a:srgbClr val="FFC000">
                <a:shade val="45000"/>
                <a:satMod val="135000"/>
              </a:srgbClr>
              <a:prstClr val="white"/>
            </a:duotone>
          </a:blip>
          <a:stretch>
            <a:fillRect/>
          </a:stretch>
        </p:blipFill>
        <p:spPr>
          <a:xfrm>
            <a:off x="9704222" y="58930"/>
            <a:ext cx="422648" cy="422648"/>
          </a:xfrm>
          <a:prstGeom prst="rect">
            <a:avLst/>
          </a:prstGeom>
        </p:spPr>
      </p:pic>
      <p:sp>
        <p:nvSpPr>
          <p:cNvPr id="128"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129"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130" name="Triángulo isósceles 129">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Triángulo isósceles 130">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CuadroTexto 131"/>
          <p:cNvSpPr txBox="1"/>
          <p:nvPr/>
        </p:nvSpPr>
        <p:spPr>
          <a:xfrm>
            <a:off x="353683" y="668472"/>
            <a:ext cx="11279052"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alcanza 31% en conciencia publicitaria total, segundo tras Genfar (34%), y por encima de MK (18%); adicionalmente, el bajo promedio de marcas recordadas por persona revela concentración de la atención y “share of voice”, obligando a la marca a mantener consistencia y diferenciación en sus mensajes.</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nvGrpSpPr>
          <p:cNvPr id="5" name="Grupo 4">
            <a:extLst>
              <a:ext uri="{FF2B5EF4-FFF2-40B4-BE49-F238E27FC236}">
                <a16:creationId xmlns:a16="http://schemas.microsoft.com/office/drawing/2014/main" id="{45ECC2EE-BFFC-2DED-DC71-0EF549292D19}"/>
              </a:ext>
            </a:extLst>
          </p:cNvPr>
          <p:cNvGrpSpPr/>
          <p:nvPr/>
        </p:nvGrpSpPr>
        <p:grpSpPr>
          <a:xfrm>
            <a:off x="1125504" y="3745925"/>
            <a:ext cx="379617" cy="302485"/>
            <a:chOff x="1064217" y="3155615"/>
            <a:chExt cx="379617" cy="302485"/>
          </a:xfrm>
        </p:grpSpPr>
        <p:grpSp>
          <p:nvGrpSpPr>
            <p:cNvPr id="8" name="Gráfico 34">
              <a:extLst>
                <a:ext uri="{FF2B5EF4-FFF2-40B4-BE49-F238E27FC236}">
                  <a16:creationId xmlns:a16="http://schemas.microsoft.com/office/drawing/2014/main" id="{5499C299-8A51-1F72-8822-F2E00F87F099}"/>
                </a:ext>
              </a:extLst>
            </p:cNvPr>
            <p:cNvGrpSpPr/>
            <p:nvPr/>
          </p:nvGrpSpPr>
          <p:grpSpPr>
            <a:xfrm>
              <a:off x="1410846" y="3162904"/>
              <a:ext cx="32988" cy="33184"/>
              <a:chOff x="1410846" y="3162904"/>
              <a:chExt cx="32988" cy="33184"/>
            </a:xfrm>
            <a:solidFill>
              <a:srgbClr val="242F5F"/>
            </a:solidFill>
          </p:grpSpPr>
          <p:sp>
            <p:nvSpPr>
              <p:cNvPr id="24" name="Forma libre: forma 23">
                <a:extLst>
                  <a:ext uri="{FF2B5EF4-FFF2-40B4-BE49-F238E27FC236}">
                    <a16:creationId xmlns:a16="http://schemas.microsoft.com/office/drawing/2014/main" id="{4CB68167-D1BB-BDCE-AAC1-903A93B42987}"/>
                  </a:ext>
                </a:extLst>
              </p:cNvPr>
              <p:cNvSpPr/>
              <p:nvPr/>
            </p:nvSpPr>
            <p:spPr>
              <a:xfrm>
                <a:off x="1410846" y="3162904"/>
                <a:ext cx="32988" cy="33184"/>
              </a:xfrm>
              <a:custGeom>
                <a:avLst/>
                <a:gdLst>
                  <a:gd name="connsiteX0" fmla="*/ 16500 w 32988"/>
                  <a:gd name="connsiteY0" fmla="*/ 0 h 33184"/>
                  <a:gd name="connsiteX1" fmla="*/ 7139 w 32988"/>
                  <a:gd name="connsiteY1" fmla="*/ 2889 h 33184"/>
                  <a:gd name="connsiteX2" fmla="*/ 6614 w 32988"/>
                  <a:gd name="connsiteY2" fmla="*/ 3264 h 33184"/>
                  <a:gd name="connsiteX3" fmla="*/ 6182 w 32988"/>
                  <a:gd name="connsiteY3" fmla="*/ 3602 h 33184"/>
                  <a:gd name="connsiteX4" fmla="*/ 5826 w 32988"/>
                  <a:gd name="connsiteY4" fmla="*/ 3902 h 33184"/>
                  <a:gd name="connsiteX5" fmla="*/ 329 w 32988"/>
                  <a:gd name="connsiteY5" fmla="*/ 19997 h 33184"/>
                  <a:gd name="connsiteX6" fmla="*/ 13498 w 32988"/>
                  <a:gd name="connsiteY6" fmla="*/ 32904 h 33184"/>
                  <a:gd name="connsiteX7" fmla="*/ 16500 w 32988"/>
                  <a:gd name="connsiteY7" fmla="*/ 33185 h 33184"/>
                  <a:gd name="connsiteX8" fmla="*/ 32989 w 32988"/>
                  <a:gd name="connsiteY8" fmla="*/ 18384 h 33184"/>
                  <a:gd name="connsiteX9" fmla="*/ 32989 w 32988"/>
                  <a:gd name="connsiteY9" fmla="*/ 14801 h 33184"/>
                  <a:gd name="connsiteX10" fmla="*/ 16500 w 32988"/>
                  <a:gd name="connsiteY10" fmla="*/ 0 h 33184"/>
                  <a:gd name="connsiteX11" fmla="*/ 16650 w 32988"/>
                  <a:gd name="connsiteY11" fmla="*/ 30690 h 33184"/>
                  <a:gd name="connsiteX12" fmla="*/ 2637 w 32988"/>
                  <a:gd name="connsiteY12" fmla="*/ 16639 h 33184"/>
                  <a:gd name="connsiteX13" fmla="*/ 16800 w 32988"/>
                  <a:gd name="connsiteY13" fmla="*/ 2589 h 33184"/>
                  <a:gd name="connsiteX14" fmla="*/ 30588 w 32988"/>
                  <a:gd name="connsiteY14" fmla="*/ 16658 h 33184"/>
                  <a:gd name="connsiteX15" fmla="*/ 16650 w 32988"/>
                  <a:gd name="connsiteY15" fmla="*/ 30690 h 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988" h="33184">
                    <a:moveTo>
                      <a:pt x="16500" y="0"/>
                    </a:moveTo>
                    <a:cubicBezTo>
                      <a:pt x="13029" y="0"/>
                      <a:pt x="9803" y="1069"/>
                      <a:pt x="7139" y="2889"/>
                    </a:cubicBezTo>
                    <a:cubicBezTo>
                      <a:pt x="6951" y="3001"/>
                      <a:pt x="6782" y="3133"/>
                      <a:pt x="6614" y="3264"/>
                    </a:cubicBezTo>
                    <a:cubicBezTo>
                      <a:pt x="6464" y="3377"/>
                      <a:pt x="6313" y="3489"/>
                      <a:pt x="6182" y="3602"/>
                    </a:cubicBezTo>
                    <a:cubicBezTo>
                      <a:pt x="6070" y="3696"/>
                      <a:pt x="5938" y="3789"/>
                      <a:pt x="5826" y="3902"/>
                    </a:cubicBezTo>
                    <a:cubicBezTo>
                      <a:pt x="1436" y="7729"/>
                      <a:pt x="-909" y="13863"/>
                      <a:pt x="329" y="19997"/>
                    </a:cubicBezTo>
                    <a:cubicBezTo>
                      <a:pt x="1661" y="26600"/>
                      <a:pt x="7158" y="31628"/>
                      <a:pt x="13498" y="32904"/>
                    </a:cubicBezTo>
                    <a:cubicBezTo>
                      <a:pt x="14474" y="33091"/>
                      <a:pt x="15468" y="33185"/>
                      <a:pt x="16500" y="33185"/>
                    </a:cubicBezTo>
                    <a:cubicBezTo>
                      <a:pt x="25054" y="33185"/>
                      <a:pt x="32107" y="26713"/>
                      <a:pt x="32989" y="18384"/>
                    </a:cubicBezTo>
                    <a:lnTo>
                      <a:pt x="32989" y="14801"/>
                    </a:lnTo>
                    <a:cubicBezTo>
                      <a:pt x="32107" y="6491"/>
                      <a:pt x="25054" y="0"/>
                      <a:pt x="16500" y="0"/>
                    </a:cubicBezTo>
                    <a:close/>
                    <a:moveTo>
                      <a:pt x="16650" y="30690"/>
                    </a:moveTo>
                    <a:cubicBezTo>
                      <a:pt x="9109" y="30671"/>
                      <a:pt x="2655" y="24199"/>
                      <a:pt x="2637" y="16639"/>
                    </a:cubicBezTo>
                    <a:cubicBezTo>
                      <a:pt x="2618" y="8779"/>
                      <a:pt x="8921" y="2532"/>
                      <a:pt x="16800" y="2589"/>
                    </a:cubicBezTo>
                    <a:cubicBezTo>
                      <a:pt x="24566" y="2664"/>
                      <a:pt x="30606" y="8817"/>
                      <a:pt x="30588" y="16658"/>
                    </a:cubicBezTo>
                    <a:cubicBezTo>
                      <a:pt x="30588" y="24293"/>
                      <a:pt x="24210" y="30709"/>
                      <a:pt x="16650" y="30690"/>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orma libre: forma 25">
                <a:extLst>
                  <a:ext uri="{FF2B5EF4-FFF2-40B4-BE49-F238E27FC236}">
                    <a16:creationId xmlns:a16="http://schemas.microsoft.com/office/drawing/2014/main" id="{E89EDB9B-36F8-D1E4-DF33-30E55AD166E6}"/>
                  </a:ext>
                </a:extLst>
              </p:cNvPr>
              <p:cNvSpPr/>
              <p:nvPr/>
            </p:nvSpPr>
            <p:spPr>
              <a:xfrm>
                <a:off x="1422600" y="3171973"/>
                <a:ext cx="12270" cy="15242"/>
              </a:xfrm>
              <a:custGeom>
                <a:avLst/>
                <a:gdLst>
                  <a:gd name="connsiteX0" fmla="*/ 8460 w 12270"/>
                  <a:gd name="connsiteY0" fmla="*/ 9727 h 15242"/>
                  <a:gd name="connsiteX1" fmla="*/ 11706 w 12270"/>
                  <a:gd name="connsiteY1" fmla="*/ 15074 h 15242"/>
                  <a:gd name="connsiteX2" fmla="*/ 9248 w 12270"/>
                  <a:gd name="connsiteY2" fmla="*/ 15224 h 15242"/>
                  <a:gd name="connsiteX3" fmla="*/ 5722 w 12270"/>
                  <a:gd name="connsiteY3" fmla="*/ 9859 h 15242"/>
                  <a:gd name="connsiteX4" fmla="*/ 2495 w 12270"/>
                  <a:gd name="connsiteY4" fmla="*/ 9859 h 15242"/>
                  <a:gd name="connsiteX5" fmla="*/ 2251 w 12270"/>
                  <a:gd name="connsiteY5" fmla="*/ 15018 h 15242"/>
                  <a:gd name="connsiteX6" fmla="*/ 0 w 12270"/>
                  <a:gd name="connsiteY6" fmla="*/ 15243 h 15242"/>
                  <a:gd name="connsiteX7" fmla="*/ 0 w 12270"/>
                  <a:gd name="connsiteY7" fmla="*/ 85 h 15242"/>
                  <a:gd name="connsiteX8" fmla="*/ 8104 w 12270"/>
                  <a:gd name="connsiteY8" fmla="*/ 142 h 15242"/>
                  <a:gd name="connsiteX9" fmla="*/ 12231 w 12270"/>
                  <a:gd name="connsiteY9" fmla="*/ 4137 h 15242"/>
                  <a:gd name="connsiteX10" fmla="*/ 9623 w 12270"/>
                  <a:gd name="connsiteY10" fmla="*/ 9015 h 15242"/>
                  <a:gd name="connsiteX11" fmla="*/ 8460 w 12270"/>
                  <a:gd name="connsiteY11" fmla="*/ 9727 h 15242"/>
                  <a:gd name="connsiteX12" fmla="*/ 2495 w 12270"/>
                  <a:gd name="connsiteY12" fmla="*/ 7570 h 15242"/>
                  <a:gd name="connsiteX13" fmla="*/ 7672 w 12270"/>
                  <a:gd name="connsiteY13" fmla="*/ 7101 h 15242"/>
                  <a:gd name="connsiteX14" fmla="*/ 9530 w 12270"/>
                  <a:gd name="connsiteY14" fmla="*/ 4475 h 15242"/>
                  <a:gd name="connsiteX15" fmla="*/ 7241 w 12270"/>
                  <a:gd name="connsiteY15" fmla="*/ 2186 h 15242"/>
                  <a:gd name="connsiteX16" fmla="*/ 2495 w 12270"/>
                  <a:gd name="connsiteY16" fmla="*/ 2149 h 15242"/>
                  <a:gd name="connsiteX17" fmla="*/ 2495 w 12270"/>
                  <a:gd name="connsiteY17" fmla="*/ 7570 h 1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70" h="15242">
                    <a:moveTo>
                      <a:pt x="8460" y="9727"/>
                    </a:moveTo>
                    <a:cubicBezTo>
                      <a:pt x="9530" y="11472"/>
                      <a:pt x="10543" y="13142"/>
                      <a:pt x="11706" y="15074"/>
                    </a:cubicBezTo>
                    <a:cubicBezTo>
                      <a:pt x="10730" y="15130"/>
                      <a:pt x="9999" y="15186"/>
                      <a:pt x="9248" y="15224"/>
                    </a:cubicBezTo>
                    <a:cubicBezTo>
                      <a:pt x="8048" y="13404"/>
                      <a:pt x="6903" y="11678"/>
                      <a:pt x="5722" y="9859"/>
                    </a:cubicBezTo>
                    <a:cubicBezTo>
                      <a:pt x="4709" y="9859"/>
                      <a:pt x="3752" y="9859"/>
                      <a:pt x="2495" y="9859"/>
                    </a:cubicBezTo>
                    <a:cubicBezTo>
                      <a:pt x="2420" y="11585"/>
                      <a:pt x="2345" y="13217"/>
                      <a:pt x="2251" y="15018"/>
                    </a:cubicBezTo>
                    <a:cubicBezTo>
                      <a:pt x="1501" y="15093"/>
                      <a:pt x="863" y="15168"/>
                      <a:pt x="0" y="15243"/>
                    </a:cubicBezTo>
                    <a:cubicBezTo>
                      <a:pt x="0" y="10196"/>
                      <a:pt x="0" y="5282"/>
                      <a:pt x="0" y="85"/>
                    </a:cubicBezTo>
                    <a:cubicBezTo>
                      <a:pt x="2664" y="85"/>
                      <a:pt x="5421" y="-140"/>
                      <a:pt x="8104" y="142"/>
                    </a:cubicBezTo>
                    <a:cubicBezTo>
                      <a:pt x="10655" y="404"/>
                      <a:pt x="12006" y="1905"/>
                      <a:pt x="12231" y="4137"/>
                    </a:cubicBezTo>
                    <a:cubicBezTo>
                      <a:pt x="12456" y="6295"/>
                      <a:pt x="11724" y="8039"/>
                      <a:pt x="9623" y="9015"/>
                    </a:cubicBezTo>
                    <a:cubicBezTo>
                      <a:pt x="9286" y="9183"/>
                      <a:pt x="8967" y="9409"/>
                      <a:pt x="8460" y="9727"/>
                    </a:cubicBezTo>
                    <a:close/>
                    <a:moveTo>
                      <a:pt x="2495" y="7570"/>
                    </a:moveTo>
                    <a:cubicBezTo>
                      <a:pt x="4408" y="7420"/>
                      <a:pt x="6078" y="7420"/>
                      <a:pt x="7672" y="7101"/>
                    </a:cubicBezTo>
                    <a:cubicBezTo>
                      <a:pt x="8948" y="6857"/>
                      <a:pt x="9642" y="5807"/>
                      <a:pt x="9530" y="4475"/>
                    </a:cubicBezTo>
                    <a:cubicBezTo>
                      <a:pt x="9417" y="3143"/>
                      <a:pt x="8535" y="2299"/>
                      <a:pt x="7241" y="2186"/>
                    </a:cubicBezTo>
                    <a:cubicBezTo>
                      <a:pt x="5722" y="2055"/>
                      <a:pt x="4165" y="2149"/>
                      <a:pt x="2495" y="2149"/>
                    </a:cubicBezTo>
                    <a:cubicBezTo>
                      <a:pt x="2495" y="3968"/>
                      <a:pt x="2495" y="5507"/>
                      <a:pt x="2495" y="7570"/>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Forma libre: forma 9">
              <a:extLst>
                <a:ext uri="{FF2B5EF4-FFF2-40B4-BE49-F238E27FC236}">
                  <a16:creationId xmlns:a16="http://schemas.microsoft.com/office/drawing/2014/main" id="{79F31A61-069F-057B-28FE-F49E18A3B455}"/>
                </a:ext>
              </a:extLst>
            </p:cNvPr>
            <p:cNvSpPr/>
            <p:nvPr/>
          </p:nvSpPr>
          <p:spPr>
            <a:xfrm>
              <a:off x="1064217" y="3155615"/>
              <a:ext cx="362020" cy="302485"/>
            </a:xfrm>
            <a:custGeom>
              <a:avLst/>
              <a:gdLst>
                <a:gd name="connsiteX0" fmla="*/ 84 w 362020"/>
                <a:gd name="connsiteY0" fmla="*/ 151509 h 302485"/>
                <a:gd name="connsiteX1" fmla="*/ 6724 w 362020"/>
                <a:gd name="connsiteY1" fmla="*/ 93281 h 302485"/>
                <a:gd name="connsiteX2" fmla="*/ 81536 w 362020"/>
                <a:gd name="connsiteY2" fmla="*/ 14643 h 302485"/>
                <a:gd name="connsiteX3" fmla="*/ 151958 w 362020"/>
                <a:gd name="connsiteY3" fmla="*/ 1324 h 302485"/>
                <a:gd name="connsiteX4" fmla="*/ 185630 w 362020"/>
                <a:gd name="connsiteY4" fmla="*/ 67 h 302485"/>
                <a:gd name="connsiteX5" fmla="*/ 274154 w 362020"/>
                <a:gd name="connsiteY5" fmla="*/ 12767 h 302485"/>
                <a:gd name="connsiteX6" fmla="*/ 323547 w 362020"/>
                <a:gd name="connsiteY6" fmla="*/ 40380 h 302485"/>
                <a:gd name="connsiteX7" fmla="*/ 358026 w 362020"/>
                <a:gd name="connsiteY7" fmla="*/ 106281 h 302485"/>
                <a:gd name="connsiteX8" fmla="*/ 361516 w 362020"/>
                <a:gd name="connsiteY8" fmla="*/ 166892 h 302485"/>
                <a:gd name="connsiteX9" fmla="*/ 352755 w 362020"/>
                <a:gd name="connsiteY9" fmla="*/ 217354 h 302485"/>
                <a:gd name="connsiteX10" fmla="*/ 292820 w 362020"/>
                <a:gd name="connsiteY10" fmla="*/ 283048 h 302485"/>
                <a:gd name="connsiteX11" fmla="*/ 229808 w 362020"/>
                <a:gd name="connsiteY11" fmla="*/ 299369 h 302485"/>
                <a:gd name="connsiteX12" fmla="*/ 182216 w 362020"/>
                <a:gd name="connsiteY12" fmla="*/ 302483 h 302485"/>
                <a:gd name="connsiteX13" fmla="*/ 93354 w 362020"/>
                <a:gd name="connsiteY13" fmla="*/ 291809 h 302485"/>
                <a:gd name="connsiteX14" fmla="*/ 52384 w 362020"/>
                <a:gd name="connsiteY14" fmla="*/ 273838 h 302485"/>
                <a:gd name="connsiteX15" fmla="*/ 7700 w 362020"/>
                <a:gd name="connsiteY15" fmla="*/ 213490 h 302485"/>
                <a:gd name="connsiteX16" fmla="*/ 84 w 362020"/>
                <a:gd name="connsiteY16" fmla="*/ 151509 h 302485"/>
                <a:gd name="connsiteX17" fmla="*/ 2335 w 362020"/>
                <a:gd name="connsiteY17" fmla="*/ 152241 h 302485"/>
                <a:gd name="connsiteX18" fmla="*/ 7381 w 362020"/>
                <a:gd name="connsiteY18" fmla="*/ 196756 h 302485"/>
                <a:gd name="connsiteX19" fmla="*/ 73882 w 362020"/>
                <a:gd name="connsiteY19" fmla="*/ 280929 h 302485"/>
                <a:gd name="connsiteX20" fmla="*/ 134361 w 362020"/>
                <a:gd name="connsiteY20" fmla="*/ 296030 h 302485"/>
                <a:gd name="connsiteX21" fmla="*/ 183848 w 362020"/>
                <a:gd name="connsiteY21" fmla="*/ 298956 h 302485"/>
                <a:gd name="connsiteX22" fmla="*/ 227707 w 362020"/>
                <a:gd name="connsiteY22" fmla="*/ 296011 h 302485"/>
                <a:gd name="connsiteX23" fmla="*/ 283928 w 362020"/>
                <a:gd name="connsiteY23" fmla="*/ 282842 h 302485"/>
                <a:gd name="connsiteX24" fmla="*/ 351554 w 362020"/>
                <a:gd name="connsiteY24" fmla="*/ 208293 h 302485"/>
                <a:gd name="connsiteX25" fmla="*/ 358083 w 362020"/>
                <a:gd name="connsiteY25" fmla="*/ 161227 h 302485"/>
                <a:gd name="connsiteX26" fmla="*/ 356300 w 362020"/>
                <a:gd name="connsiteY26" fmla="*/ 119169 h 302485"/>
                <a:gd name="connsiteX27" fmla="*/ 341837 w 362020"/>
                <a:gd name="connsiteY27" fmla="*/ 70226 h 302485"/>
                <a:gd name="connsiteX28" fmla="*/ 277325 w 362020"/>
                <a:gd name="connsiteY28" fmla="*/ 17719 h 302485"/>
                <a:gd name="connsiteX29" fmla="*/ 182497 w 362020"/>
                <a:gd name="connsiteY29" fmla="*/ 3612 h 302485"/>
                <a:gd name="connsiteX30" fmla="*/ 134005 w 362020"/>
                <a:gd name="connsiteY30" fmla="*/ 6576 h 302485"/>
                <a:gd name="connsiteX31" fmla="*/ 74426 w 362020"/>
                <a:gd name="connsiteY31" fmla="*/ 21527 h 302485"/>
                <a:gd name="connsiteX32" fmla="*/ 10195 w 362020"/>
                <a:gd name="connsiteY32" fmla="*/ 94688 h 302485"/>
                <a:gd name="connsiteX33" fmla="*/ 2335 w 362020"/>
                <a:gd name="connsiteY33" fmla="*/ 152241 h 30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2020" h="302485">
                  <a:moveTo>
                    <a:pt x="84" y="151509"/>
                  </a:moveTo>
                  <a:cubicBezTo>
                    <a:pt x="-441" y="131850"/>
                    <a:pt x="1472" y="112340"/>
                    <a:pt x="6724" y="93281"/>
                  </a:cubicBezTo>
                  <a:cubicBezTo>
                    <a:pt x="17586" y="53774"/>
                    <a:pt x="43380" y="28243"/>
                    <a:pt x="81536" y="14643"/>
                  </a:cubicBezTo>
                  <a:cubicBezTo>
                    <a:pt x="104291" y="6539"/>
                    <a:pt x="127815" y="2299"/>
                    <a:pt x="151958" y="1324"/>
                  </a:cubicBezTo>
                  <a:cubicBezTo>
                    <a:pt x="163175" y="874"/>
                    <a:pt x="174431" y="-290"/>
                    <a:pt x="185630" y="67"/>
                  </a:cubicBezTo>
                  <a:cubicBezTo>
                    <a:pt x="215570" y="1042"/>
                    <a:pt x="245415" y="3181"/>
                    <a:pt x="274154" y="12767"/>
                  </a:cubicBezTo>
                  <a:cubicBezTo>
                    <a:pt x="292369" y="18845"/>
                    <a:pt x="309253" y="27193"/>
                    <a:pt x="323547" y="40380"/>
                  </a:cubicBezTo>
                  <a:cubicBezTo>
                    <a:pt x="342963" y="58276"/>
                    <a:pt x="353111" y="80881"/>
                    <a:pt x="358026" y="106281"/>
                  </a:cubicBezTo>
                  <a:cubicBezTo>
                    <a:pt x="361909" y="126335"/>
                    <a:pt x="362697" y="146613"/>
                    <a:pt x="361516" y="166892"/>
                  </a:cubicBezTo>
                  <a:cubicBezTo>
                    <a:pt x="360521" y="183963"/>
                    <a:pt x="358214" y="200921"/>
                    <a:pt x="352755" y="217354"/>
                  </a:cubicBezTo>
                  <a:cubicBezTo>
                    <a:pt x="342475" y="248231"/>
                    <a:pt x="322121" y="269692"/>
                    <a:pt x="292820" y="283048"/>
                  </a:cubicBezTo>
                  <a:cubicBezTo>
                    <a:pt x="272785" y="292184"/>
                    <a:pt x="251643" y="297343"/>
                    <a:pt x="229808" y="299369"/>
                  </a:cubicBezTo>
                  <a:cubicBezTo>
                    <a:pt x="213975" y="300832"/>
                    <a:pt x="198067" y="302558"/>
                    <a:pt x="182216" y="302483"/>
                  </a:cubicBezTo>
                  <a:cubicBezTo>
                    <a:pt x="152258" y="302333"/>
                    <a:pt x="122393" y="300194"/>
                    <a:pt x="93354" y="291809"/>
                  </a:cubicBezTo>
                  <a:cubicBezTo>
                    <a:pt x="78891" y="287626"/>
                    <a:pt x="65122" y="281904"/>
                    <a:pt x="52384" y="273838"/>
                  </a:cubicBezTo>
                  <a:cubicBezTo>
                    <a:pt x="29742" y="259487"/>
                    <a:pt x="15466" y="238852"/>
                    <a:pt x="7700" y="213490"/>
                  </a:cubicBezTo>
                  <a:cubicBezTo>
                    <a:pt x="1528" y="193342"/>
                    <a:pt x="-404" y="172595"/>
                    <a:pt x="84" y="151509"/>
                  </a:cubicBezTo>
                  <a:close/>
                  <a:moveTo>
                    <a:pt x="2335" y="152241"/>
                  </a:moveTo>
                  <a:cubicBezTo>
                    <a:pt x="3967" y="167098"/>
                    <a:pt x="4792" y="182087"/>
                    <a:pt x="7381" y="196756"/>
                  </a:cubicBezTo>
                  <a:cubicBezTo>
                    <a:pt x="14434" y="236544"/>
                    <a:pt x="36308" y="265040"/>
                    <a:pt x="73882" y="280929"/>
                  </a:cubicBezTo>
                  <a:cubicBezTo>
                    <a:pt x="93260" y="289126"/>
                    <a:pt x="113426" y="294304"/>
                    <a:pt x="134361" y="296030"/>
                  </a:cubicBezTo>
                  <a:cubicBezTo>
                    <a:pt x="150832" y="297380"/>
                    <a:pt x="167340" y="298919"/>
                    <a:pt x="183848" y="298956"/>
                  </a:cubicBezTo>
                  <a:cubicBezTo>
                    <a:pt x="198461" y="298994"/>
                    <a:pt x="213112" y="297305"/>
                    <a:pt x="227707" y="296011"/>
                  </a:cubicBezTo>
                  <a:cubicBezTo>
                    <a:pt x="247047" y="294323"/>
                    <a:pt x="265825" y="289989"/>
                    <a:pt x="283928" y="282842"/>
                  </a:cubicBezTo>
                  <a:cubicBezTo>
                    <a:pt x="318707" y="269110"/>
                    <a:pt x="341725" y="244799"/>
                    <a:pt x="351554" y="208293"/>
                  </a:cubicBezTo>
                  <a:cubicBezTo>
                    <a:pt x="355719" y="192836"/>
                    <a:pt x="357726" y="177078"/>
                    <a:pt x="358083" y="161227"/>
                  </a:cubicBezTo>
                  <a:cubicBezTo>
                    <a:pt x="358402" y="147214"/>
                    <a:pt x="357707" y="133125"/>
                    <a:pt x="356300" y="119169"/>
                  </a:cubicBezTo>
                  <a:cubicBezTo>
                    <a:pt x="354593" y="102042"/>
                    <a:pt x="350035" y="85552"/>
                    <a:pt x="341837" y="70226"/>
                  </a:cubicBezTo>
                  <a:cubicBezTo>
                    <a:pt x="327655" y="43701"/>
                    <a:pt x="304938" y="27755"/>
                    <a:pt x="277325" y="17719"/>
                  </a:cubicBezTo>
                  <a:cubicBezTo>
                    <a:pt x="246672" y="6576"/>
                    <a:pt x="214650" y="4044"/>
                    <a:pt x="182497" y="3612"/>
                  </a:cubicBezTo>
                  <a:cubicBezTo>
                    <a:pt x="166365" y="3425"/>
                    <a:pt x="150157" y="5169"/>
                    <a:pt x="134005" y="6576"/>
                  </a:cubicBezTo>
                  <a:cubicBezTo>
                    <a:pt x="113389" y="8377"/>
                    <a:pt x="93485" y="13367"/>
                    <a:pt x="74426" y="21527"/>
                  </a:cubicBezTo>
                  <a:cubicBezTo>
                    <a:pt x="41373" y="35709"/>
                    <a:pt x="19574" y="59740"/>
                    <a:pt x="10195" y="94688"/>
                  </a:cubicBezTo>
                  <a:cubicBezTo>
                    <a:pt x="5149" y="113522"/>
                    <a:pt x="3123" y="132675"/>
                    <a:pt x="2335" y="152241"/>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orma libre: forma 15">
              <a:extLst>
                <a:ext uri="{FF2B5EF4-FFF2-40B4-BE49-F238E27FC236}">
                  <a16:creationId xmlns:a16="http://schemas.microsoft.com/office/drawing/2014/main" id="{C34E83D9-744A-043D-6AAD-FB4CE39719E9}"/>
                </a:ext>
              </a:extLst>
            </p:cNvPr>
            <p:cNvSpPr/>
            <p:nvPr/>
          </p:nvSpPr>
          <p:spPr>
            <a:xfrm>
              <a:off x="1082427" y="3174145"/>
              <a:ext cx="325277" cy="265843"/>
            </a:xfrm>
            <a:custGeom>
              <a:avLst/>
              <a:gdLst>
                <a:gd name="connsiteX0" fmla="*/ 163518 w 325277"/>
                <a:gd name="connsiteY0" fmla="*/ 265794 h 265843"/>
                <a:gd name="connsiteX1" fmla="*/ 82084 w 325277"/>
                <a:gd name="connsiteY1" fmla="*/ 256227 h 265843"/>
                <a:gd name="connsiteX2" fmla="*/ 20067 w 325277"/>
                <a:gd name="connsiteY2" fmla="*/ 215369 h 265843"/>
                <a:gd name="connsiteX3" fmla="*/ 2621 w 325277"/>
                <a:gd name="connsiteY3" fmla="*/ 169466 h 265843"/>
                <a:gd name="connsiteX4" fmla="*/ 989 w 325277"/>
                <a:gd name="connsiteY4" fmla="*/ 110581 h 265843"/>
                <a:gd name="connsiteX5" fmla="*/ 24213 w 325277"/>
                <a:gd name="connsiteY5" fmla="*/ 45599 h 265843"/>
                <a:gd name="connsiteX6" fmla="*/ 72386 w 325277"/>
                <a:gd name="connsiteY6" fmla="*/ 12977 h 265843"/>
                <a:gd name="connsiteX7" fmla="*/ 131740 w 325277"/>
                <a:gd name="connsiteY7" fmla="*/ 1496 h 265843"/>
                <a:gd name="connsiteX8" fmla="*/ 169145 w 325277"/>
                <a:gd name="connsiteY8" fmla="*/ 89 h 265843"/>
                <a:gd name="connsiteX9" fmla="*/ 247540 w 325277"/>
                <a:gd name="connsiteY9" fmla="*/ 11270 h 265843"/>
                <a:gd name="connsiteX10" fmla="*/ 312784 w 325277"/>
                <a:gd name="connsiteY10" fmla="*/ 64958 h 265843"/>
                <a:gd name="connsiteX11" fmla="*/ 323252 w 325277"/>
                <a:gd name="connsiteY11" fmla="*/ 102552 h 265843"/>
                <a:gd name="connsiteX12" fmla="*/ 324565 w 325277"/>
                <a:gd name="connsiteY12" fmla="*/ 152095 h 265843"/>
                <a:gd name="connsiteX13" fmla="*/ 290761 w 325277"/>
                <a:gd name="connsiteY13" fmla="*/ 231652 h 265843"/>
                <a:gd name="connsiteX14" fmla="*/ 236772 w 325277"/>
                <a:gd name="connsiteY14" fmla="*/ 258140 h 265843"/>
                <a:gd name="connsiteX15" fmla="*/ 163518 w 325277"/>
                <a:gd name="connsiteY15" fmla="*/ 265794 h 265843"/>
                <a:gd name="connsiteX16" fmla="*/ 123598 w 325277"/>
                <a:gd name="connsiteY16" fmla="*/ 200437 h 265843"/>
                <a:gd name="connsiteX17" fmla="*/ 173967 w 325277"/>
                <a:gd name="connsiteY17" fmla="*/ 94429 h 265843"/>
                <a:gd name="connsiteX18" fmla="*/ 175373 w 325277"/>
                <a:gd name="connsiteY18" fmla="*/ 94729 h 265843"/>
                <a:gd name="connsiteX19" fmla="*/ 175373 w 325277"/>
                <a:gd name="connsiteY19" fmla="*/ 200268 h 265843"/>
                <a:gd name="connsiteX20" fmla="*/ 205332 w 325277"/>
                <a:gd name="connsiteY20" fmla="*/ 199743 h 265843"/>
                <a:gd name="connsiteX21" fmla="*/ 205332 w 325277"/>
                <a:gd name="connsiteY21" fmla="*/ 133017 h 265843"/>
                <a:gd name="connsiteX22" fmla="*/ 285677 w 325277"/>
                <a:gd name="connsiteY22" fmla="*/ 200174 h 265843"/>
                <a:gd name="connsiteX23" fmla="*/ 287328 w 325277"/>
                <a:gd name="connsiteY23" fmla="*/ 165789 h 265843"/>
                <a:gd name="connsiteX24" fmla="*/ 244332 w 325277"/>
                <a:gd name="connsiteY24" fmla="*/ 129377 h 265843"/>
                <a:gd name="connsiteX25" fmla="*/ 287103 w 325277"/>
                <a:gd name="connsiteY25" fmla="*/ 94354 h 265843"/>
                <a:gd name="connsiteX26" fmla="*/ 287103 w 325277"/>
                <a:gd name="connsiteY26" fmla="*/ 60982 h 265843"/>
                <a:gd name="connsiteX27" fmla="*/ 205951 w 325277"/>
                <a:gd name="connsiteY27" fmla="*/ 124669 h 265843"/>
                <a:gd name="connsiteX28" fmla="*/ 204694 w 325277"/>
                <a:gd name="connsiteY28" fmla="*/ 67679 h 265843"/>
                <a:gd name="connsiteX29" fmla="*/ 152300 w 325277"/>
                <a:gd name="connsiteY29" fmla="*/ 67679 h 265843"/>
                <a:gd name="connsiteX30" fmla="*/ 123748 w 325277"/>
                <a:gd name="connsiteY30" fmla="*/ 137425 h 265843"/>
                <a:gd name="connsiteX31" fmla="*/ 96754 w 325277"/>
                <a:gd name="connsiteY31" fmla="*/ 67697 h 265843"/>
                <a:gd name="connsiteX32" fmla="*/ 42915 w 325277"/>
                <a:gd name="connsiteY32" fmla="*/ 67697 h 265843"/>
                <a:gd name="connsiteX33" fmla="*/ 42071 w 325277"/>
                <a:gd name="connsiteY33" fmla="*/ 93923 h 265843"/>
                <a:gd name="connsiteX34" fmla="*/ 42052 w 325277"/>
                <a:gd name="connsiteY34" fmla="*/ 120185 h 265843"/>
                <a:gd name="connsiteX35" fmla="*/ 41996 w 325277"/>
                <a:gd name="connsiteY35" fmla="*/ 146448 h 265843"/>
                <a:gd name="connsiteX36" fmla="*/ 41977 w 325277"/>
                <a:gd name="connsiteY36" fmla="*/ 172711 h 265843"/>
                <a:gd name="connsiteX37" fmla="*/ 42878 w 325277"/>
                <a:gd name="connsiteY37" fmla="*/ 199349 h 265843"/>
                <a:gd name="connsiteX38" fmla="*/ 72198 w 325277"/>
                <a:gd name="connsiteY38" fmla="*/ 199518 h 265843"/>
                <a:gd name="connsiteX39" fmla="*/ 72198 w 325277"/>
                <a:gd name="connsiteY39" fmla="*/ 93397 h 265843"/>
                <a:gd name="connsiteX40" fmla="*/ 73211 w 325277"/>
                <a:gd name="connsiteY40" fmla="*/ 93266 h 265843"/>
                <a:gd name="connsiteX41" fmla="*/ 123598 w 325277"/>
                <a:gd name="connsiteY41" fmla="*/ 200437 h 26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5277" h="265843">
                  <a:moveTo>
                    <a:pt x="163518" y="265794"/>
                  </a:moveTo>
                  <a:cubicBezTo>
                    <a:pt x="135961" y="266056"/>
                    <a:pt x="108704" y="263636"/>
                    <a:pt x="82084" y="256227"/>
                  </a:cubicBezTo>
                  <a:cubicBezTo>
                    <a:pt x="57116" y="249267"/>
                    <a:pt x="35299" y="237186"/>
                    <a:pt x="20067" y="215369"/>
                  </a:cubicBezTo>
                  <a:cubicBezTo>
                    <a:pt x="10425" y="201562"/>
                    <a:pt x="5341" y="185936"/>
                    <a:pt x="2621" y="169466"/>
                  </a:cubicBezTo>
                  <a:cubicBezTo>
                    <a:pt x="-606" y="149919"/>
                    <a:pt x="-474" y="130165"/>
                    <a:pt x="989" y="110581"/>
                  </a:cubicBezTo>
                  <a:cubicBezTo>
                    <a:pt x="2733" y="87019"/>
                    <a:pt x="8849" y="64602"/>
                    <a:pt x="24213" y="45599"/>
                  </a:cubicBezTo>
                  <a:cubicBezTo>
                    <a:pt x="37006" y="29766"/>
                    <a:pt x="53608" y="19749"/>
                    <a:pt x="72386" y="12977"/>
                  </a:cubicBezTo>
                  <a:cubicBezTo>
                    <a:pt x="91539" y="6055"/>
                    <a:pt x="111424" y="2491"/>
                    <a:pt x="131740" y="1496"/>
                  </a:cubicBezTo>
                  <a:cubicBezTo>
                    <a:pt x="144215" y="896"/>
                    <a:pt x="156708" y="-342"/>
                    <a:pt x="169145" y="89"/>
                  </a:cubicBezTo>
                  <a:cubicBezTo>
                    <a:pt x="195633" y="990"/>
                    <a:pt x="222065" y="3016"/>
                    <a:pt x="247540" y="11270"/>
                  </a:cubicBezTo>
                  <a:cubicBezTo>
                    <a:pt x="276316" y="20593"/>
                    <a:pt x="299484" y="36876"/>
                    <a:pt x="312784" y="64958"/>
                  </a:cubicBezTo>
                  <a:cubicBezTo>
                    <a:pt x="318412" y="76852"/>
                    <a:pt x="321301" y="89514"/>
                    <a:pt x="323252" y="102552"/>
                  </a:cubicBezTo>
                  <a:cubicBezTo>
                    <a:pt x="325728" y="119079"/>
                    <a:pt x="325634" y="135643"/>
                    <a:pt x="324565" y="152095"/>
                  </a:cubicBezTo>
                  <a:cubicBezTo>
                    <a:pt x="322595" y="182353"/>
                    <a:pt x="314585" y="210511"/>
                    <a:pt x="290761" y="231652"/>
                  </a:cubicBezTo>
                  <a:cubicBezTo>
                    <a:pt x="275228" y="245440"/>
                    <a:pt x="256713" y="253375"/>
                    <a:pt x="236772" y="258140"/>
                  </a:cubicBezTo>
                  <a:cubicBezTo>
                    <a:pt x="212704" y="263880"/>
                    <a:pt x="188242" y="266225"/>
                    <a:pt x="163518" y="265794"/>
                  </a:cubicBezTo>
                  <a:close/>
                  <a:moveTo>
                    <a:pt x="123598" y="200437"/>
                  </a:moveTo>
                  <a:cubicBezTo>
                    <a:pt x="141007" y="163782"/>
                    <a:pt x="157496" y="129115"/>
                    <a:pt x="173967" y="94429"/>
                  </a:cubicBezTo>
                  <a:cubicBezTo>
                    <a:pt x="174435" y="94523"/>
                    <a:pt x="174904" y="94635"/>
                    <a:pt x="175373" y="94729"/>
                  </a:cubicBezTo>
                  <a:cubicBezTo>
                    <a:pt x="175373" y="129602"/>
                    <a:pt x="175373" y="164457"/>
                    <a:pt x="175373" y="200268"/>
                  </a:cubicBezTo>
                  <a:cubicBezTo>
                    <a:pt x="185635" y="199987"/>
                    <a:pt x="195146" y="200737"/>
                    <a:pt x="205332" y="199743"/>
                  </a:cubicBezTo>
                  <a:cubicBezTo>
                    <a:pt x="205332" y="177213"/>
                    <a:pt x="205332" y="155584"/>
                    <a:pt x="205332" y="133017"/>
                  </a:cubicBezTo>
                  <a:cubicBezTo>
                    <a:pt x="232270" y="155528"/>
                    <a:pt x="258289" y="177269"/>
                    <a:pt x="285677" y="200174"/>
                  </a:cubicBezTo>
                  <a:cubicBezTo>
                    <a:pt x="286296" y="187249"/>
                    <a:pt x="286821" y="176238"/>
                    <a:pt x="287328" y="165789"/>
                  </a:cubicBezTo>
                  <a:cubicBezTo>
                    <a:pt x="272639" y="153352"/>
                    <a:pt x="258833" y="141646"/>
                    <a:pt x="244332" y="129377"/>
                  </a:cubicBezTo>
                  <a:cubicBezTo>
                    <a:pt x="258683" y="117634"/>
                    <a:pt x="272865" y="106003"/>
                    <a:pt x="287103" y="94354"/>
                  </a:cubicBezTo>
                  <a:cubicBezTo>
                    <a:pt x="287103" y="83586"/>
                    <a:pt x="287103" y="73062"/>
                    <a:pt x="287103" y="60982"/>
                  </a:cubicBezTo>
                  <a:cubicBezTo>
                    <a:pt x="259152" y="82048"/>
                    <a:pt x="233208" y="103696"/>
                    <a:pt x="205951" y="124669"/>
                  </a:cubicBezTo>
                  <a:cubicBezTo>
                    <a:pt x="207658" y="104672"/>
                    <a:pt x="207001" y="74376"/>
                    <a:pt x="204694" y="67679"/>
                  </a:cubicBezTo>
                  <a:cubicBezTo>
                    <a:pt x="187436" y="67679"/>
                    <a:pt x="170065" y="67679"/>
                    <a:pt x="152300" y="67679"/>
                  </a:cubicBezTo>
                  <a:cubicBezTo>
                    <a:pt x="142901" y="90659"/>
                    <a:pt x="133616" y="113357"/>
                    <a:pt x="123748" y="137425"/>
                  </a:cubicBezTo>
                  <a:cubicBezTo>
                    <a:pt x="114406" y="113282"/>
                    <a:pt x="105608" y="90565"/>
                    <a:pt x="96754" y="67697"/>
                  </a:cubicBezTo>
                  <a:cubicBezTo>
                    <a:pt x="78576" y="67697"/>
                    <a:pt x="61187" y="67697"/>
                    <a:pt x="42915" y="67697"/>
                  </a:cubicBezTo>
                  <a:cubicBezTo>
                    <a:pt x="41358" y="76589"/>
                    <a:pt x="42221" y="85293"/>
                    <a:pt x="42071" y="93923"/>
                  </a:cubicBezTo>
                  <a:cubicBezTo>
                    <a:pt x="41921" y="102664"/>
                    <a:pt x="42052" y="111425"/>
                    <a:pt x="42052" y="120185"/>
                  </a:cubicBezTo>
                  <a:cubicBezTo>
                    <a:pt x="42052" y="128946"/>
                    <a:pt x="42015" y="137688"/>
                    <a:pt x="41996" y="146448"/>
                  </a:cubicBezTo>
                  <a:cubicBezTo>
                    <a:pt x="41977" y="155209"/>
                    <a:pt x="41827" y="163950"/>
                    <a:pt x="41977" y="172711"/>
                  </a:cubicBezTo>
                  <a:cubicBezTo>
                    <a:pt x="42127" y="181340"/>
                    <a:pt x="41039" y="190044"/>
                    <a:pt x="42878" y="199349"/>
                  </a:cubicBezTo>
                  <a:cubicBezTo>
                    <a:pt x="52651" y="200362"/>
                    <a:pt x="62068" y="200212"/>
                    <a:pt x="72198" y="199518"/>
                  </a:cubicBezTo>
                  <a:cubicBezTo>
                    <a:pt x="72198" y="163425"/>
                    <a:pt x="72198" y="128402"/>
                    <a:pt x="72198" y="93397"/>
                  </a:cubicBezTo>
                  <a:cubicBezTo>
                    <a:pt x="72536" y="93360"/>
                    <a:pt x="72874" y="93304"/>
                    <a:pt x="73211" y="93266"/>
                  </a:cubicBezTo>
                  <a:cubicBezTo>
                    <a:pt x="89626" y="128177"/>
                    <a:pt x="106040" y="163106"/>
                    <a:pt x="123598" y="200437"/>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7" name="Imagen 26">
            <a:extLst>
              <a:ext uri="{FF2B5EF4-FFF2-40B4-BE49-F238E27FC236}">
                <a16:creationId xmlns:a16="http://schemas.microsoft.com/office/drawing/2014/main" id="{F74ABE2E-6AB8-84A6-B095-A15920412AA9}"/>
              </a:ext>
            </a:extLst>
          </p:cNvPr>
          <p:cNvPicPr>
            <a:picLocks noChangeAspect="1"/>
          </p:cNvPicPr>
          <p:nvPr/>
        </p:nvPicPr>
        <p:blipFill>
          <a:blip r:embed="rId4"/>
          <a:stretch>
            <a:fillRect/>
          </a:stretch>
        </p:blipFill>
        <p:spPr>
          <a:xfrm>
            <a:off x="742832" y="2748940"/>
            <a:ext cx="1047130" cy="298233"/>
          </a:xfrm>
          <a:prstGeom prst="rect">
            <a:avLst/>
          </a:prstGeom>
        </p:spPr>
      </p:pic>
      <p:pic>
        <p:nvPicPr>
          <p:cNvPr id="28" name="Imagen 27">
            <a:extLst>
              <a:ext uri="{FF2B5EF4-FFF2-40B4-BE49-F238E27FC236}">
                <a16:creationId xmlns:a16="http://schemas.microsoft.com/office/drawing/2014/main" id="{BBA768E8-F07A-C97D-5401-4BA457C31DC4}"/>
              </a:ext>
            </a:extLst>
          </p:cNvPr>
          <p:cNvPicPr>
            <a:picLocks noChangeAspect="1"/>
          </p:cNvPicPr>
          <p:nvPr/>
        </p:nvPicPr>
        <p:blipFill>
          <a:blip r:embed="rId5"/>
          <a:srcRect t="10000" b="13266"/>
          <a:stretch>
            <a:fillRect/>
          </a:stretch>
        </p:blipFill>
        <p:spPr>
          <a:xfrm>
            <a:off x="761378" y="3139139"/>
            <a:ext cx="1047130" cy="352761"/>
          </a:xfrm>
          <a:prstGeom prst="rect">
            <a:avLst/>
          </a:prstGeom>
        </p:spPr>
      </p:pic>
    </p:spTree>
    <p:extLst>
      <p:ext uri="{BB962C8B-B14F-4D97-AF65-F5344CB8AC3E}">
        <p14:creationId xmlns:p14="http://schemas.microsoft.com/office/powerpoint/2010/main" val="2182365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12895-28FE-F2AD-42EC-6DA8887B9C0B}"/>
            </a:ext>
          </a:extLst>
        </p:cNvPr>
        <p:cNvGrpSpPr/>
        <p:nvPr/>
      </p:nvGrpSpPr>
      <p:grpSpPr>
        <a:xfrm>
          <a:off x="0" y="0"/>
          <a:ext cx="0" cy="0"/>
          <a:chOff x="0" y="0"/>
          <a:chExt cx="0" cy="0"/>
        </a:xfrm>
      </p:grpSpPr>
      <p:graphicFrame>
        <p:nvGraphicFramePr>
          <p:cNvPr id="14" name="Tabla 13">
            <a:extLst>
              <a:ext uri="{FF2B5EF4-FFF2-40B4-BE49-F238E27FC236}">
                <a16:creationId xmlns:a16="http://schemas.microsoft.com/office/drawing/2014/main" id="{83B56E4C-D23C-C939-2405-A9DAB3ADFF55}"/>
              </a:ext>
            </a:extLst>
          </p:cNvPr>
          <p:cNvGraphicFramePr>
            <a:graphicFrameLocks noGrp="1"/>
          </p:cNvGraphicFramePr>
          <p:nvPr/>
        </p:nvGraphicFramePr>
        <p:xfrm>
          <a:off x="491706" y="1949926"/>
          <a:ext cx="11159971" cy="3586570"/>
        </p:xfrm>
        <a:graphic>
          <a:graphicData uri="http://schemas.openxmlformats.org/drawingml/2006/table">
            <a:tbl>
              <a:tblPr>
                <a:tableStyleId>{5C22544A-7EE6-4342-B048-85BDC9FD1C3A}</a:tableStyleId>
              </a:tblPr>
              <a:tblGrid>
                <a:gridCol w="1492369">
                  <a:extLst>
                    <a:ext uri="{9D8B030D-6E8A-4147-A177-3AD203B41FA5}">
                      <a16:colId xmlns:a16="http://schemas.microsoft.com/office/drawing/2014/main" val="20000"/>
                    </a:ext>
                  </a:extLst>
                </a:gridCol>
                <a:gridCol w="530130">
                  <a:extLst>
                    <a:ext uri="{9D8B030D-6E8A-4147-A177-3AD203B41FA5}">
                      <a16:colId xmlns:a16="http://schemas.microsoft.com/office/drawing/2014/main" val="1996142393"/>
                    </a:ext>
                  </a:extLst>
                </a:gridCol>
                <a:gridCol w="530131">
                  <a:extLst>
                    <a:ext uri="{9D8B030D-6E8A-4147-A177-3AD203B41FA5}">
                      <a16:colId xmlns:a16="http://schemas.microsoft.com/office/drawing/2014/main" val="2088700841"/>
                    </a:ext>
                  </a:extLst>
                </a:gridCol>
                <a:gridCol w="530130">
                  <a:extLst>
                    <a:ext uri="{9D8B030D-6E8A-4147-A177-3AD203B41FA5}">
                      <a16:colId xmlns:a16="http://schemas.microsoft.com/office/drawing/2014/main" val="2299742266"/>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461447">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s-CO" sz="1200" b="1" u="none" strike="noStrike" dirty="0">
                          <a:effectLst/>
                          <a:latin typeface="Century Gothic" panose="020B0502020202020204" pitchFamily="34" charset="0"/>
                        </a:rPr>
                        <a:t>Total</a:t>
                      </a:r>
                      <a:endParaRPr lang="es-CO" sz="1200" dirty="0"/>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lnL w="12700" cmpd="sng">
                      <a:noFill/>
                    </a:ln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356441">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dirty="0"/>
                        <a:t>2020</a:t>
                      </a:r>
                      <a:endParaRPr lang="es-CO" sz="1400" dirty="0"/>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s-MX" sz="1400" dirty="0"/>
                        <a:t>2022</a:t>
                      </a:r>
                      <a:endParaRPr lang="es-CO" sz="1400" dirty="0"/>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A100"/>
                    </a:solidFill>
                  </a:tcPr>
                </a:tc>
                <a:tc>
                  <a:txBody>
                    <a:bodyPr/>
                    <a:lstStyle/>
                    <a:p>
                      <a:r>
                        <a:rPr lang="es-MX" sz="1400" dirty="0">
                          <a:solidFill>
                            <a:schemeClr val="bg1"/>
                          </a:solidFill>
                        </a:rPr>
                        <a:t>2025</a:t>
                      </a:r>
                      <a:endParaRPr lang="es-CO" sz="1400" dirty="0">
                        <a:solidFill>
                          <a:schemeClr val="bg1"/>
                        </a:solidFill>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62B60"/>
                    </a:solid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61447">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162B6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57%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54%</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461447">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162B60"/>
                          </a:solidFill>
                          <a:effectLst/>
                          <a:latin typeface="Century Gothic" panose="020B0502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53%</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chemeClr val="tx1"/>
                          </a:solidFill>
                          <a:effectLst/>
                          <a:latin typeface="Century Gothic" panose="020B0502020202020204" pitchFamily="34" charset="0"/>
                        </a:rPr>
                        <a:t>57%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461447">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24%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162B60"/>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20%</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461447">
                <a:tc>
                  <a:txBody>
                    <a:bodyPr/>
                    <a:lstStyle/>
                    <a:p>
                      <a:pPr algn="ctr" fontAlgn="b"/>
                      <a:r>
                        <a:rPr lang="es-CO" sz="1400" b="0" i="0" u="none" strike="noStrike" dirty="0">
                          <a:solidFill>
                            <a:srgbClr val="000000"/>
                          </a:solidFill>
                          <a:effectLst/>
                          <a:latin typeface="Century Gothic" panose="020B0502020202020204" pitchFamily="34" charset="0"/>
                        </a:rPr>
                        <a:t>LaProff</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9%</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1%</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162B6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r>
                        <a:rPr lang="es-AR"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r>
                        <a:rPr lang="es-AR"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r>
                        <a:rPr lang="es-AR" sz="11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r>
                        <a:rPr lang="es-AR"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r>
                        <a:rPr lang="es-AR"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s-AR"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461447">
                <a:tc>
                  <a:txBody>
                    <a:bodyPr/>
                    <a:lstStyle/>
                    <a:p>
                      <a:pPr algn="ctr" fontAlgn="b"/>
                      <a:r>
                        <a:rPr lang="es-MX" sz="1200" b="0" i="0" u="none" strike="noStrike" dirty="0">
                          <a:solidFill>
                            <a:schemeClr val="tx1"/>
                          </a:solidFill>
                          <a:effectLst/>
                          <a:latin typeface="Century Gothic" panose="020B0502020202020204" pitchFamily="34" charset="0"/>
                        </a:rPr>
                        <a:t>Otras marcas</a:t>
                      </a:r>
                      <a:endParaRPr lang="es-CO" sz="1400" b="0" i="0" u="none" strike="noStrike" dirty="0">
                        <a:solidFill>
                          <a:schemeClr val="tx1"/>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49%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41%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63%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90%</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65%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58%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2850284"/>
                  </a:ext>
                </a:extLst>
              </a:tr>
              <a:tr h="46144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200" b="0" i="0" u="none" strike="noStrike" kern="1200" dirty="0">
                          <a:solidFill>
                            <a:schemeClr val="tx1"/>
                          </a:solidFill>
                          <a:effectLst/>
                          <a:latin typeface="Century Gothic" panose="020B0502020202020204" pitchFamily="34" charset="0"/>
                          <a:ea typeface="+mn-ea"/>
                          <a:cs typeface="+mn-cs"/>
                        </a:rPr>
                        <a:t>Ninguno</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162B60"/>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10"/>
                  </a:ext>
                </a:extLst>
              </a:tr>
            </a:tbl>
          </a:graphicData>
        </a:graphic>
      </p:graphicFrame>
      <p:sp>
        <p:nvSpPr>
          <p:cNvPr id="2" name="Marcador de número de diapositiva 1">
            <a:extLst>
              <a:ext uri="{FF2B5EF4-FFF2-40B4-BE49-F238E27FC236}">
                <a16:creationId xmlns:a16="http://schemas.microsoft.com/office/drawing/2014/main" id="{77B39258-196C-EE94-E775-6492EAE0468C}"/>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150272EE-EE45-1A43-5B26-C8D6BC7D2B35}"/>
              </a:ext>
            </a:extLst>
          </p:cNvPr>
          <p:cNvSpPr txBox="1"/>
          <p:nvPr/>
        </p:nvSpPr>
        <p:spPr>
          <a:xfrm>
            <a:off x="0" y="13033"/>
            <a:ext cx="943032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Conciencia publicitaria </a:t>
            </a:r>
            <a:r>
              <a:rPr kumimoji="0" lang="es-CO" sz="2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 </a:t>
            </a:r>
            <a:r>
              <a:rPr kumimoji="0" lang="es-CO" sz="24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Total espontáneo</a:t>
            </a:r>
          </a:p>
        </p:txBody>
      </p:sp>
      <p:sp>
        <p:nvSpPr>
          <p:cNvPr id="12" name="CuadroTexto 11">
            <a:extLst>
              <a:ext uri="{FF2B5EF4-FFF2-40B4-BE49-F238E27FC236}">
                <a16:creationId xmlns:a16="http://schemas.microsoft.com/office/drawing/2014/main" id="{56E4A933-61B4-ADEA-2D9F-052A3E0F2282}"/>
              </a:ext>
            </a:extLst>
          </p:cNvPr>
          <p:cNvSpPr txBox="1"/>
          <p:nvPr/>
        </p:nvSpPr>
        <p:spPr>
          <a:xfrm>
            <a:off x="7148945" y="6552077"/>
            <a:ext cx="45984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sp>
        <p:nvSpPr>
          <p:cNvPr id="21" name="Rectángulo redondeado 33">
            <a:extLst>
              <a:ext uri="{FF2B5EF4-FFF2-40B4-BE49-F238E27FC236}">
                <a16:creationId xmlns:a16="http://schemas.microsoft.com/office/drawing/2014/main" id="{AC8AE849-B47D-44A3-FA2C-3F416252E83F}"/>
              </a:ext>
            </a:extLst>
          </p:cNvPr>
          <p:cNvSpPr/>
          <p:nvPr/>
        </p:nvSpPr>
        <p:spPr>
          <a:xfrm>
            <a:off x="363881" y="2761340"/>
            <a:ext cx="11464237" cy="1402128"/>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066" name="CuadroTexto 1065">
            <a:extLst>
              <a:ext uri="{FF2B5EF4-FFF2-40B4-BE49-F238E27FC236}">
                <a16:creationId xmlns:a16="http://schemas.microsoft.com/office/drawing/2014/main" id="{848B17DF-A0FD-2E69-9518-31A4A74B8446}"/>
              </a:ext>
            </a:extLst>
          </p:cNvPr>
          <p:cNvSpPr txBox="1"/>
          <p:nvPr/>
        </p:nvSpPr>
        <p:spPr>
          <a:xfrm>
            <a:off x="353684" y="5683704"/>
            <a:ext cx="1880558" cy="307777"/>
          </a:xfrm>
          <a:prstGeom prst="rect">
            <a:avLst/>
          </a:prstGeom>
          <a:noFill/>
          <a:ln>
            <a:solidFill>
              <a:schemeClr val="bg1">
                <a:lumMod val="85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700" b="1"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Otras marcas:</a:t>
            </a:r>
            <a:r>
              <a:rPr kumimoji="0" lang="es-MX"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Memphis, Ecar,  American Generics, Coaspharma, etc.</a:t>
            </a:r>
          </a:p>
        </p:txBody>
      </p:sp>
      <p:cxnSp>
        <p:nvCxnSpPr>
          <p:cNvPr id="1068" name="Conector: angular 1067">
            <a:extLst>
              <a:ext uri="{FF2B5EF4-FFF2-40B4-BE49-F238E27FC236}">
                <a16:creationId xmlns:a16="http://schemas.microsoft.com/office/drawing/2014/main" id="{309ED044-D5B7-7931-5802-49A7CF559C9B}"/>
              </a:ext>
            </a:extLst>
          </p:cNvPr>
          <p:cNvCxnSpPr>
            <a:cxnSpLocks/>
            <a:endCxn id="1066" idx="1"/>
          </p:cNvCxnSpPr>
          <p:nvPr/>
        </p:nvCxnSpPr>
        <p:spPr>
          <a:xfrm rot="5400000">
            <a:off x="-38993" y="5258277"/>
            <a:ext cx="971994" cy="186639"/>
          </a:xfrm>
          <a:prstGeom prst="bentConnector4">
            <a:avLst>
              <a:gd name="adj1" fmla="val 42084"/>
              <a:gd name="adj2" fmla="val 22248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2" name="Conector recto 1071">
            <a:extLst>
              <a:ext uri="{FF2B5EF4-FFF2-40B4-BE49-F238E27FC236}">
                <a16:creationId xmlns:a16="http://schemas.microsoft.com/office/drawing/2014/main" id="{F7097BBB-BBAB-6FE5-4E10-43A5920C27C9}"/>
              </a:ext>
            </a:extLst>
          </p:cNvPr>
          <p:cNvCxnSpPr>
            <a:cxnSpLocks/>
          </p:cNvCxnSpPr>
          <p:nvPr/>
        </p:nvCxnSpPr>
        <p:spPr>
          <a:xfrm>
            <a:off x="541287" y="4865599"/>
            <a:ext cx="17433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AAB2B3A0-20C7-5C50-CFAD-9BC575E64032}"/>
              </a:ext>
            </a:extLst>
          </p:cNvPr>
          <p:cNvSpPr txBox="1"/>
          <p:nvPr/>
        </p:nvSpPr>
        <p:spPr>
          <a:xfrm>
            <a:off x="7882297" y="1726139"/>
            <a:ext cx="3769380"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23" name="CuadroTexto 22">
            <a:extLst>
              <a:ext uri="{FF2B5EF4-FFF2-40B4-BE49-F238E27FC236}">
                <a16:creationId xmlns:a16="http://schemas.microsoft.com/office/drawing/2014/main" id="{8C1CA00F-81E0-1F29-1F17-0B5E62A2171F}"/>
              </a:ext>
            </a:extLst>
          </p:cNvPr>
          <p:cNvSpPr txBox="1"/>
          <p:nvPr/>
        </p:nvSpPr>
        <p:spPr>
          <a:xfrm>
            <a:off x="3558468" y="1726139"/>
            <a:ext cx="4023039"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sp>
        <p:nvSpPr>
          <p:cNvPr id="1139" name="CuadroTexto 1138">
            <a:extLst>
              <a:ext uri="{FF2B5EF4-FFF2-40B4-BE49-F238E27FC236}">
                <a16:creationId xmlns:a16="http://schemas.microsoft.com/office/drawing/2014/main" id="{2404D6C5-D230-B242-5AE7-4B43DDA67DC9}"/>
              </a:ext>
            </a:extLst>
          </p:cNvPr>
          <p:cNvSpPr txBox="1"/>
          <p:nvPr/>
        </p:nvSpPr>
        <p:spPr>
          <a:xfrm>
            <a:off x="12006" y="6641419"/>
            <a:ext cx="69168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1a. PM+OM</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¿De cuáles marcas/laboratorios fabricantes de medicamentos genéricos  ha visto y/o ha oído algún tipo de publicidad? </a:t>
            </a:r>
          </a:p>
        </p:txBody>
      </p:sp>
      <p:sp>
        <p:nvSpPr>
          <p:cNvPr id="1174" name="Rectángulo 1173">
            <a:extLst>
              <a:ext uri="{FF2B5EF4-FFF2-40B4-BE49-F238E27FC236}">
                <a16:creationId xmlns:a16="http://schemas.microsoft.com/office/drawing/2014/main" id="{866D2A31-1036-C860-71C1-BAAC6AA7E4AC}"/>
              </a:ext>
            </a:extLst>
          </p:cNvPr>
          <p:cNvSpPr/>
          <p:nvPr/>
        </p:nvSpPr>
        <p:spPr>
          <a:xfrm>
            <a:off x="2494230" y="6023533"/>
            <a:ext cx="1033628" cy="24622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1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a:t>
            </a:r>
          </a:p>
        </p:txBody>
      </p:sp>
      <p:graphicFrame>
        <p:nvGraphicFramePr>
          <p:cNvPr id="1175" name="Tabla 1174">
            <a:extLst>
              <a:ext uri="{FF2B5EF4-FFF2-40B4-BE49-F238E27FC236}">
                <a16:creationId xmlns:a16="http://schemas.microsoft.com/office/drawing/2014/main" id="{490FE2EC-93E2-8AB0-A0DF-A186E1729ADC}"/>
              </a:ext>
            </a:extLst>
          </p:cNvPr>
          <p:cNvGraphicFramePr>
            <a:graphicFrameLocks noGrp="1"/>
          </p:cNvGraphicFramePr>
          <p:nvPr/>
        </p:nvGraphicFramePr>
        <p:xfrm>
          <a:off x="3558468" y="6021814"/>
          <a:ext cx="8093209" cy="523590"/>
        </p:xfrm>
        <a:graphic>
          <a:graphicData uri="http://schemas.openxmlformats.org/drawingml/2006/table">
            <a:tbl>
              <a:tblPr/>
              <a:tblGrid>
                <a:gridCol w="463544">
                  <a:extLst>
                    <a:ext uri="{9D8B030D-6E8A-4147-A177-3AD203B41FA5}">
                      <a16:colId xmlns:a16="http://schemas.microsoft.com/office/drawing/2014/main" val="1935195302"/>
                    </a:ext>
                  </a:extLst>
                </a:gridCol>
                <a:gridCol w="425960">
                  <a:extLst>
                    <a:ext uri="{9D8B030D-6E8A-4147-A177-3AD203B41FA5}">
                      <a16:colId xmlns:a16="http://schemas.microsoft.com/office/drawing/2014/main" val="20003"/>
                    </a:ext>
                  </a:extLst>
                </a:gridCol>
                <a:gridCol w="425960">
                  <a:extLst>
                    <a:ext uri="{9D8B030D-6E8A-4147-A177-3AD203B41FA5}">
                      <a16:colId xmlns:a16="http://schemas.microsoft.com/office/drawing/2014/main" val="2555296946"/>
                    </a:ext>
                  </a:extLst>
                </a:gridCol>
                <a:gridCol w="404643">
                  <a:extLst>
                    <a:ext uri="{9D8B030D-6E8A-4147-A177-3AD203B41FA5}">
                      <a16:colId xmlns:a16="http://schemas.microsoft.com/office/drawing/2014/main" val="4123702324"/>
                    </a:ext>
                  </a:extLst>
                </a:gridCol>
                <a:gridCol w="387927">
                  <a:extLst>
                    <a:ext uri="{9D8B030D-6E8A-4147-A177-3AD203B41FA5}">
                      <a16:colId xmlns:a16="http://schemas.microsoft.com/office/drawing/2014/main" val="20006"/>
                    </a:ext>
                  </a:extLst>
                </a:gridCol>
                <a:gridCol w="443345">
                  <a:extLst>
                    <a:ext uri="{9D8B030D-6E8A-4147-A177-3AD203B41FA5}">
                      <a16:colId xmlns:a16="http://schemas.microsoft.com/office/drawing/2014/main" val="3586402223"/>
                    </a:ext>
                  </a:extLst>
                </a:gridCol>
                <a:gridCol w="360218">
                  <a:extLst>
                    <a:ext uri="{9D8B030D-6E8A-4147-A177-3AD203B41FA5}">
                      <a16:colId xmlns:a16="http://schemas.microsoft.com/office/drawing/2014/main" val="2301179400"/>
                    </a:ext>
                  </a:extLst>
                </a:gridCol>
                <a:gridCol w="429491">
                  <a:extLst>
                    <a:ext uri="{9D8B030D-6E8A-4147-A177-3AD203B41FA5}">
                      <a16:colId xmlns:a16="http://schemas.microsoft.com/office/drawing/2014/main" val="20007"/>
                    </a:ext>
                  </a:extLst>
                </a:gridCol>
                <a:gridCol w="429491">
                  <a:extLst>
                    <a:ext uri="{9D8B030D-6E8A-4147-A177-3AD203B41FA5}">
                      <a16:colId xmlns:a16="http://schemas.microsoft.com/office/drawing/2014/main" val="2284605720"/>
                    </a:ext>
                  </a:extLst>
                </a:gridCol>
                <a:gridCol w="595746">
                  <a:extLst>
                    <a:ext uri="{9D8B030D-6E8A-4147-A177-3AD203B41FA5}">
                      <a16:colId xmlns:a16="http://schemas.microsoft.com/office/drawing/2014/main" val="20005"/>
                    </a:ext>
                  </a:extLst>
                </a:gridCol>
                <a:gridCol w="457200">
                  <a:extLst>
                    <a:ext uri="{9D8B030D-6E8A-4147-A177-3AD203B41FA5}">
                      <a16:colId xmlns:a16="http://schemas.microsoft.com/office/drawing/2014/main" val="4112128672"/>
                    </a:ext>
                  </a:extLst>
                </a:gridCol>
                <a:gridCol w="332509">
                  <a:extLst>
                    <a:ext uri="{9D8B030D-6E8A-4147-A177-3AD203B41FA5}">
                      <a16:colId xmlns:a16="http://schemas.microsoft.com/office/drawing/2014/main" val="20010"/>
                    </a:ext>
                  </a:extLst>
                </a:gridCol>
                <a:gridCol w="484909">
                  <a:extLst>
                    <a:ext uri="{9D8B030D-6E8A-4147-A177-3AD203B41FA5}">
                      <a16:colId xmlns:a16="http://schemas.microsoft.com/office/drawing/2014/main" val="3436610371"/>
                    </a:ext>
                  </a:extLst>
                </a:gridCol>
                <a:gridCol w="401782">
                  <a:extLst>
                    <a:ext uri="{9D8B030D-6E8A-4147-A177-3AD203B41FA5}">
                      <a16:colId xmlns:a16="http://schemas.microsoft.com/office/drawing/2014/main" val="3651448637"/>
                    </a:ext>
                  </a:extLst>
                </a:gridCol>
                <a:gridCol w="415636">
                  <a:extLst>
                    <a:ext uri="{9D8B030D-6E8A-4147-A177-3AD203B41FA5}">
                      <a16:colId xmlns:a16="http://schemas.microsoft.com/office/drawing/2014/main" val="20012"/>
                    </a:ext>
                  </a:extLst>
                </a:gridCol>
                <a:gridCol w="387927">
                  <a:extLst>
                    <a:ext uri="{9D8B030D-6E8A-4147-A177-3AD203B41FA5}">
                      <a16:colId xmlns:a16="http://schemas.microsoft.com/office/drawing/2014/main" val="3733116229"/>
                    </a:ext>
                  </a:extLst>
                </a:gridCol>
                <a:gridCol w="507773">
                  <a:extLst>
                    <a:ext uri="{9D8B030D-6E8A-4147-A177-3AD203B41FA5}">
                      <a16:colId xmlns:a16="http://schemas.microsoft.com/office/drawing/2014/main" val="3036951422"/>
                    </a:ext>
                  </a:extLst>
                </a:gridCol>
                <a:gridCol w="369574">
                  <a:extLst>
                    <a:ext uri="{9D8B030D-6E8A-4147-A177-3AD203B41FA5}">
                      <a16:colId xmlns:a16="http://schemas.microsoft.com/office/drawing/2014/main" val="20014"/>
                    </a:ext>
                  </a:extLst>
                </a:gridCol>
                <a:gridCol w="369574">
                  <a:extLst>
                    <a:ext uri="{9D8B030D-6E8A-4147-A177-3AD203B41FA5}">
                      <a16:colId xmlns:a16="http://schemas.microsoft.com/office/drawing/2014/main" val="4087822623"/>
                    </a:ext>
                  </a:extLst>
                </a:gridCol>
              </a:tblGrid>
              <a:tr h="261795">
                <a:tc>
                  <a:txBody>
                    <a:bodyPr/>
                    <a:lstStyle/>
                    <a:p>
                      <a:pPr algn="ctr" fontAlgn="b"/>
                      <a:r>
                        <a:rPr lang="es-CO" sz="1000" b="0" i="1" u="none" strike="noStrike" dirty="0">
                          <a:solidFill>
                            <a:srgbClr val="000000"/>
                          </a:solidFill>
                          <a:effectLst/>
                          <a:latin typeface="Century Gothic" panose="020B0502020202020204" pitchFamily="34" charset="0"/>
                        </a:rPr>
                        <a:t>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0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r h="261795">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kern="1200" dirty="0">
                          <a:solidFill>
                            <a:srgbClr val="E95E09"/>
                          </a:solidFill>
                          <a:effectLst/>
                          <a:latin typeface="Century Gothic" panose="020B0502020202020204" pitchFamily="34" charset="0"/>
                          <a:ea typeface="+mn-ea"/>
                          <a:cs typeface="+mn-cs"/>
                        </a:rPr>
                        <a:t>1,5</a:t>
                      </a:r>
                      <a:endParaRPr lang="es-CO" sz="10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kern="1200" dirty="0">
                          <a:solidFill>
                            <a:srgbClr val="E95E09"/>
                          </a:solidFill>
                          <a:effectLst/>
                          <a:latin typeface="Century Gothic" panose="020B0502020202020204" pitchFamily="34" charset="0"/>
                          <a:ea typeface="+mn-ea"/>
                          <a:cs typeface="+mn-cs"/>
                        </a:rPr>
                        <a:t>1,5</a:t>
                      </a:r>
                      <a:endParaRPr lang="es-CO" sz="10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kern="1200" dirty="0">
                          <a:solidFill>
                            <a:srgbClr val="E95E09"/>
                          </a:solidFill>
                          <a:effectLst/>
                          <a:latin typeface="Century Gothic" panose="020B0502020202020204" pitchFamily="34" charset="0"/>
                          <a:ea typeface="+mn-ea"/>
                          <a:cs typeface="+mn-cs"/>
                        </a:rPr>
                        <a:t>1,7</a:t>
                      </a:r>
                      <a:endParaRPr lang="es-CO" sz="10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0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kern="1200" dirty="0">
                          <a:solidFill>
                            <a:srgbClr val="E95E09"/>
                          </a:solidFill>
                          <a:effectLst/>
                          <a:latin typeface="Century Gothic" panose="020B0502020202020204" pitchFamily="34" charset="0"/>
                          <a:ea typeface="+mn-ea"/>
                          <a:cs typeface="+mn-cs"/>
                        </a:rPr>
                        <a:t>1,6</a:t>
                      </a:r>
                      <a:endParaRPr lang="es-CO" sz="10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kern="1200" dirty="0">
                          <a:solidFill>
                            <a:srgbClr val="E95E09"/>
                          </a:solidFill>
                          <a:effectLst/>
                          <a:latin typeface="Century Gothic" panose="020B0502020202020204" pitchFamily="34" charset="0"/>
                          <a:ea typeface="+mn-ea"/>
                          <a:cs typeface="+mn-cs"/>
                        </a:rPr>
                        <a:t>1,5</a:t>
                      </a:r>
                      <a:endParaRPr lang="es-CO" sz="10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00" b="0" i="1" u="none" strike="noStrike" kern="1200" dirty="0">
                          <a:solidFill>
                            <a:srgbClr val="E95E09"/>
                          </a:solidFill>
                          <a:effectLst/>
                          <a:latin typeface="Century Gothic" panose="020B0502020202020204" pitchFamily="34" charset="0"/>
                          <a:ea typeface="+mn-ea"/>
                          <a:cs typeface="+mn-cs"/>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000" b="0" i="1" u="none" strike="noStrike" kern="1200" dirty="0">
                          <a:solidFill>
                            <a:srgbClr val="E95E09"/>
                          </a:solidFill>
                          <a:effectLst/>
                          <a:latin typeface="Century Gothic" panose="020B0502020202020204" pitchFamily="34" charset="0"/>
                          <a:ea typeface="+mn-ea"/>
                          <a:cs typeface="+mn-cs"/>
                        </a:rPr>
                        <a:t>1,7</a:t>
                      </a:r>
                      <a:endParaRPr lang="es-CO" sz="10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52908"/>
                  </a:ext>
                </a:extLst>
              </a:tr>
            </a:tbl>
          </a:graphicData>
        </a:graphic>
      </p:graphicFrame>
      <p:sp>
        <p:nvSpPr>
          <p:cNvPr id="1176" name="Rectángulo 1175">
            <a:extLst>
              <a:ext uri="{FF2B5EF4-FFF2-40B4-BE49-F238E27FC236}">
                <a16:creationId xmlns:a16="http://schemas.microsoft.com/office/drawing/2014/main" id="{0CBC918C-4E55-625B-7B13-8758A1DF7446}"/>
              </a:ext>
            </a:extLst>
          </p:cNvPr>
          <p:cNvSpPr/>
          <p:nvPr/>
        </p:nvSpPr>
        <p:spPr>
          <a:xfrm>
            <a:off x="1403397" y="6289921"/>
            <a:ext cx="2181665" cy="24622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1000" b="0" i="1" u="none" strike="noStrike" kern="1200" cap="none" spc="0" normalizeH="0" baseline="0" noProof="0" dirty="0">
                <a:ln>
                  <a:noFill/>
                </a:ln>
                <a:solidFill>
                  <a:srgbClr val="E95E09"/>
                </a:solidFill>
                <a:effectLst/>
                <a:uLnTx/>
                <a:uFillTx/>
                <a:latin typeface="Century Gothic" panose="020B0502020202020204" pitchFamily="34" charset="0"/>
                <a:ea typeface="+mn-ea"/>
                <a:cs typeface="+mn-cs"/>
              </a:rPr>
              <a:t>Promedio marcas x persona</a:t>
            </a:r>
          </a:p>
        </p:txBody>
      </p:sp>
      <p:graphicFrame>
        <p:nvGraphicFramePr>
          <p:cNvPr id="1177" name="Tabla 1176">
            <a:extLst>
              <a:ext uri="{FF2B5EF4-FFF2-40B4-BE49-F238E27FC236}">
                <a16:creationId xmlns:a16="http://schemas.microsoft.com/office/drawing/2014/main" id="{096AD238-E3C7-1ED4-E8DE-3826E0784493}"/>
              </a:ext>
            </a:extLst>
          </p:cNvPr>
          <p:cNvGraphicFramePr>
            <a:graphicFrameLocks noGrp="1"/>
          </p:cNvGraphicFramePr>
          <p:nvPr/>
        </p:nvGraphicFramePr>
        <p:xfrm>
          <a:off x="2437036" y="5616960"/>
          <a:ext cx="1021737" cy="375285"/>
        </p:xfrm>
        <a:graphic>
          <a:graphicData uri="http://schemas.openxmlformats.org/drawingml/2006/table">
            <a:tbl>
              <a:tblPr/>
              <a:tblGrid>
                <a:gridCol w="1021737">
                  <a:extLst>
                    <a:ext uri="{9D8B030D-6E8A-4147-A177-3AD203B41FA5}">
                      <a16:colId xmlns:a16="http://schemas.microsoft.com/office/drawing/2014/main" val="1783842075"/>
                    </a:ext>
                  </a:extLst>
                </a:gridCol>
              </a:tblGrid>
              <a:tr h="233476">
                <a:tc>
                  <a:txBody>
                    <a:bodyPr/>
                    <a:lstStyle/>
                    <a:p>
                      <a:pPr algn="l" fontAlgn="b"/>
                      <a:r>
                        <a:rPr lang="es-CO" sz="800" b="1" i="1" u="none" strike="noStrike" dirty="0">
                          <a:solidFill>
                            <a:srgbClr val="000000"/>
                          </a:solidFill>
                          <a:effectLst/>
                          <a:latin typeface="Century Gothic" panose="020B0502020202020204" pitchFamily="34" charset="0"/>
                        </a:rPr>
                        <a:t>2025</a:t>
                      </a:r>
                      <a:r>
                        <a:rPr lang="es-CO" sz="800" b="0" i="1" u="none" strike="noStrike" dirty="0">
                          <a:solidFill>
                            <a:srgbClr val="000000"/>
                          </a:solidFill>
                          <a:effectLst/>
                          <a:latin typeface="Century Gothic" panose="020B0502020202020204" pitchFamily="34" charset="0"/>
                        </a:rPr>
                        <a:t>  B:197 – </a:t>
                      </a:r>
                      <a:r>
                        <a:rPr lang="es-CO" sz="800" b="0" i="1" u="none" strike="noStrike" dirty="0">
                          <a:solidFill>
                            <a:srgbClr val="E95E09"/>
                          </a:solidFill>
                          <a:effectLst/>
                          <a:latin typeface="Century Gothic" panose="020B0502020202020204" pitchFamily="34" charset="0"/>
                        </a:rPr>
                        <a:t>1,6</a:t>
                      </a:r>
                      <a:endParaRPr lang="es-CO" sz="800" b="1" i="1" u="none" strike="noStrike" dirty="0">
                        <a:solidFill>
                          <a:srgbClr val="E95E09"/>
                        </a:solidFill>
                        <a:effectLst/>
                        <a:latin typeface="Century Gothic" panose="020B0502020202020204" pitchFamily="34" charset="0"/>
                      </a:endParaRPr>
                    </a:p>
                    <a:p>
                      <a:pPr algn="l" fontAlgn="b"/>
                      <a:r>
                        <a:rPr lang="es-CO" sz="800" b="1" i="1" u="none" strike="noStrike" dirty="0">
                          <a:solidFill>
                            <a:srgbClr val="000000"/>
                          </a:solidFill>
                          <a:effectLst/>
                          <a:latin typeface="Century Gothic" panose="020B0502020202020204" pitchFamily="34" charset="0"/>
                        </a:rPr>
                        <a:t>2022</a:t>
                      </a:r>
                      <a:r>
                        <a:rPr lang="es-CO" sz="800" b="0" i="1" u="none" strike="noStrike" dirty="0">
                          <a:solidFill>
                            <a:srgbClr val="000000"/>
                          </a:solidFill>
                          <a:effectLst/>
                          <a:latin typeface="Century Gothic" panose="020B0502020202020204" pitchFamily="34" charset="0"/>
                        </a:rPr>
                        <a:t>  B:186 – </a:t>
                      </a:r>
                      <a:r>
                        <a:rPr lang="es-CO" sz="800" b="0" i="1" u="none" strike="noStrike" dirty="0">
                          <a:solidFill>
                            <a:srgbClr val="E95E09"/>
                          </a:solidFill>
                          <a:effectLst/>
                          <a:latin typeface="Century Gothic" panose="020B0502020202020204" pitchFamily="34" charset="0"/>
                        </a:rPr>
                        <a:t>1,9</a:t>
                      </a:r>
                    </a:p>
                    <a:p>
                      <a:pPr algn="l" fontAlgn="b"/>
                      <a:r>
                        <a:rPr lang="es-CO" sz="800" b="1" i="1" u="none" strike="noStrike" dirty="0">
                          <a:solidFill>
                            <a:srgbClr val="000000"/>
                          </a:solidFill>
                          <a:effectLst/>
                          <a:latin typeface="Century Gothic" panose="020B0502020202020204" pitchFamily="34" charset="0"/>
                        </a:rPr>
                        <a:t>2020</a:t>
                      </a:r>
                      <a:r>
                        <a:rPr lang="es-CO" sz="800" b="0" i="1" u="none" strike="noStrike" dirty="0">
                          <a:solidFill>
                            <a:srgbClr val="000000"/>
                          </a:solidFill>
                          <a:effectLst/>
                          <a:latin typeface="Century Gothic" panose="020B0502020202020204" pitchFamily="34" charset="0"/>
                        </a:rPr>
                        <a:t>  B:188 – </a:t>
                      </a:r>
                      <a:r>
                        <a:rPr lang="es-CO" sz="800" b="0" i="1" u="none" strike="noStrike" dirty="0">
                          <a:solidFill>
                            <a:srgbClr val="E95E09"/>
                          </a:solidFill>
                          <a:effectLst/>
                          <a:latin typeface="Century Gothic" panose="020B050202020202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159" name="Triángulo isósceles 158">
            <a:extLst>
              <a:ext uri="{FF2B5EF4-FFF2-40B4-BE49-F238E27FC236}">
                <a16:creationId xmlns:a16="http://schemas.microsoft.com/office/drawing/2014/main" id="{0EEACF10-9D6F-6F3F-764D-129C5DD12AD5}"/>
              </a:ext>
            </a:extLst>
          </p:cNvPr>
          <p:cNvSpPr/>
          <p:nvPr/>
        </p:nvSpPr>
        <p:spPr>
          <a:xfrm flipV="1">
            <a:off x="3458773" y="4822469"/>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Triángulo isósceles 159">
            <a:extLst>
              <a:ext uri="{FF2B5EF4-FFF2-40B4-BE49-F238E27FC236}">
                <a16:creationId xmlns:a16="http://schemas.microsoft.com/office/drawing/2014/main" id="{ACFE02C2-560F-CB74-B5D2-3EB768130DC2}"/>
              </a:ext>
            </a:extLst>
          </p:cNvPr>
          <p:cNvSpPr/>
          <p:nvPr/>
        </p:nvSpPr>
        <p:spPr>
          <a:xfrm>
            <a:off x="3458773" y="3844763"/>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Triángulo isósceles 161">
            <a:extLst>
              <a:ext uri="{FF2B5EF4-FFF2-40B4-BE49-F238E27FC236}">
                <a16:creationId xmlns:a16="http://schemas.microsoft.com/office/drawing/2014/main" id="{ACFE02C2-560F-CB74-B5D2-3EB768130DC2}"/>
              </a:ext>
            </a:extLst>
          </p:cNvPr>
          <p:cNvSpPr/>
          <p:nvPr/>
        </p:nvSpPr>
        <p:spPr>
          <a:xfrm>
            <a:off x="3464135" y="2927471"/>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riángulo isósceles 162">
            <a:extLst>
              <a:ext uri="{FF2B5EF4-FFF2-40B4-BE49-F238E27FC236}">
                <a16:creationId xmlns:a16="http://schemas.microsoft.com/office/drawing/2014/main" id="{ACFE02C2-560F-CB74-B5D2-3EB768130DC2}"/>
              </a:ext>
            </a:extLst>
          </p:cNvPr>
          <p:cNvSpPr/>
          <p:nvPr/>
        </p:nvSpPr>
        <p:spPr>
          <a:xfrm>
            <a:off x="3458773" y="5267239"/>
            <a:ext cx="94628" cy="90326"/>
          </a:xfrm>
          <a:prstGeom prst="triangle">
            <a:avLst/>
          </a:prstGeom>
          <a:solidFill>
            <a:srgbClr val="89B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2"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153" name="Triángulo isósceles 152">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Triángulo isósceles 153">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5" name="Imagen 154">
            <a:extLst>
              <a:ext uri="{FF2B5EF4-FFF2-40B4-BE49-F238E27FC236}">
                <a16:creationId xmlns:a16="http://schemas.microsoft.com/office/drawing/2014/main" id="{87E40FCA-2B7D-8276-0C64-15A4FB8200ED}"/>
              </a:ext>
            </a:extLst>
          </p:cNvPr>
          <p:cNvPicPr>
            <a:picLocks noChangeAspect="1"/>
          </p:cNvPicPr>
          <p:nvPr/>
        </p:nvPicPr>
        <p:blipFill>
          <a:blip r:embed="rId3">
            <a:duotone>
              <a:srgbClr val="B2B2B2">
                <a:shade val="45000"/>
                <a:satMod val="135000"/>
              </a:srgbClr>
              <a:prstClr val="white"/>
            </a:duotone>
          </a:blip>
          <a:stretch>
            <a:fillRect/>
          </a:stretch>
        </p:blipFill>
        <p:spPr>
          <a:xfrm>
            <a:off x="9705812" y="61257"/>
            <a:ext cx="422648" cy="422648"/>
          </a:xfrm>
          <a:prstGeom prst="rect">
            <a:avLst/>
          </a:prstGeom>
        </p:spPr>
      </p:pic>
      <p:sp>
        <p:nvSpPr>
          <p:cNvPr id="156"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157" name="CuadroTexto 156"/>
          <p:cNvSpPr txBox="1"/>
          <p:nvPr/>
        </p:nvSpPr>
        <p:spPr>
          <a:xfrm>
            <a:off x="338631" y="693092"/>
            <a:ext cx="11279052"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logra 18% de conciencia publicitaria total en no usuarios, por detrás de Genfar (30%) y MK (29%); esta brecha confirma que, aunque la marca avanza, sigue sin ser un actor dominante en la mente del no usuario, lo cual podría limitar su capacidad para incrementar las opciones de consideración. </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nvGrpSpPr>
          <p:cNvPr id="7" name="Grupo 6">
            <a:extLst>
              <a:ext uri="{FF2B5EF4-FFF2-40B4-BE49-F238E27FC236}">
                <a16:creationId xmlns:a16="http://schemas.microsoft.com/office/drawing/2014/main" id="{88724B2B-11EC-719B-4A5D-E187FB4C5C60}"/>
              </a:ext>
            </a:extLst>
          </p:cNvPr>
          <p:cNvGrpSpPr/>
          <p:nvPr/>
        </p:nvGrpSpPr>
        <p:grpSpPr>
          <a:xfrm>
            <a:off x="1188863" y="3256860"/>
            <a:ext cx="379617" cy="302485"/>
            <a:chOff x="1064217" y="2654778"/>
            <a:chExt cx="379617" cy="302485"/>
          </a:xfrm>
        </p:grpSpPr>
        <p:grpSp>
          <p:nvGrpSpPr>
            <p:cNvPr id="9" name="Gráfico 34">
              <a:extLst>
                <a:ext uri="{FF2B5EF4-FFF2-40B4-BE49-F238E27FC236}">
                  <a16:creationId xmlns:a16="http://schemas.microsoft.com/office/drawing/2014/main" id="{93DA769C-E231-6AA5-DE23-0D3D8515CFFD}"/>
                </a:ext>
              </a:extLst>
            </p:cNvPr>
            <p:cNvGrpSpPr/>
            <p:nvPr/>
          </p:nvGrpSpPr>
          <p:grpSpPr>
            <a:xfrm>
              <a:off x="1410846" y="2662067"/>
              <a:ext cx="32988" cy="33184"/>
              <a:chOff x="1410846" y="2662067"/>
              <a:chExt cx="32988" cy="33184"/>
            </a:xfrm>
            <a:solidFill>
              <a:srgbClr val="242F5F"/>
            </a:solidFill>
          </p:grpSpPr>
          <p:sp>
            <p:nvSpPr>
              <p:cNvPr id="15" name="Forma libre: forma 14">
                <a:extLst>
                  <a:ext uri="{FF2B5EF4-FFF2-40B4-BE49-F238E27FC236}">
                    <a16:creationId xmlns:a16="http://schemas.microsoft.com/office/drawing/2014/main" id="{3A417E1C-5045-9BF7-2B99-574B0FFD9F46}"/>
                  </a:ext>
                </a:extLst>
              </p:cNvPr>
              <p:cNvSpPr/>
              <p:nvPr/>
            </p:nvSpPr>
            <p:spPr>
              <a:xfrm>
                <a:off x="1410846" y="2662067"/>
                <a:ext cx="32988" cy="33184"/>
              </a:xfrm>
              <a:custGeom>
                <a:avLst/>
                <a:gdLst>
                  <a:gd name="connsiteX0" fmla="*/ 16500 w 32988"/>
                  <a:gd name="connsiteY0" fmla="*/ 0 h 33184"/>
                  <a:gd name="connsiteX1" fmla="*/ 7139 w 32988"/>
                  <a:gd name="connsiteY1" fmla="*/ 2889 h 33184"/>
                  <a:gd name="connsiteX2" fmla="*/ 6614 w 32988"/>
                  <a:gd name="connsiteY2" fmla="*/ 3264 h 33184"/>
                  <a:gd name="connsiteX3" fmla="*/ 6182 w 32988"/>
                  <a:gd name="connsiteY3" fmla="*/ 3602 h 33184"/>
                  <a:gd name="connsiteX4" fmla="*/ 5826 w 32988"/>
                  <a:gd name="connsiteY4" fmla="*/ 3902 h 33184"/>
                  <a:gd name="connsiteX5" fmla="*/ 329 w 32988"/>
                  <a:gd name="connsiteY5" fmla="*/ 19997 h 33184"/>
                  <a:gd name="connsiteX6" fmla="*/ 13498 w 32988"/>
                  <a:gd name="connsiteY6" fmla="*/ 32904 h 33184"/>
                  <a:gd name="connsiteX7" fmla="*/ 16500 w 32988"/>
                  <a:gd name="connsiteY7" fmla="*/ 33185 h 33184"/>
                  <a:gd name="connsiteX8" fmla="*/ 32989 w 32988"/>
                  <a:gd name="connsiteY8" fmla="*/ 18384 h 33184"/>
                  <a:gd name="connsiteX9" fmla="*/ 32989 w 32988"/>
                  <a:gd name="connsiteY9" fmla="*/ 14801 h 33184"/>
                  <a:gd name="connsiteX10" fmla="*/ 16500 w 32988"/>
                  <a:gd name="connsiteY10" fmla="*/ 0 h 33184"/>
                  <a:gd name="connsiteX11" fmla="*/ 16650 w 32988"/>
                  <a:gd name="connsiteY11" fmla="*/ 30690 h 33184"/>
                  <a:gd name="connsiteX12" fmla="*/ 2637 w 32988"/>
                  <a:gd name="connsiteY12" fmla="*/ 16639 h 33184"/>
                  <a:gd name="connsiteX13" fmla="*/ 16800 w 32988"/>
                  <a:gd name="connsiteY13" fmla="*/ 2589 h 33184"/>
                  <a:gd name="connsiteX14" fmla="*/ 30588 w 32988"/>
                  <a:gd name="connsiteY14" fmla="*/ 16658 h 33184"/>
                  <a:gd name="connsiteX15" fmla="*/ 16650 w 32988"/>
                  <a:gd name="connsiteY15" fmla="*/ 30690 h 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988" h="33184">
                    <a:moveTo>
                      <a:pt x="16500" y="0"/>
                    </a:moveTo>
                    <a:cubicBezTo>
                      <a:pt x="13029" y="0"/>
                      <a:pt x="9803" y="1069"/>
                      <a:pt x="7139" y="2889"/>
                    </a:cubicBezTo>
                    <a:cubicBezTo>
                      <a:pt x="6951" y="3001"/>
                      <a:pt x="6782" y="3133"/>
                      <a:pt x="6614" y="3264"/>
                    </a:cubicBezTo>
                    <a:cubicBezTo>
                      <a:pt x="6464" y="3377"/>
                      <a:pt x="6313" y="3489"/>
                      <a:pt x="6182" y="3602"/>
                    </a:cubicBezTo>
                    <a:cubicBezTo>
                      <a:pt x="6070" y="3696"/>
                      <a:pt x="5938" y="3789"/>
                      <a:pt x="5826" y="3902"/>
                    </a:cubicBezTo>
                    <a:cubicBezTo>
                      <a:pt x="1436" y="7729"/>
                      <a:pt x="-909" y="13863"/>
                      <a:pt x="329" y="19997"/>
                    </a:cubicBezTo>
                    <a:cubicBezTo>
                      <a:pt x="1661" y="26600"/>
                      <a:pt x="7158" y="31628"/>
                      <a:pt x="13498" y="32904"/>
                    </a:cubicBezTo>
                    <a:cubicBezTo>
                      <a:pt x="14474" y="33091"/>
                      <a:pt x="15468" y="33185"/>
                      <a:pt x="16500" y="33185"/>
                    </a:cubicBezTo>
                    <a:cubicBezTo>
                      <a:pt x="25054" y="33185"/>
                      <a:pt x="32107" y="26713"/>
                      <a:pt x="32989" y="18384"/>
                    </a:cubicBezTo>
                    <a:lnTo>
                      <a:pt x="32989" y="14801"/>
                    </a:lnTo>
                    <a:cubicBezTo>
                      <a:pt x="32107" y="6491"/>
                      <a:pt x="25054" y="0"/>
                      <a:pt x="16500" y="0"/>
                    </a:cubicBezTo>
                    <a:close/>
                    <a:moveTo>
                      <a:pt x="16650" y="30690"/>
                    </a:moveTo>
                    <a:cubicBezTo>
                      <a:pt x="9109" y="30671"/>
                      <a:pt x="2655" y="24199"/>
                      <a:pt x="2637" y="16639"/>
                    </a:cubicBezTo>
                    <a:cubicBezTo>
                      <a:pt x="2618" y="8779"/>
                      <a:pt x="8921" y="2532"/>
                      <a:pt x="16800" y="2589"/>
                    </a:cubicBezTo>
                    <a:cubicBezTo>
                      <a:pt x="24566" y="2664"/>
                      <a:pt x="30606" y="8817"/>
                      <a:pt x="30588" y="16658"/>
                    </a:cubicBezTo>
                    <a:cubicBezTo>
                      <a:pt x="30588" y="24293"/>
                      <a:pt x="24210" y="30709"/>
                      <a:pt x="16650" y="30690"/>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orma libre: forma 15">
                <a:extLst>
                  <a:ext uri="{FF2B5EF4-FFF2-40B4-BE49-F238E27FC236}">
                    <a16:creationId xmlns:a16="http://schemas.microsoft.com/office/drawing/2014/main" id="{F5C8D81C-60EE-2FEA-E54F-E4240A296AF6}"/>
                  </a:ext>
                </a:extLst>
              </p:cNvPr>
              <p:cNvSpPr/>
              <p:nvPr/>
            </p:nvSpPr>
            <p:spPr>
              <a:xfrm>
                <a:off x="1422600" y="2671136"/>
                <a:ext cx="12270" cy="15242"/>
              </a:xfrm>
              <a:custGeom>
                <a:avLst/>
                <a:gdLst>
                  <a:gd name="connsiteX0" fmla="*/ 8460 w 12270"/>
                  <a:gd name="connsiteY0" fmla="*/ 9727 h 15242"/>
                  <a:gd name="connsiteX1" fmla="*/ 11706 w 12270"/>
                  <a:gd name="connsiteY1" fmla="*/ 15074 h 15242"/>
                  <a:gd name="connsiteX2" fmla="*/ 9248 w 12270"/>
                  <a:gd name="connsiteY2" fmla="*/ 15224 h 15242"/>
                  <a:gd name="connsiteX3" fmla="*/ 5722 w 12270"/>
                  <a:gd name="connsiteY3" fmla="*/ 9859 h 15242"/>
                  <a:gd name="connsiteX4" fmla="*/ 2495 w 12270"/>
                  <a:gd name="connsiteY4" fmla="*/ 9859 h 15242"/>
                  <a:gd name="connsiteX5" fmla="*/ 2251 w 12270"/>
                  <a:gd name="connsiteY5" fmla="*/ 15018 h 15242"/>
                  <a:gd name="connsiteX6" fmla="*/ 0 w 12270"/>
                  <a:gd name="connsiteY6" fmla="*/ 15243 h 15242"/>
                  <a:gd name="connsiteX7" fmla="*/ 0 w 12270"/>
                  <a:gd name="connsiteY7" fmla="*/ 85 h 15242"/>
                  <a:gd name="connsiteX8" fmla="*/ 8104 w 12270"/>
                  <a:gd name="connsiteY8" fmla="*/ 142 h 15242"/>
                  <a:gd name="connsiteX9" fmla="*/ 12231 w 12270"/>
                  <a:gd name="connsiteY9" fmla="*/ 4137 h 15242"/>
                  <a:gd name="connsiteX10" fmla="*/ 9623 w 12270"/>
                  <a:gd name="connsiteY10" fmla="*/ 9015 h 15242"/>
                  <a:gd name="connsiteX11" fmla="*/ 8460 w 12270"/>
                  <a:gd name="connsiteY11" fmla="*/ 9727 h 15242"/>
                  <a:gd name="connsiteX12" fmla="*/ 2495 w 12270"/>
                  <a:gd name="connsiteY12" fmla="*/ 7570 h 15242"/>
                  <a:gd name="connsiteX13" fmla="*/ 7672 w 12270"/>
                  <a:gd name="connsiteY13" fmla="*/ 7101 h 15242"/>
                  <a:gd name="connsiteX14" fmla="*/ 9530 w 12270"/>
                  <a:gd name="connsiteY14" fmla="*/ 4475 h 15242"/>
                  <a:gd name="connsiteX15" fmla="*/ 7241 w 12270"/>
                  <a:gd name="connsiteY15" fmla="*/ 2186 h 15242"/>
                  <a:gd name="connsiteX16" fmla="*/ 2495 w 12270"/>
                  <a:gd name="connsiteY16" fmla="*/ 2149 h 15242"/>
                  <a:gd name="connsiteX17" fmla="*/ 2495 w 12270"/>
                  <a:gd name="connsiteY17" fmla="*/ 7570 h 1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70" h="15242">
                    <a:moveTo>
                      <a:pt x="8460" y="9727"/>
                    </a:moveTo>
                    <a:cubicBezTo>
                      <a:pt x="9530" y="11472"/>
                      <a:pt x="10543" y="13142"/>
                      <a:pt x="11706" y="15074"/>
                    </a:cubicBezTo>
                    <a:cubicBezTo>
                      <a:pt x="10730" y="15130"/>
                      <a:pt x="9999" y="15186"/>
                      <a:pt x="9248" y="15224"/>
                    </a:cubicBezTo>
                    <a:cubicBezTo>
                      <a:pt x="8048" y="13404"/>
                      <a:pt x="6903" y="11678"/>
                      <a:pt x="5722" y="9859"/>
                    </a:cubicBezTo>
                    <a:cubicBezTo>
                      <a:pt x="4709" y="9859"/>
                      <a:pt x="3752" y="9859"/>
                      <a:pt x="2495" y="9859"/>
                    </a:cubicBezTo>
                    <a:cubicBezTo>
                      <a:pt x="2420" y="11585"/>
                      <a:pt x="2345" y="13217"/>
                      <a:pt x="2251" y="15018"/>
                    </a:cubicBezTo>
                    <a:cubicBezTo>
                      <a:pt x="1501" y="15093"/>
                      <a:pt x="863" y="15168"/>
                      <a:pt x="0" y="15243"/>
                    </a:cubicBezTo>
                    <a:cubicBezTo>
                      <a:pt x="0" y="10196"/>
                      <a:pt x="0" y="5282"/>
                      <a:pt x="0" y="85"/>
                    </a:cubicBezTo>
                    <a:cubicBezTo>
                      <a:pt x="2664" y="85"/>
                      <a:pt x="5421" y="-140"/>
                      <a:pt x="8104" y="142"/>
                    </a:cubicBezTo>
                    <a:cubicBezTo>
                      <a:pt x="10655" y="404"/>
                      <a:pt x="12006" y="1905"/>
                      <a:pt x="12231" y="4137"/>
                    </a:cubicBezTo>
                    <a:cubicBezTo>
                      <a:pt x="12456" y="6295"/>
                      <a:pt x="11724" y="8039"/>
                      <a:pt x="9623" y="9015"/>
                    </a:cubicBezTo>
                    <a:cubicBezTo>
                      <a:pt x="9286" y="9183"/>
                      <a:pt x="8967" y="9409"/>
                      <a:pt x="8460" y="9727"/>
                    </a:cubicBezTo>
                    <a:close/>
                    <a:moveTo>
                      <a:pt x="2495" y="7570"/>
                    </a:moveTo>
                    <a:cubicBezTo>
                      <a:pt x="4408" y="7420"/>
                      <a:pt x="6078" y="7420"/>
                      <a:pt x="7672" y="7101"/>
                    </a:cubicBezTo>
                    <a:cubicBezTo>
                      <a:pt x="8948" y="6857"/>
                      <a:pt x="9642" y="5807"/>
                      <a:pt x="9530" y="4475"/>
                    </a:cubicBezTo>
                    <a:cubicBezTo>
                      <a:pt x="9417" y="3143"/>
                      <a:pt x="8535" y="2299"/>
                      <a:pt x="7241" y="2186"/>
                    </a:cubicBezTo>
                    <a:cubicBezTo>
                      <a:pt x="5722" y="2055"/>
                      <a:pt x="4165" y="2149"/>
                      <a:pt x="2495" y="2149"/>
                    </a:cubicBezTo>
                    <a:cubicBezTo>
                      <a:pt x="2495" y="3968"/>
                      <a:pt x="2495" y="5507"/>
                      <a:pt x="2495" y="7570"/>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 name="Forma libre: forma 10">
              <a:extLst>
                <a:ext uri="{FF2B5EF4-FFF2-40B4-BE49-F238E27FC236}">
                  <a16:creationId xmlns:a16="http://schemas.microsoft.com/office/drawing/2014/main" id="{2B404551-9F45-1FA8-258F-49FAD2E97A96}"/>
                </a:ext>
              </a:extLst>
            </p:cNvPr>
            <p:cNvSpPr/>
            <p:nvPr/>
          </p:nvSpPr>
          <p:spPr>
            <a:xfrm>
              <a:off x="1064217" y="2654778"/>
              <a:ext cx="362020" cy="302485"/>
            </a:xfrm>
            <a:custGeom>
              <a:avLst/>
              <a:gdLst>
                <a:gd name="connsiteX0" fmla="*/ 84 w 362020"/>
                <a:gd name="connsiteY0" fmla="*/ 151509 h 302485"/>
                <a:gd name="connsiteX1" fmla="*/ 6724 w 362020"/>
                <a:gd name="connsiteY1" fmla="*/ 93281 h 302485"/>
                <a:gd name="connsiteX2" fmla="*/ 81536 w 362020"/>
                <a:gd name="connsiteY2" fmla="*/ 14643 h 302485"/>
                <a:gd name="connsiteX3" fmla="*/ 151958 w 362020"/>
                <a:gd name="connsiteY3" fmla="*/ 1324 h 302485"/>
                <a:gd name="connsiteX4" fmla="*/ 185630 w 362020"/>
                <a:gd name="connsiteY4" fmla="*/ 67 h 302485"/>
                <a:gd name="connsiteX5" fmla="*/ 274154 w 362020"/>
                <a:gd name="connsiteY5" fmla="*/ 12767 h 302485"/>
                <a:gd name="connsiteX6" fmla="*/ 323547 w 362020"/>
                <a:gd name="connsiteY6" fmla="*/ 40380 h 302485"/>
                <a:gd name="connsiteX7" fmla="*/ 358026 w 362020"/>
                <a:gd name="connsiteY7" fmla="*/ 106281 h 302485"/>
                <a:gd name="connsiteX8" fmla="*/ 361516 w 362020"/>
                <a:gd name="connsiteY8" fmla="*/ 166892 h 302485"/>
                <a:gd name="connsiteX9" fmla="*/ 352755 w 362020"/>
                <a:gd name="connsiteY9" fmla="*/ 217354 h 302485"/>
                <a:gd name="connsiteX10" fmla="*/ 292820 w 362020"/>
                <a:gd name="connsiteY10" fmla="*/ 283048 h 302485"/>
                <a:gd name="connsiteX11" fmla="*/ 229808 w 362020"/>
                <a:gd name="connsiteY11" fmla="*/ 299369 h 302485"/>
                <a:gd name="connsiteX12" fmla="*/ 182216 w 362020"/>
                <a:gd name="connsiteY12" fmla="*/ 302483 h 302485"/>
                <a:gd name="connsiteX13" fmla="*/ 93354 w 362020"/>
                <a:gd name="connsiteY13" fmla="*/ 291809 h 302485"/>
                <a:gd name="connsiteX14" fmla="*/ 52384 w 362020"/>
                <a:gd name="connsiteY14" fmla="*/ 273838 h 302485"/>
                <a:gd name="connsiteX15" fmla="*/ 7700 w 362020"/>
                <a:gd name="connsiteY15" fmla="*/ 213490 h 302485"/>
                <a:gd name="connsiteX16" fmla="*/ 84 w 362020"/>
                <a:gd name="connsiteY16" fmla="*/ 151509 h 302485"/>
                <a:gd name="connsiteX17" fmla="*/ 2335 w 362020"/>
                <a:gd name="connsiteY17" fmla="*/ 152241 h 302485"/>
                <a:gd name="connsiteX18" fmla="*/ 7381 w 362020"/>
                <a:gd name="connsiteY18" fmla="*/ 196756 h 302485"/>
                <a:gd name="connsiteX19" fmla="*/ 73882 w 362020"/>
                <a:gd name="connsiteY19" fmla="*/ 280929 h 302485"/>
                <a:gd name="connsiteX20" fmla="*/ 134361 w 362020"/>
                <a:gd name="connsiteY20" fmla="*/ 296030 h 302485"/>
                <a:gd name="connsiteX21" fmla="*/ 183848 w 362020"/>
                <a:gd name="connsiteY21" fmla="*/ 298956 h 302485"/>
                <a:gd name="connsiteX22" fmla="*/ 227707 w 362020"/>
                <a:gd name="connsiteY22" fmla="*/ 296011 h 302485"/>
                <a:gd name="connsiteX23" fmla="*/ 283928 w 362020"/>
                <a:gd name="connsiteY23" fmla="*/ 282842 h 302485"/>
                <a:gd name="connsiteX24" fmla="*/ 351554 w 362020"/>
                <a:gd name="connsiteY24" fmla="*/ 208293 h 302485"/>
                <a:gd name="connsiteX25" fmla="*/ 358083 w 362020"/>
                <a:gd name="connsiteY25" fmla="*/ 161227 h 302485"/>
                <a:gd name="connsiteX26" fmla="*/ 356300 w 362020"/>
                <a:gd name="connsiteY26" fmla="*/ 119169 h 302485"/>
                <a:gd name="connsiteX27" fmla="*/ 341837 w 362020"/>
                <a:gd name="connsiteY27" fmla="*/ 70226 h 302485"/>
                <a:gd name="connsiteX28" fmla="*/ 277325 w 362020"/>
                <a:gd name="connsiteY28" fmla="*/ 17719 h 302485"/>
                <a:gd name="connsiteX29" fmla="*/ 182497 w 362020"/>
                <a:gd name="connsiteY29" fmla="*/ 3612 h 302485"/>
                <a:gd name="connsiteX30" fmla="*/ 134005 w 362020"/>
                <a:gd name="connsiteY30" fmla="*/ 6576 h 302485"/>
                <a:gd name="connsiteX31" fmla="*/ 74426 w 362020"/>
                <a:gd name="connsiteY31" fmla="*/ 21527 h 302485"/>
                <a:gd name="connsiteX32" fmla="*/ 10195 w 362020"/>
                <a:gd name="connsiteY32" fmla="*/ 94688 h 302485"/>
                <a:gd name="connsiteX33" fmla="*/ 2335 w 362020"/>
                <a:gd name="connsiteY33" fmla="*/ 152241 h 30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2020" h="302485">
                  <a:moveTo>
                    <a:pt x="84" y="151509"/>
                  </a:moveTo>
                  <a:cubicBezTo>
                    <a:pt x="-441" y="131850"/>
                    <a:pt x="1472" y="112340"/>
                    <a:pt x="6724" y="93281"/>
                  </a:cubicBezTo>
                  <a:cubicBezTo>
                    <a:pt x="17586" y="53774"/>
                    <a:pt x="43380" y="28243"/>
                    <a:pt x="81536" y="14643"/>
                  </a:cubicBezTo>
                  <a:cubicBezTo>
                    <a:pt x="104291" y="6539"/>
                    <a:pt x="127815" y="2299"/>
                    <a:pt x="151958" y="1324"/>
                  </a:cubicBezTo>
                  <a:cubicBezTo>
                    <a:pt x="163175" y="874"/>
                    <a:pt x="174431" y="-290"/>
                    <a:pt x="185630" y="67"/>
                  </a:cubicBezTo>
                  <a:cubicBezTo>
                    <a:pt x="215570" y="1042"/>
                    <a:pt x="245415" y="3181"/>
                    <a:pt x="274154" y="12767"/>
                  </a:cubicBezTo>
                  <a:cubicBezTo>
                    <a:pt x="292369" y="18845"/>
                    <a:pt x="309253" y="27193"/>
                    <a:pt x="323547" y="40380"/>
                  </a:cubicBezTo>
                  <a:cubicBezTo>
                    <a:pt x="342963" y="58276"/>
                    <a:pt x="353111" y="80881"/>
                    <a:pt x="358026" y="106281"/>
                  </a:cubicBezTo>
                  <a:cubicBezTo>
                    <a:pt x="361909" y="126335"/>
                    <a:pt x="362697" y="146613"/>
                    <a:pt x="361516" y="166892"/>
                  </a:cubicBezTo>
                  <a:cubicBezTo>
                    <a:pt x="360521" y="183963"/>
                    <a:pt x="358214" y="200921"/>
                    <a:pt x="352755" y="217354"/>
                  </a:cubicBezTo>
                  <a:cubicBezTo>
                    <a:pt x="342475" y="248231"/>
                    <a:pt x="322121" y="269692"/>
                    <a:pt x="292820" y="283048"/>
                  </a:cubicBezTo>
                  <a:cubicBezTo>
                    <a:pt x="272785" y="292184"/>
                    <a:pt x="251643" y="297343"/>
                    <a:pt x="229808" y="299369"/>
                  </a:cubicBezTo>
                  <a:cubicBezTo>
                    <a:pt x="213975" y="300832"/>
                    <a:pt x="198067" y="302558"/>
                    <a:pt x="182216" y="302483"/>
                  </a:cubicBezTo>
                  <a:cubicBezTo>
                    <a:pt x="152258" y="302333"/>
                    <a:pt x="122393" y="300194"/>
                    <a:pt x="93354" y="291809"/>
                  </a:cubicBezTo>
                  <a:cubicBezTo>
                    <a:pt x="78891" y="287626"/>
                    <a:pt x="65122" y="281904"/>
                    <a:pt x="52384" y="273838"/>
                  </a:cubicBezTo>
                  <a:cubicBezTo>
                    <a:pt x="29742" y="259487"/>
                    <a:pt x="15466" y="238852"/>
                    <a:pt x="7700" y="213490"/>
                  </a:cubicBezTo>
                  <a:cubicBezTo>
                    <a:pt x="1528" y="193342"/>
                    <a:pt x="-404" y="172595"/>
                    <a:pt x="84" y="151509"/>
                  </a:cubicBezTo>
                  <a:close/>
                  <a:moveTo>
                    <a:pt x="2335" y="152241"/>
                  </a:moveTo>
                  <a:cubicBezTo>
                    <a:pt x="3967" y="167098"/>
                    <a:pt x="4792" y="182087"/>
                    <a:pt x="7381" y="196756"/>
                  </a:cubicBezTo>
                  <a:cubicBezTo>
                    <a:pt x="14434" y="236544"/>
                    <a:pt x="36308" y="265040"/>
                    <a:pt x="73882" y="280929"/>
                  </a:cubicBezTo>
                  <a:cubicBezTo>
                    <a:pt x="93260" y="289126"/>
                    <a:pt x="113426" y="294304"/>
                    <a:pt x="134361" y="296030"/>
                  </a:cubicBezTo>
                  <a:cubicBezTo>
                    <a:pt x="150832" y="297380"/>
                    <a:pt x="167340" y="298919"/>
                    <a:pt x="183848" y="298956"/>
                  </a:cubicBezTo>
                  <a:cubicBezTo>
                    <a:pt x="198461" y="298994"/>
                    <a:pt x="213112" y="297305"/>
                    <a:pt x="227707" y="296011"/>
                  </a:cubicBezTo>
                  <a:cubicBezTo>
                    <a:pt x="247047" y="294323"/>
                    <a:pt x="265825" y="289989"/>
                    <a:pt x="283928" y="282842"/>
                  </a:cubicBezTo>
                  <a:cubicBezTo>
                    <a:pt x="318707" y="269110"/>
                    <a:pt x="341725" y="244799"/>
                    <a:pt x="351554" y="208293"/>
                  </a:cubicBezTo>
                  <a:cubicBezTo>
                    <a:pt x="355719" y="192836"/>
                    <a:pt x="357726" y="177078"/>
                    <a:pt x="358083" y="161227"/>
                  </a:cubicBezTo>
                  <a:cubicBezTo>
                    <a:pt x="358402" y="147214"/>
                    <a:pt x="357707" y="133125"/>
                    <a:pt x="356300" y="119169"/>
                  </a:cubicBezTo>
                  <a:cubicBezTo>
                    <a:pt x="354593" y="102042"/>
                    <a:pt x="350035" y="85552"/>
                    <a:pt x="341837" y="70226"/>
                  </a:cubicBezTo>
                  <a:cubicBezTo>
                    <a:pt x="327655" y="43701"/>
                    <a:pt x="304938" y="27755"/>
                    <a:pt x="277325" y="17719"/>
                  </a:cubicBezTo>
                  <a:cubicBezTo>
                    <a:pt x="246672" y="6576"/>
                    <a:pt x="214650" y="4044"/>
                    <a:pt x="182497" y="3612"/>
                  </a:cubicBezTo>
                  <a:cubicBezTo>
                    <a:pt x="166365" y="3425"/>
                    <a:pt x="150157" y="5169"/>
                    <a:pt x="134005" y="6576"/>
                  </a:cubicBezTo>
                  <a:cubicBezTo>
                    <a:pt x="113389" y="8377"/>
                    <a:pt x="93485" y="13367"/>
                    <a:pt x="74426" y="21527"/>
                  </a:cubicBezTo>
                  <a:cubicBezTo>
                    <a:pt x="41373" y="35709"/>
                    <a:pt x="19574" y="59740"/>
                    <a:pt x="10195" y="94688"/>
                  </a:cubicBezTo>
                  <a:cubicBezTo>
                    <a:pt x="5149" y="113522"/>
                    <a:pt x="3123" y="132675"/>
                    <a:pt x="2335" y="152241"/>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orma libre: forma 12">
              <a:extLst>
                <a:ext uri="{FF2B5EF4-FFF2-40B4-BE49-F238E27FC236}">
                  <a16:creationId xmlns:a16="http://schemas.microsoft.com/office/drawing/2014/main" id="{2611A370-7C66-A52C-1091-4CB1FA8E1573}"/>
                </a:ext>
              </a:extLst>
            </p:cNvPr>
            <p:cNvSpPr/>
            <p:nvPr/>
          </p:nvSpPr>
          <p:spPr>
            <a:xfrm>
              <a:off x="1082427" y="2673308"/>
              <a:ext cx="325277" cy="265843"/>
            </a:xfrm>
            <a:custGeom>
              <a:avLst/>
              <a:gdLst>
                <a:gd name="connsiteX0" fmla="*/ 163518 w 325277"/>
                <a:gd name="connsiteY0" fmla="*/ 265794 h 265843"/>
                <a:gd name="connsiteX1" fmla="*/ 82084 w 325277"/>
                <a:gd name="connsiteY1" fmla="*/ 256227 h 265843"/>
                <a:gd name="connsiteX2" fmla="*/ 20067 w 325277"/>
                <a:gd name="connsiteY2" fmla="*/ 215369 h 265843"/>
                <a:gd name="connsiteX3" fmla="*/ 2621 w 325277"/>
                <a:gd name="connsiteY3" fmla="*/ 169466 h 265843"/>
                <a:gd name="connsiteX4" fmla="*/ 989 w 325277"/>
                <a:gd name="connsiteY4" fmla="*/ 110581 h 265843"/>
                <a:gd name="connsiteX5" fmla="*/ 24213 w 325277"/>
                <a:gd name="connsiteY5" fmla="*/ 45599 h 265843"/>
                <a:gd name="connsiteX6" fmla="*/ 72386 w 325277"/>
                <a:gd name="connsiteY6" fmla="*/ 12977 h 265843"/>
                <a:gd name="connsiteX7" fmla="*/ 131740 w 325277"/>
                <a:gd name="connsiteY7" fmla="*/ 1496 h 265843"/>
                <a:gd name="connsiteX8" fmla="*/ 169145 w 325277"/>
                <a:gd name="connsiteY8" fmla="*/ 89 h 265843"/>
                <a:gd name="connsiteX9" fmla="*/ 247540 w 325277"/>
                <a:gd name="connsiteY9" fmla="*/ 11270 h 265843"/>
                <a:gd name="connsiteX10" fmla="*/ 312784 w 325277"/>
                <a:gd name="connsiteY10" fmla="*/ 64958 h 265843"/>
                <a:gd name="connsiteX11" fmla="*/ 323252 w 325277"/>
                <a:gd name="connsiteY11" fmla="*/ 102552 h 265843"/>
                <a:gd name="connsiteX12" fmla="*/ 324565 w 325277"/>
                <a:gd name="connsiteY12" fmla="*/ 152095 h 265843"/>
                <a:gd name="connsiteX13" fmla="*/ 290761 w 325277"/>
                <a:gd name="connsiteY13" fmla="*/ 231652 h 265843"/>
                <a:gd name="connsiteX14" fmla="*/ 236772 w 325277"/>
                <a:gd name="connsiteY14" fmla="*/ 258140 h 265843"/>
                <a:gd name="connsiteX15" fmla="*/ 163518 w 325277"/>
                <a:gd name="connsiteY15" fmla="*/ 265794 h 265843"/>
                <a:gd name="connsiteX16" fmla="*/ 123598 w 325277"/>
                <a:gd name="connsiteY16" fmla="*/ 200437 h 265843"/>
                <a:gd name="connsiteX17" fmla="*/ 173967 w 325277"/>
                <a:gd name="connsiteY17" fmla="*/ 94429 h 265843"/>
                <a:gd name="connsiteX18" fmla="*/ 175373 w 325277"/>
                <a:gd name="connsiteY18" fmla="*/ 94729 h 265843"/>
                <a:gd name="connsiteX19" fmla="*/ 175373 w 325277"/>
                <a:gd name="connsiteY19" fmla="*/ 200268 h 265843"/>
                <a:gd name="connsiteX20" fmla="*/ 205332 w 325277"/>
                <a:gd name="connsiteY20" fmla="*/ 199743 h 265843"/>
                <a:gd name="connsiteX21" fmla="*/ 205332 w 325277"/>
                <a:gd name="connsiteY21" fmla="*/ 133017 h 265843"/>
                <a:gd name="connsiteX22" fmla="*/ 285677 w 325277"/>
                <a:gd name="connsiteY22" fmla="*/ 200174 h 265843"/>
                <a:gd name="connsiteX23" fmla="*/ 287328 w 325277"/>
                <a:gd name="connsiteY23" fmla="*/ 165789 h 265843"/>
                <a:gd name="connsiteX24" fmla="*/ 244332 w 325277"/>
                <a:gd name="connsiteY24" fmla="*/ 129377 h 265843"/>
                <a:gd name="connsiteX25" fmla="*/ 287103 w 325277"/>
                <a:gd name="connsiteY25" fmla="*/ 94354 h 265843"/>
                <a:gd name="connsiteX26" fmla="*/ 287103 w 325277"/>
                <a:gd name="connsiteY26" fmla="*/ 60982 h 265843"/>
                <a:gd name="connsiteX27" fmla="*/ 205951 w 325277"/>
                <a:gd name="connsiteY27" fmla="*/ 124669 h 265843"/>
                <a:gd name="connsiteX28" fmla="*/ 204694 w 325277"/>
                <a:gd name="connsiteY28" fmla="*/ 67679 h 265843"/>
                <a:gd name="connsiteX29" fmla="*/ 152300 w 325277"/>
                <a:gd name="connsiteY29" fmla="*/ 67679 h 265843"/>
                <a:gd name="connsiteX30" fmla="*/ 123748 w 325277"/>
                <a:gd name="connsiteY30" fmla="*/ 137425 h 265843"/>
                <a:gd name="connsiteX31" fmla="*/ 96754 w 325277"/>
                <a:gd name="connsiteY31" fmla="*/ 67697 h 265843"/>
                <a:gd name="connsiteX32" fmla="*/ 42915 w 325277"/>
                <a:gd name="connsiteY32" fmla="*/ 67697 h 265843"/>
                <a:gd name="connsiteX33" fmla="*/ 42071 w 325277"/>
                <a:gd name="connsiteY33" fmla="*/ 93923 h 265843"/>
                <a:gd name="connsiteX34" fmla="*/ 42052 w 325277"/>
                <a:gd name="connsiteY34" fmla="*/ 120185 h 265843"/>
                <a:gd name="connsiteX35" fmla="*/ 41996 w 325277"/>
                <a:gd name="connsiteY35" fmla="*/ 146448 h 265843"/>
                <a:gd name="connsiteX36" fmla="*/ 41977 w 325277"/>
                <a:gd name="connsiteY36" fmla="*/ 172711 h 265843"/>
                <a:gd name="connsiteX37" fmla="*/ 42878 w 325277"/>
                <a:gd name="connsiteY37" fmla="*/ 199349 h 265843"/>
                <a:gd name="connsiteX38" fmla="*/ 72198 w 325277"/>
                <a:gd name="connsiteY38" fmla="*/ 199518 h 265843"/>
                <a:gd name="connsiteX39" fmla="*/ 72198 w 325277"/>
                <a:gd name="connsiteY39" fmla="*/ 93397 h 265843"/>
                <a:gd name="connsiteX40" fmla="*/ 73211 w 325277"/>
                <a:gd name="connsiteY40" fmla="*/ 93266 h 265843"/>
                <a:gd name="connsiteX41" fmla="*/ 123598 w 325277"/>
                <a:gd name="connsiteY41" fmla="*/ 200437 h 26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5277" h="265843">
                  <a:moveTo>
                    <a:pt x="163518" y="265794"/>
                  </a:moveTo>
                  <a:cubicBezTo>
                    <a:pt x="135961" y="266056"/>
                    <a:pt x="108704" y="263636"/>
                    <a:pt x="82084" y="256227"/>
                  </a:cubicBezTo>
                  <a:cubicBezTo>
                    <a:pt x="57116" y="249267"/>
                    <a:pt x="35299" y="237186"/>
                    <a:pt x="20067" y="215369"/>
                  </a:cubicBezTo>
                  <a:cubicBezTo>
                    <a:pt x="10425" y="201562"/>
                    <a:pt x="5341" y="185936"/>
                    <a:pt x="2621" y="169466"/>
                  </a:cubicBezTo>
                  <a:cubicBezTo>
                    <a:pt x="-606" y="149919"/>
                    <a:pt x="-474" y="130165"/>
                    <a:pt x="989" y="110581"/>
                  </a:cubicBezTo>
                  <a:cubicBezTo>
                    <a:pt x="2733" y="87019"/>
                    <a:pt x="8849" y="64602"/>
                    <a:pt x="24213" y="45599"/>
                  </a:cubicBezTo>
                  <a:cubicBezTo>
                    <a:pt x="37006" y="29766"/>
                    <a:pt x="53608" y="19749"/>
                    <a:pt x="72386" y="12977"/>
                  </a:cubicBezTo>
                  <a:cubicBezTo>
                    <a:pt x="91539" y="6055"/>
                    <a:pt x="111424" y="2491"/>
                    <a:pt x="131740" y="1496"/>
                  </a:cubicBezTo>
                  <a:cubicBezTo>
                    <a:pt x="144215" y="896"/>
                    <a:pt x="156708" y="-342"/>
                    <a:pt x="169145" y="89"/>
                  </a:cubicBezTo>
                  <a:cubicBezTo>
                    <a:pt x="195633" y="990"/>
                    <a:pt x="222065" y="3016"/>
                    <a:pt x="247540" y="11270"/>
                  </a:cubicBezTo>
                  <a:cubicBezTo>
                    <a:pt x="276316" y="20593"/>
                    <a:pt x="299484" y="36876"/>
                    <a:pt x="312784" y="64958"/>
                  </a:cubicBezTo>
                  <a:cubicBezTo>
                    <a:pt x="318412" y="76852"/>
                    <a:pt x="321301" y="89514"/>
                    <a:pt x="323252" y="102552"/>
                  </a:cubicBezTo>
                  <a:cubicBezTo>
                    <a:pt x="325728" y="119079"/>
                    <a:pt x="325634" y="135643"/>
                    <a:pt x="324565" y="152095"/>
                  </a:cubicBezTo>
                  <a:cubicBezTo>
                    <a:pt x="322595" y="182353"/>
                    <a:pt x="314585" y="210511"/>
                    <a:pt x="290761" y="231652"/>
                  </a:cubicBezTo>
                  <a:cubicBezTo>
                    <a:pt x="275228" y="245440"/>
                    <a:pt x="256713" y="253375"/>
                    <a:pt x="236772" y="258140"/>
                  </a:cubicBezTo>
                  <a:cubicBezTo>
                    <a:pt x="212704" y="263880"/>
                    <a:pt x="188242" y="266225"/>
                    <a:pt x="163518" y="265794"/>
                  </a:cubicBezTo>
                  <a:close/>
                  <a:moveTo>
                    <a:pt x="123598" y="200437"/>
                  </a:moveTo>
                  <a:cubicBezTo>
                    <a:pt x="141007" y="163782"/>
                    <a:pt x="157496" y="129115"/>
                    <a:pt x="173967" y="94429"/>
                  </a:cubicBezTo>
                  <a:cubicBezTo>
                    <a:pt x="174435" y="94523"/>
                    <a:pt x="174904" y="94635"/>
                    <a:pt x="175373" y="94729"/>
                  </a:cubicBezTo>
                  <a:cubicBezTo>
                    <a:pt x="175373" y="129602"/>
                    <a:pt x="175373" y="164457"/>
                    <a:pt x="175373" y="200268"/>
                  </a:cubicBezTo>
                  <a:cubicBezTo>
                    <a:pt x="185635" y="199987"/>
                    <a:pt x="195146" y="200737"/>
                    <a:pt x="205332" y="199743"/>
                  </a:cubicBezTo>
                  <a:cubicBezTo>
                    <a:pt x="205332" y="177213"/>
                    <a:pt x="205332" y="155584"/>
                    <a:pt x="205332" y="133017"/>
                  </a:cubicBezTo>
                  <a:cubicBezTo>
                    <a:pt x="232270" y="155528"/>
                    <a:pt x="258289" y="177269"/>
                    <a:pt x="285677" y="200174"/>
                  </a:cubicBezTo>
                  <a:cubicBezTo>
                    <a:pt x="286296" y="187249"/>
                    <a:pt x="286821" y="176238"/>
                    <a:pt x="287328" y="165789"/>
                  </a:cubicBezTo>
                  <a:cubicBezTo>
                    <a:pt x="272639" y="153352"/>
                    <a:pt x="258833" y="141646"/>
                    <a:pt x="244332" y="129377"/>
                  </a:cubicBezTo>
                  <a:cubicBezTo>
                    <a:pt x="258683" y="117634"/>
                    <a:pt x="272865" y="106003"/>
                    <a:pt x="287103" y="94354"/>
                  </a:cubicBezTo>
                  <a:cubicBezTo>
                    <a:pt x="287103" y="83586"/>
                    <a:pt x="287103" y="73062"/>
                    <a:pt x="287103" y="60982"/>
                  </a:cubicBezTo>
                  <a:cubicBezTo>
                    <a:pt x="259152" y="82048"/>
                    <a:pt x="233208" y="103696"/>
                    <a:pt x="205951" y="124669"/>
                  </a:cubicBezTo>
                  <a:cubicBezTo>
                    <a:pt x="207658" y="104672"/>
                    <a:pt x="207001" y="74376"/>
                    <a:pt x="204694" y="67679"/>
                  </a:cubicBezTo>
                  <a:cubicBezTo>
                    <a:pt x="187436" y="67679"/>
                    <a:pt x="170065" y="67679"/>
                    <a:pt x="152300" y="67679"/>
                  </a:cubicBezTo>
                  <a:cubicBezTo>
                    <a:pt x="142901" y="90659"/>
                    <a:pt x="133616" y="113357"/>
                    <a:pt x="123748" y="137425"/>
                  </a:cubicBezTo>
                  <a:cubicBezTo>
                    <a:pt x="114406" y="113282"/>
                    <a:pt x="105608" y="90565"/>
                    <a:pt x="96754" y="67697"/>
                  </a:cubicBezTo>
                  <a:cubicBezTo>
                    <a:pt x="78576" y="67697"/>
                    <a:pt x="61187" y="67697"/>
                    <a:pt x="42915" y="67697"/>
                  </a:cubicBezTo>
                  <a:cubicBezTo>
                    <a:pt x="41358" y="76589"/>
                    <a:pt x="42221" y="85293"/>
                    <a:pt x="42071" y="93923"/>
                  </a:cubicBezTo>
                  <a:cubicBezTo>
                    <a:pt x="41921" y="102664"/>
                    <a:pt x="42052" y="111425"/>
                    <a:pt x="42052" y="120185"/>
                  </a:cubicBezTo>
                  <a:cubicBezTo>
                    <a:pt x="42052" y="128946"/>
                    <a:pt x="42015" y="137688"/>
                    <a:pt x="41996" y="146448"/>
                  </a:cubicBezTo>
                  <a:cubicBezTo>
                    <a:pt x="41977" y="155209"/>
                    <a:pt x="41827" y="163950"/>
                    <a:pt x="41977" y="172711"/>
                  </a:cubicBezTo>
                  <a:cubicBezTo>
                    <a:pt x="42127" y="181340"/>
                    <a:pt x="41039" y="190044"/>
                    <a:pt x="42878" y="199349"/>
                  </a:cubicBezTo>
                  <a:cubicBezTo>
                    <a:pt x="52651" y="200362"/>
                    <a:pt x="62068" y="200212"/>
                    <a:pt x="72198" y="199518"/>
                  </a:cubicBezTo>
                  <a:cubicBezTo>
                    <a:pt x="72198" y="163425"/>
                    <a:pt x="72198" y="128402"/>
                    <a:pt x="72198" y="93397"/>
                  </a:cubicBezTo>
                  <a:cubicBezTo>
                    <a:pt x="72536" y="93360"/>
                    <a:pt x="72874" y="93304"/>
                    <a:pt x="73211" y="93266"/>
                  </a:cubicBezTo>
                  <a:cubicBezTo>
                    <a:pt x="89626" y="128177"/>
                    <a:pt x="106040" y="163106"/>
                    <a:pt x="123598" y="200437"/>
                  </a:cubicBezTo>
                  <a:close/>
                </a:path>
              </a:pathLst>
            </a:custGeom>
            <a:solidFill>
              <a:srgbClr val="242F5F"/>
            </a:solid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7" name="Imagen 16">
            <a:extLst>
              <a:ext uri="{FF2B5EF4-FFF2-40B4-BE49-F238E27FC236}">
                <a16:creationId xmlns:a16="http://schemas.microsoft.com/office/drawing/2014/main" id="{5285912B-A2E5-B254-8715-41ACB1D068F4}"/>
              </a:ext>
            </a:extLst>
          </p:cNvPr>
          <p:cNvPicPr>
            <a:picLocks noChangeAspect="1"/>
          </p:cNvPicPr>
          <p:nvPr/>
        </p:nvPicPr>
        <p:blipFill>
          <a:blip r:embed="rId4"/>
          <a:stretch>
            <a:fillRect/>
          </a:stretch>
        </p:blipFill>
        <p:spPr>
          <a:xfrm>
            <a:off x="761298" y="2823518"/>
            <a:ext cx="1047130" cy="298233"/>
          </a:xfrm>
          <a:prstGeom prst="rect">
            <a:avLst/>
          </a:prstGeom>
        </p:spPr>
      </p:pic>
      <p:pic>
        <p:nvPicPr>
          <p:cNvPr id="24" name="Imagen 23">
            <a:extLst>
              <a:ext uri="{FF2B5EF4-FFF2-40B4-BE49-F238E27FC236}">
                <a16:creationId xmlns:a16="http://schemas.microsoft.com/office/drawing/2014/main" id="{F3939055-A4D0-4177-3861-4341F422F70A}"/>
              </a:ext>
            </a:extLst>
          </p:cNvPr>
          <p:cNvPicPr>
            <a:picLocks noChangeAspect="1"/>
          </p:cNvPicPr>
          <p:nvPr/>
        </p:nvPicPr>
        <p:blipFill>
          <a:blip r:embed="rId5"/>
          <a:srcRect t="10000" b="13266"/>
          <a:stretch>
            <a:fillRect/>
          </a:stretch>
        </p:blipFill>
        <p:spPr>
          <a:xfrm>
            <a:off x="761298" y="3747277"/>
            <a:ext cx="1047130" cy="352761"/>
          </a:xfrm>
          <a:prstGeom prst="rect">
            <a:avLst/>
          </a:prstGeom>
        </p:spPr>
      </p:pic>
    </p:spTree>
    <p:extLst>
      <p:ext uri="{BB962C8B-B14F-4D97-AF65-F5344CB8AC3E}">
        <p14:creationId xmlns:p14="http://schemas.microsoft.com/office/powerpoint/2010/main" val="288674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6341F-9C3C-AA4B-BCB2-87380FB6297C}"/>
            </a:ext>
          </a:extLst>
        </p:cNvPr>
        <p:cNvGrpSpPr/>
        <p:nvPr/>
      </p:nvGrpSpPr>
      <p:grpSpPr>
        <a:xfrm>
          <a:off x="0" y="0"/>
          <a:ext cx="0" cy="0"/>
          <a:chOff x="0" y="0"/>
          <a:chExt cx="0" cy="0"/>
        </a:xfrm>
      </p:grpSpPr>
      <p:graphicFrame>
        <p:nvGraphicFramePr>
          <p:cNvPr id="14" name="Tabla 13">
            <a:extLst>
              <a:ext uri="{FF2B5EF4-FFF2-40B4-BE49-F238E27FC236}">
                <a16:creationId xmlns:a16="http://schemas.microsoft.com/office/drawing/2014/main" id="{C4E4A00C-62FC-5FCF-624A-B0565483B484}"/>
              </a:ext>
            </a:extLst>
          </p:cNvPr>
          <p:cNvGraphicFramePr>
            <a:graphicFrameLocks noGrp="1"/>
          </p:cNvGraphicFramePr>
          <p:nvPr/>
        </p:nvGraphicFramePr>
        <p:xfrm>
          <a:off x="690114" y="2136048"/>
          <a:ext cx="11159971" cy="3199801"/>
        </p:xfrm>
        <a:graphic>
          <a:graphicData uri="http://schemas.openxmlformats.org/drawingml/2006/table">
            <a:tbl>
              <a:tblPr>
                <a:tableStyleId>{5C22544A-7EE6-4342-B048-85BDC9FD1C3A}</a:tableStyleId>
              </a:tblPr>
              <a:tblGrid>
                <a:gridCol w="1492369">
                  <a:extLst>
                    <a:ext uri="{9D8B030D-6E8A-4147-A177-3AD203B41FA5}">
                      <a16:colId xmlns:a16="http://schemas.microsoft.com/office/drawing/2014/main" val="20000"/>
                    </a:ext>
                  </a:extLst>
                </a:gridCol>
                <a:gridCol w="530130">
                  <a:extLst>
                    <a:ext uri="{9D8B030D-6E8A-4147-A177-3AD203B41FA5}">
                      <a16:colId xmlns:a16="http://schemas.microsoft.com/office/drawing/2014/main" val="1996142393"/>
                    </a:ext>
                  </a:extLst>
                </a:gridCol>
                <a:gridCol w="530131">
                  <a:extLst>
                    <a:ext uri="{9D8B030D-6E8A-4147-A177-3AD203B41FA5}">
                      <a16:colId xmlns:a16="http://schemas.microsoft.com/office/drawing/2014/main" val="2088700841"/>
                    </a:ext>
                  </a:extLst>
                </a:gridCol>
                <a:gridCol w="530130">
                  <a:extLst>
                    <a:ext uri="{9D8B030D-6E8A-4147-A177-3AD203B41FA5}">
                      <a16:colId xmlns:a16="http://schemas.microsoft.com/office/drawing/2014/main" val="2299742266"/>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364756">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s-CO" sz="1200" b="1" u="none" strike="noStrike" dirty="0">
                          <a:effectLst/>
                          <a:latin typeface="Century Gothic" panose="020B0502020202020204" pitchFamily="34" charset="0"/>
                        </a:rPr>
                        <a:t>Total</a:t>
                      </a:r>
                      <a:endParaRPr lang="es-CO" sz="1200" dirty="0"/>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lnL w="12700" cmpd="sng">
                      <a:noFill/>
                    </a:ln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281753">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dirty="0"/>
                        <a:t>2020</a:t>
                      </a:r>
                      <a:endParaRPr lang="es-CO" sz="1400" dirty="0"/>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s-MX" sz="1400" dirty="0"/>
                        <a:t>2022</a:t>
                      </a:r>
                      <a:endParaRPr lang="es-CO" sz="1400" dirty="0"/>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A100"/>
                    </a:solidFill>
                  </a:tcPr>
                </a:tc>
                <a:tc>
                  <a:txBody>
                    <a:bodyPr/>
                    <a:lstStyle/>
                    <a:p>
                      <a:r>
                        <a:rPr lang="es-MX" sz="1400" dirty="0">
                          <a:solidFill>
                            <a:schemeClr val="bg1"/>
                          </a:solidFill>
                        </a:rPr>
                        <a:t>2025</a:t>
                      </a:r>
                      <a:endParaRPr lang="es-CO" sz="1400" dirty="0">
                        <a:solidFill>
                          <a:schemeClr val="bg1"/>
                        </a:solidFill>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62B60"/>
                    </a:solid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64756">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364756">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162B60"/>
                          </a:solidFill>
                          <a:effectLst/>
                          <a:latin typeface="Century Gothic" panose="020B0502020202020204" pitchFamily="34" charset="0"/>
                        </a:rPr>
                        <a:t>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364756">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162B6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364756">
                <a:tc>
                  <a:txBody>
                    <a:bodyPr/>
                    <a:lstStyle/>
                    <a:p>
                      <a:pPr algn="ctr" fontAlgn="b"/>
                      <a:r>
                        <a:rPr lang="es-CO" sz="1400" b="0" i="0" u="none" strike="noStrike" dirty="0">
                          <a:solidFill>
                            <a:srgbClr val="000000"/>
                          </a:solidFill>
                          <a:effectLst/>
                          <a:latin typeface="Century Gothic" panose="020B0502020202020204" pitchFamily="34" charset="0"/>
                        </a:rPr>
                        <a:t>Memphis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162B60"/>
                          </a:solidFill>
                          <a:effectLst/>
                          <a:latin typeface="Century Gothic" panose="020B0502020202020204" pitchFamily="34" charset="0"/>
                        </a:rPr>
                        <a:t>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364756">
                <a:tc>
                  <a:txBody>
                    <a:bodyPr/>
                    <a:lstStyle/>
                    <a:p>
                      <a:pPr algn="ctr" fontAlgn="b"/>
                      <a:r>
                        <a:rPr lang="es-CO" sz="1400" b="0" i="0" u="none" strike="noStrike" dirty="0">
                          <a:solidFill>
                            <a:srgbClr val="000000"/>
                          </a:solidFill>
                          <a:effectLst/>
                          <a:latin typeface="Century Gothic" panose="020B0502020202020204" pitchFamily="34" charset="0"/>
                        </a:rPr>
                        <a:t>LaProff</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162B60"/>
                          </a:solidFill>
                          <a:effectLst/>
                          <a:latin typeface="Century Gothic" panose="020B0502020202020204" pitchFamily="34"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5"/>
                  </a:ext>
                </a:extLst>
              </a:tr>
              <a:tr h="364756">
                <a:tc>
                  <a:txBody>
                    <a:bodyPr/>
                    <a:lstStyle/>
                    <a:p>
                      <a:pPr algn="ctr" fontAlgn="b"/>
                      <a:r>
                        <a:rPr lang="es-CO" sz="1400" b="0" i="0" u="none" strike="noStrike" dirty="0">
                          <a:solidFill>
                            <a:srgbClr val="000000"/>
                          </a:solidFill>
                          <a:effectLst/>
                          <a:latin typeface="Century Gothic" panose="020B0502020202020204" pitchFamily="34" charset="0"/>
                        </a:rPr>
                        <a:t>Ecar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rgbClr val="162B6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89BE48"/>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98915240"/>
                  </a:ext>
                </a:extLst>
              </a:tr>
              <a:tr h="364756">
                <a:tc>
                  <a:txBody>
                    <a:bodyPr/>
                    <a:lstStyle/>
                    <a:p>
                      <a:pPr algn="ctr" fontAlgn="b"/>
                      <a:r>
                        <a:rPr lang="es-MX" sz="1200" b="0" i="0" u="none" strike="noStrike" dirty="0">
                          <a:solidFill>
                            <a:schemeClr val="tx1"/>
                          </a:solidFill>
                          <a:effectLst/>
                          <a:latin typeface="Century Gothic" panose="020B0502020202020204" pitchFamily="34" charset="0"/>
                        </a:rPr>
                        <a:t>Otras marcas</a:t>
                      </a:r>
                      <a:endParaRPr lang="es-CO" sz="1400" b="0" i="0" u="none" strike="noStrike" dirty="0">
                        <a:solidFill>
                          <a:schemeClr val="tx1"/>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73</a:t>
                      </a:r>
                      <a:r>
                        <a:rPr lang="es-CO" sz="1100" b="0" i="0" u="none" strike="noStrike" dirty="0">
                          <a:solidFill>
                            <a:srgbClr val="89BE48"/>
                          </a:solidFill>
                          <a:effectLst/>
                          <a:latin typeface="Century Gothic" panose="020B0502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rgbClr val="FF0000"/>
                          </a:solidFill>
                          <a:effectLst/>
                          <a:latin typeface="Century Gothic" panose="020B0502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10"/>
                  </a:ext>
                </a:extLst>
              </a:tr>
            </a:tbl>
          </a:graphicData>
        </a:graphic>
      </p:graphicFrame>
      <p:sp>
        <p:nvSpPr>
          <p:cNvPr id="2" name="Marcador de número de diapositiva 1">
            <a:extLst>
              <a:ext uri="{FF2B5EF4-FFF2-40B4-BE49-F238E27FC236}">
                <a16:creationId xmlns:a16="http://schemas.microsoft.com/office/drawing/2014/main" id="{90A27663-FCA4-14E6-8B73-CCDFEA05AA1A}"/>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42D81EAD-B0B6-0120-2042-5F7217F6C3A5}"/>
              </a:ext>
            </a:extLst>
          </p:cNvPr>
          <p:cNvSpPr txBox="1"/>
          <p:nvPr/>
        </p:nvSpPr>
        <p:spPr>
          <a:xfrm>
            <a:off x="0" y="13033"/>
            <a:ext cx="8476090"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Marcas compradas alguna vez</a:t>
            </a:r>
          </a:p>
        </p:txBody>
      </p:sp>
      <p:sp>
        <p:nvSpPr>
          <p:cNvPr id="12" name="CuadroTexto 11">
            <a:extLst>
              <a:ext uri="{FF2B5EF4-FFF2-40B4-BE49-F238E27FC236}">
                <a16:creationId xmlns:a16="http://schemas.microsoft.com/office/drawing/2014/main" id="{9AAEC0D9-CE4E-6D16-8F80-427A049590EC}"/>
              </a:ext>
            </a:extLst>
          </p:cNvPr>
          <p:cNvSpPr txBox="1"/>
          <p:nvPr/>
        </p:nvSpPr>
        <p:spPr>
          <a:xfrm>
            <a:off x="7148945" y="6552077"/>
            <a:ext cx="45984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sp>
        <p:nvSpPr>
          <p:cNvPr id="21" name="Rectángulo redondeado 33">
            <a:extLst>
              <a:ext uri="{FF2B5EF4-FFF2-40B4-BE49-F238E27FC236}">
                <a16:creationId xmlns:a16="http://schemas.microsoft.com/office/drawing/2014/main" id="{564360CF-DE58-38C2-AA65-6FF5F2574F7C}"/>
              </a:ext>
            </a:extLst>
          </p:cNvPr>
          <p:cNvSpPr/>
          <p:nvPr/>
        </p:nvSpPr>
        <p:spPr>
          <a:xfrm>
            <a:off x="690114" y="2766422"/>
            <a:ext cx="11159971" cy="1093996"/>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nvGrpSpPr>
          <p:cNvPr id="1080" name="Grupo 1079">
            <a:extLst>
              <a:ext uri="{FF2B5EF4-FFF2-40B4-BE49-F238E27FC236}">
                <a16:creationId xmlns:a16="http://schemas.microsoft.com/office/drawing/2014/main" id="{2AD3AC8E-43FF-93A9-956E-52AFABBF910A}"/>
              </a:ext>
            </a:extLst>
          </p:cNvPr>
          <p:cNvGrpSpPr/>
          <p:nvPr/>
        </p:nvGrpSpPr>
        <p:grpSpPr>
          <a:xfrm>
            <a:off x="1241680" y="3539850"/>
            <a:ext cx="379617" cy="302485"/>
            <a:chOff x="1064217" y="3155615"/>
            <a:chExt cx="379617" cy="302485"/>
          </a:xfrm>
          <a:solidFill>
            <a:srgbClr val="162B60"/>
          </a:solidFill>
        </p:grpSpPr>
        <p:grpSp>
          <p:nvGrpSpPr>
            <p:cNvPr id="1073" name="Gráfico 34">
              <a:extLst>
                <a:ext uri="{FF2B5EF4-FFF2-40B4-BE49-F238E27FC236}">
                  <a16:creationId xmlns:a16="http://schemas.microsoft.com/office/drawing/2014/main" id="{E9A19885-2ABA-48A0-1011-943C028C3352}"/>
                </a:ext>
              </a:extLst>
            </p:cNvPr>
            <p:cNvGrpSpPr/>
            <p:nvPr/>
          </p:nvGrpSpPr>
          <p:grpSpPr>
            <a:xfrm>
              <a:off x="1410846" y="3162904"/>
              <a:ext cx="32988" cy="33184"/>
              <a:chOff x="1410846" y="3162904"/>
              <a:chExt cx="32988" cy="33184"/>
            </a:xfrm>
            <a:grpFill/>
          </p:grpSpPr>
          <p:sp>
            <p:nvSpPr>
              <p:cNvPr id="1074" name="Forma libre: forma 1073">
                <a:extLst>
                  <a:ext uri="{FF2B5EF4-FFF2-40B4-BE49-F238E27FC236}">
                    <a16:creationId xmlns:a16="http://schemas.microsoft.com/office/drawing/2014/main" id="{89962ADD-63DD-6872-7FB5-ED404E2017F5}"/>
                  </a:ext>
                </a:extLst>
              </p:cNvPr>
              <p:cNvSpPr/>
              <p:nvPr/>
            </p:nvSpPr>
            <p:spPr>
              <a:xfrm>
                <a:off x="1410846" y="3162904"/>
                <a:ext cx="32988" cy="33184"/>
              </a:xfrm>
              <a:custGeom>
                <a:avLst/>
                <a:gdLst>
                  <a:gd name="connsiteX0" fmla="*/ 16500 w 32988"/>
                  <a:gd name="connsiteY0" fmla="*/ 0 h 33184"/>
                  <a:gd name="connsiteX1" fmla="*/ 7139 w 32988"/>
                  <a:gd name="connsiteY1" fmla="*/ 2889 h 33184"/>
                  <a:gd name="connsiteX2" fmla="*/ 6614 w 32988"/>
                  <a:gd name="connsiteY2" fmla="*/ 3264 h 33184"/>
                  <a:gd name="connsiteX3" fmla="*/ 6182 w 32988"/>
                  <a:gd name="connsiteY3" fmla="*/ 3602 h 33184"/>
                  <a:gd name="connsiteX4" fmla="*/ 5826 w 32988"/>
                  <a:gd name="connsiteY4" fmla="*/ 3902 h 33184"/>
                  <a:gd name="connsiteX5" fmla="*/ 329 w 32988"/>
                  <a:gd name="connsiteY5" fmla="*/ 19997 h 33184"/>
                  <a:gd name="connsiteX6" fmla="*/ 13498 w 32988"/>
                  <a:gd name="connsiteY6" fmla="*/ 32904 h 33184"/>
                  <a:gd name="connsiteX7" fmla="*/ 16500 w 32988"/>
                  <a:gd name="connsiteY7" fmla="*/ 33185 h 33184"/>
                  <a:gd name="connsiteX8" fmla="*/ 32989 w 32988"/>
                  <a:gd name="connsiteY8" fmla="*/ 18384 h 33184"/>
                  <a:gd name="connsiteX9" fmla="*/ 32989 w 32988"/>
                  <a:gd name="connsiteY9" fmla="*/ 14801 h 33184"/>
                  <a:gd name="connsiteX10" fmla="*/ 16500 w 32988"/>
                  <a:gd name="connsiteY10" fmla="*/ 0 h 33184"/>
                  <a:gd name="connsiteX11" fmla="*/ 16650 w 32988"/>
                  <a:gd name="connsiteY11" fmla="*/ 30690 h 33184"/>
                  <a:gd name="connsiteX12" fmla="*/ 2637 w 32988"/>
                  <a:gd name="connsiteY12" fmla="*/ 16639 h 33184"/>
                  <a:gd name="connsiteX13" fmla="*/ 16800 w 32988"/>
                  <a:gd name="connsiteY13" fmla="*/ 2589 h 33184"/>
                  <a:gd name="connsiteX14" fmla="*/ 30588 w 32988"/>
                  <a:gd name="connsiteY14" fmla="*/ 16658 h 33184"/>
                  <a:gd name="connsiteX15" fmla="*/ 16650 w 32988"/>
                  <a:gd name="connsiteY15" fmla="*/ 30690 h 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988" h="33184">
                    <a:moveTo>
                      <a:pt x="16500" y="0"/>
                    </a:moveTo>
                    <a:cubicBezTo>
                      <a:pt x="13029" y="0"/>
                      <a:pt x="9803" y="1069"/>
                      <a:pt x="7139" y="2889"/>
                    </a:cubicBezTo>
                    <a:cubicBezTo>
                      <a:pt x="6951" y="3001"/>
                      <a:pt x="6782" y="3133"/>
                      <a:pt x="6614" y="3264"/>
                    </a:cubicBezTo>
                    <a:cubicBezTo>
                      <a:pt x="6464" y="3377"/>
                      <a:pt x="6313" y="3489"/>
                      <a:pt x="6182" y="3602"/>
                    </a:cubicBezTo>
                    <a:cubicBezTo>
                      <a:pt x="6070" y="3696"/>
                      <a:pt x="5938" y="3789"/>
                      <a:pt x="5826" y="3902"/>
                    </a:cubicBezTo>
                    <a:cubicBezTo>
                      <a:pt x="1436" y="7729"/>
                      <a:pt x="-909" y="13863"/>
                      <a:pt x="329" y="19997"/>
                    </a:cubicBezTo>
                    <a:cubicBezTo>
                      <a:pt x="1661" y="26600"/>
                      <a:pt x="7158" y="31628"/>
                      <a:pt x="13498" y="32904"/>
                    </a:cubicBezTo>
                    <a:cubicBezTo>
                      <a:pt x="14474" y="33091"/>
                      <a:pt x="15468" y="33185"/>
                      <a:pt x="16500" y="33185"/>
                    </a:cubicBezTo>
                    <a:cubicBezTo>
                      <a:pt x="25054" y="33185"/>
                      <a:pt x="32107" y="26713"/>
                      <a:pt x="32989" y="18384"/>
                    </a:cubicBezTo>
                    <a:lnTo>
                      <a:pt x="32989" y="14801"/>
                    </a:lnTo>
                    <a:cubicBezTo>
                      <a:pt x="32107" y="6491"/>
                      <a:pt x="25054" y="0"/>
                      <a:pt x="16500" y="0"/>
                    </a:cubicBezTo>
                    <a:close/>
                    <a:moveTo>
                      <a:pt x="16650" y="30690"/>
                    </a:moveTo>
                    <a:cubicBezTo>
                      <a:pt x="9109" y="30671"/>
                      <a:pt x="2655" y="24199"/>
                      <a:pt x="2637" y="16639"/>
                    </a:cubicBezTo>
                    <a:cubicBezTo>
                      <a:pt x="2618" y="8779"/>
                      <a:pt x="8921" y="2532"/>
                      <a:pt x="16800" y="2589"/>
                    </a:cubicBezTo>
                    <a:cubicBezTo>
                      <a:pt x="24566" y="2664"/>
                      <a:pt x="30606" y="8817"/>
                      <a:pt x="30588" y="16658"/>
                    </a:cubicBezTo>
                    <a:cubicBezTo>
                      <a:pt x="30588" y="24293"/>
                      <a:pt x="24210" y="30709"/>
                      <a:pt x="16650" y="30690"/>
                    </a:cubicBezTo>
                    <a:close/>
                  </a:path>
                </a:pathLst>
              </a:custGeom>
              <a:grp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5" name="Forma libre: forma 1074">
                <a:extLst>
                  <a:ext uri="{FF2B5EF4-FFF2-40B4-BE49-F238E27FC236}">
                    <a16:creationId xmlns:a16="http://schemas.microsoft.com/office/drawing/2014/main" id="{E857E0D0-B430-5074-F1E0-A28C69A08D69}"/>
                  </a:ext>
                </a:extLst>
              </p:cNvPr>
              <p:cNvSpPr/>
              <p:nvPr/>
            </p:nvSpPr>
            <p:spPr>
              <a:xfrm>
                <a:off x="1422600" y="3171973"/>
                <a:ext cx="12270" cy="15242"/>
              </a:xfrm>
              <a:custGeom>
                <a:avLst/>
                <a:gdLst>
                  <a:gd name="connsiteX0" fmla="*/ 8460 w 12270"/>
                  <a:gd name="connsiteY0" fmla="*/ 9727 h 15242"/>
                  <a:gd name="connsiteX1" fmla="*/ 11706 w 12270"/>
                  <a:gd name="connsiteY1" fmla="*/ 15074 h 15242"/>
                  <a:gd name="connsiteX2" fmla="*/ 9248 w 12270"/>
                  <a:gd name="connsiteY2" fmla="*/ 15224 h 15242"/>
                  <a:gd name="connsiteX3" fmla="*/ 5722 w 12270"/>
                  <a:gd name="connsiteY3" fmla="*/ 9859 h 15242"/>
                  <a:gd name="connsiteX4" fmla="*/ 2495 w 12270"/>
                  <a:gd name="connsiteY4" fmla="*/ 9859 h 15242"/>
                  <a:gd name="connsiteX5" fmla="*/ 2251 w 12270"/>
                  <a:gd name="connsiteY5" fmla="*/ 15018 h 15242"/>
                  <a:gd name="connsiteX6" fmla="*/ 0 w 12270"/>
                  <a:gd name="connsiteY6" fmla="*/ 15243 h 15242"/>
                  <a:gd name="connsiteX7" fmla="*/ 0 w 12270"/>
                  <a:gd name="connsiteY7" fmla="*/ 85 h 15242"/>
                  <a:gd name="connsiteX8" fmla="*/ 8104 w 12270"/>
                  <a:gd name="connsiteY8" fmla="*/ 142 h 15242"/>
                  <a:gd name="connsiteX9" fmla="*/ 12231 w 12270"/>
                  <a:gd name="connsiteY9" fmla="*/ 4137 h 15242"/>
                  <a:gd name="connsiteX10" fmla="*/ 9623 w 12270"/>
                  <a:gd name="connsiteY10" fmla="*/ 9015 h 15242"/>
                  <a:gd name="connsiteX11" fmla="*/ 8460 w 12270"/>
                  <a:gd name="connsiteY11" fmla="*/ 9727 h 15242"/>
                  <a:gd name="connsiteX12" fmla="*/ 2495 w 12270"/>
                  <a:gd name="connsiteY12" fmla="*/ 7570 h 15242"/>
                  <a:gd name="connsiteX13" fmla="*/ 7672 w 12270"/>
                  <a:gd name="connsiteY13" fmla="*/ 7101 h 15242"/>
                  <a:gd name="connsiteX14" fmla="*/ 9530 w 12270"/>
                  <a:gd name="connsiteY14" fmla="*/ 4475 h 15242"/>
                  <a:gd name="connsiteX15" fmla="*/ 7241 w 12270"/>
                  <a:gd name="connsiteY15" fmla="*/ 2186 h 15242"/>
                  <a:gd name="connsiteX16" fmla="*/ 2495 w 12270"/>
                  <a:gd name="connsiteY16" fmla="*/ 2149 h 15242"/>
                  <a:gd name="connsiteX17" fmla="*/ 2495 w 12270"/>
                  <a:gd name="connsiteY17" fmla="*/ 7570 h 1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70" h="15242">
                    <a:moveTo>
                      <a:pt x="8460" y="9727"/>
                    </a:moveTo>
                    <a:cubicBezTo>
                      <a:pt x="9530" y="11472"/>
                      <a:pt x="10543" y="13142"/>
                      <a:pt x="11706" y="15074"/>
                    </a:cubicBezTo>
                    <a:cubicBezTo>
                      <a:pt x="10730" y="15130"/>
                      <a:pt x="9999" y="15186"/>
                      <a:pt x="9248" y="15224"/>
                    </a:cubicBezTo>
                    <a:cubicBezTo>
                      <a:pt x="8048" y="13404"/>
                      <a:pt x="6903" y="11678"/>
                      <a:pt x="5722" y="9859"/>
                    </a:cubicBezTo>
                    <a:cubicBezTo>
                      <a:pt x="4709" y="9859"/>
                      <a:pt x="3752" y="9859"/>
                      <a:pt x="2495" y="9859"/>
                    </a:cubicBezTo>
                    <a:cubicBezTo>
                      <a:pt x="2420" y="11585"/>
                      <a:pt x="2345" y="13217"/>
                      <a:pt x="2251" y="15018"/>
                    </a:cubicBezTo>
                    <a:cubicBezTo>
                      <a:pt x="1501" y="15093"/>
                      <a:pt x="863" y="15168"/>
                      <a:pt x="0" y="15243"/>
                    </a:cubicBezTo>
                    <a:cubicBezTo>
                      <a:pt x="0" y="10196"/>
                      <a:pt x="0" y="5282"/>
                      <a:pt x="0" y="85"/>
                    </a:cubicBezTo>
                    <a:cubicBezTo>
                      <a:pt x="2664" y="85"/>
                      <a:pt x="5421" y="-140"/>
                      <a:pt x="8104" y="142"/>
                    </a:cubicBezTo>
                    <a:cubicBezTo>
                      <a:pt x="10655" y="404"/>
                      <a:pt x="12006" y="1905"/>
                      <a:pt x="12231" y="4137"/>
                    </a:cubicBezTo>
                    <a:cubicBezTo>
                      <a:pt x="12456" y="6295"/>
                      <a:pt x="11724" y="8039"/>
                      <a:pt x="9623" y="9015"/>
                    </a:cubicBezTo>
                    <a:cubicBezTo>
                      <a:pt x="9286" y="9183"/>
                      <a:pt x="8967" y="9409"/>
                      <a:pt x="8460" y="9727"/>
                    </a:cubicBezTo>
                    <a:close/>
                    <a:moveTo>
                      <a:pt x="2495" y="7570"/>
                    </a:moveTo>
                    <a:cubicBezTo>
                      <a:pt x="4408" y="7420"/>
                      <a:pt x="6078" y="7420"/>
                      <a:pt x="7672" y="7101"/>
                    </a:cubicBezTo>
                    <a:cubicBezTo>
                      <a:pt x="8948" y="6857"/>
                      <a:pt x="9642" y="5807"/>
                      <a:pt x="9530" y="4475"/>
                    </a:cubicBezTo>
                    <a:cubicBezTo>
                      <a:pt x="9417" y="3143"/>
                      <a:pt x="8535" y="2299"/>
                      <a:pt x="7241" y="2186"/>
                    </a:cubicBezTo>
                    <a:cubicBezTo>
                      <a:pt x="5722" y="2055"/>
                      <a:pt x="4165" y="2149"/>
                      <a:pt x="2495" y="2149"/>
                    </a:cubicBezTo>
                    <a:cubicBezTo>
                      <a:pt x="2495" y="3968"/>
                      <a:pt x="2495" y="5507"/>
                      <a:pt x="2495" y="7570"/>
                    </a:cubicBezTo>
                    <a:close/>
                  </a:path>
                </a:pathLst>
              </a:custGeom>
              <a:grp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78" name="Forma libre: forma 1077">
              <a:extLst>
                <a:ext uri="{FF2B5EF4-FFF2-40B4-BE49-F238E27FC236}">
                  <a16:creationId xmlns:a16="http://schemas.microsoft.com/office/drawing/2014/main" id="{AC56477B-232F-E3C6-F9C9-F2F5F434AA7B}"/>
                </a:ext>
              </a:extLst>
            </p:cNvPr>
            <p:cNvSpPr/>
            <p:nvPr/>
          </p:nvSpPr>
          <p:spPr>
            <a:xfrm>
              <a:off x="1064217" y="3155615"/>
              <a:ext cx="362020" cy="302485"/>
            </a:xfrm>
            <a:custGeom>
              <a:avLst/>
              <a:gdLst>
                <a:gd name="connsiteX0" fmla="*/ 84 w 362020"/>
                <a:gd name="connsiteY0" fmla="*/ 151509 h 302485"/>
                <a:gd name="connsiteX1" fmla="*/ 6724 w 362020"/>
                <a:gd name="connsiteY1" fmla="*/ 93281 h 302485"/>
                <a:gd name="connsiteX2" fmla="*/ 81536 w 362020"/>
                <a:gd name="connsiteY2" fmla="*/ 14643 h 302485"/>
                <a:gd name="connsiteX3" fmla="*/ 151958 w 362020"/>
                <a:gd name="connsiteY3" fmla="*/ 1324 h 302485"/>
                <a:gd name="connsiteX4" fmla="*/ 185630 w 362020"/>
                <a:gd name="connsiteY4" fmla="*/ 67 h 302485"/>
                <a:gd name="connsiteX5" fmla="*/ 274154 w 362020"/>
                <a:gd name="connsiteY5" fmla="*/ 12767 h 302485"/>
                <a:gd name="connsiteX6" fmla="*/ 323547 w 362020"/>
                <a:gd name="connsiteY6" fmla="*/ 40380 h 302485"/>
                <a:gd name="connsiteX7" fmla="*/ 358026 w 362020"/>
                <a:gd name="connsiteY7" fmla="*/ 106281 h 302485"/>
                <a:gd name="connsiteX8" fmla="*/ 361516 w 362020"/>
                <a:gd name="connsiteY8" fmla="*/ 166892 h 302485"/>
                <a:gd name="connsiteX9" fmla="*/ 352755 w 362020"/>
                <a:gd name="connsiteY9" fmla="*/ 217354 h 302485"/>
                <a:gd name="connsiteX10" fmla="*/ 292820 w 362020"/>
                <a:gd name="connsiteY10" fmla="*/ 283048 h 302485"/>
                <a:gd name="connsiteX11" fmla="*/ 229808 w 362020"/>
                <a:gd name="connsiteY11" fmla="*/ 299369 h 302485"/>
                <a:gd name="connsiteX12" fmla="*/ 182216 w 362020"/>
                <a:gd name="connsiteY12" fmla="*/ 302483 h 302485"/>
                <a:gd name="connsiteX13" fmla="*/ 93354 w 362020"/>
                <a:gd name="connsiteY13" fmla="*/ 291809 h 302485"/>
                <a:gd name="connsiteX14" fmla="*/ 52384 w 362020"/>
                <a:gd name="connsiteY14" fmla="*/ 273838 h 302485"/>
                <a:gd name="connsiteX15" fmla="*/ 7700 w 362020"/>
                <a:gd name="connsiteY15" fmla="*/ 213490 h 302485"/>
                <a:gd name="connsiteX16" fmla="*/ 84 w 362020"/>
                <a:gd name="connsiteY16" fmla="*/ 151509 h 302485"/>
                <a:gd name="connsiteX17" fmla="*/ 2335 w 362020"/>
                <a:gd name="connsiteY17" fmla="*/ 152241 h 302485"/>
                <a:gd name="connsiteX18" fmla="*/ 7381 w 362020"/>
                <a:gd name="connsiteY18" fmla="*/ 196756 h 302485"/>
                <a:gd name="connsiteX19" fmla="*/ 73882 w 362020"/>
                <a:gd name="connsiteY19" fmla="*/ 280929 h 302485"/>
                <a:gd name="connsiteX20" fmla="*/ 134361 w 362020"/>
                <a:gd name="connsiteY20" fmla="*/ 296030 h 302485"/>
                <a:gd name="connsiteX21" fmla="*/ 183848 w 362020"/>
                <a:gd name="connsiteY21" fmla="*/ 298956 h 302485"/>
                <a:gd name="connsiteX22" fmla="*/ 227707 w 362020"/>
                <a:gd name="connsiteY22" fmla="*/ 296011 h 302485"/>
                <a:gd name="connsiteX23" fmla="*/ 283928 w 362020"/>
                <a:gd name="connsiteY23" fmla="*/ 282842 h 302485"/>
                <a:gd name="connsiteX24" fmla="*/ 351554 w 362020"/>
                <a:gd name="connsiteY24" fmla="*/ 208293 h 302485"/>
                <a:gd name="connsiteX25" fmla="*/ 358083 w 362020"/>
                <a:gd name="connsiteY25" fmla="*/ 161227 h 302485"/>
                <a:gd name="connsiteX26" fmla="*/ 356300 w 362020"/>
                <a:gd name="connsiteY26" fmla="*/ 119169 h 302485"/>
                <a:gd name="connsiteX27" fmla="*/ 341837 w 362020"/>
                <a:gd name="connsiteY27" fmla="*/ 70226 h 302485"/>
                <a:gd name="connsiteX28" fmla="*/ 277325 w 362020"/>
                <a:gd name="connsiteY28" fmla="*/ 17719 h 302485"/>
                <a:gd name="connsiteX29" fmla="*/ 182497 w 362020"/>
                <a:gd name="connsiteY29" fmla="*/ 3612 h 302485"/>
                <a:gd name="connsiteX30" fmla="*/ 134005 w 362020"/>
                <a:gd name="connsiteY30" fmla="*/ 6576 h 302485"/>
                <a:gd name="connsiteX31" fmla="*/ 74426 w 362020"/>
                <a:gd name="connsiteY31" fmla="*/ 21527 h 302485"/>
                <a:gd name="connsiteX32" fmla="*/ 10195 w 362020"/>
                <a:gd name="connsiteY32" fmla="*/ 94688 h 302485"/>
                <a:gd name="connsiteX33" fmla="*/ 2335 w 362020"/>
                <a:gd name="connsiteY33" fmla="*/ 152241 h 30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2020" h="302485">
                  <a:moveTo>
                    <a:pt x="84" y="151509"/>
                  </a:moveTo>
                  <a:cubicBezTo>
                    <a:pt x="-441" y="131850"/>
                    <a:pt x="1472" y="112340"/>
                    <a:pt x="6724" y="93281"/>
                  </a:cubicBezTo>
                  <a:cubicBezTo>
                    <a:pt x="17586" y="53774"/>
                    <a:pt x="43380" y="28243"/>
                    <a:pt x="81536" y="14643"/>
                  </a:cubicBezTo>
                  <a:cubicBezTo>
                    <a:pt x="104291" y="6539"/>
                    <a:pt x="127815" y="2299"/>
                    <a:pt x="151958" y="1324"/>
                  </a:cubicBezTo>
                  <a:cubicBezTo>
                    <a:pt x="163175" y="874"/>
                    <a:pt x="174431" y="-290"/>
                    <a:pt x="185630" y="67"/>
                  </a:cubicBezTo>
                  <a:cubicBezTo>
                    <a:pt x="215570" y="1042"/>
                    <a:pt x="245415" y="3181"/>
                    <a:pt x="274154" y="12767"/>
                  </a:cubicBezTo>
                  <a:cubicBezTo>
                    <a:pt x="292369" y="18845"/>
                    <a:pt x="309253" y="27193"/>
                    <a:pt x="323547" y="40380"/>
                  </a:cubicBezTo>
                  <a:cubicBezTo>
                    <a:pt x="342963" y="58276"/>
                    <a:pt x="353111" y="80881"/>
                    <a:pt x="358026" y="106281"/>
                  </a:cubicBezTo>
                  <a:cubicBezTo>
                    <a:pt x="361909" y="126335"/>
                    <a:pt x="362697" y="146613"/>
                    <a:pt x="361516" y="166892"/>
                  </a:cubicBezTo>
                  <a:cubicBezTo>
                    <a:pt x="360521" y="183963"/>
                    <a:pt x="358214" y="200921"/>
                    <a:pt x="352755" y="217354"/>
                  </a:cubicBezTo>
                  <a:cubicBezTo>
                    <a:pt x="342475" y="248231"/>
                    <a:pt x="322121" y="269692"/>
                    <a:pt x="292820" y="283048"/>
                  </a:cubicBezTo>
                  <a:cubicBezTo>
                    <a:pt x="272785" y="292184"/>
                    <a:pt x="251643" y="297343"/>
                    <a:pt x="229808" y="299369"/>
                  </a:cubicBezTo>
                  <a:cubicBezTo>
                    <a:pt x="213975" y="300832"/>
                    <a:pt x="198067" y="302558"/>
                    <a:pt x="182216" y="302483"/>
                  </a:cubicBezTo>
                  <a:cubicBezTo>
                    <a:pt x="152258" y="302333"/>
                    <a:pt x="122393" y="300194"/>
                    <a:pt x="93354" y="291809"/>
                  </a:cubicBezTo>
                  <a:cubicBezTo>
                    <a:pt x="78891" y="287626"/>
                    <a:pt x="65122" y="281904"/>
                    <a:pt x="52384" y="273838"/>
                  </a:cubicBezTo>
                  <a:cubicBezTo>
                    <a:pt x="29742" y="259487"/>
                    <a:pt x="15466" y="238852"/>
                    <a:pt x="7700" y="213490"/>
                  </a:cubicBezTo>
                  <a:cubicBezTo>
                    <a:pt x="1528" y="193342"/>
                    <a:pt x="-404" y="172595"/>
                    <a:pt x="84" y="151509"/>
                  </a:cubicBezTo>
                  <a:close/>
                  <a:moveTo>
                    <a:pt x="2335" y="152241"/>
                  </a:moveTo>
                  <a:cubicBezTo>
                    <a:pt x="3967" y="167098"/>
                    <a:pt x="4792" y="182087"/>
                    <a:pt x="7381" y="196756"/>
                  </a:cubicBezTo>
                  <a:cubicBezTo>
                    <a:pt x="14434" y="236544"/>
                    <a:pt x="36308" y="265040"/>
                    <a:pt x="73882" y="280929"/>
                  </a:cubicBezTo>
                  <a:cubicBezTo>
                    <a:pt x="93260" y="289126"/>
                    <a:pt x="113426" y="294304"/>
                    <a:pt x="134361" y="296030"/>
                  </a:cubicBezTo>
                  <a:cubicBezTo>
                    <a:pt x="150832" y="297380"/>
                    <a:pt x="167340" y="298919"/>
                    <a:pt x="183848" y="298956"/>
                  </a:cubicBezTo>
                  <a:cubicBezTo>
                    <a:pt x="198461" y="298994"/>
                    <a:pt x="213112" y="297305"/>
                    <a:pt x="227707" y="296011"/>
                  </a:cubicBezTo>
                  <a:cubicBezTo>
                    <a:pt x="247047" y="294323"/>
                    <a:pt x="265825" y="289989"/>
                    <a:pt x="283928" y="282842"/>
                  </a:cubicBezTo>
                  <a:cubicBezTo>
                    <a:pt x="318707" y="269110"/>
                    <a:pt x="341725" y="244799"/>
                    <a:pt x="351554" y="208293"/>
                  </a:cubicBezTo>
                  <a:cubicBezTo>
                    <a:pt x="355719" y="192836"/>
                    <a:pt x="357726" y="177078"/>
                    <a:pt x="358083" y="161227"/>
                  </a:cubicBezTo>
                  <a:cubicBezTo>
                    <a:pt x="358402" y="147214"/>
                    <a:pt x="357707" y="133125"/>
                    <a:pt x="356300" y="119169"/>
                  </a:cubicBezTo>
                  <a:cubicBezTo>
                    <a:pt x="354593" y="102042"/>
                    <a:pt x="350035" y="85552"/>
                    <a:pt x="341837" y="70226"/>
                  </a:cubicBezTo>
                  <a:cubicBezTo>
                    <a:pt x="327655" y="43701"/>
                    <a:pt x="304938" y="27755"/>
                    <a:pt x="277325" y="17719"/>
                  </a:cubicBezTo>
                  <a:cubicBezTo>
                    <a:pt x="246672" y="6576"/>
                    <a:pt x="214650" y="4044"/>
                    <a:pt x="182497" y="3612"/>
                  </a:cubicBezTo>
                  <a:cubicBezTo>
                    <a:pt x="166365" y="3425"/>
                    <a:pt x="150157" y="5169"/>
                    <a:pt x="134005" y="6576"/>
                  </a:cubicBezTo>
                  <a:cubicBezTo>
                    <a:pt x="113389" y="8377"/>
                    <a:pt x="93485" y="13367"/>
                    <a:pt x="74426" y="21527"/>
                  </a:cubicBezTo>
                  <a:cubicBezTo>
                    <a:pt x="41373" y="35709"/>
                    <a:pt x="19574" y="59740"/>
                    <a:pt x="10195" y="94688"/>
                  </a:cubicBezTo>
                  <a:cubicBezTo>
                    <a:pt x="5149" y="113522"/>
                    <a:pt x="3123" y="132675"/>
                    <a:pt x="2335" y="152241"/>
                  </a:cubicBezTo>
                  <a:close/>
                </a:path>
              </a:pathLst>
            </a:custGeom>
            <a:grp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9" name="Forma libre: forma 1078">
              <a:extLst>
                <a:ext uri="{FF2B5EF4-FFF2-40B4-BE49-F238E27FC236}">
                  <a16:creationId xmlns:a16="http://schemas.microsoft.com/office/drawing/2014/main" id="{8F5ECE37-A92F-65B2-AE71-A5CAF73B186D}"/>
                </a:ext>
              </a:extLst>
            </p:cNvPr>
            <p:cNvSpPr/>
            <p:nvPr/>
          </p:nvSpPr>
          <p:spPr>
            <a:xfrm>
              <a:off x="1082427" y="3174145"/>
              <a:ext cx="325277" cy="265843"/>
            </a:xfrm>
            <a:custGeom>
              <a:avLst/>
              <a:gdLst>
                <a:gd name="connsiteX0" fmla="*/ 163518 w 325277"/>
                <a:gd name="connsiteY0" fmla="*/ 265794 h 265843"/>
                <a:gd name="connsiteX1" fmla="*/ 82084 w 325277"/>
                <a:gd name="connsiteY1" fmla="*/ 256227 h 265843"/>
                <a:gd name="connsiteX2" fmla="*/ 20067 w 325277"/>
                <a:gd name="connsiteY2" fmla="*/ 215369 h 265843"/>
                <a:gd name="connsiteX3" fmla="*/ 2621 w 325277"/>
                <a:gd name="connsiteY3" fmla="*/ 169466 h 265843"/>
                <a:gd name="connsiteX4" fmla="*/ 989 w 325277"/>
                <a:gd name="connsiteY4" fmla="*/ 110581 h 265843"/>
                <a:gd name="connsiteX5" fmla="*/ 24213 w 325277"/>
                <a:gd name="connsiteY5" fmla="*/ 45599 h 265843"/>
                <a:gd name="connsiteX6" fmla="*/ 72386 w 325277"/>
                <a:gd name="connsiteY6" fmla="*/ 12977 h 265843"/>
                <a:gd name="connsiteX7" fmla="*/ 131740 w 325277"/>
                <a:gd name="connsiteY7" fmla="*/ 1496 h 265843"/>
                <a:gd name="connsiteX8" fmla="*/ 169145 w 325277"/>
                <a:gd name="connsiteY8" fmla="*/ 89 h 265843"/>
                <a:gd name="connsiteX9" fmla="*/ 247540 w 325277"/>
                <a:gd name="connsiteY9" fmla="*/ 11270 h 265843"/>
                <a:gd name="connsiteX10" fmla="*/ 312784 w 325277"/>
                <a:gd name="connsiteY10" fmla="*/ 64958 h 265843"/>
                <a:gd name="connsiteX11" fmla="*/ 323252 w 325277"/>
                <a:gd name="connsiteY11" fmla="*/ 102552 h 265843"/>
                <a:gd name="connsiteX12" fmla="*/ 324565 w 325277"/>
                <a:gd name="connsiteY12" fmla="*/ 152095 h 265843"/>
                <a:gd name="connsiteX13" fmla="*/ 290761 w 325277"/>
                <a:gd name="connsiteY13" fmla="*/ 231652 h 265843"/>
                <a:gd name="connsiteX14" fmla="*/ 236772 w 325277"/>
                <a:gd name="connsiteY14" fmla="*/ 258140 h 265843"/>
                <a:gd name="connsiteX15" fmla="*/ 163518 w 325277"/>
                <a:gd name="connsiteY15" fmla="*/ 265794 h 265843"/>
                <a:gd name="connsiteX16" fmla="*/ 123598 w 325277"/>
                <a:gd name="connsiteY16" fmla="*/ 200437 h 265843"/>
                <a:gd name="connsiteX17" fmla="*/ 173967 w 325277"/>
                <a:gd name="connsiteY17" fmla="*/ 94429 h 265843"/>
                <a:gd name="connsiteX18" fmla="*/ 175373 w 325277"/>
                <a:gd name="connsiteY18" fmla="*/ 94729 h 265843"/>
                <a:gd name="connsiteX19" fmla="*/ 175373 w 325277"/>
                <a:gd name="connsiteY19" fmla="*/ 200268 h 265843"/>
                <a:gd name="connsiteX20" fmla="*/ 205332 w 325277"/>
                <a:gd name="connsiteY20" fmla="*/ 199743 h 265843"/>
                <a:gd name="connsiteX21" fmla="*/ 205332 w 325277"/>
                <a:gd name="connsiteY21" fmla="*/ 133017 h 265843"/>
                <a:gd name="connsiteX22" fmla="*/ 285677 w 325277"/>
                <a:gd name="connsiteY22" fmla="*/ 200174 h 265843"/>
                <a:gd name="connsiteX23" fmla="*/ 287328 w 325277"/>
                <a:gd name="connsiteY23" fmla="*/ 165789 h 265843"/>
                <a:gd name="connsiteX24" fmla="*/ 244332 w 325277"/>
                <a:gd name="connsiteY24" fmla="*/ 129377 h 265843"/>
                <a:gd name="connsiteX25" fmla="*/ 287103 w 325277"/>
                <a:gd name="connsiteY25" fmla="*/ 94354 h 265843"/>
                <a:gd name="connsiteX26" fmla="*/ 287103 w 325277"/>
                <a:gd name="connsiteY26" fmla="*/ 60982 h 265843"/>
                <a:gd name="connsiteX27" fmla="*/ 205951 w 325277"/>
                <a:gd name="connsiteY27" fmla="*/ 124669 h 265843"/>
                <a:gd name="connsiteX28" fmla="*/ 204694 w 325277"/>
                <a:gd name="connsiteY28" fmla="*/ 67679 h 265843"/>
                <a:gd name="connsiteX29" fmla="*/ 152300 w 325277"/>
                <a:gd name="connsiteY29" fmla="*/ 67679 h 265843"/>
                <a:gd name="connsiteX30" fmla="*/ 123748 w 325277"/>
                <a:gd name="connsiteY30" fmla="*/ 137425 h 265843"/>
                <a:gd name="connsiteX31" fmla="*/ 96754 w 325277"/>
                <a:gd name="connsiteY31" fmla="*/ 67697 h 265843"/>
                <a:gd name="connsiteX32" fmla="*/ 42915 w 325277"/>
                <a:gd name="connsiteY32" fmla="*/ 67697 h 265843"/>
                <a:gd name="connsiteX33" fmla="*/ 42071 w 325277"/>
                <a:gd name="connsiteY33" fmla="*/ 93923 h 265843"/>
                <a:gd name="connsiteX34" fmla="*/ 42052 w 325277"/>
                <a:gd name="connsiteY34" fmla="*/ 120185 h 265843"/>
                <a:gd name="connsiteX35" fmla="*/ 41996 w 325277"/>
                <a:gd name="connsiteY35" fmla="*/ 146448 h 265843"/>
                <a:gd name="connsiteX36" fmla="*/ 41977 w 325277"/>
                <a:gd name="connsiteY36" fmla="*/ 172711 h 265843"/>
                <a:gd name="connsiteX37" fmla="*/ 42878 w 325277"/>
                <a:gd name="connsiteY37" fmla="*/ 199349 h 265843"/>
                <a:gd name="connsiteX38" fmla="*/ 72198 w 325277"/>
                <a:gd name="connsiteY38" fmla="*/ 199518 h 265843"/>
                <a:gd name="connsiteX39" fmla="*/ 72198 w 325277"/>
                <a:gd name="connsiteY39" fmla="*/ 93397 h 265843"/>
                <a:gd name="connsiteX40" fmla="*/ 73211 w 325277"/>
                <a:gd name="connsiteY40" fmla="*/ 93266 h 265843"/>
                <a:gd name="connsiteX41" fmla="*/ 123598 w 325277"/>
                <a:gd name="connsiteY41" fmla="*/ 200437 h 26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5277" h="265843">
                  <a:moveTo>
                    <a:pt x="163518" y="265794"/>
                  </a:moveTo>
                  <a:cubicBezTo>
                    <a:pt x="135961" y="266056"/>
                    <a:pt x="108704" y="263636"/>
                    <a:pt x="82084" y="256227"/>
                  </a:cubicBezTo>
                  <a:cubicBezTo>
                    <a:pt x="57116" y="249267"/>
                    <a:pt x="35299" y="237186"/>
                    <a:pt x="20067" y="215369"/>
                  </a:cubicBezTo>
                  <a:cubicBezTo>
                    <a:pt x="10425" y="201562"/>
                    <a:pt x="5341" y="185936"/>
                    <a:pt x="2621" y="169466"/>
                  </a:cubicBezTo>
                  <a:cubicBezTo>
                    <a:pt x="-606" y="149919"/>
                    <a:pt x="-474" y="130165"/>
                    <a:pt x="989" y="110581"/>
                  </a:cubicBezTo>
                  <a:cubicBezTo>
                    <a:pt x="2733" y="87019"/>
                    <a:pt x="8849" y="64602"/>
                    <a:pt x="24213" y="45599"/>
                  </a:cubicBezTo>
                  <a:cubicBezTo>
                    <a:pt x="37006" y="29766"/>
                    <a:pt x="53608" y="19749"/>
                    <a:pt x="72386" y="12977"/>
                  </a:cubicBezTo>
                  <a:cubicBezTo>
                    <a:pt x="91539" y="6055"/>
                    <a:pt x="111424" y="2491"/>
                    <a:pt x="131740" y="1496"/>
                  </a:cubicBezTo>
                  <a:cubicBezTo>
                    <a:pt x="144215" y="896"/>
                    <a:pt x="156708" y="-342"/>
                    <a:pt x="169145" y="89"/>
                  </a:cubicBezTo>
                  <a:cubicBezTo>
                    <a:pt x="195633" y="990"/>
                    <a:pt x="222065" y="3016"/>
                    <a:pt x="247540" y="11270"/>
                  </a:cubicBezTo>
                  <a:cubicBezTo>
                    <a:pt x="276316" y="20593"/>
                    <a:pt x="299484" y="36876"/>
                    <a:pt x="312784" y="64958"/>
                  </a:cubicBezTo>
                  <a:cubicBezTo>
                    <a:pt x="318412" y="76852"/>
                    <a:pt x="321301" y="89514"/>
                    <a:pt x="323252" y="102552"/>
                  </a:cubicBezTo>
                  <a:cubicBezTo>
                    <a:pt x="325728" y="119079"/>
                    <a:pt x="325634" y="135643"/>
                    <a:pt x="324565" y="152095"/>
                  </a:cubicBezTo>
                  <a:cubicBezTo>
                    <a:pt x="322595" y="182353"/>
                    <a:pt x="314585" y="210511"/>
                    <a:pt x="290761" y="231652"/>
                  </a:cubicBezTo>
                  <a:cubicBezTo>
                    <a:pt x="275228" y="245440"/>
                    <a:pt x="256713" y="253375"/>
                    <a:pt x="236772" y="258140"/>
                  </a:cubicBezTo>
                  <a:cubicBezTo>
                    <a:pt x="212704" y="263880"/>
                    <a:pt x="188242" y="266225"/>
                    <a:pt x="163518" y="265794"/>
                  </a:cubicBezTo>
                  <a:close/>
                  <a:moveTo>
                    <a:pt x="123598" y="200437"/>
                  </a:moveTo>
                  <a:cubicBezTo>
                    <a:pt x="141007" y="163782"/>
                    <a:pt x="157496" y="129115"/>
                    <a:pt x="173967" y="94429"/>
                  </a:cubicBezTo>
                  <a:cubicBezTo>
                    <a:pt x="174435" y="94523"/>
                    <a:pt x="174904" y="94635"/>
                    <a:pt x="175373" y="94729"/>
                  </a:cubicBezTo>
                  <a:cubicBezTo>
                    <a:pt x="175373" y="129602"/>
                    <a:pt x="175373" y="164457"/>
                    <a:pt x="175373" y="200268"/>
                  </a:cubicBezTo>
                  <a:cubicBezTo>
                    <a:pt x="185635" y="199987"/>
                    <a:pt x="195146" y="200737"/>
                    <a:pt x="205332" y="199743"/>
                  </a:cubicBezTo>
                  <a:cubicBezTo>
                    <a:pt x="205332" y="177213"/>
                    <a:pt x="205332" y="155584"/>
                    <a:pt x="205332" y="133017"/>
                  </a:cubicBezTo>
                  <a:cubicBezTo>
                    <a:pt x="232270" y="155528"/>
                    <a:pt x="258289" y="177269"/>
                    <a:pt x="285677" y="200174"/>
                  </a:cubicBezTo>
                  <a:cubicBezTo>
                    <a:pt x="286296" y="187249"/>
                    <a:pt x="286821" y="176238"/>
                    <a:pt x="287328" y="165789"/>
                  </a:cubicBezTo>
                  <a:cubicBezTo>
                    <a:pt x="272639" y="153352"/>
                    <a:pt x="258833" y="141646"/>
                    <a:pt x="244332" y="129377"/>
                  </a:cubicBezTo>
                  <a:cubicBezTo>
                    <a:pt x="258683" y="117634"/>
                    <a:pt x="272865" y="106003"/>
                    <a:pt x="287103" y="94354"/>
                  </a:cubicBezTo>
                  <a:cubicBezTo>
                    <a:pt x="287103" y="83586"/>
                    <a:pt x="287103" y="73062"/>
                    <a:pt x="287103" y="60982"/>
                  </a:cubicBezTo>
                  <a:cubicBezTo>
                    <a:pt x="259152" y="82048"/>
                    <a:pt x="233208" y="103696"/>
                    <a:pt x="205951" y="124669"/>
                  </a:cubicBezTo>
                  <a:cubicBezTo>
                    <a:pt x="207658" y="104672"/>
                    <a:pt x="207001" y="74376"/>
                    <a:pt x="204694" y="67679"/>
                  </a:cubicBezTo>
                  <a:cubicBezTo>
                    <a:pt x="187436" y="67679"/>
                    <a:pt x="170065" y="67679"/>
                    <a:pt x="152300" y="67679"/>
                  </a:cubicBezTo>
                  <a:cubicBezTo>
                    <a:pt x="142901" y="90659"/>
                    <a:pt x="133616" y="113357"/>
                    <a:pt x="123748" y="137425"/>
                  </a:cubicBezTo>
                  <a:cubicBezTo>
                    <a:pt x="114406" y="113282"/>
                    <a:pt x="105608" y="90565"/>
                    <a:pt x="96754" y="67697"/>
                  </a:cubicBezTo>
                  <a:cubicBezTo>
                    <a:pt x="78576" y="67697"/>
                    <a:pt x="61187" y="67697"/>
                    <a:pt x="42915" y="67697"/>
                  </a:cubicBezTo>
                  <a:cubicBezTo>
                    <a:pt x="41358" y="76589"/>
                    <a:pt x="42221" y="85293"/>
                    <a:pt x="42071" y="93923"/>
                  </a:cubicBezTo>
                  <a:cubicBezTo>
                    <a:pt x="41921" y="102664"/>
                    <a:pt x="42052" y="111425"/>
                    <a:pt x="42052" y="120185"/>
                  </a:cubicBezTo>
                  <a:cubicBezTo>
                    <a:pt x="42052" y="128946"/>
                    <a:pt x="42015" y="137688"/>
                    <a:pt x="41996" y="146448"/>
                  </a:cubicBezTo>
                  <a:cubicBezTo>
                    <a:pt x="41977" y="155209"/>
                    <a:pt x="41827" y="163950"/>
                    <a:pt x="41977" y="172711"/>
                  </a:cubicBezTo>
                  <a:cubicBezTo>
                    <a:pt x="42127" y="181340"/>
                    <a:pt x="41039" y="190044"/>
                    <a:pt x="42878" y="199349"/>
                  </a:cubicBezTo>
                  <a:cubicBezTo>
                    <a:pt x="52651" y="200362"/>
                    <a:pt x="62068" y="200212"/>
                    <a:pt x="72198" y="199518"/>
                  </a:cubicBezTo>
                  <a:cubicBezTo>
                    <a:pt x="72198" y="163425"/>
                    <a:pt x="72198" y="128402"/>
                    <a:pt x="72198" y="93397"/>
                  </a:cubicBezTo>
                  <a:cubicBezTo>
                    <a:pt x="72536" y="93360"/>
                    <a:pt x="72874" y="93304"/>
                    <a:pt x="73211" y="93266"/>
                  </a:cubicBezTo>
                  <a:cubicBezTo>
                    <a:pt x="89626" y="128177"/>
                    <a:pt x="106040" y="163106"/>
                    <a:pt x="123598" y="200437"/>
                  </a:cubicBezTo>
                  <a:close/>
                </a:path>
              </a:pathLst>
            </a:custGeom>
            <a:grp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66" name="CuadroTexto 1065">
            <a:extLst>
              <a:ext uri="{FF2B5EF4-FFF2-40B4-BE49-F238E27FC236}">
                <a16:creationId xmlns:a16="http://schemas.microsoft.com/office/drawing/2014/main" id="{45523811-11A3-2830-E034-7A3FD90DD591}"/>
              </a:ext>
            </a:extLst>
          </p:cNvPr>
          <p:cNvSpPr txBox="1"/>
          <p:nvPr/>
        </p:nvSpPr>
        <p:spPr>
          <a:xfrm>
            <a:off x="505540" y="5522738"/>
            <a:ext cx="1759216" cy="415498"/>
          </a:xfrm>
          <a:prstGeom prst="rect">
            <a:avLst/>
          </a:prstGeom>
          <a:noFill/>
          <a:ln>
            <a:solidFill>
              <a:schemeClr val="bg1">
                <a:lumMod val="85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7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Otras marcas:</a:t>
            </a:r>
            <a:r>
              <a:rPr kumimoji="0" lang="es-MX"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Coaspharma, Sandoz, Colmed, Vitalis, Winthrop, Humax, Recipe, etc.</a:t>
            </a:r>
          </a:p>
        </p:txBody>
      </p:sp>
      <p:cxnSp>
        <p:nvCxnSpPr>
          <p:cNvPr id="1068" name="Conector: angular 1067">
            <a:extLst>
              <a:ext uri="{FF2B5EF4-FFF2-40B4-BE49-F238E27FC236}">
                <a16:creationId xmlns:a16="http://schemas.microsoft.com/office/drawing/2014/main" id="{78EC2C5E-AB57-F4C3-1C10-8F78A76F3199}"/>
              </a:ext>
            </a:extLst>
          </p:cNvPr>
          <p:cNvCxnSpPr>
            <a:cxnSpLocks/>
            <a:endCxn id="1066" idx="1"/>
          </p:cNvCxnSpPr>
          <p:nvPr/>
        </p:nvCxnSpPr>
        <p:spPr>
          <a:xfrm rot="5400000">
            <a:off x="346262" y="5338017"/>
            <a:ext cx="551749" cy="233191"/>
          </a:xfrm>
          <a:prstGeom prst="bentConnector4">
            <a:avLst>
              <a:gd name="adj1" fmla="val 31174"/>
              <a:gd name="adj2" fmla="val 19803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2" name="Conector recto 1071">
            <a:extLst>
              <a:ext uri="{FF2B5EF4-FFF2-40B4-BE49-F238E27FC236}">
                <a16:creationId xmlns:a16="http://schemas.microsoft.com/office/drawing/2014/main" id="{1453D1D9-C933-876A-EF38-8F7A0FF1A0A8}"/>
              </a:ext>
            </a:extLst>
          </p:cNvPr>
          <p:cNvCxnSpPr/>
          <p:nvPr/>
        </p:nvCxnSpPr>
        <p:spPr>
          <a:xfrm>
            <a:off x="738731" y="5184599"/>
            <a:ext cx="17433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76" name="CuadroTexto 1075">
            <a:extLst>
              <a:ext uri="{FF2B5EF4-FFF2-40B4-BE49-F238E27FC236}">
                <a16:creationId xmlns:a16="http://schemas.microsoft.com/office/drawing/2014/main" id="{ABB34EA9-58E5-9771-385A-A3DB69F79996}"/>
              </a:ext>
            </a:extLst>
          </p:cNvPr>
          <p:cNvSpPr txBox="1"/>
          <p:nvPr/>
        </p:nvSpPr>
        <p:spPr>
          <a:xfrm>
            <a:off x="8080705" y="1725337"/>
            <a:ext cx="3769380"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1077" name="CuadroTexto 1076">
            <a:extLst>
              <a:ext uri="{FF2B5EF4-FFF2-40B4-BE49-F238E27FC236}">
                <a16:creationId xmlns:a16="http://schemas.microsoft.com/office/drawing/2014/main" id="{B538526C-5C63-0437-025A-DB48884E60D1}"/>
              </a:ext>
            </a:extLst>
          </p:cNvPr>
          <p:cNvSpPr txBox="1"/>
          <p:nvPr/>
        </p:nvSpPr>
        <p:spPr>
          <a:xfrm>
            <a:off x="3756876" y="1725337"/>
            <a:ext cx="4023039"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sp>
        <p:nvSpPr>
          <p:cNvPr id="1119" name="Rectángulo 1118">
            <a:extLst>
              <a:ext uri="{FF2B5EF4-FFF2-40B4-BE49-F238E27FC236}">
                <a16:creationId xmlns:a16="http://schemas.microsoft.com/office/drawing/2014/main" id="{E71D3FCB-7418-61E9-DB7A-38E92D9F315B}"/>
              </a:ext>
            </a:extLst>
          </p:cNvPr>
          <p:cNvSpPr/>
          <p:nvPr/>
        </p:nvSpPr>
        <p:spPr>
          <a:xfrm>
            <a:off x="1997660" y="5725426"/>
            <a:ext cx="1759216" cy="48147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srgbClr val="E95E09"/>
                </a:solidFill>
                <a:effectLst/>
                <a:uLnTx/>
                <a:uFillTx/>
                <a:latin typeface="Century Gothic" panose="020B0502020202020204" pitchFamily="34" charset="0"/>
                <a:ea typeface="+mn-ea"/>
                <a:cs typeface="+mn-cs"/>
              </a:rPr>
              <a:t>Promedio marcas x persona</a:t>
            </a:r>
          </a:p>
        </p:txBody>
      </p:sp>
      <p:graphicFrame>
        <p:nvGraphicFramePr>
          <p:cNvPr id="1120" name="Tabla 1119">
            <a:extLst>
              <a:ext uri="{FF2B5EF4-FFF2-40B4-BE49-F238E27FC236}">
                <a16:creationId xmlns:a16="http://schemas.microsoft.com/office/drawing/2014/main" id="{4A127CD7-4980-45F8-7797-6E06EE149B7C}"/>
              </a:ext>
            </a:extLst>
          </p:cNvPr>
          <p:cNvGraphicFramePr>
            <a:graphicFrameLocks noGrp="1"/>
          </p:cNvGraphicFramePr>
          <p:nvPr/>
        </p:nvGraphicFramePr>
        <p:xfrm>
          <a:off x="3774975" y="5782820"/>
          <a:ext cx="8075106" cy="424084"/>
        </p:xfrm>
        <a:graphic>
          <a:graphicData uri="http://schemas.openxmlformats.org/drawingml/2006/table">
            <a:tbl>
              <a:tblPr/>
              <a:tblGrid>
                <a:gridCol w="462507">
                  <a:extLst>
                    <a:ext uri="{9D8B030D-6E8A-4147-A177-3AD203B41FA5}">
                      <a16:colId xmlns:a16="http://schemas.microsoft.com/office/drawing/2014/main" val="1935195302"/>
                    </a:ext>
                  </a:extLst>
                </a:gridCol>
                <a:gridCol w="425007">
                  <a:extLst>
                    <a:ext uri="{9D8B030D-6E8A-4147-A177-3AD203B41FA5}">
                      <a16:colId xmlns:a16="http://schemas.microsoft.com/office/drawing/2014/main" val="20003"/>
                    </a:ext>
                  </a:extLst>
                </a:gridCol>
                <a:gridCol w="425007">
                  <a:extLst>
                    <a:ext uri="{9D8B030D-6E8A-4147-A177-3AD203B41FA5}">
                      <a16:colId xmlns:a16="http://schemas.microsoft.com/office/drawing/2014/main" val="2555296946"/>
                    </a:ext>
                  </a:extLst>
                </a:gridCol>
                <a:gridCol w="403738">
                  <a:extLst>
                    <a:ext uri="{9D8B030D-6E8A-4147-A177-3AD203B41FA5}">
                      <a16:colId xmlns:a16="http://schemas.microsoft.com/office/drawing/2014/main" val="4123702324"/>
                    </a:ext>
                  </a:extLst>
                </a:gridCol>
                <a:gridCol w="387059">
                  <a:extLst>
                    <a:ext uri="{9D8B030D-6E8A-4147-A177-3AD203B41FA5}">
                      <a16:colId xmlns:a16="http://schemas.microsoft.com/office/drawing/2014/main" val="20006"/>
                    </a:ext>
                  </a:extLst>
                </a:gridCol>
                <a:gridCol w="442354">
                  <a:extLst>
                    <a:ext uri="{9D8B030D-6E8A-4147-A177-3AD203B41FA5}">
                      <a16:colId xmlns:a16="http://schemas.microsoft.com/office/drawing/2014/main" val="3586402223"/>
                    </a:ext>
                  </a:extLst>
                </a:gridCol>
                <a:gridCol w="359412">
                  <a:extLst>
                    <a:ext uri="{9D8B030D-6E8A-4147-A177-3AD203B41FA5}">
                      <a16:colId xmlns:a16="http://schemas.microsoft.com/office/drawing/2014/main" val="2301179400"/>
                    </a:ext>
                  </a:extLst>
                </a:gridCol>
                <a:gridCol w="428530">
                  <a:extLst>
                    <a:ext uri="{9D8B030D-6E8A-4147-A177-3AD203B41FA5}">
                      <a16:colId xmlns:a16="http://schemas.microsoft.com/office/drawing/2014/main" val="20007"/>
                    </a:ext>
                  </a:extLst>
                </a:gridCol>
                <a:gridCol w="428530">
                  <a:extLst>
                    <a:ext uri="{9D8B030D-6E8A-4147-A177-3AD203B41FA5}">
                      <a16:colId xmlns:a16="http://schemas.microsoft.com/office/drawing/2014/main" val="2284605720"/>
                    </a:ext>
                  </a:extLst>
                </a:gridCol>
                <a:gridCol w="594413">
                  <a:extLst>
                    <a:ext uri="{9D8B030D-6E8A-4147-A177-3AD203B41FA5}">
                      <a16:colId xmlns:a16="http://schemas.microsoft.com/office/drawing/2014/main" val="20005"/>
                    </a:ext>
                  </a:extLst>
                </a:gridCol>
                <a:gridCol w="456177">
                  <a:extLst>
                    <a:ext uri="{9D8B030D-6E8A-4147-A177-3AD203B41FA5}">
                      <a16:colId xmlns:a16="http://schemas.microsoft.com/office/drawing/2014/main" val="4112128672"/>
                    </a:ext>
                  </a:extLst>
                </a:gridCol>
                <a:gridCol w="331766">
                  <a:extLst>
                    <a:ext uri="{9D8B030D-6E8A-4147-A177-3AD203B41FA5}">
                      <a16:colId xmlns:a16="http://schemas.microsoft.com/office/drawing/2014/main" val="20010"/>
                    </a:ext>
                  </a:extLst>
                </a:gridCol>
                <a:gridCol w="483824">
                  <a:extLst>
                    <a:ext uri="{9D8B030D-6E8A-4147-A177-3AD203B41FA5}">
                      <a16:colId xmlns:a16="http://schemas.microsoft.com/office/drawing/2014/main" val="3436610371"/>
                    </a:ext>
                  </a:extLst>
                </a:gridCol>
                <a:gridCol w="400884">
                  <a:extLst>
                    <a:ext uri="{9D8B030D-6E8A-4147-A177-3AD203B41FA5}">
                      <a16:colId xmlns:a16="http://schemas.microsoft.com/office/drawing/2014/main" val="3651448637"/>
                    </a:ext>
                  </a:extLst>
                </a:gridCol>
                <a:gridCol w="414706">
                  <a:extLst>
                    <a:ext uri="{9D8B030D-6E8A-4147-A177-3AD203B41FA5}">
                      <a16:colId xmlns:a16="http://schemas.microsoft.com/office/drawing/2014/main" val="20012"/>
                    </a:ext>
                  </a:extLst>
                </a:gridCol>
                <a:gridCol w="387059">
                  <a:extLst>
                    <a:ext uri="{9D8B030D-6E8A-4147-A177-3AD203B41FA5}">
                      <a16:colId xmlns:a16="http://schemas.microsoft.com/office/drawing/2014/main" val="3733116229"/>
                    </a:ext>
                  </a:extLst>
                </a:gridCol>
                <a:gridCol w="506637">
                  <a:extLst>
                    <a:ext uri="{9D8B030D-6E8A-4147-A177-3AD203B41FA5}">
                      <a16:colId xmlns:a16="http://schemas.microsoft.com/office/drawing/2014/main" val="3036951422"/>
                    </a:ext>
                  </a:extLst>
                </a:gridCol>
                <a:gridCol w="368748">
                  <a:extLst>
                    <a:ext uri="{9D8B030D-6E8A-4147-A177-3AD203B41FA5}">
                      <a16:colId xmlns:a16="http://schemas.microsoft.com/office/drawing/2014/main" val="20014"/>
                    </a:ext>
                  </a:extLst>
                </a:gridCol>
                <a:gridCol w="368748">
                  <a:extLst>
                    <a:ext uri="{9D8B030D-6E8A-4147-A177-3AD203B41FA5}">
                      <a16:colId xmlns:a16="http://schemas.microsoft.com/office/drawing/2014/main" val="4087822623"/>
                    </a:ext>
                  </a:extLst>
                </a:gridCol>
              </a:tblGrid>
              <a:tr h="212042">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r h="212042">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s-CO" sz="9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3826"/>
                  </a:ext>
                </a:extLst>
              </a:tr>
            </a:tbl>
          </a:graphicData>
        </a:graphic>
      </p:graphicFrame>
      <p:graphicFrame>
        <p:nvGraphicFramePr>
          <p:cNvPr id="1121" name="Tabla 1120">
            <a:extLst>
              <a:ext uri="{FF2B5EF4-FFF2-40B4-BE49-F238E27FC236}">
                <a16:creationId xmlns:a16="http://schemas.microsoft.com/office/drawing/2014/main" id="{D1A82026-EBA8-183D-6C41-06E754A2EA8B}"/>
              </a:ext>
            </a:extLst>
          </p:cNvPr>
          <p:cNvGraphicFramePr>
            <a:graphicFrameLocks noGrp="1"/>
          </p:cNvGraphicFramePr>
          <p:nvPr/>
        </p:nvGraphicFramePr>
        <p:xfrm>
          <a:off x="2540924" y="5387441"/>
          <a:ext cx="982760" cy="375285"/>
        </p:xfrm>
        <a:graphic>
          <a:graphicData uri="http://schemas.openxmlformats.org/drawingml/2006/table">
            <a:tbl>
              <a:tblPr/>
              <a:tblGrid>
                <a:gridCol w="982760">
                  <a:extLst>
                    <a:ext uri="{9D8B030D-6E8A-4147-A177-3AD203B41FA5}">
                      <a16:colId xmlns:a16="http://schemas.microsoft.com/office/drawing/2014/main" val="1783842075"/>
                    </a:ext>
                  </a:extLst>
                </a:gridCol>
              </a:tblGrid>
              <a:tr h="233476">
                <a:tc>
                  <a:txBody>
                    <a:bodyPr/>
                    <a:lstStyle/>
                    <a:p>
                      <a:pPr algn="l" fontAlgn="b"/>
                      <a:r>
                        <a:rPr lang="es-CO" sz="800" b="1" i="1" u="none" strike="noStrike" dirty="0">
                          <a:solidFill>
                            <a:srgbClr val="000000"/>
                          </a:solidFill>
                          <a:effectLst/>
                          <a:latin typeface="Century Gothic" panose="020B0502020202020204" pitchFamily="34" charset="0"/>
                        </a:rPr>
                        <a:t>2025</a:t>
                      </a:r>
                      <a:r>
                        <a:rPr lang="es-CO" sz="800" b="0" i="1" u="none" strike="noStrike" dirty="0">
                          <a:solidFill>
                            <a:srgbClr val="000000"/>
                          </a:solidFill>
                          <a:effectLst/>
                          <a:latin typeface="Century Gothic" panose="020B0502020202020204" pitchFamily="34" charset="0"/>
                        </a:rPr>
                        <a:t>  B:153 – </a:t>
                      </a:r>
                      <a:r>
                        <a:rPr lang="es-CO" sz="800" b="0" i="1" u="none" strike="noStrike" dirty="0">
                          <a:solidFill>
                            <a:srgbClr val="E95E09"/>
                          </a:solidFill>
                          <a:effectLst/>
                          <a:latin typeface="Century Gothic" panose="020B0502020202020204" pitchFamily="34" charset="0"/>
                        </a:rPr>
                        <a:t>4,6</a:t>
                      </a:r>
                      <a:endParaRPr lang="es-CO" sz="800" b="1" i="1" u="none" strike="noStrike" dirty="0">
                        <a:solidFill>
                          <a:srgbClr val="E95E09"/>
                        </a:solidFill>
                        <a:effectLst/>
                        <a:latin typeface="Century Gothic" panose="020B0502020202020204" pitchFamily="34" charset="0"/>
                      </a:endParaRPr>
                    </a:p>
                    <a:p>
                      <a:pPr algn="l" fontAlgn="b"/>
                      <a:r>
                        <a:rPr lang="es-CO" sz="800" b="1" i="1" u="none" strike="noStrike" dirty="0">
                          <a:solidFill>
                            <a:srgbClr val="000000"/>
                          </a:solidFill>
                          <a:effectLst/>
                          <a:latin typeface="Century Gothic" panose="020B0502020202020204" pitchFamily="34" charset="0"/>
                        </a:rPr>
                        <a:t>2022</a:t>
                      </a:r>
                      <a:r>
                        <a:rPr lang="es-CO" sz="800" b="0" i="1" u="none" strike="noStrike" dirty="0">
                          <a:solidFill>
                            <a:srgbClr val="000000"/>
                          </a:solidFill>
                          <a:effectLst/>
                          <a:latin typeface="Century Gothic" panose="020B0502020202020204" pitchFamily="34" charset="0"/>
                        </a:rPr>
                        <a:t>  B:164 – </a:t>
                      </a:r>
                      <a:r>
                        <a:rPr lang="es-CO" sz="800" b="0" i="1" u="none" strike="noStrike" dirty="0">
                          <a:solidFill>
                            <a:srgbClr val="E95E09"/>
                          </a:solidFill>
                          <a:effectLst/>
                          <a:latin typeface="Century Gothic" panose="020B0502020202020204" pitchFamily="34" charset="0"/>
                        </a:rPr>
                        <a:t>3,3</a:t>
                      </a:r>
                      <a:endParaRPr lang="es-CO" sz="800" b="0" i="1" u="none" strike="noStrike" dirty="0">
                        <a:solidFill>
                          <a:srgbClr val="000000"/>
                        </a:solidFill>
                        <a:effectLst/>
                        <a:latin typeface="Century Gothic" panose="020B0502020202020204" pitchFamily="34" charset="0"/>
                      </a:endParaRPr>
                    </a:p>
                    <a:p>
                      <a:pPr algn="l" fontAlgn="b"/>
                      <a:r>
                        <a:rPr lang="es-CO" sz="800" b="1" i="1" u="none" strike="noStrike" dirty="0">
                          <a:solidFill>
                            <a:srgbClr val="000000"/>
                          </a:solidFill>
                          <a:effectLst/>
                          <a:latin typeface="Century Gothic" panose="020B0502020202020204" pitchFamily="34" charset="0"/>
                        </a:rPr>
                        <a:t>2020</a:t>
                      </a:r>
                      <a:r>
                        <a:rPr lang="es-CO" sz="800" b="0" i="1" u="none" strike="noStrike" dirty="0">
                          <a:solidFill>
                            <a:srgbClr val="000000"/>
                          </a:solidFill>
                          <a:effectLst/>
                          <a:latin typeface="Century Gothic" panose="020B0502020202020204" pitchFamily="34" charset="0"/>
                        </a:rPr>
                        <a:t>  B:162 – </a:t>
                      </a:r>
                      <a:r>
                        <a:rPr lang="es-CO" sz="800" b="0" i="1" u="none" strike="noStrike" dirty="0">
                          <a:solidFill>
                            <a:srgbClr val="E95E09"/>
                          </a:solidFill>
                          <a:effectLst/>
                          <a:latin typeface="Century Gothic" panose="020B0502020202020204" pitchFamily="34" charset="0"/>
                        </a:rPr>
                        <a:t>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16" name="CuadroTexto 15">
            <a:extLst>
              <a:ext uri="{FF2B5EF4-FFF2-40B4-BE49-F238E27FC236}">
                <a16:creationId xmlns:a16="http://schemas.microsoft.com/office/drawing/2014/main" id="{A7303559-3BB8-8D7D-428A-7261D1F40F2C}"/>
              </a:ext>
            </a:extLst>
          </p:cNvPr>
          <p:cNvSpPr txBox="1"/>
          <p:nvPr/>
        </p:nvSpPr>
        <p:spPr>
          <a:xfrm>
            <a:off x="12007" y="6641419"/>
            <a:ext cx="57398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¿Cuáles de estas marcas/laboratorios fabricantes de medicamentos genéricos a ha comprado </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alguna vez</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p:txBody>
      </p:sp>
      <p:sp>
        <p:nvSpPr>
          <p:cNvPr id="34" name="Triángulo isósceles 33">
            <a:extLst>
              <a:ext uri="{FF2B5EF4-FFF2-40B4-BE49-F238E27FC236}">
                <a16:creationId xmlns:a16="http://schemas.microsoft.com/office/drawing/2014/main" id="{8ECC8935-90D2-1142-7A97-8D8C8191B339}"/>
              </a:ext>
            </a:extLst>
          </p:cNvPr>
          <p:cNvSpPr/>
          <p:nvPr/>
        </p:nvSpPr>
        <p:spPr>
          <a:xfrm>
            <a:off x="3680347" y="3291029"/>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3" name="Triángulo isósceles 1092">
            <a:extLst>
              <a:ext uri="{FF2B5EF4-FFF2-40B4-BE49-F238E27FC236}">
                <a16:creationId xmlns:a16="http://schemas.microsoft.com/office/drawing/2014/main" id="{7C1523B4-A951-A6C3-CDEC-C2A3CC1DF875}"/>
              </a:ext>
            </a:extLst>
          </p:cNvPr>
          <p:cNvSpPr/>
          <p:nvPr/>
        </p:nvSpPr>
        <p:spPr>
          <a:xfrm>
            <a:off x="3680347" y="3651316"/>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3" name="Triángulo isósceles 1122">
            <a:extLst>
              <a:ext uri="{FF2B5EF4-FFF2-40B4-BE49-F238E27FC236}">
                <a16:creationId xmlns:a16="http://schemas.microsoft.com/office/drawing/2014/main" id="{97C538A5-2F29-7481-630B-BD06AF71DB5C}"/>
              </a:ext>
            </a:extLst>
          </p:cNvPr>
          <p:cNvSpPr/>
          <p:nvPr/>
        </p:nvSpPr>
        <p:spPr>
          <a:xfrm>
            <a:off x="3680347" y="4017949"/>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5" name="Triángulo isósceles 1124">
            <a:extLst>
              <a:ext uri="{FF2B5EF4-FFF2-40B4-BE49-F238E27FC236}">
                <a16:creationId xmlns:a16="http://schemas.microsoft.com/office/drawing/2014/main" id="{F9B5910E-4844-E119-E455-0D7D403B0968}"/>
              </a:ext>
            </a:extLst>
          </p:cNvPr>
          <p:cNvSpPr/>
          <p:nvPr/>
        </p:nvSpPr>
        <p:spPr>
          <a:xfrm>
            <a:off x="3680347" y="4424360"/>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9" name="Triángulo isósceles 1128">
            <a:extLst>
              <a:ext uri="{FF2B5EF4-FFF2-40B4-BE49-F238E27FC236}">
                <a16:creationId xmlns:a16="http://schemas.microsoft.com/office/drawing/2014/main" id="{FA144072-891F-E8AF-26E0-F8C348A1B0CD}"/>
              </a:ext>
            </a:extLst>
          </p:cNvPr>
          <p:cNvSpPr/>
          <p:nvPr/>
        </p:nvSpPr>
        <p:spPr>
          <a:xfrm>
            <a:off x="3680347" y="4749838"/>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riángulo isósceles 76">
            <a:extLst>
              <a:ext uri="{FF2B5EF4-FFF2-40B4-BE49-F238E27FC236}">
                <a16:creationId xmlns:a16="http://schemas.microsoft.com/office/drawing/2014/main" id="{FA144072-891F-E8AF-26E0-F8C348A1B0CD}"/>
              </a:ext>
            </a:extLst>
          </p:cNvPr>
          <p:cNvSpPr/>
          <p:nvPr/>
        </p:nvSpPr>
        <p:spPr>
          <a:xfrm>
            <a:off x="3680347" y="5109081"/>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 name="Imagen 70">
            <a:extLst>
              <a:ext uri="{FF2B5EF4-FFF2-40B4-BE49-F238E27FC236}">
                <a16:creationId xmlns:a16="http://schemas.microsoft.com/office/drawing/2014/main" id="{DDB55850-80F5-0700-35A3-C1CA88F7EA4E}"/>
              </a:ext>
            </a:extLst>
          </p:cNvPr>
          <p:cNvPicPr>
            <a:picLocks noChangeAspect="1"/>
          </p:cNvPicPr>
          <p:nvPr/>
        </p:nvPicPr>
        <p:blipFill>
          <a:blip r:embed="rId3">
            <a:duotone>
              <a:srgbClr val="FFC000">
                <a:shade val="45000"/>
                <a:satMod val="135000"/>
              </a:srgbClr>
              <a:prstClr val="white"/>
            </a:duotone>
          </a:blip>
          <a:stretch>
            <a:fillRect/>
          </a:stretch>
        </p:blipFill>
        <p:spPr>
          <a:xfrm>
            <a:off x="9704222" y="58930"/>
            <a:ext cx="422648" cy="422648"/>
          </a:xfrm>
          <a:prstGeom prst="rect">
            <a:avLst/>
          </a:prstGeom>
        </p:spPr>
      </p:pic>
      <p:sp>
        <p:nvSpPr>
          <p:cNvPr id="72"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73"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74" name="Triángulo isósceles 73">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riángulo isósceles 74">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CuadroTexto 75"/>
          <p:cNvSpPr txBox="1"/>
          <p:nvPr/>
        </p:nvSpPr>
        <p:spPr>
          <a:xfrm>
            <a:off x="311054" y="684266"/>
            <a:ext cx="11279052"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Se destaca como en 2025 se incrementa la cantidad de marcas probadas por los usuarios La Santé (4,6 marcas por personas), lo cual generaría una alerta para la marca tendría un entorno competitivo más agresivo para decantar la balanza del consumidor hacia la oferta de La Santé entre los diferentes medicamentos disponibles en su portafolio.</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13" name="Imagen 12">
            <a:extLst>
              <a:ext uri="{FF2B5EF4-FFF2-40B4-BE49-F238E27FC236}">
                <a16:creationId xmlns:a16="http://schemas.microsoft.com/office/drawing/2014/main" id="{A8102B65-7767-BD71-0EEF-80872739DB91}"/>
              </a:ext>
            </a:extLst>
          </p:cNvPr>
          <p:cNvPicPr>
            <a:picLocks noChangeAspect="1"/>
          </p:cNvPicPr>
          <p:nvPr/>
        </p:nvPicPr>
        <p:blipFill>
          <a:blip r:embed="rId4"/>
          <a:stretch>
            <a:fillRect/>
          </a:stretch>
        </p:blipFill>
        <p:spPr>
          <a:xfrm>
            <a:off x="913066" y="3175964"/>
            <a:ext cx="1047130" cy="298233"/>
          </a:xfrm>
          <a:prstGeom prst="rect">
            <a:avLst/>
          </a:prstGeom>
        </p:spPr>
      </p:pic>
      <p:pic>
        <p:nvPicPr>
          <p:cNvPr id="15" name="Imagen 14">
            <a:extLst>
              <a:ext uri="{FF2B5EF4-FFF2-40B4-BE49-F238E27FC236}">
                <a16:creationId xmlns:a16="http://schemas.microsoft.com/office/drawing/2014/main" id="{39FDD6B8-7BA4-BC09-D2FB-B579388DFF71}"/>
              </a:ext>
            </a:extLst>
          </p:cNvPr>
          <p:cNvPicPr>
            <a:picLocks noChangeAspect="1"/>
          </p:cNvPicPr>
          <p:nvPr/>
        </p:nvPicPr>
        <p:blipFill>
          <a:blip r:embed="rId5"/>
          <a:srcRect t="10000" b="13266"/>
          <a:stretch>
            <a:fillRect/>
          </a:stretch>
        </p:blipFill>
        <p:spPr>
          <a:xfrm>
            <a:off x="897618" y="2789653"/>
            <a:ext cx="1047130" cy="352761"/>
          </a:xfrm>
          <a:prstGeom prst="rect">
            <a:avLst/>
          </a:prstGeom>
        </p:spPr>
      </p:pic>
    </p:spTree>
    <p:extLst>
      <p:ext uri="{BB962C8B-B14F-4D97-AF65-F5344CB8AC3E}">
        <p14:creationId xmlns:p14="http://schemas.microsoft.com/office/powerpoint/2010/main" val="515007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228DE-F4BD-FF21-8376-DA177139DD67}"/>
            </a:ext>
          </a:extLst>
        </p:cNvPr>
        <p:cNvGrpSpPr/>
        <p:nvPr/>
      </p:nvGrpSpPr>
      <p:grpSpPr>
        <a:xfrm>
          <a:off x="0" y="0"/>
          <a:ext cx="0" cy="0"/>
          <a:chOff x="0" y="0"/>
          <a:chExt cx="0" cy="0"/>
        </a:xfrm>
      </p:grpSpPr>
      <p:graphicFrame>
        <p:nvGraphicFramePr>
          <p:cNvPr id="14" name="Tabla 13">
            <a:extLst>
              <a:ext uri="{FF2B5EF4-FFF2-40B4-BE49-F238E27FC236}">
                <a16:creationId xmlns:a16="http://schemas.microsoft.com/office/drawing/2014/main" id="{3810D03A-3E01-C19B-4363-4DDA636B24E4}"/>
              </a:ext>
            </a:extLst>
          </p:cNvPr>
          <p:cNvGraphicFramePr>
            <a:graphicFrameLocks noGrp="1"/>
          </p:cNvGraphicFramePr>
          <p:nvPr/>
        </p:nvGraphicFramePr>
        <p:xfrm>
          <a:off x="491706" y="1994989"/>
          <a:ext cx="11159971" cy="3479923"/>
        </p:xfrm>
        <a:graphic>
          <a:graphicData uri="http://schemas.openxmlformats.org/drawingml/2006/table">
            <a:tbl>
              <a:tblPr>
                <a:tableStyleId>{5C22544A-7EE6-4342-B048-85BDC9FD1C3A}</a:tableStyleId>
              </a:tblPr>
              <a:tblGrid>
                <a:gridCol w="1492369">
                  <a:extLst>
                    <a:ext uri="{9D8B030D-6E8A-4147-A177-3AD203B41FA5}">
                      <a16:colId xmlns:a16="http://schemas.microsoft.com/office/drawing/2014/main" val="20000"/>
                    </a:ext>
                  </a:extLst>
                </a:gridCol>
                <a:gridCol w="530130">
                  <a:extLst>
                    <a:ext uri="{9D8B030D-6E8A-4147-A177-3AD203B41FA5}">
                      <a16:colId xmlns:a16="http://schemas.microsoft.com/office/drawing/2014/main" val="1996142393"/>
                    </a:ext>
                  </a:extLst>
                </a:gridCol>
                <a:gridCol w="530131">
                  <a:extLst>
                    <a:ext uri="{9D8B030D-6E8A-4147-A177-3AD203B41FA5}">
                      <a16:colId xmlns:a16="http://schemas.microsoft.com/office/drawing/2014/main" val="2088700841"/>
                    </a:ext>
                  </a:extLst>
                </a:gridCol>
                <a:gridCol w="530130">
                  <a:extLst>
                    <a:ext uri="{9D8B030D-6E8A-4147-A177-3AD203B41FA5}">
                      <a16:colId xmlns:a16="http://schemas.microsoft.com/office/drawing/2014/main" val="2299742266"/>
                    </a:ext>
                  </a:extLst>
                </a:gridCol>
                <a:gridCol w="414216">
                  <a:extLst>
                    <a:ext uri="{9D8B030D-6E8A-4147-A177-3AD203B41FA5}">
                      <a16:colId xmlns:a16="http://schemas.microsoft.com/office/drawing/2014/main" val="20001"/>
                    </a:ext>
                  </a:extLst>
                </a:gridCol>
                <a:gridCol w="414216">
                  <a:extLst>
                    <a:ext uri="{9D8B030D-6E8A-4147-A177-3AD203B41FA5}">
                      <a16:colId xmlns:a16="http://schemas.microsoft.com/office/drawing/2014/main" val="20002"/>
                    </a:ext>
                  </a:extLst>
                </a:gridCol>
                <a:gridCol w="414216">
                  <a:extLst>
                    <a:ext uri="{9D8B030D-6E8A-4147-A177-3AD203B41FA5}">
                      <a16:colId xmlns:a16="http://schemas.microsoft.com/office/drawing/2014/main" val="3095482983"/>
                    </a:ext>
                  </a:extLst>
                </a:gridCol>
                <a:gridCol w="414216">
                  <a:extLst>
                    <a:ext uri="{9D8B030D-6E8A-4147-A177-3AD203B41FA5}">
                      <a16:colId xmlns:a16="http://schemas.microsoft.com/office/drawing/2014/main" val="20003"/>
                    </a:ext>
                  </a:extLst>
                </a:gridCol>
                <a:gridCol w="414216">
                  <a:extLst>
                    <a:ext uri="{9D8B030D-6E8A-4147-A177-3AD203B41FA5}">
                      <a16:colId xmlns:a16="http://schemas.microsoft.com/office/drawing/2014/main" val="20008"/>
                    </a:ext>
                  </a:extLst>
                </a:gridCol>
                <a:gridCol w="414216">
                  <a:extLst>
                    <a:ext uri="{9D8B030D-6E8A-4147-A177-3AD203B41FA5}">
                      <a16:colId xmlns:a16="http://schemas.microsoft.com/office/drawing/2014/main" val="3677125869"/>
                    </a:ext>
                  </a:extLst>
                </a:gridCol>
                <a:gridCol w="414216">
                  <a:extLst>
                    <a:ext uri="{9D8B030D-6E8A-4147-A177-3AD203B41FA5}">
                      <a16:colId xmlns:a16="http://schemas.microsoft.com/office/drawing/2014/main" val="20009"/>
                    </a:ext>
                  </a:extLst>
                </a:gridCol>
                <a:gridCol w="414216">
                  <a:extLst>
                    <a:ext uri="{9D8B030D-6E8A-4147-A177-3AD203B41FA5}">
                      <a16:colId xmlns:a16="http://schemas.microsoft.com/office/drawing/2014/main" val="20010"/>
                    </a:ext>
                  </a:extLst>
                </a:gridCol>
                <a:gridCol w="414216">
                  <a:extLst>
                    <a:ext uri="{9D8B030D-6E8A-4147-A177-3AD203B41FA5}">
                      <a16:colId xmlns:a16="http://schemas.microsoft.com/office/drawing/2014/main" val="990301607"/>
                    </a:ext>
                  </a:extLst>
                </a:gridCol>
                <a:gridCol w="621323">
                  <a:extLst>
                    <a:ext uri="{9D8B030D-6E8A-4147-A177-3AD203B41FA5}">
                      <a16:colId xmlns:a16="http://schemas.microsoft.com/office/drawing/2014/main" val="20004"/>
                    </a:ext>
                  </a:extLst>
                </a:gridCol>
                <a:gridCol w="414216">
                  <a:extLst>
                    <a:ext uri="{9D8B030D-6E8A-4147-A177-3AD203B41FA5}">
                      <a16:colId xmlns:a16="http://schemas.microsoft.com/office/drawing/2014/main" val="20005"/>
                    </a:ext>
                  </a:extLst>
                </a:gridCol>
                <a:gridCol w="414216">
                  <a:extLst>
                    <a:ext uri="{9D8B030D-6E8A-4147-A177-3AD203B41FA5}">
                      <a16:colId xmlns:a16="http://schemas.microsoft.com/office/drawing/2014/main" val="20006"/>
                    </a:ext>
                  </a:extLst>
                </a:gridCol>
                <a:gridCol w="414216">
                  <a:extLst>
                    <a:ext uri="{9D8B030D-6E8A-4147-A177-3AD203B41FA5}">
                      <a16:colId xmlns:a16="http://schemas.microsoft.com/office/drawing/2014/main" val="2088309642"/>
                    </a:ext>
                  </a:extLst>
                </a:gridCol>
                <a:gridCol w="414216">
                  <a:extLst>
                    <a:ext uri="{9D8B030D-6E8A-4147-A177-3AD203B41FA5}">
                      <a16:colId xmlns:a16="http://schemas.microsoft.com/office/drawing/2014/main" val="20007"/>
                    </a:ext>
                  </a:extLst>
                </a:gridCol>
                <a:gridCol w="414216">
                  <a:extLst>
                    <a:ext uri="{9D8B030D-6E8A-4147-A177-3AD203B41FA5}">
                      <a16:colId xmlns:a16="http://schemas.microsoft.com/office/drawing/2014/main" val="20011"/>
                    </a:ext>
                  </a:extLst>
                </a:gridCol>
                <a:gridCol w="414216">
                  <a:extLst>
                    <a:ext uri="{9D8B030D-6E8A-4147-A177-3AD203B41FA5}">
                      <a16:colId xmlns:a16="http://schemas.microsoft.com/office/drawing/2014/main" val="3572108440"/>
                    </a:ext>
                  </a:extLst>
                </a:gridCol>
                <a:gridCol w="414216">
                  <a:extLst>
                    <a:ext uri="{9D8B030D-6E8A-4147-A177-3AD203B41FA5}">
                      <a16:colId xmlns:a16="http://schemas.microsoft.com/office/drawing/2014/main" val="20012"/>
                    </a:ext>
                  </a:extLst>
                </a:gridCol>
                <a:gridCol w="414216">
                  <a:extLst>
                    <a:ext uri="{9D8B030D-6E8A-4147-A177-3AD203B41FA5}">
                      <a16:colId xmlns:a16="http://schemas.microsoft.com/office/drawing/2014/main" val="20013"/>
                    </a:ext>
                  </a:extLst>
                </a:gridCol>
                <a:gridCol w="414216">
                  <a:extLst>
                    <a:ext uri="{9D8B030D-6E8A-4147-A177-3AD203B41FA5}">
                      <a16:colId xmlns:a16="http://schemas.microsoft.com/office/drawing/2014/main" val="1224076200"/>
                    </a:ext>
                  </a:extLst>
                </a:gridCol>
              </a:tblGrid>
              <a:tr h="346959">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s-CO" sz="1200" b="1" u="none" strike="noStrike" dirty="0">
                          <a:effectLst/>
                          <a:latin typeface="Century Gothic" panose="020B0502020202020204" pitchFamily="34" charset="0"/>
                        </a:rPr>
                        <a:t>Total</a:t>
                      </a:r>
                      <a:endParaRPr lang="es-CO" sz="1200" dirty="0"/>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lnL w="12700" cmpd="sng">
                      <a:noFill/>
                    </a:ln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Bogotá</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Medellín</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Barranquilla</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s-CO" sz="1200" b="1" u="none" strike="noStrike" dirty="0">
                          <a:effectLst/>
                          <a:latin typeface="Century Gothic" panose="020B0502020202020204" pitchFamily="34" charset="0"/>
                        </a:rPr>
                        <a:t>NSE 2</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3</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tc gridSpan="3">
                  <a:txBody>
                    <a:bodyPr/>
                    <a:lstStyle/>
                    <a:p>
                      <a:pPr algn="ctr" fontAlgn="b"/>
                      <a:r>
                        <a:rPr lang="es-CO" sz="1200" b="1" u="none" strike="noStrike" dirty="0">
                          <a:effectLst/>
                          <a:latin typeface="Century Gothic" panose="020B0502020202020204" pitchFamily="34" charset="0"/>
                        </a:rPr>
                        <a:t>NSE 4</a:t>
                      </a:r>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CO"/>
                    </a:p>
                  </a:txBody>
                  <a:tcPr/>
                </a:tc>
                <a:extLst>
                  <a:ext uri="{0D108BD9-81ED-4DB2-BD59-A6C34878D82A}">
                    <a16:rowId xmlns:a16="http://schemas.microsoft.com/office/drawing/2014/main" val="10000"/>
                  </a:ext>
                </a:extLst>
              </a:tr>
              <a:tr h="268006">
                <a:tc>
                  <a:txBody>
                    <a:bodyPr/>
                    <a:lstStyle/>
                    <a:p>
                      <a:pPr algn="ctr" fontAlgn="b"/>
                      <a:endParaRPr lang="es-CO" sz="1200" b="1" i="0" u="none" strike="noStrike" dirty="0">
                        <a:solidFill>
                          <a:srgbClr val="000000"/>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dirty="0"/>
                        <a:t>2020</a:t>
                      </a:r>
                      <a:endParaRPr lang="es-CO" sz="1400" dirty="0"/>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s-MX" sz="1400" dirty="0"/>
                        <a:t>2022</a:t>
                      </a:r>
                      <a:endParaRPr lang="es-CO" sz="1400" dirty="0"/>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A100"/>
                    </a:solidFill>
                  </a:tcPr>
                </a:tc>
                <a:tc>
                  <a:txBody>
                    <a:bodyPr/>
                    <a:lstStyle/>
                    <a:p>
                      <a:r>
                        <a:rPr lang="es-MX" sz="1400" dirty="0">
                          <a:solidFill>
                            <a:schemeClr val="bg1"/>
                          </a:solidFill>
                        </a:rPr>
                        <a:t>2025</a:t>
                      </a:r>
                      <a:endParaRPr lang="es-CO" sz="1400" dirty="0">
                        <a:solidFill>
                          <a:schemeClr val="bg1"/>
                        </a:solidFill>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62B60"/>
                    </a:solid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1200" b="1" i="0" u="none" strike="noStrike" dirty="0">
                        <a:solidFill>
                          <a:schemeClr val="tx1">
                            <a:lumMod val="65000"/>
                            <a:lumOff val="35000"/>
                          </a:schemeClr>
                        </a:solidFill>
                        <a:effectLst/>
                        <a:latin typeface="Century Gothic" panose="020B0502020202020204" pitchFamily="34" charset="0"/>
                      </a:endParaRP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20</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chemeClr val="tx1">
                              <a:lumMod val="65000"/>
                              <a:lumOff val="35000"/>
                            </a:schemeClr>
                          </a:solidFill>
                          <a:effectLst/>
                          <a:latin typeface="Century Gothic" panose="020B0502020202020204" pitchFamily="34" charset="0"/>
                        </a:rPr>
                        <a:t>22</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solidFill>
                            <a:srgbClr val="162B60"/>
                          </a:solidFill>
                          <a:effectLst/>
                          <a:latin typeface="Century Gothic" panose="020B0502020202020204" pitchFamily="34" charset="0"/>
                        </a:rPr>
                        <a:t>25</a:t>
                      </a:r>
                    </a:p>
                  </a:txBody>
                  <a:tcPr marL="72000" marR="72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6959">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80%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74%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66%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cs typeface="Times New Roman" panose="02020603050405020304" pitchFamily="18" charset="0"/>
                        </a:rPr>
                        <a:t>84%</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79%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cs typeface="Times New Roman" panose="02020603050405020304" pitchFamily="18" charset="0"/>
                        </a:rPr>
                        <a:t>65%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88%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90%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78%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346959">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68%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79%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78%</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79%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cs typeface="Times New Roman" panose="02020603050405020304" pitchFamily="18" charset="0"/>
                        </a:rPr>
                        <a:t>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77%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70%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346959">
                <a:tc>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chemeClr val="tx1"/>
                          </a:solidFill>
                          <a:effectLst/>
                          <a:latin typeface="Century Gothic" panose="020B0502020202020204" pitchFamily="34" charset="0"/>
                        </a:rPr>
                        <a:t>65%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a:solidFill>
                            <a:srgbClr val="162B60"/>
                          </a:solidFill>
                          <a:effectLst/>
                          <a:latin typeface="Century Gothic" panose="020B0502020202020204" pitchFamily="34" charset="0"/>
                        </a:rPr>
                        <a:t>74%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FF0000"/>
                          </a:solidFill>
                          <a:effectLst/>
                          <a:latin typeface="Century Gothic" panose="020B0502020202020204" pitchFamily="34" charset="0"/>
                        </a:rPr>
                        <a:t>69%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74%</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58%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cs typeface="Times New Roman" panose="02020603050405020304" pitchFamily="18" charset="0"/>
                        </a:rPr>
                        <a:t>59%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a:solidFill>
                            <a:srgbClr val="162B60"/>
                          </a:solidFill>
                          <a:effectLst/>
                          <a:latin typeface="Century Gothic" panose="020B0502020202020204" pitchFamily="34" charset="0"/>
                        </a:rPr>
                        <a:t>76%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78%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346959">
                <a:tc>
                  <a:txBody>
                    <a:bodyPr/>
                    <a:lstStyle/>
                    <a:p>
                      <a:pPr algn="ctr" fontAlgn="b"/>
                      <a:r>
                        <a:rPr lang="es-CO" sz="1400" b="0" i="0" u="none" strike="noStrike" dirty="0">
                          <a:solidFill>
                            <a:srgbClr val="000000"/>
                          </a:solidFill>
                          <a:effectLst/>
                          <a:latin typeface="Century Gothic" panose="020B0502020202020204" pitchFamily="34" charset="0"/>
                        </a:rPr>
                        <a:t>American Generics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42%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51%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25%</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cs typeface="Times New Roman" panose="02020603050405020304" pitchFamily="18" charset="0"/>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42%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44%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57%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346959">
                <a:tc>
                  <a:txBody>
                    <a:bodyPr/>
                    <a:lstStyle/>
                    <a:p>
                      <a:pPr algn="ctr" fontAlgn="b"/>
                      <a:r>
                        <a:rPr lang="es-CO" sz="1400" b="0" i="0" u="none" strike="noStrike" dirty="0">
                          <a:solidFill>
                            <a:srgbClr val="000000"/>
                          </a:solidFill>
                          <a:effectLst/>
                          <a:latin typeface="Century Gothic" panose="020B0502020202020204" pitchFamily="34" charset="0"/>
                        </a:rPr>
                        <a:t>LaProff</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27%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53%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36%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20%</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35%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cs typeface="Times New Roman" panose="02020603050405020304" pitchFamily="18" charset="0"/>
                        </a:rPr>
                        <a:t>23%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36%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41%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5"/>
                  </a:ext>
                </a:extLst>
              </a:tr>
              <a:tr h="346959">
                <a:tc>
                  <a:txBody>
                    <a:bodyPr/>
                    <a:lstStyle/>
                    <a:p>
                      <a:pPr algn="ctr" fontAlgn="b"/>
                      <a:r>
                        <a:rPr lang="es-CO" sz="1400" b="0" i="0" u="none" strike="noStrike" dirty="0">
                          <a:solidFill>
                            <a:srgbClr val="000000"/>
                          </a:solidFill>
                          <a:effectLst/>
                          <a:latin typeface="Century Gothic" panose="020B0502020202020204" pitchFamily="34" charset="0"/>
                        </a:rPr>
                        <a:t>Memphis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34%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40%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17%</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32%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cs typeface="Times New Roman" panose="02020603050405020304" pitchFamily="18" charset="0"/>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24%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49%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98915240"/>
                  </a:ext>
                </a:extLst>
              </a:tr>
              <a:tr h="346959">
                <a:tc>
                  <a:txBody>
                    <a:bodyPr/>
                    <a:lstStyle/>
                    <a:p>
                      <a:pPr algn="ctr" fontAlgn="b"/>
                      <a:r>
                        <a:rPr lang="es-CO" sz="1400" b="0" i="0" u="none" strike="noStrike" dirty="0">
                          <a:solidFill>
                            <a:schemeClr val="tx1"/>
                          </a:solidFill>
                          <a:effectLst/>
                          <a:latin typeface="Century Gothic" panose="020B0502020202020204" pitchFamily="34" charset="0"/>
                        </a:rPr>
                        <a:t>Ecar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CO" sz="1100" b="1" i="0" u="none" strike="noStrike" dirty="0">
                          <a:solidFill>
                            <a:schemeClr val="tx1"/>
                          </a:solidFill>
                          <a:effectLst/>
                          <a:latin typeface="Century Gothic" panose="020B050202020202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24%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endParaRPr lang="es-AR"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13%</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cs typeface="Times New Roman" panose="02020603050405020304" pitchFamily="18"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cs typeface="Times New Roman" panose="02020603050405020304" pitchFamily="18" charset="0"/>
                        </a:rPr>
                        <a:t>23%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26%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a:solidFill>
                            <a:srgbClr val="000000"/>
                          </a:solidFill>
                          <a:effectLst/>
                          <a:latin typeface="Century Gothic" panose="020B0502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a:solidFill>
                            <a:srgbClr val="000000"/>
                          </a:solidFill>
                          <a:effectLst/>
                          <a:latin typeface="Century Gothic" panose="020B0502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41%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86807450"/>
                  </a:ext>
                </a:extLst>
              </a:tr>
              <a:tr h="346959">
                <a:tc>
                  <a:txBody>
                    <a:bodyPr/>
                    <a:lstStyle/>
                    <a:p>
                      <a:pPr algn="ctr" fontAlgn="b"/>
                      <a:r>
                        <a:rPr lang="es-MX" sz="1200" b="0" i="0" u="none" strike="noStrike" dirty="0">
                          <a:solidFill>
                            <a:schemeClr val="tx1"/>
                          </a:solidFill>
                          <a:effectLst/>
                          <a:latin typeface="Century Gothic" panose="020B0502020202020204" pitchFamily="34" charset="0"/>
                        </a:rPr>
                        <a:t>Otras marcas</a:t>
                      </a:r>
                      <a:endParaRPr lang="es-CO" sz="1400" b="0" i="0" u="none" strike="noStrike" dirty="0">
                        <a:solidFill>
                          <a:schemeClr val="tx1"/>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94%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93%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162B60"/>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43%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buNone/>
                      </a:pPr>
                      <a:endParaRPr lang="es-CO" sz="11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cs typeface="Times New Roman" panose="02020603050405020304" pitchFamily="18" charset="0"/>
                        </a:rPr>
                        <a:t>17%</a:t>
                      </a:r>
                    </a:p>
                  </a:txBody>
                  <a:tcPr marL="0" marR="0" marT="0" marB="0" anchor="ctr">
                    <a:lnL w="12700" cap="flat" cmpd="sng" algn="ctr">
                      <a:solidFill>
                        <a:schemeClr val="bg1">
                          <a:lumMod val="50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cs typeface="Times New Roman" panose="02020603050405020304" pitchFamily="18"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cs typeface="Times New Roman" panose="02020603050405020304" pitchFamily="18" charset="0"/>
                        </a:rPr>
                        <a:t>66%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buNone/>
                      </a:pPr>
                      <a:r>
                        <a:rPr lang="es-CO" sz="1100" b="0" i="0" u="none" strike="noStrike" dirty="0">
                          <a:solidFill>
                            <a:srgbClr val="000000"/>
                          </a:solidFill>
                          <a:effectLst/>
                          <a:latin typeface="Century Gothic" panose="020B0502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CO" sz="1100" b="1" i="0" u="none" strike="noStrike" dirty="0">
                          <a:solidFill>
                            <a:srgbClr val="89BE48"/>
                          </a:solidFill>
                          <a:effectLst/>
                          <a:latin typeface="Century Gothic" panose="020B0502020202020204" pitchFamily="34" charset="0"/>
                        </a:rPr>
                        <a:t>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10"/>
                  </a:ext>
                </a:extLst>
              </a:tr>
            </a:tbl>
          </a:graphicData>
        </a:graphic>
      </p:graphicFrame>
      <p:sp>
        <p:nvSpPr>
          <p:cNvPr id="2" name="Marcador de número de diapositiva 1">
            <a:extLst>
              <a:ext uri="{FF2B5EF4-FFF2-40B4-BE49-F238E27FC236}">
                <a16:creationId xmlns:a16="http://schemas.microsoft.com/office/drawing/2014/main" id="{9BDFD0D7-354D-7C92-72F0-C2B5737D9CED}"/>
              </a:ext>
            </a:extLst>
          </p:cNvPr>
          <p:cNvSpPr>
            <a:spLocks noGrp="1"/>
          </p:cNvSpPr>
          <p:nvPr>
            <p:ph type="sldNum" sz="quarter" idx="12"/>
          </p:nvPr>
        </p:nvSpPr>
        <p:spPr>
          <a:xfrm>
            <a:off x="9430328" y="64942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46F291A9-162A-1F23-E9EA-CBA5FC4524F4}"/>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Marcas compradas alguna vez</a:t>
            </a:r>
          </a:p>
        </p:txBody>
      </p:sp>
      <p:sp>
        <p:nvSpPr>
          <p:cNvPr id="12" name="CuadroTexto 11">
            <a:extLst>
              <a:ext uri="{FF2B5EF4-FFF2-40B4-BE49-F238E27FC236}">
                <a16:creationId xmlns:a16="http://schemas.microsoft.com/office/drawing/2014/main" id="{D54D84F3-48A6-9ADA-D02E-6AB37583E8E9}"/>
              </a:ext>
            </a:extLst>
          </p:cNvPr>
          <p:cNvSpPr txBox="1"/>
          <p:nvPr/>
        </p:nvSpPr>
        <p:spPr>
          <a:xfrm>
            <a:off x="7148945" y="6552077"/>
            <a:ext cx="459841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sp>
        <p:nvSpPr>
          <p:cNvPr id="21" name="Rectángulo redondeado 33">
            <a:extLst>
              <a:ext uri="{FF2B5EF4-FFF2-40B4-BE49-F238E27FC236}">
                <a16:creationId xmlns:a16="http://schemas.microsoft.com/office/drawing/2014/main" id="{F285099B-ABA7-0B93-A8B4-BC9E768E5945}"/>
              </a:ext>
            </a:extLst>
          </p:cNvPr>
          <p:cNvSpPr/>
          <p:nvPr/>
        </p:nvSpPr>
        <p:spPr>
          <a:xfrm>
            <a:off x="353683" y="2590859"/>
            <a:ext cx="11464237" cy="1093996"/>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nvGrpSpPr>
          <p:cNvPr id="1080" name="Grupo 1079">
            <a:extLst>
              <a:ext uri="{FF2B5EF4-FFF2-40B4-BE49-F238E27FC236}">
                <a16:creationId xmlns:a16="http://schemas.microsoft.com/office/drawing/2014/main" id="{58A6754B-2240-A584-5070-9B3A3AAC473B}"/>
              </a:ext>
            </a:extLst>
          </p:cNvPr>
          <p:cNvGrpSpPr/>
          <p:nvPr/>
        </p:nvGrpSpPr>
        <p:grpSpPr>
          <a:xfrm>
            <a:off x="1017564" y="2978570"/>
            <a:ext cx="379617" cy="302485"/>
            <a:chOff x="1064217" y="3155615"/>
            <a:chExt cx="379617" cy="302485"/>
          </a:xfrm>
          <a:solidFill>
            <a:srgbClr val="162B60"/>
          </a:solidFill>
        </p:grpSpPr>
        <p:grpSp>
          <p:nvGrpSpPr>
            <p:cNvPr id="1073" name="Gráfico 34">
              <a:extLst>
                <a:ext uri="{FF2B5EF4-FFF2-40B4-BE49-F238E27FC236}">
                  <a16:creationId xmlns:a16="http://schemas.microsoft.com/office/drawing/2014/main" id="{1D39658C-4E0E-6407-C59C-6C9146AEED7D}"/>
                </a:ext>
              </a:extLst>
            </p:cNvPr>
            <p:cNvGrpSpPr/>
            <p:nvPr/>
          </p:nvGrpSpPr>
          <p:grpSpPr>
            <a:xfrm>
              <a:off x="1410846" y="3162904"/>
              <a:ext cx="32988" cy="33184"/>
              <a:chOff x="1410846" y="3162904"/>
              <a:chExt cx="32988" cy="33184"/>
            </a:xfrm>
            <a:grpFill/>
          </p:grpSpPr>
          <p:sp>
            <p:nvSpPr>
              <p:cNvPr id="1074" name="Forma libre: forma 1073">
                <a:extLst>
                  <a:ext uri="{FF2B5EF4-FFF2-40B4-BE49-F238E27FC236}">
                    <a16:creationId xmlns:a16="http://schemas.microsoft.com/office/drawing/2014/main" id="{8498AFE2-FD76-092A-084C-054596F39A60}"/>
                  </a:ext>
                </a:extLst>
              </p:cNvPr>
              <p:cNvSpPr/>
              <p:nvPr/>
            </p:nvSpPr>
            <p:spPr>
              <a:xfrm>
                <a:off x="1410846" y="3162904"/>
                <a:ext cx="32988" cy="33184"/>
              </a:xfrm>
              <a:custGeom>
                <a:avLst/>
                <a:gdLst>
                  <a:gd name="connsiteX0" fmla="*/ 16500 w 32988"/>
                  <a:gd name="connsiteY0" fmla="*/ 0 h 33184"/>
                  <a:gd name="connsiteX1" fmla="*/ 7139 w 32988"/>
                  <a:gd name="connsiteY1" fmla="*/ 2889 h 33184"/>
                  <a:gd name="connsiteX2" fmla="*/ 6614 w 32988"/>
                  <a:gd name="connsiteY2" fmla="*/ 3264 h 33184"/>
                  <a:gd name="connsiteX3" fmla="*/ 6182 w 32988"/>
                  <a:gd name="connsiteY3" fmla="*/ 3602 h 33184"/>
                  <a:gd name="connsiteX4" fmla="*/ 5826 w 32988"/>
                  <a:gd name="connsiteY4" fmla="*/ 3902 h 33184"/>
                  <a:gd name="connsiteX5" fmla="*/ 329 w 32988"/>
                  <a:gd name="connsiteY5" fmla="*/ 19997 h 33184"/>
                  <a:gd name="connsiteX6" fmla="*/ 13498 w 32988"/>
                  <a:gd name="connsiteY6" fmla="*/ 32904 h 33184"/>
                  <a:gd name="connsiteX7" fmla="*/ 16500 w 32988"/>
                  <a:gd name="connsiteY7" fmla="*/ 33185 h 33184"/>
                  <a:gd name="connsiteX8" fmla="*/ 32989 w 32988"/>
                  <a:gd name="connsiteY8" fmla="*/ 18384 h 33184"/>
                  <a:gd name="connsiteX9" fmla="*/ 32989 w 32988"/>
                  <a:gd name="connsiteY9" fmla="*/ 14801 h 33184"/>
                  <a:gd name="connsiteX10" fmla="*/ 16500 w 32988"/>
                  <a:gd name="connsiteY10" fmla="*/ 0 h 33184"/>
                  <a:gd name="connsiteX11" fmla="*/ 16650 w 32988"/>
                  <a:gd name="connsiteY11" fmla="*/ 30690 h 33184"/>
                  <a:gd name="connsiteX12" fmla="*/ 2637 w 32988"/>
                  <a:gd name="connsiteY12" fmla="*/ 16639 h 33184"/>
                  <a:gd name="connsiteX13" fmla="*/ 16800 w 32988"/>
                  <a:gd name="connsiteY13" fmla="*/ 2589 h 33184"/>
                  <a:gd name="connsiteX14" fmla="*/ 30588 w 32988"/>
                  <a:gd name="connsiteY14" fmla="*/ 16658 h 33184"/>
                  <a:gd name="connsiteX15" fmla="*/ 16650 w 32988"/>
                  <a:gd name="connsiteY15" fmla="*/ 30690 h 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988" h="33184">
                    <a:moveTo>
                      <a:pt x="16500" y="0"/>
                    </a:moveTo>
                    <a:cubicBezTo>
                      <a:pt x="13029" y="0"/>
                      <a:pt x="9803" y="1069"/>
                      <a:pt x="7139" y="2889"/>
                    </a:cubicBezTo>
                    <a:cubicBezTo>
                      <a:pt x="6951" y="3001"/>
                      <a:pt x="6782" y="3133"/>
                      <a:pt x="6614" y="3264"/>
                    </a:cubicBezTo>
                    <a:cubicBezTo>
                      <a:pt x="6464" y="3377"/>
                      <a:pt x="6313" y="3489"/>
                      <a:pt x="6182" y="3602"/>
                    </a:cubicBezTo>
                    <a:cubicBezTo>
                      <a:pt x="6070" y="3696"/>
                      <a:pt x="5938" y="3789"/>
                      <a:pt x="5826" y="3902"/>
                    </a:cubicBezTo>
                    <a:cubicBezTo>
                      <a:pt x="1436" y="7729"/>
                      <a:pt x="-909" y="13863"/>
                      <a:pt x="329" y="19997"/>
                    </a:cubicBezTo>
                    <a:cubicBezTo>
                      <a:pt x="1661" y="26600"/>
                      <a:pt x="7158" y="31628"/>
                      <a:pt x="13498" y="32904"/>
                    </a:cubicBezTo>
                    <a:cubicBezTo>
                      <a:pt x="14474" y="33091"/>
                      <a:pt x="15468" y="33185"/>
                      <a:pt x="16500" y="33185"/>
                    </a:cubicBezTo>
                    <a:cubicBezTo>
                      <a:pt x="25054" y="33185"/>
                      <a:pt x="32107" y="26713"/>
                      <a:pt x="32989" y="18384"/>
                    </a:cubicBezTo>
                    <a:lnTo>
                      <a:pt x="32989" y="14801"/>
                    </a:lnTo>
                    <a:cubicBezTo>
                      <a:pt x="32107" y="6491"/>
                      <a:pt x="25054" y="0"/>
                      <a:pt x="16500" y="0"/>
                    </a:cubicBezTo>
                    <a:close/>
                    <a:moveTo>
                      <a:pt x="16650" y="30690"/>
                    </a:moveTo>
                    <a:cubicBezTo>
                      <a:pt x="9109" y="30671"/>
                      <a:pt x="2655" y="24199"/>
                      <a:pt x="2637" y="16639"/>
                    </a:cubicBezTo>
                    <a:cubicBezTo>
                      <a:pt x="2618" y="8779"/>
                      <a:pt x="8921" y="2532"/>
                      <a:pt x="16800" y="2589"/>
                    </a:cubicBezTo>
                    <a:cubicBezTo>
                      <a:pt x="24566" y="2664"/>
                      <a:pt x="30606" y="8817"/>
                      <a:pt x="30588" y="16658"/>
                    </a:cubicBezTo>
                    <a:cubicBezTo>
                      <a:pt x="30588" y="24293"/>
                      <a:pt x="24210" y="30709"/>
                      <a:pt x="16650" y="30690"/>
                    </a:cubicBezTo>
                    <a:close/>
                  </a:path>
                </a:pathLst>
              </a:custGeom>
              <a:grp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5" name="Forma libre: forma 1074">
                <a:extLst>
                  <a:ext uri="{FF2B5EF4-FFF2-40B4-BE49-F238E27FC236}">
                    <a16:creationId xmlns:a16="http://schemas.microsoft.com/office/drawing/2014/main" id="{BE2E385E-0F33-2425-8674-EC944C7E251A}"/>
                  </a:ext>
                </a:extLst>
              </p:cNvPr>
              <p:cNvSpPr/>
              <p:nvPr/>
            </p:nvSpPr>
            <p:spPr>
              <a:xfrm>
                <a:off x="1422600" y="3171973"/>
                <a:ext cx="12270" cy="15242"/>
              </a:xfrm>
              <a:custGeom>
                <a:avLst/>
                <a:gdLst>
                  <a:gd name="connsiteX0" fmla="*/ 8460 w 12270"/>
                  <a:gd name="connsiteY0" fmla="*/ 9727 h 15242"/>
                  <a:gd name="connsiteX1" fmla="*/ 11706 w 12270"/>
                  <a:gd name="connsiteY1" fmla="*/ 15074 h 15242"/>
                  <a:gd name="connsiteX2" fmla="*/ 9248 w 12270"/>
                  <a:gd name="connsiteY2" fmla="*/ 15224 h 15242"/>
                  <a:gd name="connsiteX3" fmla="*/ 5722 w 12270"/>
                  <a:gd name="connsiteY3" fmla="*/ 9859 h 15242"/>
                  <a:gd name="connsiteX4" fmla="*/ 2495 w 12270"/>
                  <a:gd name="connsiteY4" fmla="*/ 9859 h 15242"/>
                  <a:gd name="connsiteX5" fmla="*/ 2251 w 12270"/>
                  <a:gd name="connsiteY5" fmla="*/ 15018 h 15242"/>
                  <a:gd name="connsiteX6" fmla="*/ 0 w 12270"/>
                  <a:gd name="connsiteY6" fmla="*/ 15243 h 15242"/>
                  <a:gd name="connsiteX7" fmla="*/ 0 w 12270"/>
                  <a:gd name="connsiteY7" fmla="*/ 85 h 15242"/>
                  <a:gd name="connsiteX8" fmla="*/ 8104 w 12270"/>
                  <a:gd name="connsiteY8" fmla="*/ 142 h 15242"/>
                  <a:gd name="connsiteX9" fmla="*/ 12231 w 12270"/>
                  <a:gd name="connsiteY9" fmla="*/ 4137 h 15242"/>
                  <a:gd name="connsiteX10" fmla="*/ 9623 w 12270"/>
                  <a:gd name="connsiteY10" fmla="*/ 9015 h 15242"/>
                  <a:gd name="connsiteX11" fmla="*/ 8460 w 12270"/>
                  <a:gd name="connsiteY11" fmla="*/ 9727 h 15242"/>
                  <a:gd name="connsiteX12" fmla="*/ 2495 w 12270"/>
                  <a:gd name="connsiteY12" fmla="*/ 7570 h 15242"/>
                  <a:gd name="connsiteX13" fmla="*/ 7672 w 12270"/>
                  <a:gd name="connsiteY13" fmla="*/ 7101 h 15242"/>
                  <a:gd name="connsiteX14" fmla="*/ 9530 w 12270"/>
                  <a:gd name="connsiteY14" fmla="*/ 4475 h 15242"/>
                  <a:gd name="connsiteX15" fmla="*/ 7241 w 12270"/>
                  <a:gd name="connsiteY15" fmla="*/ 2186 h 15242"/>
                  <a:gd name="connsiteX16" fmla="*/ 2495 w 12270"/>
                  <a:gd name="connsiteY16" fmla="*/ 2149 h 15242"/>
                  <a:gd name="connsiteX17" fmla="*/ 2495 w 12270"/>
                  <a:gd name="connsiteY17" fmla="*/ 7570 h 1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70" h="15242">
                    <a:moveTo>
                      <a:pt x="8460" y="9727"/>
                    </a:moveTo>
                    <a:cubicBezTo>
                      <a:pt x="9530" y="11472"/>
                      <a:pt x="10543" y="13142"/>
                      <a:pt x="11706" y="15074"/>
                    </a:cubicBezTo>
                    <a:cubicBezTo>
                      <a:pt x="10730" y="15130"/>
                      <a:pt x="9999" y="15186"/>
                      <a:pt x="9248" y="15224"/>
                    </a:cubicBezTo>
                    <a:cubicBezTo>
                      <a:pt x="8048" y="13404"/>
                      <a:pt x="6903" y="11678"/>
                      <a:pt x="5722" y="9859"/>
                    </a:cubicBezTo>
                    <a:cubicBezTo>
                      <a:pt x="4709" y="9859"/>
                      <a:pt x="3752" y="9859"/>
                      <a:pt x="2495" y="9859"/>
                    </a:cubicBezTo>
                    <a:cubicBezTo>
                      <a:pt x="2420" y="11585"/>
                      <a:pt x="2345" y="13217"/>
                      <a:pt x="2251" y="15018"/>
                    </a:cubicBezTo>
                    <a:cubicBezTo>
                      <a:pt x="1501" y="15093"/>
                      <a:pt x="863" y="15168"/>
                      <a:pt x="0" y="15243"/>
                    </a:cubicBezTo>
                    <a:cubicBezTo>
                      <a:pt x="0" y="10196"/>
                      <a:pt x="0" y="5282"/>
                      <a:pt x="0" y="85"/>
                    </a:cubicBezTo>
                    <a:cubicBezTo>
                      <a:pt x="2664" y="85"/>
                      <a:pt x="5421" y="-140"/>
                      <a:pt x="8104" y="142"/>
                    </a:cubicBezTo>
                    <a:cubicBezTo>
                      <a:pt x="10655" y="404"/>
                      <a:pt x="12006" y="1905"/>
                      <a:pt x="12231" y="4137"/>
                    </a:cubicBezTo>
                    <a:cubicBezTo>
                      <a:pt x="12456" y="6295"/>
                      <a:pt x="11724" y="8039"/>
                      <a:pt x="9623" y="9015"/>
                    </a:cubicBezTo>
                    <a:cubicBezTo>
                      <a:pt x="9286" y="9183"/>
                      <a:pt x="8967" y="9409"/>
                      <a:pt x="8460" y="9727"/>
                    </a:cubicBezTo>
                    <a:close/>
                    <a:moveTo>
                      <a:pt x="2495" y="7570"/>
                    </a:moveTo>
                    <a:cubicBezTo>
                      <a:pt x="4408" y="7420"/>
                      <a:pt x="6078" y="7420"/>
                      <a:pt x="7672" y="7101"/>
                    </a:cubicBezTo>
                    <a:cubicBezTo>
                      <a:pt x="8948" y="6857"/>
                      <a:pt x="9642" y="5807"/>
                      <a:pt x="9530" y="4475"/>
                    </a:cubicBezTo>
                    <a:cubicBezTo>
                      <a:pt x="9417" y="3143"/>
                      <a:pt x="8535" y="2299"/>
                      <a:pt x="7241" y="2186"/>
                    </a:cubicBezTo>
                    <a:cubicBezTo>
                      <a:pt x="5722" y="2055"/>
                      <a:pt x="4165" y="2149"/>
                      <a:pt x="2495" y="2149"/>
                    </a:cubicBezTo>
                    <a:cubicBezTo>
                      <a:pt x="2495" y="3968"/>
                      <a:pt x="2495" y="5507"/>
                      <a:pt x="2495" y="7570"/>
                    </a:cubicBezTo>
                    <a:close/>
                  </a:path>
                </a:pathLst>
              </a:custGeom>
              <a:grp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78" name="Forma libre: forma 1077">
              <a:extLst>
                <a:ext uri="{FF2B5EF4-FFF2-40B4-BE49-F238E27FC236}">
                  <a16:creationId xmlns:a16="http://schemas.microsoft.com/office/drawing/2014/main" id="{86AB1057-2524-6407-A88E-FC149C4945FA}"/>
                </a:ext>
              </a:extLst>
            </p:cNvPr>
            <p:cNvSpPr/>
            <p:nvPr/>
          </p:nvSpPr>
          <p:spPr>
            <a:xfrm>
              <a:off x="1064217" y="3155615"/>
              <a:ext cx="362020" cy="302485"/>
            </a:xfrm>
            <a:custGeom>
              <a:avLst/>
              <a:gdLst>
                <a:gd name="connsiteX0" fmla="*/ 84 w 362020"/>
                <a:gd name="connsiteY0" fmla="*/ 151509 h 302485"/>
                <a:gd name="connsiteX1" fmla="*/ 6724 w 362020"/>
                <a:gd name="connsiteY1" fmla="*/ 93281 h 302485"/>
                <a:gd name="connsiteX2" fmla="*/ 81536 w 362020"/>
                <a:gd name="connsiteY2" fmla="*/ 14643 h 302485"/>
                <a:gd name="connsiteX3" fmla="*/ 151958 w 362020"/>
                <a:gd name="connsiteY3" fmla="*/ 1324 h 302485"/>
                <a:gd name="connsiteX4" fmla="*/ 185630 w 362020"/>
                <a:gd name="connsiteY4" fmla="*/ 67 h 302485"/>
                <a:gd name="connsiteX5" fmla="*/ 274154 w 362020"/>
                <a:gd name="connsiteY5" fmla="*/ 12767 h 302485"/>
                <a:gd name="connsiteX6" fmla="*/ 323547 w 362020"/>
                <a:gd name="connsiteY6" fmla="*/ 40380 h 302485"/>
                <a:gd name="connsiteX7" fmla="*/ 358026 w 362020"/>
                <a:gd name="connsiteY7" fmla="*/ 106281 h 302485"/>
                <a:gd name="connsiteX8" fmla="*/ 361516 w 362020"/>
                <a:gd name="connsiteY8" fmla="*/ 166892 h 302485"/>
                <a:gd name="connsiteX9" fmla="*/ 352755 w 362020"/>
                <a:gd name="connsiteY9" fmla="*/ 217354 h 302485"/>
                <a:gd name="connsiteX10" fmla="*/ 292820 w 362020"/>
                <a:gd name="connsiteY10" fmla="*/ 283048 h 302485"/>
                <a:gd name="connsiteX11" fmla="*/ 229808 w 362020"/>
                <a:gd name="connsiteY11" fmla="*/ 299369 h 302485"/>
                <a:gd name="connsiteX12" fmla="*/ 182216 w 362020"/>
                <a:gd name="connsiteY12" fmla="*/ 302483 h 302485"/>
                <a:gd name="connsiteX13" fmla="*/ 93354 w 362020"/>
                <a:gd name="connsiteY13" fmla="*/ 291809 h 302485"/>
                <a:gd name="connsiteX14" fmla="*/ 52384 w 362020"/>
                <a:gd name="connsiteY14" fmla="*/ 273838 h 302485"/>
                <a:gd name="connsiteX15" fmla="*/ 7700 w 362020"/>
                <a:gd name="connsiteY15" fmla="*/ 213490 h 302485"/>
                <a:gd name="connsiteX16" fmla="*/ 84 w 362020"/>
                <a:gd name="connsiteY16" fmla="*/ 151509 h 302485"/>
                <a:gd name="connsiteX17" fmla="*/ 2335 w 362020"/>
                <a:gd name="connsiteY17" fmla="*/ 152241 h 302485"/>
                <a:gd name="connsiteX18" fmla="*/ 7381 w 362020"/>
                <a:gd name="connsiteY18" fmla="*/ 196756 h 302485"/>
                <a:gd name="connsiteX19" fmla="*/ 73882 w 362020"/>
                <a:gd name="connsiteY19" fmla="*/ 280929 h 302485"/>
                <a:gd name="connsiteX20" fmla="*/ 134361 w 362020"/>
                <a:gd name="connsiteY20" fmla="*/ 296030 h 302485"/>
                <a:gd name="connsiteX21" fmla="*/ 183848 w 362020"/>
                <a:gd name="connsiteY21" fmla="*/ 298956 h 302485"/>
                <a:gd name="connsiteX22" fmla="*/ 227707 w 362020"/>
                <a:gd name="connsiteY22" fmla="*/ 296011 h 302485"/>
                <a:gd name="connsiteX23" fmla="*/ 283928 w 362020"/>
                <a:gd name="connsiteY23" fmla="*/ 282842 h 302485"/>
                <a:gd name="connsiteX24" fmla="*/ 351554 w 362020"/>
                <a:gd name="connsiteY24" fmla="*/ 208293 h 302485"/>
                <a:gd name="connsiteX25" fmla="*/ 358083 w 362020"/>
                <a:gd name="connsiteY25" fmla="*/ 161227 h 302485"/>
                <a:gd name="connsiteX26" fmla="*/ 356300 w 362020"/>
                <a:gd name="connsiteY26" fmla="*/ 119169 h 302485"/>
                <a:gd name="connsiteX27" fmla="*/ 341837 w 362020"/>
                <a:gd name="connsiteY27" fmla="*/ 70226 h 302485"/>
                <a:gd name="connsiteX28" fmla="*/ 277325 w 362020"/>
                <a:gd name="connsiteY28" fmla="*/ 17719 h 302485"/>
                <a:gd name="connsiteX29" fmla="*/ 182497 w 362020"/>
                <a:gd name="connsiteY29" fmla="*/ 3612 h 302485"/>
                <a:gd name="connsiteX30" fmla="*/ 134005 w 362020"/>
                <a:gd name="connsiteY30" fmla="*/ 6576 h 302485"/>
                <a:gd name="connsiteX31" fmla="*/ 74426 w 362020"/>
                <a:gd name="connsiteY31" fmla="*/ 21527 h 302485"/>
                <a:gd name="connsiteX32" fmla="*/ 10195 w 362020"/>
                <a:gd name="connsiteY32" fmla="*/ 94688 h 302485"/>
                <a:gd name="connsiteX33" fmla="*/ 2335 w 362020"/>
                <a:gd name="connsiteY33" fmla="*/ 152241 h 30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2020" h="302485">
                  <a:moveTo>
                    <a:pt x="84" y="151509"/>
                  </a:moveTo>
                  <a:cubicBezTo>
                    <a:pt x="-441" y="131850"/>
                    <a:pt x="1472" y="112340"/>
                    <a:pt x="6724" y="93281"/>
                  </a:cubicBezTo>
                  <a:cubicBezTo>
                    <a:pt x="17586" y="53774"/>
                    <a:pt x="43380" y="28243"/>
                    <a:pt x="81536" y="14643"/>
                  </a:cubicBezTo>
                  <a:cubicBezTo>
                    <a:pt x="104291" y="6539"/>
                    <a:pt x="127815" y="2299"/>
                    <a:pt x="151958" y="1324"/>
                  </a:cubicBezTo>
                  <a:cubicBezTo>
                    <a:pt x="163175" y="874"/>
                    <a:pt x="174431" y="-290"/>
                    <a:pt x="185630" y="67"/>
                  </a:cubicBezTo>
                  <a:cubicBezTo>
                    <a:pt x="215570" y="1042"/>
                    <a:pt x="245415" y="3181"/>
                    <a:pt x="274154" y="12767"/>
                  </a:cubicBezTo>
                  <a:cubicBezTo>
                    <a:pt x="292369" y="18845"/>
                    <a:pt x="309253" y="27193"/>
                    <a:pt x="323547" y="40380"/>
                  </a:cubicBezTo>
                  <a:cubicBezTo>
                    <a:pt x="342963" y="58276"/>
                    <a:pt x="353111" y="80881"/>
                    <a:pt x="358026" y="106281"/>
                  </a:cubicBezTo>
                  <a:cubicBezTo>
                    <a:pt x="361909" y="126335"/>
                    <a:pt x="362697" y="146613"/>
                    <a:pt x="361516" y="166892"/>
                  </a:cubicBezTo>
                  <a:cubicBezTo>
                    <a:pt x="360521" y="183963"/>
                    <a:pt x="358214" y="200921"/>
                    <a:pt x="352755" y="217354"/>
                  </a:cubicBezTo>
                  <a:cubicBezTo>
                    <a:pt x="342475" y="248231"/>
                    <a:pt x="322121" y="269692"/>
                    <a:pt x="292820" y="283048"/>
                  </a:cubicBezTo>
                  <a:cubicBezTo>
                    <a:pt x="272785" y="292184"/>
                    <a:pt x="251643" y="297343"/>
                    <a:pt x="229808" y="299369"/>
                  </a:cubicBezTo>
                  <a:cubicBezTo>
                    <a:pt x="213975" y="300832"/>
                    <a:pt x="198067" y="302558"/>
                    <a:pt x="182216" y="302483"/>
                  </a:cubicBezTo>
                  <a:cubicBezTo>
                    <a:pt x="152258" y="302333"/>
                    <a:pt x="122393" y="300194"/>
                    <a:pt x="93354" y="291809"/>
                  </a:cubicBezTo>
                  <a:cubicBezTo>
                    <a:pt x="78891" y="287626"/>
                    <a:pt x="65122" y="281904"/>
                    <a:pt x="52384" y="273838"/>
                  </a:cubicBezTo>
                  <a:cubicBezTo>
                    <a:pt x="29742" y="259487"/>
                    <a:pt x="15466" y="238852"/>
                    <a:pt x="7700" y="213490"/>
                  </a:cubicBezTo>
                  <a:cubicBezTo>
                    <a:pt x="1528" y="193342"/>
                    <a:pt x="-404" y="172595"/>
                    <a:pt x="84" y="151509"/>
                  </a:cubicBezTo>
                  <a:close/>
                  <a:moveTo>
                    <a:pt x="2335" y="152241"/>
                  </a:moveTo>
                  <a:cubicBezTo>
                    <a:pt x="3967" y="167098"/>
                    <a:pt x="4792" y="182087"/>
                    <a:pt x="7381" y="196756"/>
                  </a:cubicBezTo>
                  <a:cubicBezTo>
                    <a:pt x="14434" y="236544"/>
                    <a:pt x="36308" y="265040"/>
                    <a:pt x="73882" y="280929"/>
                  </a:cubicBezTo>
                  <a:cubicBezTo>
                    <a:pt x="93260" y="289126"/>
                    <a:pt x="113426" y="294304"/>
                    <a:pt x="134361" y="296030"/>
                  </a:cubicBezTo>
                  <a:cubicBezTo>
                    <a:pt x="150832" y="297380"/>
                    <a:pt x="167340" y="298919"/>
                    <a:pt x="183848" y="298956"/>
                  </a:cubicBezTo>
                  <a:cubicBezTo>
                    <a:pt x="198461" y="298994"/>
                    <a:pt x="213112" y="297305"/>
                    <a:pt x="227707" y="296011"/>
                  </a:cubicBezTo>
                  <a:cubicBezTo>
                    <a:pt x="247047" y="294323"/>
                    <a:pt x="265825" y="289989"/>
                    <a:pt x="283928" y="282842"/>
                  </a:cubicBezTo>
                  <a:cubicBezTo>
                    <a:pt x="318707" y="269110"/>
                    <a:pt x="341725" y="244799"/>
                    <a:pt x="351554" y="208293"/>
                  </a:cubicBezTo>
                  <a:cubicBezTo>
                    <a:pt x="355719" y="192836"/>
                    <a:pt x="357726" y="177078"/>
                    <a:pt x="358083" y="161227"/>
                  </a:cubicBezTo>
                  <a:cubicBezTo>
                    <a:pt x="358402" y="147214"/>
                    <a:pt x="357707" y="133125"/>
                    <a:pt x="356300" y="119169"/>
                  </a:cubicBezTo>
                  <a:cubicBezTo>
                    <a:pt x="354593" y="102042"/>
                    <a:pt x="350035" y="85552"/>
                    <a:pt x="341837" y="70226"/>
                  </a:cubicBezTo>
                  <a:cubicBezTo>
                    <a:pt x="327655" y="43701"/>
                    <a:pt x="304938" y="27755"/>
                    <a:pt x="277325" y="17719"/>
                  </a:cubicBezTo>
                  <a:cubicBezTo>
                    <a:pt x="246672" y="6576"/>
                    <a:pt x="214650" y="4044"/>
                    <a:pt x="182497" y="3612"/>
                  </a:cubicBezTo>
                  <a:cubicBezTo>
                    <a:pt x="166365" y="3425"/>
                    <a:pt x="150157" y="5169"/>
                    <a:pt x="134005" y="6576"/>
                  </a:cubicBezTo>
                  <a:cubicBezTo>
                    <a:pt x="113389" y="8377"/>
                    <a:pt x="93485" y="13367"/>
                    <a:pt x="74426" y="21527"/>
                  </a:cubicBezTo>
                  <a:cubicBezTo>
                    <a:pt x="41373" y="35709"/>
                    <a:pt x="19574" y="59740"/>
                    <a:pt x="10195" y="94688"/>
                  </a:cubicBezTo>
                  <a:cubicBezTo>
                    <a:pt x="5149" y="113522"/>
                    <a:pt x="3123" y="132675"/>
                    <a:pt x="2335" y="152241"/>
                  </a:cubicBezTo>
                  <a:close/>
                </a:path>
              </a:pathLst>
            </a:custGeom>
            <a:grp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9" name="Forma libre: forma 1078">
              <a:extLst>
                <a:ext uri="{FF2B5EF4-FFF2-40B4-BE49-F238E27FC236}">
                  <a16:creationId xmlns:a16="http://schemas.microsoft.com/office/drawing/2014/main" id="{DD6843E6-71A3-3494-B688-6C55FE5090F3}"/>
                </a:ext>
              </a:extLst>
            </p:cNvPr>
            <p:cNvSpPr/>
            <p:nvPr/>
          </p:nvSpPr>
          <p:spPr>
            <a:xfrm>
              <a:off x="1082427" y="3174145"/>
              <a:ext cx="325277" cy="265843"/>
            </a:xfrm>
            <a:custGeom>
              <a:avLst/>
              <a:gdLst>
                <a:gd name="connsiteX0" fmla="*/ 163518 w 325277"/>
                <a:gd name="connsiteY0" fmla="*/ 265794 h 265843"/>
                <a:gd name="connsiteX1" fmla="*/ 82084 w 325277"/>
                <a:gd name="connsiteY1" fmla="*/ 256227 h 265843"/>
                <a:gd name="connsiteX2" fmla="*/ 20067 w 325277"/>
                <a:gd name="connsiteY2" fmla="*/ 215369 h 265843"/>
                <a:gd name="connsiteX3" fmla="*/ 2621 w 325277"/>
                <a:gd name="connsiteY3" fmla="*/ 169466 h 265843"/>
                <a:gd name="connsiteX4" fmla="*/ 989 w 325277"/>
                <a:gd name="connsiteY4" fmla="*/ 110581 h 265843"/>
                <a:gd name="connsiteX5" fmla="*/ 24213 w 325277"/>
                <a:gd name="connsiteY5" fmla="*/ 45599 h 265843"/>
                <a:gd name="connsiteX6" fmla="*/ 72386 w 325277"/>
                <a:gd name="connsiteY6" fmla="*/ 12977 h 265843"/>
                <a:gd name="connsiteX7" fmla="*/ 131740 w 325277"/>
                <a:gd name="connsiteY7" fmla="*/ 1496 h 265843"/>
                <a:gd name="connsiteX8" fmla="*/ 169145 w 325277"/>
                <a:gd name="connsiteY8" fmla="*/ 89 h 265843"/>
                <a:gd name="connsiteX9" fmla="*/ 247540 w 325277"/>
                <a:gd name="connsiteY9" fmla="*/ 11270 h 265843"/>
                <a:gd name="connsiteX10" fmla="*/ 312784 w 325277"/>
                <a:gd name="connsiteY10" fmla="*/ 64958 h 265843"/>
                <a:gd name="connsiteX11" fmla="*/ 323252 w 325277"/>
                <a:gd name="connsiteY11" fmla="*/ 102552 h 265843"/>
                <a:gd name="connsiteX12" fmla="*/ 324565 w 325277"/>
                <a:gd name="connsiteY12" fmla="*/ 152095 h 265843"/>
                <a:gd name="connsiteX13" fmla="*/ 290761 w 325277"/>
                <a:gd name="connsiteY13" fmla="*/ 231652 h 265843"/>
                <a:gd name="connsiteX14" fmla="*/ 236772 w 325277"/>
                <a:gd name="connsiteY14" fmla="*/ 258140 h 265843"/>
                <a:gd name="connsiteX15" fmla="*/ 163518 w 325277"/>
                <a:gd name="connsiteY15" fmla="*/ 265794 h 265843"/>
                <a:gd name="connsiteX16" fmla="*/ 123598 w 325277"/>
                <a:gd name="connsiteY16" fmla="*/ 200437 h 265843"/>
                <a:gd name="connsiteX17" fmla="*/ 173967 w 325277"/>
                <a:gd name="connsiteY17" fmla="*/ 94429 h 265843"/>
                <a:gd name="connsiteX18" fmla="*/ 175373 w 325277"/>
                <a:gd name="connsiteY18" fmla="*/ 94729 h 265843"/>
                <a:gd name="connsiteX19" fmla="*/ 175373 w 325277"/>
                <a:gd name="connsiteY19" fmla="*/ 200268 h 265843"/>
                <a:gd name="connsiteX20" fmla="*/ 205332 w 325277"/>
                <a:gd name="connsiteY20" fmla="*/ 199743 h 265843"/>
                <a:gd name="connsiteX21" fmla="*/ 205332 w 325277"/>
                <a:gd name="connsiteY21" fmla="*/ 133017 h 265843"/>
                <a:gd name="connsiteX22" fmla="*/ 285677 w 325277"/>
                <a:gd name="connsiteY22" fmla="*/ 200174 h 265843"/>
                <a:gd name="connsiteX23" fmla="*/ 287328 w 325277"/>
                <a:gd name="connsiteY23" fmla="*/ 165789 h 265843"/>
                <a:gd name="connsiteX24" fmla="*/ 244332 w 325277"/>
                <a:gd name="connsiteY24" fmla="*/ 129377 h 265843"/>
                <a:gd name="connsiteX25" fmla="*/ 287103 w 325277"/>
                <a:gd name="connsiteY25" fmla="*/ 94354 h 265843"/>
                <a:gd name="connsiteX26" fmla="*/ 287103 w 325277"/>
                <a:gd name="connsiteY26" fmla="*/ 60982 h 265843"/>
                <a:gd name="connsiteX27" fmla="*/ 205951 w 325277"/>
                <a:gd name="connsiteY27" fmla="*/ 124669 h 265843"/>
                <a:gd name="connsiteX28" fmla="*/ 204694 w 325277"/>
                <a:gd name="connsiteY28" fmla="*/ 67679 h 265843"/>
                <a:gd name="connsiteX29" fmla="*/ 152300 w 325277"/>
                <a:gd name="connsiteY29" fmla="*/ 67679 h 265843"/>
                <a:gd name="connsiteX30" fmla="*/ 123748 w 325277"/>
                <a:gd name="connsiteY30" fmla="*/ 137425 h 265843"/>
                <a:gd name="connsiteX31" fmla="*/ 96754 w 325277"/>
                <a:gd name="connsiteY31" fmla="*/ 67697 h 265843"/>
                <a:gd name="connsiteX32" fmla="*/ 42915 w 325277"/>
                <a:gd name="connsiteY32" fmla="*/ 67697 h 265843"/>
                <a:gd name="connsiteX33" fmla="*/ 42071 w 325277"/>
                <a:gd name="connsiteY33" fmla="*/ 93923 h 265843"/>
                <a:gd name="connsiteX34" fmla="*/ 42052 w 325277"/>
                <a:gd name="connsiteY34" fmla="*/ 120185 h 265843"/>
                <a:gd name="connsiteX35" fmla="*/ 41996 w 325277"/>
                <a:gd name="connsiteY35" fmla="*/ 146448 h 265843"/>
                <a:gd name="connsiteX36" fmla="*/ 41977 w 325277"/>
                <a:gd name="connsiteY36" fmla="*/ 172711 h 265843"/>
                <a:gd name="connsiteX37" fmla="*/ 42878 w 325277"/>
                <a:gd name="connsiteY37" fmla="*/ 199349 h 265843"/>
                <a:gd name="connsiteX38" fmla="*/ 72198 w 325277"/>
                <a:gd name="connsiteY38" fmla="*/ 199518 h 265843"/>
                <a:gd name="connsiteX39" fmla="*/ 72198 w 325277"/>
                <a:gd name="connsiteY39" fmla="*/ 93397 h 265843"/>
                <a:gd name="connsiteX40" fmla="*/ 73211 w 325277"/>
                <a:gd name="connsiteY40" fmla="*/ 93266 h 265843"/>
                <a:gd name="connsiteX41" fmla="*/ 123598 w 325277"/>
                <a:gd name="connsiteY41" fmla="*/ 200437 h 26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5277" h="265843">
                  <a:moveTo>
                    <a:pt x="163518" y="265794"/>
                  </a:moveTo>
                  <a:cubicBezTo>
                    <a:pt x="135961" y="266056"/>
                    <a:pt x="108704" y="263636"/>
                    <a:pt x="82084" y="256227"/>
                  </a:cubicBezTo>
                  <a:cubicBezTo>
                    <a:pt x="57116" y="249267"/>
                    <a:pt x="35299" y="237186"/>
                    <a:pt x="20067" y="215369"/>
                  </a:cubicBezTo>
                  <a:cubicBezTo>
                    <a:pt x="10425" y="201562"/>
                    <a:pt x="5341" y="185936"/>
                    <a:pt x="2621" y="169466"/>
                  </a:cubicBezTo>
                  <a:cubicBezTo>
                    <a:pt x="-606" y="149919"/>
                    <a:pt x="-474" y="130165"/>
                    <a:pt x="989" y="110581"/>
                  </a:cubicBezTo>
                  <a:cubicBezTo>
                    <a:pt x="2733" y="87019"/>
                    <a:pt x="8849" y="64602"/>
                    <a:pt x="24213" y="45599"/>
                  </a:cubicBezTo>
                  <a:cubicBezTo>
                    <a:pt x="37006" y="29766"/>
                    <a:pt x="53608" y="19749"/>
                    <a:pt x="72386" y="12977"/>
                  </a:cubicBezTo>
                  <a:cubicBezTo>
                    <a:pt x="91539" y="6055"/>
                    <a:pt x="111424" y="2491"/>
                    <a:pt x="131740" y="1496"/>
                  </a:cubicBezTo>
                  <a:cubicBezTo>
                    <a:pt x="144215" y="896"/>
                    <a:pt x="156708" y="-342"/>
                    <a:pt x="169145" y="89"/>
                  </a:cubicBezTo>
                  <a:cubicBezTo>
                    <a:pt x="195633" y="990"/>
                    <a:pt x="222065" y="3016"/>
                    <a:pt x="247540" y="11270"/>
                  </a:cubicBezTo>
                  <a:cubicBezTo>
                    <a:pt x="276316" y="20593"/>
                    <a:pt x="299484" y="36876"/>
                    <a:pt x="312784" y="64958"/>
                  </a:cubicBezTo>
                  <a:cubicBezTo>
                    <a:pt x="318412" y="76852"/>
                    <a:pt x="321301" y="89514"/>
                    <a:pt x="323252" y="102552"/>
                  </a:cubicBezTo>
                  <a:cubicBezTo>
                    <a:pt x="325728" y="119079"/>
                    <a:pt x="325634" y="135643"/>
                    <a:pt x="324565" y="152095"/>
                  </a:cubicBezTo>
                  <a:cubicBezTo>
                    <a:pt x="322595" y="182353"/>
                    <a:pt x="314585" y="210511"/>
                    <a:pt x="290761" y="231652"/>
                  </a:cubicBezTo>
                  <a:cubicBezTo>
                    <a:pt x="275228" y="245440"/>
                    <a:pt x="256713" y="253375"/>
                    <a:pt x="236772" y="258140"/>
                  </a:cubicBezTo>
                  <a:cubicBezTo>
                    <a:pt x="212704" y="263880"/>
                    <a:pt x="188242" y="266225"/>
                    <a:pt x="163518" y="265794"/>
                  </a:cubicBezTo>
                  <a:close/>
                  <a:moveTo>
                    <a:pt x="123598" y="200437"/>
                  </a:moveTo>
                  <a:cubicBezTo>
                    <a:pt x="141007" y="163782"/>
                    <a:pt x="157496" y="129115"/>
                    <a:pt x="173967" y="94429"/>
                  </a:cubicBezTo>
                  <a:cubicBezTo>
                    <a:pt x="174435" y="94523"/>
                    <a:pt x="174904" y="94635"/>
                    <a:pt x="175373" y="94729"/>
                  </a:cubicBezTo>
                  <a:cubicBezTo>
                    <a:pt x="175373" y="129602"/>
                    <a:pt x="175373" y="164457"/>
                    <a:pt x="175373" y="200268"/>
                  </a:cubicBezTo>
                  <a:cubicBezTo>
                    <a:pt x="185635" y="199987"/>
                    <a:pt x="195146" y="200737"/>
                    <a:pt x="205332" y="199743"/>
                  </a:cubicBezTo>
                  <a:cubicBezTo>
                    <a:pt x="205332" y="177213"/>
                    <a:pt x="205332" y="155584"/>
                    <a:pt x="205332" y="133017"/>
                  </a:cubicBezTo>
                  <a:cubicBezTo>
                    <a:pt x="232270" y="155528"/>
                    <a:pt x="258289" y="177269"/>
                    <a:pt x="285677" y="200174"/>
                  </a:cubicBezTo>
                  <a:cubicBezTo>
                    <a:pt x="286296" y="187249"/>
                    <a:pt x="286821" y="176238"/>
                    <a:pt x="287328" y="165789"/>
                  </a:cubicBezTo>
                  <a:cubicBezTo>
                    <a:pt x="272639" y="153352"/>
                    <a:pt x="258833" y="141646"/>
                    <a:pt x="244332" y="129377"/>
                  </a:cubicBezTo>
                  <a:cubicBezTo>
                    <a:pt x="258683" y="117634"/>
                    <a:pt x="272865" y="106003"/>
                    <a:pt x="287103" y="94354"/>
                  </a:cubicBezTo>
                  <a:cubicBezTo>
                    <a:pt x="287103" y="83586"/>
                    <a:pt x="287103" y="73062"/>
                    <a:pt x="287103" y="60982"/>
                  </a:cubicBezTo>
                  <a:cubicBezTo>
                    <a:pt x="259152" y="82048"/>
                    <a:pt x="233208" y="103696"/>
                    <a:pt x="205951" y="124669"/>
                  </a:cubicBezTo>
                  <a:cubicBezTo>
                    <a:pt x="207658" y="104672"/>
                    <a:pt x="207001" y="74376"/>
                    <a:pt x="204694" y="67679"/>
                  </a:cubicBezTo>
                  <a:cubicBezTo>
                    <a:pt x="187436" y="67679"/>
                    <a:pt x="170065" y="67679"/>
                    <a:pt x="152300" y="67679"/>
                  </a:cubicBezTo>
                  <a:cubicBezTo>
                    <a:pt x="142901" y="90659"/>
                    <a:pt x="133616" y="113357"/>
                    <a:pt x="123748" y="137425"/>
                  </a:cubicBezTo>
                  <a:cubicBezTo>
                    <a:pt x="114406" y="113282"/>
                    <a:pt x="105608" y="90565"/>
                    <a:pt x="96754" y="67697"/>
                  </a:cubicBezTo>
                  <a:cubicBezTo>
                    <a:pt x="78576" y="67697"/>
                    <a:pt x="61187" y="67697"/>
                    <a:pt x="42915" y="67697"/>
                  </a:cubicBezTo>
                  <a:cubicBezTo>
                    <a:pt x="41358" y="76589"/>
                    <a:pt x="42221" y="85293"/>
                    <a:pt x="42071" y="93923"/>
                  </a:cubicBezTo>
                  <a:cubicBezTo>
                    <a:pt x="41921" y="102664"/>
                    <a:pt x="42052" y="111425"/>
                    <a:pt x="42052" y="120185"/>
                  </a:cubicBezTo>
                  <a:cubicBezTo>
                    <a:pt x="42052" y="128946"/>
                    <a:pt x="42015" y="137688"/>
                    <a:pt x="41996" y="146448"/>
                  </a:cubicBezTo>
                  <a:cubicBezTo>
                    <a:pt x="41977" y="155209"/>
                    <a:pt x="41827" y="163950"/>
                    <a:pt x="41977" y="172711"/>
                  </a:cubicBezTo>
                  <a:cubicBezTo>
                    <a:pt x="42127" y="181340"/>
                    <a:pt x="41039" y="190044"/>
                    <a:pt x="42878" y="199349"/>
                  </a:cubicBezTo>
                  <a:cubicBezTo>
                    <a:pt x="52651" y="200362"/>
                    <a:pt x="62068" y="200212"/>
                    <a:pt x="72198" y="199518"/>
                  </a:cubicBezTo>
                  <a:cubicBezTo>
                    <a:pt x="72198" y="163425"/>
                    <a:pt x="72198" y="128402"/>
                    <a:pt x="72198" y="93397"/>
                  </a:cubicBezTo>
                  <a:cubicBezTo>
                    <a:pt x="72536" y="93360"/>
                    <a:pt x="72874" y="93304"/>
                    <a:pt x="73211" y="93266"/>
                  </a:cubicBezTo>
                  <a:cubicBezTo>
                    <a:pt x="89626" y="128177"/>
                    <a:pt x="106040" y="163106"/>
                    <a:pt x="123598" y="200437"/>
                  </a:cubicBezTo>
                  <a:close/>
                </a:path>
              </a:pathLst>
            </a:custGeom>
            <a:grpFill/>
            <a:ln w="18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66" name="CuadroTexto 1065">
            <a:extLst>
              <a:ext uri="{FF2B5EF4-FFF2-40B4-BE49-F238E27FC236}">
                <a16:creationId xmlns:a16="http://schemas.microsoft.com/office/drawing/2014/main" id="{F870B795-8D17-2F67-FC04-04D985418426}"/>
              </a:ext>
            </a:extLst>
          </p:cNvPr>
          <p:cNvSpPr txBox="1"/>
          <p:nvPr/>
        </p:nvSpPr>
        <p:spPr>
          <a:xfrm>
            <a:off x="353683" y="5534208"/>
            <a:ext cx="1759216" cy="415498"/>
          </a:xfrm>
          <a:prstGeom prst="rect">
            <a:avLst/>
          </a:prstGeom>
          <a:noFill/>
          <a:ln>
            <a:solidFill>
              <a:schemeClr val="bg1">
                <a:lumMod val="85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7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Otras marcas:</a:t>
            </a:r>
            <a:r>
              <a:rPr kumimoji="0" lang="es-MX"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Coaspharma, Sandoz, Colmed, Vitalis, Winthrop, Humax, Recipe, etc.</a:t>
            </a:r>
          </a:p>
        </p:txBody>
      </p:sp>
      <p:cxnSp>
        <p:nvCxnSpPr>
          <p:cNvPr id="1068" name="Conector: angular 1067">
            <a:extLst>
              <a:ext uri="{FF2B5EF4-FFF2-40B4-BE49-F238E27FC236}">
                <a16:creationId xmlns:a16="http://schemas.microsoft.com/office/drawing/2014/main" id="{15429B4F-4DAC-1C18-8DF0-44D08DFB6B6D}"/>
              </a:ext>
            </a:extLst>
          </p:cNvPr>
          <p:cNvCxnSpPr>
            <a:cxnSpLocks/>
            <a:endCxn id="1066" idx="1"/>
          </p:cNvCxnSpPr>
          <p:nvPr/>
        </p:nvCxnSpPr>
        <p:spPr>
          <a:xfrm rot="5400000">
            <a:off x="239255" y="5440889"/>
            <a:ext cx="415496" cy="186640"/>
          </a:xfrm>
          <a:prstGeom prst="bentConnector4">
            <a:avLst>
              <a:gd name="adj1" fmla="val 25000"/>
              <a:gd name="adj2" fmla="val 22248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2" name="Conector recto 1071">
            <a:extLst>
              <a:ext uri="{FF2B5EF4-FFF2-40B4-BE49-F238E27FC236}">
                <a16:creationId xmlns:a16="http://schemas.microsoft.com/office/drawing/2014/main" id="{E2136339-E525-B654-76DA-D88C163AD26D}"/>
              </a:ext>
            </a:extLst>
          </p:cNvPr>
          <p:cNvCxnSpPr/>
          <p:nvPr/>
        </p:nvCxnSpPr>
        <p:spPr>
          <a:xfrm>
            <a:off x="-1326975" y="5333569"/>
            <a:ext cx="17433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76" name="CuadroTexto 1075">
            <a:extLst>
              <a:ext uri="{FF2B5EF4-FFF2-40B4-BE49-F238E27FC236}">
                <a16:creationId xmlns:a16="http://schemas.microsoft.com/office/drawing/2014/main" id="{9B845204-8AC1-6CB5-555A-9AD45640ABA6}"/>
              </a:ext>
            </a:extLst>
          </p:cNvPr>
          <p:cNvSpPr txBox="1"/>
          <p:nvPr/>
        </p:nvSpPr>
        <p:spPr>
          <a:xfrm>
            <a:off x="7882297" y="1739547"/>
            <a:ext cx="3769380"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1077" name="CuadroTexto 1076">
            <a:extLst>
              <a:ext uri="{FF2B5EF4-FFF2-40B4-BE49-F238E27FC236}">
                <a16:creationId xmlns:a16="http://schemas.microsoft.com/office/drawing/2014/main" id="{1F885124-6188-B7B6-859E-ADF3B42D9830}"/>
              </a:ext>
            </a:extLst>
          </p:cNvPr>
          <p:cNvSpPr txBox="1"/>
          <p:nvPr/>
        </p:nvSpPr>
        <p:spPr>
          <a:xfrm>
            <a:off x="3558468" y="1739547"/>
            <a:ext cx="4023039"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sp>
        <p:nvSpPr>
          <p:cNvPr id="1119" name="Rectángulo 1118">
            <a:extLst>
              <a:ext uri="{FF2B5EF4-FFF2-40B4-BE49-F238E27FC236}">
                <a16:creationId xmlns:a16="http://schemas.microsoft.com/office/drawing/2014/main" id="{282A3166-37C0-E81E-3BCD-70018A896CDE}"/>
              </a:ext>
            </a:extLst>
          </p:cNvPr>
          <p:cNvSpPr/>
          <p:nvPr/>
        </p:nvSpPr>
        <p:spPr>
          <a:xfrm>
            <a:off x="1768642" y="5995236"/>
            <a:ext cx="1759216" cy="48147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srgbClr val="E95E09"/>
                </a:solidFill>
                <a:effectLst/>
                <a:uLnTx/>
                <a:uFillTx/>
                <a:latin typeface="Century Gothic" panose="020B0502020202020204" pitchFamily="34" charset="0"/>
                <a:ea typeface="+mn-ea"/>
                <a:cs typeface="+mn-cs"/>
              </a:rPr>
              <a:t>Promedio marcas x persona</a:t>
            </a:r>
          </a:p>
        </p:txBody>
      </p:sp>
      <p:graphicFrame>
        <p:nvGraphicFramePr>
          <p:cNvPr id="1120" name="Tabla 1119">
            <a:extLst>
              <a:ext uri="{FF2B5EF4-FFF2-40B4-BE49-F238E27FC236}">
                <a16:creationId xmlns:a16="http://schemas.microsoft.com/office/drawing/2014/main" id="{374030D4-7F1E-4B15-5F14-86CF7B88E39A}"/>
              </a:ext>
            </a:extLst>
          </p:cNvPr>
          <p:cNvGraphicFramePr>
            <a:graphicFrameLocks noGrp="1"/>
          </p:cNvGraphicFramePr>
          <p:nvPr/>
        </p:nvGraphicFramePr>
        <p:xfrm>
          <a:off x="3558468" y="6038855"/>
          <a:ext cx="8093209" cy="424084"/>
        </p:xfrm>
        <a:graphic>
          <a:graphicData uri="http://schemas.openxmlformats.org/drawingml/2006/table">
            <a:tbl>
              <a:tblPr/>
              <a:tblGrid>
                <a:gridCol w="463544">
                  <a:extLst>
                    <a:ext uri="{9D8B030D-6E8A-4147-A177-3AD203B41FA5}">
                      <a16:colId xmlns:a16="http://schemas.microsoft.com/office/drawing/2014/main" val="1935195302"/>
                    </a:ext>
                  </a:extLst>
                </a:gridCol>
                <a:gridCol w="425960">
                  <a:extLst>
                    <a:ext uri="{9D8B030D-6E8A-4147-A177-3AD203B41FA5}">
                      <a16:colId xmlns:a16="http://schemas.microsoft.com/office/drawing/2014/main" val="20003"/>
                    </a:ext>
                  </a:extLst>
                </a:gridCol>
                <a:gridCol w="425960">
                  <a:extLst>
                    <a:ext uri="{9D8B030D-6E8A-4147-A177-3AD203B41FA5}">
                      <a16:colId xmlns:a16="http://schemas.microsoft.com/office/drawing/2014/main" val="2555296946"/>
                    </a:ext>
                  </a:extLst>
                </a:gridCol>
                <a:gridCol w="404643">
                  <a:extLst>
                    <a:ext uri="{9D8B030D-6E8A-4147-A177-3AD203B41FA5}">
                      <a16:colId xmlns:a16="http://schemas.microsoft.com/office/drawing/2014/main" val="4123702324"/>
                    </a:ext>
                  </a:extLst>
                </a:gridCol>
                <a:gridCol w="387927">
                  <a:extLst>
                    <a:ext uri="{9D8B030D-6E8A-4147-A177-3AD203B41FA5}">
                      <a16:colId xmlns:a16="http://schemas.microsoft.com/office/drawing/2014/main" val="20006"/>
                    </a:ext>
                  </a:extLst>
                </a:gridCol>
                <a:gridCol w="443345">
                  <a:extLst>
                    <a:ext uri="{9D8B030D-6E8A-4147-A177-3AD203B41FA5}">
                      <a16:colId xmlns:a16="http://schemas.microsoft.com/office/drawing/2014/main" val="3586402223"/>
                    </a:ext>
                  </a:extLst>
                </a:gridCol>
                <a:gridCol w="360218">
                  <a:extLst>
                    <a:ext uri="{9D8B030D-6E8A-4147-A177-3AD203B41FA5}">
                      <a16:colId xmlns:a16="http://schemas.microsoft.com/office/drawing/2014/main" val="2301179400"/>
                    </a:ext>
                  </a:extLst>
                </a:gridCol>
                <a:gridCol w="429491">
                  <a:extLst>
                    <a:ext uri="{9D8B030D-6E8A-4147-A177-3AD203B41FA5}">
                      <a16:colId xmlns:a16="http://schemas.microsoft.com/office/drawing/2014/main" val="20007"/>
                    </a:ext>
                  </a:extLst>
                </a:gridCol>
                <a:gridCol w="429491">
                  <a:extLst>
                    <a:ext uri="{9D8B030D-6E8A-4147-A177-3AD203B41FA5}">
                      <a16:colId xmlns:a16="http://schemas.microsoft.com/office/drawing/2014/main" val="2284605720"/>
                    </a:ext>
                  </a:extLst>
                </a:gridCol>
                <a:gridCol w="595746">
                  <a:extLst>
                    <a:ext uri="{9D8B030D-6E8A-4147-A177-3AD203B41FA5}">
                      <a16:colId xmlns:a16="http://schemas.microsoft.com/office/drawing/2014/main" val="20005"/>
                    </a:ext>
                  </a:extLst>
                </a:gridCol>
                <a:gridCol w="457200">
                  <a:extLst>
                    <a:ext uri="{9D8B030D-6E8A-4147-A177-3AD203B41FA5}">
                      <a16:colId xmlns:a16="http://schemas.microsoft.com/office/drawing/2014/main" val="4112128672"/>
                    </a:ext>
                  </a:extLst>
                </a:gridCol>
                <a:gridCol w="332509">
                  <a:extLst>
                    <a:ext uri="{9D8B030D-6E8A-4147-A177-3AD203B41FA5}">
                      <a16:colId xmlns:a16="http://schemas.microsoft.com/office/drawing/2014/main" val="20010"/>
                    </a:ext>
                  </a:extLst>
                </a:gridCol>
                <a:gridCol w="484909">
                  <a:extLst>
                    <a:ext uri="{9D8B030D-6E8A-4147-A177-3AD203B41FA5}">
                      <a16:colId xmlns:a16="http://schemas.microsoft.com/office/drawing/2014/main" val="3436610371"/>
                    </a:ext>
                  </a:extLst>
                </a:gridCol>
                <a:gridCol w="401782">
                  <a:extLst>
                    <a:ext uri="{9D8B030D-6E8A-4147-A177-3AD203B41FA5}">
                      <a16:colId xmlns:a16="http://schemas.microsoft.com/office/drawing/2014/main" val="3651448637"/>
                    </a:ext>
                  </a:extLst>
                </a:gridCol>
                <a:gridCol w="415636">
                  <a:extLst>
                    <a:ext uri="{9D8B030D-6E8A-4147-A177-3AD203B41FA5}">
                      <a16:colId xmlns:a16="http://schemas.microsoft.com/office/drawing/2014/main" val="20012"/>
                    </a:ext>
                  </a:extLst>
                </a:gridCol>
                <a:gridCol w="387927">
                  <a:extLst>
                    <a:ext uri="{9D8B030D-6E8A-4147-A177-3AD203B41FA5}">
                      <a16:colId xmlns:a16="http://schemas.microsoft.com/office/drawing/2014/main" val="3733116229"/>
                    </a:ext>
                  </a:extLst>
                </a:gridCol>
                <a:gridCol w="507773">
                  <a:extLst>
                    <a:ext uri="{9D8B030D-6E8A-4147-A177-3AD203B41FA5}">
                      <a16:colId xmlns:a16="http://schemas.microsoft.com/office/drawing/2014/main" val="3036951422"/>
                    </a:ext>
                  </a:extLst>
                </a:gridCol>
                <a:gridCol w="369574">
                  <a:extLst>
                    <a:ext uri="{9D8B030D-6E8A-4147-A177-3AD203B41FA5}">
                      <a16:colId xmlns:a16="http://schemas.microsoft.com/office/drawing/2014/main" val="20014"/>
                    </a:ext>
                  </a:extLst>
                </a:gridCol>
                <a:gridCol w="369574">
                  <a:extLst>
                    <a:ext uri="{9D8B030D-6E8A-4147-A177-3AD203B41FA5}">
                      <a16:colId xmlns:a16="http://schemas.microsoft.com/office/drawing/2014/main" val="4087822623"/>
                    </a:ext>
                  </a:extLst>
                </a:gridCol>
              </a:tblGrid>
              <a:tr h="212042">
                <a:tc>
                  <a:txBody>
                    <a:bodyPr/>
                    <a:lstStyle/>
                    <a:p>
                      <a:pPr algn="ctr" fontAlgn="b"/>
                      <a:r>
                        <a:rPr lang="es-CO" sz="900" b="0" i="1" u="none" strike="noStrike" dirty="0">
                          <a:solidFill>
                            <a:srgbClr val="000000"/>
                          </a:solidFill>
                          <a:effectLst/>
                          <a:latin typeface="Century Gothic" panose="020B0502020202020204" pitchFamily="34" charset="0"/>
                        </a:rPr>
                        <a:t>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dirty="0">
                          <a:solidFill>
                            <a:srgbClr val="000000"/>
                          </a:solidFill>
                          <a:effectLst/>
                          <a:latin typeface="Century Gothic" panose="020B0502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r h="212042">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s-CO" sz="900" b="0" i="1" u="none" strike="noStrike" kern="1200" dirty="0">
                        <a:solidFill>
                          <a:srgbClr val="E95E09"/>
                        </a:solidFill>
                        <a:effectLst/>
                        <a:latin typeface="Century Gothic" panose="020B0502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900" b="0" i="1" u="none" strike="noStrike" kern="1200" dirty="0">
                          <a:solidFill>
                            <a:srgbClr val="E95E09"/>
                          </a:solidFill>
                          <a:effectLst/>
                          <a:latin typeface="Century Gothic" panose="020B0502020202020204" pitchFamily="34" charset="0"/>
                          <a:ea typeface="+mn-ea"/>
                          <a:cs typeface="+mn-cs"/>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s-CO" sz="900" b="0" i="1" u="none" strike="noStrike" kern="1200" dirty="0">
                          <a:solidFill>
                            <a:srgbClr val="E95E09"/>
                          </a:solidFill>
                          <a:effectLst/>
                          <a:latin typeface="Century Gothic" panose="020B0502020202020204" pitchFamily="34" charset="0"/>
                          <a:ea typeface="+mn-ea"/>
                          <a:cs typeface="+mn-cs"/>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3826"/>
                  </a:ext>
                </a:extLst>
              </a:tr>
            </a:tbl>
          </a:graphicData>
        </a:graphic>
      </p:graphicFrame>
      <p:sp>
        <p:nvSpPr>
          <p:cNvPr id="16" name="CuadroTexto 15">
            <a:extLst>
              <a:ext uri="{FF2B5EF4-FFF2-40B4-BE49-F238E27FC236}">
                <a16:creationId xmlns:a16="http://schemas.microsoft.com/office/drawing/2014/main" id="{5C58D57D-F111-315E-5C4D-40BC71577B3D}"/>
              </a:ext>
            </a:extLst>
          </p:cNvPr>
          <p:cNvSpPr txBox="1"/>
          <p:nvPr/>
        </p:nvSpPr>
        <p:spPr>
          <a:xfrm>
            <a:off x="12007" y="6641419"/>
            <a:ext cx="573986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¿Cuáles de estas marcas/laboratorios fabricantes de medicamentos genéricos a ha comprado </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alguna vez</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p:txBody>
      </p:sp>
      <p:sp>
        <p:nvSpPr>
          <p:cNvPr id="1123" name="Triángulo isósceles 1122">
            <a:extLst>
              <a:ext uri="{FF2B5EF4-FFF2-40B4-BE49-F238E27FC236}">
                <a16:creationId xmlns:a16="http://schemas.microsoft.com/office/drawing/2014/main" id="{9DAA8EAF-32BB-5359-7FF0-C038FAF23E6E}"/>
              </a:ext>
            </a:extLst>
          </p:cNvPr>
          <p:cNvSpPr/>
          <p:nvPr/>
        </p:nvSpPr>
        <p:spPr>
          <a:xfrm>
            <a:off x="3469391" y="3778442"/>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5" name="Triángulo isósceles 1124">
            <a:extLst>
              <a:ext uri="{FF2B5EF4-FFF2-40B4-BE49-F238E27FC236}">
                <a16:creationId xmlns:a16="http://schemas.microsoft.com/office/drawing/2014/main" id="{08FA4597-43CA-9820-006E-31EA7901BA0D}"/>
              </a:ext>
            </a:extLst>
          </p:cNvPr>
          <p:cNvSpPr/>
          <p:nvPr/>
        </p:nvSpPr>
        <p:spPr>
          <a:xfrm>
            <a:off x="3469391" y="4150347"/>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9" name="Triángulo isósceles 1128">
            <a:extLst>
              <a:ext uri="{FF2B5EF4-FFF2-40B4-BE49-F238E27FC236}">
                <a16:creationId xmlns:a16="http://schemas.microsoft.com/office/drawing/2014/main" id="{B534A4C4-7C80-90F2-F098-EBE0281115AA}"/>
              </a:ext>
            </a:extLst>
          </p:cNvPr>
          <p:cNvSpPr/>
          <p:nvPr/>
        </p:nvSpPr>
        <p:spPr>
          <a:xfrm>
            <a:off x="3469391" y="4446219"/>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7" name="Triángulo isósceles 1136">
            <a:extLst>
              <a:ext uri="{FF2B5EF4-FFF2-40B4-BE49-F238E27FC236}">
                <a16:creationId xmlns:a16="http://schemas.microsoft.com/office/drawing/2014/main" id="{7F34B79D-4E2F-0A25-5008-14E2D1FFC749}"/>
              </a:ext>
            </a:extLst>
          </p:cNvPr>
          <p:cNvSpPr/>
          <p:nvPr/>
        </p:nvSpPr>
        <p:spPr>
          <a:xfrm>
            <a:off x="3469391" y="4822180"/>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9" name="Tabla 18">
            <a:extLst>
              <a:ext uri="{FF2B5EF4-FFF2-40B4-BE49-F238E27FC236}">
                <a16:creationId xmlns:a16="http://schemas.microsoft.com/office/drawing/2014/main" id="{33C99B5B-DC47-BDE6-87DF-6995EA4D3B7A}"/>
              </a:ext>
            </a:extLst>
          </p:cNvPr>
          <p:cNvGraphicFramePr>
            <a:graphicFrameLocks noGrp="1"/>
          </p:cNvGraphicFramePr>
          <p:nvPr/>
        </p:nvGraphicFramePr>
        <p:xfrm>
          <a:off x="2400861" y="5554314"/>
          <a:ext cx="1021737" cy="375285"/>
        </p:xfrm>
        <a:graphic>
          <a:graphicData uri="http://schemas.openxmlformats.org/drawingml/2006/table">
            <a:tbl>
              <a:tblPr/>
              <a:tblGrid>
                <a:gridCol w="1021737">
                  <a:extLst>
                    <a:ext uri="{9D8B030D-6E8A-4147-A177-3AD203B41FA5}">
                      <a16:colId xmlns:a16="http://schemas.microsoft.com/office/drawing/2014/main" val="1783842075"/>
                    </a:ext>
                  </a:extLst>
                </a:gridCol>
              </a:tblGrid>
              <a:tr h="233476">
                <a:tc>
                  <a:txBody>
                    <a:bodyPr/>
                    <a:lstStyle/>
                    <a:p>
                      <a:pPr algn="l" fontAlgn="b"/>
                      <a:r>
                        <a:rPr lang="es-CO" sz="800" b="1" i="1" u="none" strike="noStrike" dirty="0">
                          <a:solidFill>
                            <a:srgbClr val="000000"/>
                          </a:solidFill>
                          <a:effectLst/>
                          <a:latin typeface="Century Gothic" panose="020B0502020202020204" pitchFamily="34" charset="0"/>
                        </a:rPr>
                        <a:t>2025</a:t>
                      </a:r>
                      <a:r>
                        <a:rPr lang="es-CO" sz="800" b="0" i="1" u="none" strike="noStrike" dirty="0">
                          <a:solidFill>
                            <a:srgbClr val="000000"/>
                          </a:solidFill>
                          <a:effectLst/>
                          <a:latin typeface="Century Gothic" panose="020B0502020202020204" pitchFamily="34" charset="0"/>
                        </a:rPr>
                        <a:t>  B:197 – </a:t>
                      </a:r>
                      <a:r>
                        <a:rPr lang="es-CO" sz="800" b="0" i="1" u="none" strike="noStrike" dirty="0">
                          <a:solidFill>
                            <a:srgbClr val="E95E09"/>
                          </a:solidFill>
                          <a:effectLst/>
                          <a:latin typeface="Century Gothic" panose="020B0502020202020204" pitchFamily="34" charset="0"/>
                        </a:rPr>
                        <a:t>4,6</a:t>
                      </a:r>
                      <a:endParaRPr lang="es-CO" sz="800" b="1" i="1" u="none" strike="noStrike" dirty="0">
                        <a:solidFill>
                          <a:srgbClr val="E95E09"/>
                        </a:solidFill>
                        <a:effectLst/>
                        <a:latin typeface="Century Gothic" panose="020B0502020202020204" pitchFamily="34" charset="0"/>
                      </a:endParaRPr>
                    </a:p>
                    <a:p>
                      <a:pPr algn="l" fontAlgn="b"/>
                      <a:r>
                        <a:rPr lang="es-CO" sz="800" b="1" i="1" u="none" strike="noStrike" dirty="0">
                          <a:solidFill>
                            <a:srgbClr val="000000"/>
                          </a:solidFill>
                          <a:effectLst/>
                          <a:latin typeface="Century Gothic" panose="020B0502020202020204" pitchFamily="34" charset="0"/>
                        </a:rPr>
                        <a:t>2022</a:t>
                      </a:r>
                      <a:r>
                        <a:rPr lang="es-CO" sz="800" b="0" i="1" u="none" strike="noStrike" dirty="0">
                          <a:solidFill>
                            <a:srgbClr val="000000"/>
                          </a:solidFill>
                          <a:effectLst/>
                          <a:latin typeface="Century Gothic" panose="020B0502020202020204" pitchFamily="34" charset="0"/>
                        </a:rPr>
                        <a:t>  B:186 – </a:t>
                      </a:r>
                      <a:r>
                        <a:rPr lang="es-CO" sz="800" b="0" i="1" u="none" strike="noStrike" dirty="0">
                          <a:solidFill>
                            <a:srgbClr val="E95E09"/>
                          </a:solidFill>
                          <a:effectLst/>
                          <a:latin typeface="Century Gothic" panose="020B0502020202020204" pitchFamily="34" charset="0"/>
                        </a:rPr>
                        <a:t>3,9</a:t>
                      </a:r>
                    </a:p>
                    <a:p>
                      <a:pPr algn="l" fontAlgn="b"/>
                      <a:r>
                        <a:rPr lang="es-CO" sz="800" b="1" i="1" u="none" strike="noStrike" dirty="0">
                          <a:solidFill>
                            <a:srgbClr val="000000"/>
                          </a:solidFill>
                          <a:effectLst/>
                          <a:latin typeface="Century Gothic" panose="020B0502020202020204" pitchFamily="34" charset="0"/>
                        </a:rPr>
                        <a:t>2020</a:t>
                      </a:r>
                      <a:r>
                        <a:rPr lang="es-CO" sz="800" b="0" i="1" u="none" strike="noStrike" dirty="0">
                          <a:solidFill>
                            <a:srgbClr val="000000"/>
                          </a:solidFill>
                          <a:effectLst/>
                          <a:latin typeface="Century Gothic" panose="020B0502020202020204" pitchFamily="34" charset="0"/>
                        </a:rPr>
                        <a:t>  B:188 – </a:t>
                      </a:r>
                      <a:r>
                        <a:rPr lang="es-CO" sz="800" b="0" i="1" u="none" strike="noStrike" dirty="0">
                          <a:solidFill>
                            <a:srgbClr val="E95E09"/>
                          </a:solidFill>
                          <a:effectLst/>
                          <a:latin typeface="Century Gothic" panose="020B050202020202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24" name="Triángulo isósceles 23">
            <a:extLst>
              <a:ext uri="{FF2B5EF4-FFF2-40B4-BE49-F238E27FC236}">
                <a16:creationId xmlns:a16="http://schemas.microsoft.com/office/drawing/2014/main" id="{000FABBB-F872-4C38-2EF2-C482589D8AD0}"/>
              </a:ext>
            </a:extLst>
          </p:cNvPr>
          <p:cNvSpPr/>
          <p:nvPr/>
        </p:nvSpPr>
        <p:spPr>
          <a:xfrm flipV="1">
            <a:off x="3469391" y="307695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riángulo isósceles 76">
            <a:extLst>
              <a:ext uri="{FF2B5EF4-FFF2-40B4-BE49-F238E27FC236}">
                <a16:creationId xmlns:a16="http://schemas.microsoft.com/office/drawing/2014/main" id="{7F34B79D-4E2F-0A25-5008-14E2D1FFC749}"/>
              </a:ext>
            </a:extLst>
          </p:cNvPr>
          <p:cNvSpPr/>
          <p:nvPr/>
        </p:nvSpPr>
        <p:spPr>
          <a:xfrm>
            <a:off x="3494791" y="5185928"/>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5"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76" name="Triángulo isósceles 75">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Triángulo isósceles 77">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9" name="Imagen 78">
            <a:extLst>
              <a:ext uri="{FF2B5EF4-FFF2-40B4-BE49-F238E27FC236}">
                <a16:creationId xmlns:a16="http://schemas.microsoft.com/office/drawing/2014/main" id="{87E40FCA-2B7D-8276-0C64-15A4FB8200ED}"/>
              </a:ext>
            </a:extLst>
          </p:cNvPr>
          <p:cNvPicPr>
            <a:picLocks noChangeAspect="1"/>
          </p:cNvPicPr>
          <p:nvPr/>
        </p:nvPicPr>
        <p:blipFill>
          <a:blip r:embed="rId3">
            <a:duotone>
              <a:srgbClr val="B2B2B2">
                <a:shade val="45000"/>
                <a:satMod val="135000"/>
              </a:srgbClr>
              <a:prstClr val="white"/>
            </a:duotone>
          </a:blip>
          <a:stretch>
            <a:fillRect/>
          </a:stretch>
        </p:blipFill>
        <p:spPr>
          <a:xfrm>
            <a:off x="9705812" y="61257"/>
            <a:ext cx="422648" cy="422648"/>
          </a:xfrm>
          <a:prstGeom prst="rect">
            <a:avLst/>
          </a:prstGeom>
        </p:spPr>
      </p:pic>
      <p:sp>
        <p:nvSpPr>
          <p:cNvPr id="80"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81" name="CuadroTexto 80"/>
          <p:cNvSpPr txBox="1"/>
          <p:nvPr/>
        </p:nvSpPr>
        <p:spPr>
          <a:xfrm>
            <a:off x="278246" y="583073"/>
            <a:ext cx="11279052"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Entre no usuarios de La Santé, Genfar y MK mantienen el liderazgo en prueba (77% y 71%), mientras La Santé queda en tercer lugar con 68%, retrocediendo respecto a 2020; el comportamiento sugiere que, si bien La Santé está logrando tener mayor presencia (Bogotá), el reto de la marca estaría en ganar mayor protagonismo en los espacios de compra del consumidor, permitiéndole incrementar las opciones de prueba ( un no usuario La Santé considera en promedio hasta 4,6 marcas).</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3" name="Imagen 2">
            <a:extLst>
              <a:ext uri="{FF2B5EF4-FFF2-40B4-BE49-F238E27FC236}">
                <a16:creationId xmlns:a16="http://schemas.microsoft.com/office/drawing/2014/main" id="{6CD2EB14-C490-0135-9A2E-2CB26DB02CC6}"/>
              </a:ext>
            </a:extLst>
          </p:cNvPr>
          <p:cNvPicPr>
            <a:picLocks noChangeAspect="1"/>
          </p:cNvPicPr>
          <p:nvPr/>
        </p:nvPicPr>
        <p:blipFill>
          <a:blip r:embed="rId4"/>
          <a:stretch>
            <a:fillRect/>
          </a:stretch>
        </p:blipFill>
        <p:spPr>
          <a:xfrm>
            <a:off x="683808" y="2616891"/>
            <a:ext cx="1047130" cy="298233"/>
          </a:xfrm>
          <a:prstGeom prst="rect">
            <a:avLst/>
          </a:prstGeom>
        </p:spPr>
      </p:pic>
      <p:pic>
        <p:nvPicPr>
          <p:cNvPr id="4" name="Imagen 3">
            <a:extLst>
              <a:ext uri="{FF2B5EF4-FFF2-40B4-BE49-F238E27FC236}">
                <a16:creationId xmlns:a16="http://schemas.microsoft.com/office/drawing/2014/main" id="{25D5D9B3-ECC5-821F-C242-9D70C8DC5F6C}"/>
              </a:ext>
            </a:extLst>
          </p:cNvPr>
          <p:cNvPicPr>
            <a:picLocks noChangeAspect="1"/>
          </p:cNvPicPr>
          <p:nvPr/>
        </p:nvPicPr>
        <p:blipFill>
          <a:blip r:embed="rId5"/>
          <a:srcRect t="10000" b="13266"/>
          <a:stretch>
            <a:fillRect/>
          </a:stretch>
        </p:blipFill>
        <p:spPr>
          <a:xfrm>
            <a:off x="709726" y="3275826"/>
            <a:ext cx="1047130" cy="352761"/>
          </a:xfrm>
          <a:prstGeom prst="rect">
            <a:avLst/>
          </a:prstGeom>
        </p:spPr>
      </p:pic>
    </p:spTree>
    <p:extLst>
      <p:ext uri="{BB962C8B-B14F-4D97-AF65-F5344CB8AC3E}">
        <p14:creationId xmlns:p14="http://schemas.microsoft.com/office/powerpoint/2010/main" val="199133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7EE66-79E6-B64B-E7FD-0F1D214EA0BC}"/>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418A23C-E0D8-014D-14E8-921AC6A3BA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Imagen 7">
            <a:extLst>
              <a:ext uri="{FF2B5EF4-FFF2-40B4-BE49-F238E27FC236}">
                <a16:creationId xmlns:a16="http://schemas.microsoft.com/office/drawing/2014/main" id="{52CF4D53-2F88-CC18-3009-1687CADA90AC}"/>
              </a:ext>
            </a:extLst>
          </p:cNvPr>
          <p:cNvPicPr>
            <a:picLocks noChangeAspect="1"/>
          </p:cNvPicPr>
          <p:nvPr/>
        </p:nvPicPr>
        <p:blipFill>
          <a:blip r:embed="rId2" cstate="print">
            <a:extLst>
              <a:ext uri="{28A0092B-C50C-407E-A947-70E740481C1C}">
                <a14:useLocalDpi xmlns:a14="http://schemas.microsoft.com/office/drawing/2010/main" val="0"/>
              </a:ext>
            </a:extLst>
          </a:blip>
          <a:srcRect b="16162"/>
          <a:stretch>
            <a:fillRect/>
          </a:stretch>
        </p:blipFill>
        <p:spPr>
          <a:xfrm>
            <a:off x="-71070" y="0"/>
            <a:ext cx="12253742" cy="6858000"/>
          </a:xfrm>
          <a:prstGeom prst="rect">
            <a:avLst/>
          </a:prstGeom>
        </p:spPr>
      </p:pic>
      <p:sp>
        <p:nvSpPr>
          <p:cNvPr id="9" name="CuadroTexto 8">
            <a:extLst>
              <a:ext uri="{FF2B5EF4-FFF2-40B4-BE49-F238E27FC236}">
                <a16:creationId xmlns:a16="http://schemas.microsoft.com/office/drawing/2014/main" id="{10C54AFB-B644-239B-D813-A0475508D150}"/>
              </a:ext>
            </a:extLst>
          </p:cNvPr>
          <p:cNvSpPr txBox="1"/>
          <p:nvPr/>
        </p:nvSpPr>
        <p:spPr>
          <a:xfrm>
            <a:off x="6667982" y="2823565"/>
            <a:ext cx="5505359" cy="156966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4800" b="1" i="1" u="none" strike="noStrike" kern="1200" cap="none" spc="0" normalizeH="0" baseline="0" noProof="0" dirty="0">
                <a:ln>
                  <a:noFill/>
                </a:ln>
                <a:solidFill>
                  <a:srgbClr val="FFA100"/>
                </a:solidFill>
                <a:effectLst/>
                <a:uLnTx/>
                <a:uFillTx/>
                <a:latin typeface="Century Gothic" panose="020B0502020202020204" pitchFamily="34" charset="0"/>
                <a:ea typeface="+mn-ea"/>
                <a:cs typeface="Times New Roman" panose="02020603050405020304" pitchFamily="18" charset="0"/>
              </a:rPr>
              <a:t>Asociaciones Mentales</a:t>
            </a:r>
            <a:endParaRPr kumimoji="0" lang="es-CO" sz="4800" b="1" i="1" u="none" strike="noStrike" kern="1200" cap="none" spc="0" normalizeH="0" baseline="0" noProof="0" dirty="0">
              <a:ln>
                <a:noFill/>
              </a:ln>
              <a:solidFill>
                <a:srgbClr val="FFA100"/>
              </a:solidFill>
              <a:effectLst/>
              <a:uLnTx/>
              <a:uFillTx/>
              <a:latin typeface="Century Gothic" panose="020B0502020202020204" pitchFamily="34" charset="0"/>
              <a:ea typeface="+mn-ea"/>
              <a:cs typeface="+mn-cs"/>
            </a:endParaRPr>
          </a:p>
        </p:txBody>
      </p:sp>
      <p:sp>
        <p:nvSpPr>
          <p:cNvPr id="10" name="Triángulo isósceles 9">
            <a:extLst>
              <a:ext uri="{FF2B5EF4-FFF2-40B4-BE49-F238E27FC236}">
                <a16:creationId xmlns:a16="http://schemas.microsoft.com/office/drawing/2014/main" id="{48243B56-7FD5-8A42-3DEA-B0B9E45B322E}"/>
              </a:ext>
            </a:extLst>
          </p:cNvPr>
          <p:cNvSpPr/>
          <p:nvPr/>
        </p:nvSpPr>
        <p:spPr>
          <a:xfrm rot="16200000">
            <a:off x="8755270" y="1237155"/>
            <a:ext cx="326480" cy="6546980"/>
          </a:xfrm>
          <a:prstGeom prst="triangle">
            <a:avLst/>
          </a:prstGeom>
          <a:solidFill>
            <a:srgbClr val="162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66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2EBFF67-DCB8-3C32-7EF8-339DCE39C24F}"/>
              </a:ext>
            </a:extLst>
          </p:cNvPr>
          <p:cNvSpPr>
            <a:spLocks noGrp="1"/>
          </p:cNvSpPr>
          <p:nvPr>
            <p:ph type="sldNum" sz="quarter" idx="12"/>
          </p:nvPr>
        </p:nvSpPr>
        <p:spPr>
          <a:xfrm>
            <a:off x="9448800" y="6479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Elipse 2">
            <a:extLst>
              <a:ext uri="{FF2B5EF4-FFF2-40B4-BE49-F238E27FC236}">
                <a16:creationId xmlns:a16="http://schemas.microsoft.com/office/drawing/2014/main" id="{D9EC26DD-FC52-3C96-16BC-E27B6AA7C6BA}"/>
              </a:ext>
            </a:extLst>
          </p:cNvPr>
          <p:cNvSpPr/>
          <p:nvPr/>
        </p:nvSpPr>
        <p:spPr>
          <a:xfrm>
            <a:off x="7005310" y="2012242"/>
            <a:ext cx="746413" cy="74641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 name="Text Box 22">
            <a:extLst>
              <a:ext uri="{FF2B5EF4-FFF2-40B4-BE49-F238E27FC236}">
                <a16:creationId xmlns:a16="http://schemas.microsoft.com/office/drawing/2014/main" id="{0169E2DE-5289-4AC1-C54E-5BEF137A06E1}"/>
              </a:ext>
            </a:extLst>
          </p:cNvPr>
          <p:cNvSpPr txBox="1">
            <a:spLocks noChangeArrowheads="1"/>
          </p:cNvSpPr>
          <p:nvPr/>
        </p:nvSpPr>
        <p:spPr bwMode="auto">
          <a:xfrm>
            <a:off x="111836" y="747471"/>
            <a:ext cx="11527714" cy="771577"/>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hangingPunct="0">
              <a:defRPr sz="2000">
                <a:solidFill>
                  <a:schemeClr val="tx1"/>
                </a:solidFill>
                <a:latin typeface="Arial" charset="0"/>
              </a:defRPr>
            </a:lvl6pPr>
            <a:lvl7pPr eaLnBrk="0" hangingPunct="0">
              <a:defRPr sz="2000">
                <a:solidFill>
                  <a:schemeClr val="tx1"/>
                </a:solidFill>
                <a:latin typeface="Arial" charset="0"/>
              </a:defRPr>
            </a:lvl7pPr>
            <a:lvl8pPr eaLnBrk="0" hangingPunct="0">
              <a:defRPr sz="2000">
                <a:solidFill>
                  <a:schemeClr val="tx1"/>
                </a:solidFill>
                <a:latin typeface="Arial" charset="0"/>
              </a:defRPr>
            </a:lvl8pPr>
            <a:lvl9pPr eaLnBrk="0" hangingPunct="0">
              <a:defRPr sz="2000">
                <a:solidFill>
                  <a:schemeClr val="tx1"/>
                </a:solidFill>
                <a:latin typeface="Arial"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altLang="es-MX" sz="1400" b="1" i="1"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¿Qué es el valor de la marca? (Salud de marca)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altLang="es-MX" sz="14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El valor de la marca fue definido: como los activos (o pasivos) vinculados al nombre y símbolo de la marca que se incorporan                  (o sustraen) al producto o servicio. Estos activos pueden agruparse en cuatro dimensiones:</a:t>
            </a:r>
          </a:p>
        </p:txBody>
      </p:sp>
      <p:sp>
        <p:nvSpPr>
          <p:cNvPr id="5" name="Elipse 4">
            <a:extLst>
              <a:ext uri="{FF2B5EF4-FFF2-40B4-BE49-F238E27FC236}">
                <a16:creationId xmlns:a16="http://schemas.microsoft.com/office/drawing/2014/main" id="{EDE2DB5A-49A8-6280-92D2-04AB5A7D58D8}"/>
              </a:ext>
            </a:extLst>
          </p:cNvPr>
          <p:cNvSpPr/>
          <p:nvPr/>
        </p:nvSpPr>
        <p:spPr>
          <a:xfrm>
            <a:off x="1836558" y="2034064"/>
            <a:ext cx="746413" cy="746413"/>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6" name="Gráfico 5" descr="Cerebro izquierdo contorno">
            <a:extLst>
              <a:ext uri="{FF2B5EF4-FFF2-40B4-BE49-F238E27FC236}">
                <a16:creationId xmlns:a16="http://schemas.microsoft.com/office/drawing/2014/main" id="{E4EA7048-FF63-C898-A26B-30188F41243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6558" y="2056650"/>
            <a:ext cx="716848" cy="716848"/>
          </a:xfrm>
          <a:prstGeom prst="rect">
            <a:avLst/>
          </a:prstGeom>
        </p:spPr>
      </p:pic>
      <p:sp>
        <p:nvSpPr>
          <p:cNvPr id="7" name="Text Box 5">
            <a:extLst>
              <a:ext uri="{FF2B5EF4-FFF2-40B4-BE49-F238E27FC236}">
                <a16:creationId xmlns:a16="http://schemas.microsoft.com/office/drawing/2014/main" id="{FB34E9E9-4FAC-0232-CA9A-FB5C7BD19978}"/>
              </a:ext>
            </a:extLst>
          </p:cNvPr>
          <p:cNvSpPr txBox="1">
            <a:spLocks noChangeArrowheads="1"/>
          </p:cNvSpPr>
          <p:nvPr/>
        </p:nvSpPr>
        <p:spPr bwMode="auto">
          <a:xfrm>
            <a:off x="965023" y="2880537"/>
            <a:ext cx="2459919" cy="307754"/>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FAMILIARIDAD</a:t>
            </a:r>
          </a:p>
        </p:txBody>
      </p:sp>
      <p:sp>
        <p:nvSpPr>
          <p:cNvPr id="8" name="CuadroTexto 7">
            <a:extLst>
              <a:ext uri="{FF2B5EF4-FFF2-40B4-BE49-F238E27FC236}">
                <a16:creationId xmlns:a16="http://schemas.microsoft.com/office/drawing/2014/main" id="{9BEF6F13-B785-F112-866F-5541CBE96B9B}"/>
              </a:ext>
            </a:extLst>
          </p:cNvPr>
          <p:cNvSpPr txBox="1"/>
          <p:nvPr/>
        </p:nvSpPr>
        <p:spPr>
          <a:xfrm>
            <a:off x="1073092" y="3863720"/>
            <a:ext cx="2243781" cy="1612493"/>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schemeClr val="tx1">
                    <a:lumMod val="75000"/>
                    <a:lumOff val="25000"/>
                  </a:schemeClr>
                </a:solidFill>
                <a:effectLst/>
                <a:uLnTx/>
                <a:uFillTx/>
                <a:latin typeface="Century Gothic" panose="020B0502020202020204" pitchFamily="34" charset="0"/>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TOM</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Conocimiento espontáneo</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Conocimiento total</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Conciencia publicitaria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Compra alguna vez</a:t>
            </a:r>
          </a:p>
        </p:txBody>
      </p:sp>
      <p:grpSp>
        <p:nvGrpSpPr>
          <p:cNvPr id="9" name="Grupo 8">
            <a:extLst>
              <a:ext uri="{FF2B5EF4-FFF2-40B4-BE49-F238E27FC236}">
                <a16:creationId xmlns:a16="http://schemas.microsoft.com/office/drawing/2014/main" id="{C04A8B1F-4132-C127-D853-A5B71E16DB34}"/>
              </a:ext>
            </a:extLst>
          </p:cNvPr>
          <p:cNvGrpSpPr/>
          <p:nvPr/>
        </p:nvGrpSpPr>
        <p:grpSpPr>
          <a:xfrm>
            <a:off x="4440279" y="2041044"/>
            <a:ext cx="746413" cy="746413"/>
            <a:chOff x="3749675" y="2626677"/>
            <a:chExt cx="466403" cy="466403"/>
          </a:xfrm>
        </p:grpSpPr>
        <p:sp>
          <p:nvSpPr>
            <p:cNvPr id="10" name="Elipse 9">
              <a:extLst>
                <a:ext uri="{FF2B5EF4-FFF2-40B4-BE49-F238E27FC236}">
                  <a16:creationId xmlns:a16="http://schemas.microsoft.com/office/drawing/2014/main" id="{E641E256-ADCB-57FF-1FD6-DF4550B94B3E}"/>
                </a:ext>
              </a:extLst>
            </p:cNvPr>
            <p:cNvSpPr/>
            <p:nvPr/>
          </p:nvSpPr>
          <p:spPr>
            <a:xfrm>
              <a:off x="3749675" y="2626677"/>
              <a:ext cx="466403" cy="466403"/>
            </a:xfrm>
            <a:prstGeom prst="ellipse">
              <a:avLst/>
            </a:prstGeom>
            <a:solidFill>
              <a:srgbClr val="225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1" name="Gráfico 10" descr="Imagen contorno">
              <a:extLst>
                <a:ext uri="{FF2B5EF4-FFF2-40B4-BE49-F238E27FC236}">
                  <a16:creationId xmlns:a16="http://schemas.microsoft.com/office/drawing/2014/main" id="{A3D4AD68-71F7-F361-155C-8926A1A50C0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4600" y="2662810"/>
              <a:ext cx="385192" cy="385192"/>
            </a:xfrm>
            <a:prstGeom prst="rect">
              <a:avLst/>
            </a:prstGeom>
          </p:spPr>
        </p:pic>
      </p:grpSp>
      <p:sp>
        <p:nvSpPr>
          <p:cNvPr id="12" name="Text Box 5">
            <a:extLst>
              <a:ext uri="{FF2B5EF4-FFF2-40B4-BE49-F238E27FC236}">
                <a16:creationId xmlns:a16="http://schemas.microsoft.com/office/drawing/2014/main" id="{E45FEF2D-D016-CC35-B388-73C1271BE4E3}"/>
              </a:ext>
            </a:extLst>
          </p:cNvPr>
          <p:cNvSpPr txBox="1">
            <a:spLocks noChangeArrowheads="1"/>
          </p:cNvSpPr>
          <p:nvPr/>
        </p:nvSpPr>
        <p:spPr bwMode="auto">
          <a:xfrm>
            <a:off x="3583526" y="2788204"/>
            <a:ext cx="2459919" cy="492420"/>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ASOCIACIONES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MENTALES</a:t>
            </a:r>
          </a:p>
        </p:txBody>
      </p:sp>
      <p:pic>
        <p:nvPicPr>
          <p:cNvPr id="13" name="Gráfico 12" descr="Comentario con corazón contorno">
            <a:extLst>
              <a:ext uri="{FF2B5EF4-FFF2-40B4-BE49-F238E27FC236}">
                <a16:creationId xmlns:a16="http://schemas.microsoft.com/office/drawing/2014/main" id="{38B1DF20-E344-B8C0-8762-4285CF2FD07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7217" y="2073520"/>
            <a:ext cx="691433" cy="691433"/>
          </a:xfrm>
          <a:prstGeom prst="rect">
            <a:avLst/>
          </a:prstGeom>
        </p:spPr>
      </p:pic>
      <p:grpSp>
        <p:nvGrpSpPr>
          <p:cNvPr id="14" name="Grupo 13">
            <a:extLst>
              <a:ext uri="{FF2B5EF4-FFF2-40B4-BE49-F238E27FC236}">
                <a16:creationId xmlns:a16="http://schemas.microsoft.com/office/drawing/2014/main" id="{FC7ABCEE-6157-1374-1F7F-A5BE683DCBA9}"/>
              </a:ext>
            </a:extLst>
          </p:cNvPr>
          <p:cNvGrpSpPr/>
          <p:nvPr/>
        </p:nvGrpSpPr>
        <p:grpSpPr>
          <a:xfrm>
            <a:off x="9738488" y="2042531"/>
            <a:ext cx="746413" cy="746413"/>
            <a:chOff x="9007476" y="2628164"/>
            <a:chExt cx="466403" cy="466403"/>
          </a:xfrm>
        </p:grpSpPr>
        <p:sp>
          <p:nvSpPr>
            <p:cNvPr id="15" name="Elipse 14">
              <a:extLst>
                <a:ext uri="{FF2B5EF4-FFF2-40B4-BE49-F238E27FC236}">
                  <a16:creationId xmlns:a16="http://schemas.microsoft.com/office/drawing/2014/main" id="{CA5E26B4-866E-107D-A150-4A9E9012507C}"/>
                </a:ext>
              </a:extLst>
            </p:cNvPr>
            <p:cNvSpPr/>
            <p:nvPr/>
          </p:nvSpPr>
          <p:spPr>
            <a:xfrm>
              <a:off x="9007476" y="2628164"/>
              <a:ext cx="466403" cy="46640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6" name="Gráfico 15" descr="Corazón contorno">
              <a:extLst>
                <a:ext uri="{FF2B5EF4-FFF2-40B4-BE49-F238E27FC236}">
                  <a16:creationId xmlns:a16="http://schemas.microsoft.com/office/drawing/2014/main" id="{58E16434-3593-4108-6190-18E60581DA3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50865" y="2692400"/>
              <a:ext cx="387176" cy="387176"/>
            </a:xfrm>
            <a:prstGeom prst="rect">
              <a:avLst/>
            </a:prstGeom>
          </p:spPr>
        </p:pic>
      </p:grpSp>
      <p:sp>
        <p:nvSpPr>
          <p:cNvPr id="17" name="Text Box 5">
            <a:extLst>
              <a:ext uri="{FF2B5EF4-FFF2-40B4-BE49-F238E27FC236}">
                <a16:creationId xmlns:a16="http://schemas.microsoft.com/office/drawing/2014/main" id="{62DCC650-6334-17E0-4296-2C510BF420F2}"/>
              </a:ext>
            </a:extLst>
          </p:cNvPr>
          <p:cNvSpPr txBox="1">
            <a:spLocks noChangeArrowheads="1"/>
          </p:cNvSpPr>
          <p:nvPr/>
        </p:nvSpPr>
        <p:spPr bwMode="auto">
          <a:xfrm>
            <a:off x="9144378" y="2880537"/>
            <a:ext cx="1934633" cy="307754"/>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FIDELIDAD</a:t>
            </a:r>
          </a:p>
        </p:txBody>
      </p:sp>
      <p:sp>
        <p:nvSpPr>
          <p:cNvPr id="18" name="Text Box 17">
            <a:extLst>
              <a:ext uri="{FF2B5EF4-FFF2-40B4-BE49-F238E27FC236}">
                <a16:creationId xmlns:a16="http://schemas.microsoft.com/office/drawing/2014/main" id="{60383972-2251-CAC3-6B7A-3CCD9AB3C574}"/>
              </a:ext>
            </a:extLst>
          </p:cNvPr>
          <p:cNvSpPr txBox="1">
            <a:spLocks noChangeArrowheads="1"/>
          </p:cNvSpPr>
          <p:nvPr/>
        </p:nvSpPr>
        <p:spPr bwMode="auto">
          <a:xfrm>
            <a:off x="3324314" y="6031334"/>
            <a:ext cx="484187"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B2B2B2">
                    <a:lumMod val="50000"/>
                  </a:srgbClr>
                </a:solidFill>
                <a:effectLst/>
                <a:uLnTx/>
                <a:uFillTx/>
                <a:latin typeface="Century Gothic" panose="020B0502020202020204" pitchFamily="34" charset="0"/>
                <a:ea typeface="+mn-ea"/>
                <a:cs typeface="+mn-cs"/>
              </a:rPr>
              <a:t>+</a:t>
            </a:r>
          </a:p>
        </p:txBody>
      </p:sp>
      <p:sp>
        <p:nvSpPr>
          <p:cNvPr id="19" name="Text Box 19">
            <a:extLst>
              <a:ext uri="{FF2B5EF4-FFF2-40B4-BE49-F238E27FC236}">
                <a16:creationId xmlns:a16="http://schemas.microsoft.com/office/drawing/2014/main" id="{C3633F01-3AD0-400E-3CAF-6B45668287FF}"/>
              </a:ext>
            </a:extLst>
          </p:cNvPr>
          <p:cNvSpPr txBox="1">
            <a:spLocks noChangeArrowheads="1"/>
          </p:cNvSpPr>
          <p:nvPr/>
        </p:nvSpPr>
        <p:spPr bwMode="auto">
          <a:xfrm>
            <a:off x="8218107" y="6050384"/>
            <a:ext cx="484188"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5F5F5F"/>
                </a:solidFill>
                <a:effectLst/>
                <a:uLnTx/>
                <a:uFillTx/>
                <a:latin typeface="Century Gothic" panose="020B0502020202020204" pitchFamily="34" charset="0"/>
                <a:ea typeface="+mn-ea"/>
                <a:cs typeface="+mn-cs"/>
              </a:rPr>
              <a:t>=</a:t>
            </a:r>
          </a:p>
        </p:txBody>
      </p:sp>
      <p:sp>
        <p:nvSpPr>
          <p:cNvPr id="20" name="Text Box 15">
            <a:extLst>
              <a:ext uri="{FF2B5EF4-FFF2-40B4-BE49-F238E27FC236}">
                <a16:creationId xmlns:a16="http://schemas.microsoft.com/office/drawing/2014/main" id="{FA9BFD1C-6E43-B08E-AA99-B715FF017DAA}"/>
              </a:ext>
            </a:extLst>
          </p:cNvPr>
          <p:cNvSpPr txBox="1">
            <a:spLocks noChangeArrowheads="1"/>
          </p:cNvSpPr>
          <p:nvPr/>
        </p:nvSpPr>
        <p:spPr bwMode="auto">
          <a:xfrm>
            <a:off x="6434505" y="6060989"/>
            <a:ext cx="1735213" cy="333754"/>
          </a:xfrm>
          <a:prstGeom prst="rect">
            <a:avLst/>
          </a:prstGeom>
          <a:solidFill>
            <a:srgbClr val="7F7F7F"/>
          </a:solidFill>
          <a:ln>
            <a:solidFill>
              <a:schemeClr val="tx1">
                <a:lumMod val="65000"/>
                <a:lumOff val="35000"/>
              </a:schemeClr>
            </a:solidFill>
          </a:ln>
        </p:spPr>
        <p:txBody>
          <a:bodyPr wrap="square"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Diferenciación</a:t>
            </a:r>
          </a:p>
        </p:txBody>
      </p:sp>
      <p:sp>
        <p:nvSpPr>
          <p:cNvPr id="21" name="Text Box 16">
            <a:extLst>
              <a:ext uri="{FF2B5EF4-FFF2-40B4-BE49-F238E27FC236}">
                <a16:creationId xmlns:a16="http://schemas.microsoft.com/office/drawing/2014/main" id="{40128DE8-2090-C1B6-8D3C-FBE6C26E28D1}"/>
              </a:ext>
            </a:extLst>
          </p:cNvPr>
          <p:cNvSpPr txBox="1">
            <a:spLocks noChangeArrowheads="1"/>
          </p:cNvSpPr>
          <p:nvPr/>
        </p:nvSpPr>
        <p:spPr bwMode="auto">
          <a:xfrm>
            <a:off x="9109682" y="6075338"/>
            <a:ext cx="2033588" cy="333754"/>
          </a:xfrm>
          <a:prstGeom prst="rect">
            <a:avLst/>
          </a:prstGeom>
          <a:solidFill>
            <a:srgbClr val="7F7F7F"/>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Desempeño</a:t>
            </a:r>
          </a:p>
        </p:txBody>
      </p:sp>
      <p:sp>
        <p:nvSpPr>
          <p:cNvPr id="22" name="Text Box 13">
            <a:extLst>
              <a:ext uri="{FF2B5EF4-FFF2-40B4-BE49-F238E27FC236}">
                <a16:creationId xmlns:a16="http://schemas.microsoft.com/office/drawing/2014/main" id="{297757B9-2F3A-D097-C966-D788026793E1}"/>
              </a:ext>
            </a:extLst>
          </p:cNvPr>
          <p:cNvSpPr txBox="1">
            <a:spLocks noChangeArrowheads="1"/>
          </p:cNvSpPr>
          <p:nvPr/>
        </p:nvSpPr>
        <p:spPr bwMode="auto">
          <a:xfrm>
            <a:off x="1285839" y="6075338"/>
            <a:ext cx="1847850" cy="333754"/>
          </a:xfrm>
          <a:prstGeom prst="rect">
            <a:avLst/>
          </a:prstGeom>
          <a:solidFill>
            <a:srgbClr val="7F7F7F"/>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Identificación</a:t>
            </a:r>
          </a:p>
        </p:txBody>
      </p:sp>
      <p:sp>
        <p:nvSpPr>
          <p:cNvPr id="23" name="Text Box 14">
            <a:extLst>
              <a:ext uri="{FF2B5EF4-FFF2-40B4-BE49-F238E27FC236}">
                <a16:creationId xmlns:a16="http://schemas.microsoft.com/office/drawing/2014/main" id="{B2E34DDE-4348-BFB2-CE1C-47453F90567F}"/>
              </a:ext>
            </a:extLst>
          </p:cNvPr>
          <p:cNvSpPr txBox="1">
            <a:spLocks noChangeArrowheads="1"/>
          </p:cNvSpPr>
          <p:nvPr/>
        </p:nvSpPr>
        <p:spPr bwMode="auto">
          <a:xfrm>
            <a:off x="3905136" y="6075338"/>
            <a:ext cx="1846262" cy="333754"/>
          </a:xfrm>
          <a:prstGeom prst="rect">
            <a:avLst/>
          </a:prstGeom>
          <a:solidFill>
            <a:srgbClr val="2E768E"/>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l"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Posicionamiento</a:t>
            </a:r>
          </a:p>
        </p:txBody>
      </p:sp>
      <p:sp>
        <p:nvSpPr>
          <p:cNvPr id="24" name="Text Box 17">
            <a:extLst>
              <a:ext uri="{FF2B5EF4-FFF2-40B4-BE49-F238E27FC236}">
                <a16:creationId xmlns:a16="http://schemas.microsoft.com/office/drawing/2014/main" id="{CB8B8AA5-9B7E-22B4-5758-ACA6724602EF}"/>
              </a:ext>
            </a:extLst>
          </p:cNvPr>
          <p:cNvSpPr txBox="1">
            <a:spLocks noChangeArrowheads="1"/>
          </p:cNvSpPr>
          <p:nvPr/>
        </p:nvSpPr>
        <p:spPr bwMode="auto">
          <a:xfrm>
            <a:off x="5861698" y="6040859"/>
            <a:ext cx="484187"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B2B2B2">
                    <a:lumMod val="50000"/>
                  </a:srgbClr>
                </a:solidFill>
                <a:effectLst/>
                <a:uLnTx/>
                <a:uFillTx/>
                <a:latin typeface="Century Gothic" panose="020B0502020202020204" pitchFamily="34" charset="0"/>
                <a:ea typeface="+mn-ea"/>
                <a:cs typeface="+mn-cs"/>
              </a:rPr>
              <a:t>+</a:t>
            </a:r>
          </a:p>
        </p:txBody>
      </p:sp>
      <p:sp>
        <p:nvSpPr>
          <p:cNvPr id="25" name="CuadroTexto 24">
            <a:extLst>
              <a:ext uri="{FF2B5EF4-FFF2-40B4-BE49-F238E27FC236}">
                <a16:creationId xmlns:a16="http://schemas.microsoft.com/office/drawing/2014/main" id="{A0D77F37-57E7-D746-936A-4AA691A99143}"/>
              </a:ext>
            </a:extLst>
          </p:cNvPr>
          <p:cNvSpPr txBox="1"/>
          <p:nvPr/>
        </p:nvSpPr>
        <p:spPr>
          <a:xfrm>
            <a:off x="3656186" y="3849371"/>
            <a:ext cx="2581850" cy="1095428"/>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ES"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Índice de atracción</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ES"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Driver </a:t>
            </a: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Analysis</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Mapa de posicionamiento</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Perfil imagen de marca</a:t>
            </a:r>
          </a:p>
        </p:txBody>
      </p:sp>
      <p:sp>
        <p:nvSpPr>
          <p:cNvPr id="26" name="CuadroTexto 25">
            <a:extLst>
              <a:ext uri="{FF2B5EF4-FFF2-40B4-BE49-F238E27FC236}">
                <a16:creationId xmlns:a16="http://schemas.microsoft.com/office/drawing/2014/main" id="{0AFF7747-2A11-61E5-3D7C-218D6D57E6C4}"/>
              </a:ext>
            </a:extLst>
          </p:cNvPr>
          <p:cNvSpPr txBox="1"/>
          <p:nvPr/>
        </p:nvSpPr>
        <p:spPr>
          <a:xfrm>
            <a:off x="6310821" y="3849371"/>
            <a:ext cx="2163077" cy="977191"/>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0" marR="0" lvl="0" indent="0" algn="l"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Valor percibido de marca</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Precio</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Calidad</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Confianza</a:t>
            </a:r>
          </a:p>
        </p:txBody>
      </p:sp>
      <p:sp>
        <p:nvSpPr>
          <p:cNvPr id="27" name="Text Box 5">
            <a:extLst>
              <a:ext uri="{FF2B5EF4-FFF2-40B4-BE49-F238E27FC236}">
                <a16:creationId xmlns:a16="http://schemas.microsoft.com/office/drawing/2014/main" id="{0A1EC04E-9FF5-6F65-2AE1-C0B95F84414C}"/>
              </a:ext>
            </a:extLst>
          </p:cNvPr>
          <p:cNvSpPr txBox="1">
            <a:spLocks noChangeArrowheads="1"/>
          </p:cNvSpPr>
          <p:nvPr/>
        </p:nvSpPr>
        <p:spPr bwMode="auto">
          <a:xfrm>
            <a:off x="6375617" y="2788204"/>
            <a:ext cx="1934633" cy="492420"/>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404040"/>
                </a:solidFill>
                <a:effectLst/>
                <a:uLnTx/>
                <a:uFillTx/>
                <a:latin typeface="Century Gothic" panose="020B0502020202020204" pitchFamily="34" charset="0"/>
                <a:ea typeface="+mn-ea"/>
                <a:cs typeface="+mn-cs"/>
              </a:rPr>
              <a:t>VALOR PERCIBIDO DE MARCA</a:t>
            </a:r>
          </a:p>
        </p:txBody>
      </p:sp>
      <p:sp>
        <p:nvSpPr>
          <p:cNvPr id="28" name="Rectángulo: esquinas redondeadas 27">
            <a:extLst>
              <a:ext uri="{FF2B5EF4-FFF2-40B4-BE49-F238E27FC236}">
                <a16:creationId xmlns:a16="http://schemas.microsoft.com/office/drawing/2014/main" id="{F2682AED-9A85-457C-6919-2E871BD869FA}"/>
              </a:ext>
            </a:extLst>
          </p:cNvPr>
          <p:cNvSpPr/>
          <p:nvPr/>
        </p:nvSpPr>
        <p:spPr>
          <a:xfrm>
            <a:off x="3681105" y="1767434"/>
            <a:ext cx="2346013" cy="4780994"/>
          </a:xfrm>
          <a:prstGeom prst="roundRect">
            <a:avLst>
              <a:gd name="adj" fmla="val 5928"/>
            </a:avLst>
          </a:prstGeom>
          <a:noFill/>
          <a:ln w="28575">
            <a:solidFill>
              <a:srgbClr val="2E76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9" name="CuadroTexto 28">
            <a:extLst>
              <a:ext uri="{FF2B5EF4-FFF2-40B4-BE49-F238E27FC236}">
                <a16:creationId xmlns:a16="http://schemas.microsoft.com/office/drawing/2014/main" id="{22D7904D-0652-D5FD-6ED2-E618D925A2D9}"/>
              </a:ext>
            </a:extLst>
          </p:cNvPr>
          <p:cNvSpPr txBox="1"/>
          <p:nvPr/>
        </p:nvSpPr>
        <p:spPr>
          <a:xfrm>
            <a:off x="9065713" y="3885843"/>
            <a:ext cx="2409927" cy="1353960"/>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Índice de adopción</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Compra con frecuencia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Preferencia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Sustituta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Nivel de recomendación</a:t>
            </a:r>
          </a:p>
        </p:txBody>
      </p:sp>
      <p:sp>
        <p:nvSpPr>
          <p:cNvPr id="30" name="CuadroTexto 29">
            <a:extLst>
              <a:ext uri="{FF2B5EF4-FFF2-40B4-BE49-F238E27FC236}">
                <a16:creationId xmlns:a16="http://schemas.microsoft.com/office/drawing/2014/main" id="{535EB311-2A18-1BB0-3943-52CF065E936B}"/>
              </a:ext>
            </a:extLst>
          </p:cNvPr>
          <p:cNvSpPr txBox="1"/>
          <p:nvPr/>
        </p:nvSpPr>
        <p:spPr>
          <a:xfrm>
            <a:off x="0" y="0"/>
            <a:ext cx="2582971" cy="448908"/>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2400" b="1" i="0" u="none" strike="noStrike" cap="none" spc="0" normalizeH="0" baseline="0">
                <a:ln>
                  <a:noFill/>
                </a:ln>
                <a:solidFill>
                  <a:prstClr val="black"/>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ASOCIACIONES</a:t>
            </a:r>
          </a:p>
        </p:txBody>
      </p:sp>
    </p:spTree>
    <p:extLst>
      <p:ext uri="{BB962C8B-B14F-4D97-AF65-F5344CB8AC3E}">
        <p14:creationId xmlns:p14="http://schemas.microsoft.com/office/powerpoint/2010/main" val="574512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79">
            <a:extLst>
              <a:ext uri="{FF2B5EF4-FFF2-40B4-BE49-F238E27FC236}">
                <a16:creationId xmlns:a16="http://schemas.microsoft.com/office/drawing/2014/main" id="{2736A1D4-AEE0-78D7-978E-A628C973B143}"/>
              </a:ext>
            </a:extLst>
          </p:cNvPr>
          <p:cNvGraphicFramePr>
            <a:graphicFrameLocks noGrp="1"/>
          </p:cNvGraphicFramePr>
          <p:nvPr/>
        </p:nvGraphicFramePr>
        <p:xfrm>
          <a:off x="3348642" y="5227002"/>
          <a:ext cx="7658036" cy="703213"/>
        </p:xfrm>
        <a:graphic>
          <a:graphicData uri="http://schemas.openxmlformats.org/drawingml/2006/table">
            <a:tbl>
              <a:tblPr firstRow="1" bandRow="1">
                <a:tableStyleId>{5C22544A-7EE6-4342-B048-85BDC9FD1C3A}</a:tableStyleId>
              </a:tblPr>
              <a:tblGrid>
                <a:gridCol w="1550534">
                  <a:extLst>
                    <a:ext uri="{9D8B030D-6E8A-4147-A177-3AD203B41FA5}">
                      <a16:colId xmlns:a16="http://schemas.microsoft.com/office/drawing/2014/main" val="3533589098"/>
                    </a:ext>
                  </a:extLst>
                </a:gridCol>
                <a:gridCol w="1526875">
                  <a:extLst>
                    <a:ext uri="{9D8B030D-6E8A-4147-A177-3AD203B41FA5}">
                      <a16:colId xmlns:a16="http://schemas.microsoft.com/office/drawing/2014/main" val="2916503738"/>
                    </a:ext>
                  </a:extLst>
                </a:gridCol>
                <a:gridCol w="1561382">
                  <a:extLst>
                    <a:ext uri="{9D8B030D-6E8A-4147-A177-3AD203B41FA5}">
                      <a16:colId xmlns:a16="http://schemas.microsoft.com/office/drawing/2014/main" val="3286112581"/>
                    </a:ext>
                  </a:extLst>
                </a:gridCol>
                <a:gridCol w="1526875">
                  <a:extLst>
                    <a:ext uri="{9D8B030D-6E8A-4147-A177-3AD203B41FA5}">
                      <a16:colId xmlns:a16="http://schemas.microsoft.com/office/drawing/2014/main" val="1814083883"/>
                    </a:ext>
                  </a:extLst>
                </a:gridCol>
                <a:gridCol w="1492370">
                  <a:extLst>
                    <a:ext uri="{9D8B030D-6E8A-4147-A177-3AD203B41FA5}">
                      <a16:colId xmlns:a16="http://schemas.microsoft.com/office/drawing/2014/main" val="20004"/>
                    </a:ext>
                  </a:extLst>
                </a:gridCol>
              </a:tblGrid>
              <a:tr h="703213">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430064188"/>
                  </a:ext>
                </a:extLst>
              </a:tr>
            </a:tbl>
          </a:graphicData>
        </a:graphic>
      </p:graphicFrame>
      <p:graphicFrame>
        <p:nvGraphicFramePr>
          <p:cNvPr id="28" name="Gráfico 27">
            <a:extLst>
              <a:ext uri="{FF2B5EF4-FFF2-40B4-BE49-F238E27FC236}">
                <a16:creationId xmlns:a16="http://schemas.microsoft.com/office/drawing/2014/main" id="{0EEF767B-87E0-7BFF-99B5-EB037D65F5C7}"/>
              </a:ext>
            </a:extLst>
          </p:cNvPr>
          <p:cNvGraphicFramePr/>
          <p:nvPr/>
        </p:nvGraphicFramePr>
        <p:xfrm>
          <a:off x="3168997" y="5263552"/>
          <a:ext cx="8040535" cy="769420"/>
        </p:xfrm>
        <a:graphic>
          <a:graphicData uri="http://schemas.openxmlformats.org/drawingml/2006/chart">
            <c:chart xmlns:c="http://schemas.openxmlformats.org/drawingml/2006/chart" xmlns:r="http://schemas.openxmlformats.org/officeDocument/2006/relationships" r:id="rId2"/>
          </a:graphicData>
        </a:graphic>
      </p:graphicFrame>
      <p:sp>
        <p:nvSpPr>
          <p:cNvPr id="2" name="1 Marcador de número de diapositiva"/>
          <p:cNvSpPr>
            <a:spLocks noGrp="1"/>
          </p:cNvSpPr>
          <p:nvPr>
            <p:ph type="sldNum" sz="quarter" idx="12"/>
          </p:nvPr>
        </p:nvSpPr>
        <p:spPr>
          <a:xfrm>
            <a:off x="9474200" y="658166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CO" sz="1200" b="0" i="0" u="none" strike="noStrike" kern="1200" cap="none" spc="0" normalizeH="0" baseline="0" noProof="0" dirty="0">
              <a:ln>
                <a:noFill/>
              </a:ln>
              <a:solidFill>
                <a:prstClr val="black">
                  <a:tint val="75000"/>
                </a:prstClr>
              </a:solidFill>
              <a:effectLst/>
              <a:uLnTx/>
              <a:uFillTx/>
              <a:latin typeface="Century Gothic" panose="020B0502020202020204" pitchFamily="34" charset="0"/>
              <a:ea typeface="+mn-ea"/>
              <a:cs typeface="+mn-cs"/>
            </a:endParaRPr>
          </a:p>
        </p:txBody>
      </p:sp>
      <p:sp>
        <p:nvSpPr>
          <p:cNvPr id="59" name="Text Box 5">
            <a:extLst>
              <a:ext uri="{FF2B5EF4-FFF2-40B4-BE49-F238E27FC236}">
                <a16:creationId xmlns:a16="http://schemas.microsoft.com/office/drawing/2014/main" id="{117280B9-9ED3-4B7F-BFF3-71966AF761AC}"/>
              </a:ext>
            </a:extLst>
          </p:cNvPr>
          <p:cNvSpPr txBox="1">
            <a:spLocks noChangeArrowheads="1"/>
          </p:cNvSpPr>
          <p:nvPr/>
        </p:nvSpPr>
        <p:spPr bwMode="auto">
          <a:xfrm>
            <a:off x="-1" y="18292"/>
            <a:ext cx="5642919"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Índice de atracción / </a:t>
            </a:r>
            <a:r>
              <a:rPr kumimoji="0" lang="es-CO" sz="18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9" name="CuadroTexto 38"/>
          <p:cNvSpPr txBox="1"/>
          <p:nvPr/>
        </p:nvSpPr>
        <p:spPr>
          <a:xfrm>
            <a:off x="0" y="6648636"/>
            <a:ext cx="118459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¿Cuáles de estas marcas/laboratorios fabricantes de medicamentos genéricos a ha comprado </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alguna vez</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 </a:t>
            </a: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 las siguientes marcas/laboratorios fabricantes de medicamentos genéricos , ¿Cuáles conoce o ha oído mencionar? </a:t>
            </a:r>
          </a:p>
        </p:txBody>
      </p:sp>
      <p:sp>
        <p:nvSpPr>
          <p:cNvPr id="37" name="Text Box 5"/>
          <p:cNvSpPr txBox="1">
            <a:spLocks noChangeArrowheads="1"/>
          </p:cNvSpPr>
          <p:nvPr/>
        </p:nvSpPr>
        <p:spPr bwMode="auto">
          <a:xfrm>
            <a:off x="443637" y="888668"/>
            <a:ext cx="10861742" cy="769419"/>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logra recuperar el índice alcanzado en 2020 donde se presentan niveles muy similares a marcas con Genfar, </a:t>
            </a:r>
            <a:r>
              <a:rPr kumimoji="0" lang="es-E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siendo resultado del incremento de los niveles de prueba entre quienes la conocen; lo cual se establece como un panorama muy positivo para continuar ganando terreno sobre los competidores.</a:t>
            </a:r>
          </a:p>
        </p:txBody>
      </p:sp>
      <p:sp>
        <p:nvSpPr>
          <p:cNvPr id="3" name="Elipse 2">
            <a:extLst>
              <a:ext uri="{FF2B5EF4-FFF2-40B4-BE49-F238E27FC236}">
                <a16:creationId xmlns:a16="http://schemas.microsoft.com/office/drawing/2014/main" id="{8F3CB4FB-9593-62BD-C30F-FCC05FD8687E}"/>
              </a:ext>
            </a:extLst>
          </p:cNvPr>
          <p:cNvSpPr/>
          <p:nvPr/>
        </p:nvSpPr>
        <p:spPr bwMode="auto">
          <a:xfrm>
            <a:off x="1710927" y="2251317"/>
            <a:ext cx="1149829" cy="1149829"/>
          </a:xfrm>
          <a:prstGeom prst="ellipse">
            <a:avLst/>
          </a:prstGeom>
          <a:solidFill>
            <a:srgbClr val="FF6600"/>
          </a:solidFill>
          <a:ln>
            <a:noFill/>
            <a:headEnd type="none" w="med" len="med"/>
            <a:tailEnd type="none" w="med" len="med"/>
          </a:ln>
          <a:scene3d>
            <a:camera prst="orthographicFront"/>
            <a:lightRig rig="threePt" dir="t"/>
          </a:scene3d>
          <a:sp3d>
            <a:bevelT/>
          </a:sp3d>
        </p:spPr>
        <p:style>
          <a:lnRef idx="1">
            <a:schemeClr val="dk1"/>
          </a:lnRef>
          <a:fillRef idx="3">
            <a:schemeClr val="dk1"/>
          </a:fillRef>
          <a:effectRef idx="2">
            <a:schemeClr val="dk1"/>
          </a:effectRef>
          <a:fontRef idx="minor">
            <a:schemeClr val="lt1"/>
          </a:fontRef>
        </p:style>
        <p:txBody>
          <a:bodyPr vert="horz" wrap="square" lIns="76832" tIns="38416" rIns="76832" bIns="38416" numCol="1" rtlCol="0" anchor="t" anchorCtr="0" compatLnSpc="1">
            <a:prstTxWarp prst="textNoShape">
              <a:avLst/>
            </a:prstTxWarp>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512" b="0" i="0" u="none" strike="noStrike" kern="1200" cap="none" spc="0" normalizeH="0" baseline="0" noProof="0">
              <a:ln>
                <a:noFill/>
              </a:ln>
              <a:solidFill>
                <a:srgbClr val="000000"/>
              </a:solidFill>
              <a:effectLst/>
              <a:uLnTx/>
              <a:uFillTx/>
              <a:latin typeface="Gill Sans MT" panose="020B0502020104020203"/>
              <a:ea typeface="ＭＳ Ｐゴシック" pitchFamily="1" charset="-128"/>
              <a:cs typeface="+mn-cs"/>
            </a:endParaRPr>
          </a:p>
        </p:txBody>
      </p:sp>
      <p:sp>
        <p:nvSpPr>
          <p:cNvPr id="4" name="CuadroTexto 3">
            <a:extLst>
              <a:ext uri="{FF2B5EF4-FFF2-40B4-BE49-F238E27FC236}">
                <a16:creationId xmlns:a16="http://schemas.microsoft.com/office/drawing/2014/main" id="{A49A3195-FBFB-B89D-0023-0C6C72EE313F}"/>
              </a:ext>
            </a:extLst>
          </p:cNvPr>
          <p:cNvSpPr txBox="1"/>
          <p:nvPr/>
        </p:nvSpPr>
        <p:spPr>
          <a:xfrm>
            <a:off x="1710379" y="2564443"/>
            <a:ext cx="1210093" cy="557717"/>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512"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Gill Sans MT" panose="020B0502020104020203"/>
                <a:ea typeface="ＭＳ Ｐゴシック" panose="020B0600070205080204" pitchFamily="34" charset="-128"/>
                <a:cs typeface="+mn-cs"/>
              </a:rPr>
              <a:t>Índice de</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512"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Gill Sans MT" panose="020B0502020104020203"/>
                <a:ea typeface="ＭＳ Ｐゴシック" panose="020B0600070205080204" pitchFamily="34" charset="-128"/>
                <a:cs typeface="+mn-cs"/>
              </a:rPr>
              <a:t> atracción</a:t>
            </a:r>
          </a:p>
        </p:txBody>
      </p:sp>
      <p:sp>
        <p:nvSpPr>
          <p:cNvPr id="5" name="CuadroTexto 4">
            <a:extLst>
              <a:ext uri="{FF2B5EF4-FFF2-40B4-BE49-F238E27FC236}">
                <a16:creationId xmlns:a16="http://schemas.microsoft.com/office/drawing/2014/main" id="{445EB4C0-89D2-8FBF-B6C9-039FC4989946}"/>
              </a:ext>
            </a:extLst>
          </p:cNvPr>
          <p:cNvSpPr txBox="1"/>
          <p:nvPr/>
        </p:nvSpPr>
        <p:spPr>
          <a:xfrm>
            <a:off x="3453905" y="2473969"/>
            <a:ext cx="3269506" cy="523220"/>
          </a:xfrm>
          <a:prstGeom prst="rect">
            <a:avLst/>
          </a:prstGeom>
          <a:ln w="12700">
            <a:solidFill>
              <a:schemeClr val="bg1">
                <a:lumMod val="50000"/>
              </a:schemeClr>
            </a:solidFill>
            <a:prstDash val="lgDash"/>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srgbClr val="000000"/>
                </a:solidFill>
                <a:effectLst/>
                <a:uLnTx/>
                <a:uFillTx/>
                <a:latin typeface="Gill Sans MT" panose="020B0502020104020203"/>
                <a:ea typeface="+mn-ea"/>
                <a:cs typeface="+mn-cs"/>
              </a:rPr>
              <a:t>Compra alguna vez/ </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srgbClr val="000000"/>
                </a:solidFill>
                <a:effectLst/>
                <a:uLnTx/>
                <a:uFillTx/>
                <a:latin typeface="Gill Sans MT" panose="020B0502020104020203"/>
                <a:ea typeface="+mn-ea"/>
                <a:cs typeface="+mn-cs"/>
              </a:rPr>
              <a:t>Total conocimiento (espontáneo + ayudado)</a:t>
            </a:r>
          </a:p>
        </p:txBody>
      </p:sp>
      <p:sp>
        <p:nvSpPr>
          <p:cNvPr id="6" name="CuadroTexto 5">
            <a:extLst>
              <a:ext uri="{FF2B5EF4-FFF2-40B4-BE49-F238E27FC236}">
                <a16:creationId xmlns:a16="http://schemas.microsoft.com/office/drawing/2014/main" id="{1AE79D4A-87B4-2C29-3DE3-61501FB46196}"/>
              </a:ext>
            </a:extLst>
          </p:cNvPr>
          <p:cNvSpPr txBox="1"/>
          <p:nvPr/>
        </p:nvSpPr>
        <p:spPr>
          <a:xfrm>
            <a:off x="7048291" y="2466503"/>
            <a:ext cx="2975622" cy="523220"/>
          </a:xfrm>
          <a:prstGeom prst="rect">
            <a:avLst/>
          </a:prstGeom>
          <a:noFill/>
          <a:ln w="12700">
            <a:solidFill>
              <a:srgbClr val="FF6D09"/>
            </a:solid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Capacidad que tiene una marca </a:t>
            </a:r>
            <a:r>
              <a:rPr kumimoji="0" lang="es-CO" sz="1400" b="1" i="1" u="sng"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para atraer nuevos consumidores</a:t>
            </a:r>
          </a:p>
        </p:txBody>
      </p:sp>
      <p:sp>
        <p:nvSpPr>
          <p:cNvPr id="7" name="CuadroTexto 6">
            <a:extLst>
              <a:ext uri="{FF2B5EF4-FFF2-40B4-BE49-F238E27FC236}">
                <a16:creationId xmlns:a16="http://schemas.microsoft.com/office/drawing/2014/main" id="{C2D138CA-1435-1E3B-66FC-2915DD4C9569}"/>
              </a:ext>
            </a:extLst>
          </p:cNvPr>
          <p:cNvSpPr txBox="1"/>
          <p:nvPr/>
        </p:nvSpPr>
        <p:spPr>
          <a:xfrm>
            <a:off x="4361892" y="2196585"/>
            <a:ext cx="1512616" cy="299184"/>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1" u="sng"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Fórmula</a:t>
            </a:r>
          </a:p>
        </p:txBody>
      </p:sp>
      <p:sp>
        <p:nvSpPr>
          <p:cNvPr id="8" name="CuadroTexto 7">
            <a:extLst>
              <a:ext uri="{FF2B5EF4-FFF2-40B4-BE49-F238E27FC236}">
                <a16:creationId xmlns:a16="http://schemas.microsoft.com/office/drawing/2014/main" id="{0A97C7DA-E8C2-00C3-8A89-F4DAD56E4DA1}"/>
              </a:ext>
            </a:extLst>
          </p:cNvPr>
          <p:cNvSpPr txBox="1"/>
          <p:nvPr/>
        </p:nvSpPr>
        <p:spPr>
          <a:xfrm>
            <a:off x="7636937" y="2131335"/>
            <a:ext cx="1512616" cy="299184"/>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1" u="sng"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Interpretación</a:t>
            </a:r>
          </a:p>
        </p:txBody>
      </p:sp>
      <p:grpSp>
        <p:nvGrpSpPr>
          <p:cNvPr id="10" name="Group 73">
            <a:extLst>
              <a:ext uri="{FF2B5EF4-FFF2-40B4-BE49-F238E27FC236}">
                <a16:creationId xmlns:a16="http://schemas.microsoft.com/office/drawing/2014/main" id="{1C4834D0-35E6-BFD1-7530-72B999E951EE}"/>
              </a:ext>
            </a:extLst>
          </p:cNvPr>
          <p:cNvGrpSpPr>
            <a:grpSpLocks/>
          </p:cNvGrpSpPr>
          <p:nvPr/>
        </p:nvGrpSpPr>
        <p:grpSpPr bwMode="auto">
          <a:xfrm>
            <a:off x="120576" y="4420637"/>
            <a:ext cx="3203829" cy="807745"/>
            <a:chOff x="4042" y="1010"/>
            <a:chExt cx="1738" cy="254"/>
          </a:xfrm>
        </p:grpSpPr>
        <p:sp>
          <p:nvSpPr>
            <p:cNvPr id="11" name="AutoShape 74">
              <a:extLst>
                <a:ext uri="{FF2B5EF4-FFF2-40B4-BE49-F238E27FC236}">
                  <a16:creationId xmlns:a16="http://schemas.microsoft.com/office/drawing/2014/main" id="{ABD52A63-00E4-4DEA-19B9-B38962BB02D1}"/>
                </a:ext>
              </a:extLst>
            </p:cNvPr>
            <p:cNvSpPr>
              <a:spLocks noChangeAspect="1" noChangeArrowheads="1" noTextEdit="1"/>
            </p:cNvSpPr>
            <p:nvPr/>
          </p:nvSpPr>
          <p:spPr bwMode="auto">
            <a:xfrm>
              <a:off x="4042" y="1010"/>
              <a:ext cx="1738" cy="2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srgbClr val="000000"/>
                </a:solidFill>
                <a:effectLst/>
                <a:uLnTx/>
                <a:uFillTx/>
                <a:latin typeface="Gill Sans MT" panose="020B0502020104020203"/>
                <a:ea typeface="ＭＳ Ｐゴシック" panose="020B0600070205080204" pitchFamily="34" charset="-128"/>
                <a:cs typeface="+mn-cs"/>
              </a:endParaRPr>
            </a:p>
          </p:txBody>
        </p:sp>
        <p:sp>
          <p:nvSpPr>
            <p:cNvPr id="12" name="Line 75">
              <a:extLst>
                <a:ext uri="{FF2B5EF4-FFF2-40B4-BE49-F238E27FC236}">
                  <a16:creationId xmlns:a16="http://schemas.microsoft.com/office/drawing/2014/main" id="{5AFE9392-B13D-4F29-C2CC-FDD772F709A9}"/>
                </a:ext>
              </a:extLst>
            </p:cNvPr>
            <p:cNvSpPr>
              <a:spLocks noChangeShapeType="1"/>
            </p:cNvSpPr>
            <p:nvPr/>
          </p:nvSpPr>
          <p:spPr bwMode="auto">
            <a:xfrm>
              <a:off x="4547" y="1133"/>
              <a:ext cx="1134"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srgbClr val="000000"/>
                </a:solidFill>
                <a:effectLst/>
                <a:uLnTx/>
                <a:uFillTx/>
                <a:latin typeface="Gill Sans MT" panose="020B0502020104020203"/>
                <a:ea typeface="ＭＳ Ｐゴシック" panose="020B0600070205080204" pitchFamily="34" charset="-128"/>
                <a:cs typeface="+mn-cs"/>
              </a:endParaRPr>
            </a:p>
          </p:txBody>
        </p:sp>
        <p:sp>
          <p:nvSpPr>
            <p:cNvPr id="13" name="Rectangle 76">
              <a:extLst>
                <a:ext uri="{FF2B5EF4-FFF2-40B4-BE49-F238E27FC236}">
                  <a16:creationId xmlns:a16="http://schemas.microsoft.com/office/drawing/2014/main" id="{5D0B47F0-9B34-EC9B-A121-912A2DA94327}"/>
                </a:ext>
              </a:extLst>
            </p:cNvPr>
            <p:cNvSpPr>
              <a:spLocks noChangeArrowheads="1"/>
            </p:cNvSpPr>
            <p:nvPr/>
          </p:nvSpPr>
          <p:spPr bwMode="auto">
            <a:xfrm>
              <a:off x="4889" y="1185"/>
              <a:ext cx="60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Conocimiento</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4" name="Rectangle 77">
              <a:extLst>
                <a:ext uri="{FF2B5EF4-FFF2-40B4-BE49-F238E27FC236}">
                  <a16:creationId xmlns:a16="http://schemas.microsoft.com/office/drawing/2014/main" id="{AD23E0F4-67C6-E86D-AF00-7FF0EC5E845F}"/>
                </a:ext>
              </a:extLst>
            </p:cNvPr>
            <p:cNvSpPr>
              <a:spLocks noChangeArrowheads="1"/>
            </p:cNvSpPr>
            <p:nvPr/>
          </p:nvSpPr>
          <p:spPr bwMode="auto">
            <a:xfrm>
              <a:off x="5028" y="1142"/>
              <a:ext cx="20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Total</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5" name="Rectangle 78">
              <a:extLst>
                <a:ext uri="{FF2B5EF4-FFF2-40B4-BE49-F238E27FC236}">
                  <a16:creationId xmlns:a16="http://schemas.microsoft.com/office/drawing/2014/main" id="{CE78F2FD-032F-8937-ACFD-2B18E35B9A42}"/>
                </a:ext>
              </a:extLst>
            </p:cNvPr>
            <p:cNvSpPr>
              <a:spLocks noChangeArrowheads="1"/>
            </p:cNvSpPr>
            <p:nvPr/>
          </p:nvSpPr>
          <p:spPr bwMode="auto">
            <a:xfrm>
              <a:off x="4668" y="1041"/>
              <a:ext cx="84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Compra alguna vez</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6" name="Rectangle 80">
              <a:extLst>
                <a:ext uri="{FF2B5EF4-FFF2-40B4-BE49-F238E27FC236}">
                  <a16:creationId xmlns:a16="http://schemas.microsoft.com/office/drawing/2014/main" id="{0FEE2393-FB33-4DB4-BEA8-A1D36153AB01}"/>
                </a:ext>
              </a:extLst>
            </p:cNvPr>
            <p:cNvSpPr>
              <a:spLocks noChangeArrowheads="1"/>
            </p:cNvSpPr>
            <p:nvPr/>
          </p:nvSpPr>
          <p:spPr bwMode="auto">
            <a:xfrm>
              <a:off x="4042" y="1153"/>
              <a:ext cx="40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Atracción</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7" name="Rectangle 81">
              <a:extLst>
                <a:ext uri="{FF2B5EF4-FFF2-40B4-BE49-F238E27FC236}">
                  <a16:creationId xmlns:a16="http://schemas.microsoft.com/office/drawing/2014/main" id="{9BD1E5F1-E323-AB85-7C5B-E404A7CDD8FA}"/>
                </a:ext>
              </a:extLst>
            </p:cNvPr>
            <p:cNvSpPr>
              <a:spLocks noChangeArrowheads="1"/>
            </p:cNvSpPr>
            <p:nvPr/>
          </p:nvSpPr>
          <p:spPr bwMode="auto">
            <a:xfrm>
              <a:off x="4127" y="1092"/>
              <a:ext cx="25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Índice</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8" name="Rectangle 82">
              <a:extLst>
                <a:ext uri="{FF2B5EF4-FFF2-40B4-BE49-F238E27FC236}">
                  <a16:creationId xmlns:a16="http://schemas.microsoft.com/office/drawing/2014/main" id="{5A17D418-6D5C-351B-8AEE-234513B5345F}"/>
                </a:ext>
              </a:extLst>
            </p:cNvPr>
            <p:cNvSpPr>
              <a:spLocks noChangeArrowheads="1"/>
            </p:cNvSpPr>
            <p:nvPr/>
          </p:nvSpPr>
          <p:spPr bwMode="auto">
            <a:xfrm>
              <a:off x="4309" y="1066"/>
              <a:ext cx="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9" name="Rectangle 83">
              <a:extLst>
                <a:ext uri="{FF2B5EF4-FFF2-40B4-BE49-F238E27FC236}">
                  <a16:creationId xmlns:a16="http://schemas.microsoft.com/office/drawing/2014/main" id="{A1640FFF-44EE-013A-EBCF-320DA0117539}"/>
                </a:ext>
              </a:extLst>
            </p:cNvPr>
            <p:cNvSpPr>
              <a:spLocks noChangeArrowheads="1"/>
            </p:cNvSpPr>
            <p:nvPr/>
          </p:nvSpPr>
          <p:spPr bwMode="auto">
            <a:xfrm>
              <a:off x="4483" y="1105"/>
              <a:ext cx="6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a:t>
              </a:r>
            </a:p>
          </p:txBody>
        </p:sp>
      </p:grpSp>
      <p:sp>
        <p:nvSpPr>
          <p:cNvPr id="20" name="CuadroTexto 19">
            <a:extLst>
              <a:ext uri="{FF2B5EF4-FFF2-40B4-BE49-F238E27FC236}">
                <a16:creationId xmlns:a16="http://schemas.microsoft.com/office/drawing/2014/main" id="{1997F799-C4F1-A717-CDB6-1159169D21BF}"/>
              </a:ext>
            </a:extLst>
          </p:cNvPr>
          <p:cNvSpPr txBox="1"/>
          <p:nvPr/>
        </p:nvSpPr>
        <p:spPr>
          <a:xfrm>
            <a:off x="2050356" y="5440630"/>
            <a:ext cx="1119335" cy="454227"/>
          </a:xfrm>
          <a:prstGeom prst="rect">
            <a:avLst/>
          </a:prstGeom>
          <a:solidFill>
            <a:schemeClr val="bg1">
              <a:lumMod val="95000"/>
            </a:schemeClr>
          </a:solidFill>
          <a:ln>
            <a:solidFill>
              <a:schemeClr val="bg1">
                <a:lumMod val="50000"/>
              </a:schemeClr>
            </a:solid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176" b="1" i="1" u="none"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Índice de </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176" b="1" i="1" u="none"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atracción</a:t>
            </a:r>
          </a:p>
        </p:txBody>
      </p:sp>
      <p:graphicFrame>
        <p:nvGraphicFramePr>
          <p:cNvPr id="27" name="Tabla 26">
            <a:extLst>
              <a:ext uri="{FF2B5EF4-FFF2-40B4-BE49-F238E27FC236}">
                <a16:creationId xmlns:a16="http://schemas.microsoft.com/office/drawing/2014/main" id="{26714F72-8CB2-8D3A-DFC4-D2D3E3F20DD2}"/>
              </a:ext>
            </a:extLst>
          </p:cNvPr>
          <p:cNvGraphicFramePr>
            <a:graphicFrameLocks noGrp="1"/>
          </p:cNvGraphicFramePr>
          <p:nvPr/>
        </p:nvGraphicFramePr>
        <p:xfrm>
          <a:off x="3348641" y="4206724"/>
          <a:ext cx="7649297" cy="958378"/>
        </p:xfrm>
        <a:graphic>
          <a:graphicData uri="http://schemas.openxmlformats.org/drawingml/2006/table">
            <a:tbl>
              <a:tblPr firstRow="1" bandRow="1">
                <a:tableStyleId>{5C22544A-7EE6-4342-B048-85BDC9FD1C3A}</a:tableStyleId>
              </a:tblPr>
              <a:tblGrid>
                <a:gridCol w="495340">
                  <a:extLst>
                    <a:ext uri="{9D8B030D-6E8A-4147-A177-3AD203B41FA5}">
                      <a16:colId xmlns:a16="http://schemas.microsoft.com/office/drawing/2014/main" val="20001"/>
                    </a:ext>
                  </a:extLst>
                </a:gridCol>
                <a:gridCol w="537327">
                  <a:extLst>
                    <a:ext uri="{9D8B030D-6E8A-4147-A177-3AD203B41FA5}">
                      <a16:colId xmlns:a16="http://schemas.microsoft.com/office/drawing/2014/main" val="388093407"/>
                    </a:ext>
                  </a:extLst>
                </a:gridCol>
                <a:gridCol w="508153">
                  <a:extLst>
                    <a:ext uri="{9D8B030D-6E8A-4147-A177-3AD203B41FA5}">
                      <a16:colId xmlns:a16="http://schemas.microsoft.com/office/drawing/2014/main" val="1673837841"/>
                    </a:ext>
                  </a:extLst>
                </a:gridCol>
                <a:gridCol w="495340">
                  <a:extLst>
                    <a:ext uri="{9D8B030D-6E8A-4147-A177-3AD203B41FA5}">
                      <a16:colId xmlns:a16="http://schemas.microsoft.com/office/drawing/2014/main" val="20003"/>
                    </a:ext>
                  </a:extLst>
                </a:gridCol>
                <a:gridCol w="550139">
                  <a:extLst>
                    <a:ext uri="{9D8B030D-6E8A-4147-A177-3AD203B41FA5}">
                      <a16:colId xmlns:a16="http://schemas.microsoft.com/office/drawing/2014/main" val="2565965740"/>
                    </a:ext>
                  </a:extLst>
                </a:gridCol>
                <a:gridCol w="495340">
                  <a:extLst>
                    <a:ext uri="{9D8B030D-6E8A-4147-A177-3AD203B41FA5}">
                      <a16:colId xmlns:a16="http://schemas.microsoft.com/office/drawing/2014/main" val="3493043159"/>
                    </a:ext>
                  </a:extLst>
                </a:gridCol>
                <a:gridCol w="495340">
                  <a:extLst>
                    <a:ext uri="{9D8B030D-6E8A-4147-A177-3AD203B41FA5}">
                      <a16:colId xmlns:a16="http://schemas.microsoft.com/office/drawing/2014/main" val="20006"/>
                    </a:ext>
                  </a:extLst>
                </a:gridCol>
                <a:gridCol w="550139">
                  <a:extLst>
                    <a:ext uri="{9D8B030D-6E8A-4147-A177-3AD203B41FA5}">
                      <a16:colId xmlns:a16="http://schemas.microsoft.com/office/drawing/2014/main" val="1469976726"/>
                    </a:ext>
                  </a:extLst>
                </a:gridCol>
                <a:gridCol w="495340">
                  <a:extLst>
                    <a:ext uri="{9D8B030D-6E8A-4147-A177-3AD203B41FA5}">
                      <a16:colId xmlns:a16="http://schemas.microsoft.com/office/drawing/2014/main" val="690392776"/>
                    </a:ext>
                  </a:extLst>
                </a:gridCol>
                <a:gridCol w="495340">
                  <a:extLst>
                    <a:ext uri="{9D8B030D-6E8A-4147-A177-3AD203B41FA5}">
                      <a16:colId xmlns:a16="http://schemas.microsoft.com/office/drawing/2014/main" val="20007"/>
                    </a:ext>
                  </a:extLst>
                </a:gridCol>
                <a:gridCol w="550139">
                  <a:extLst>
                    <a:ext uri="{9D8B030D-6E8A-4147-A177-3AD203B41FA5}">
                      <a16:colId xmlns:a16="http://schemas.microsoft.com/office/drawing/2014/main" val="3640772212"/>
                    </a:ext>
                  </a:extLst>
                </a:gridCol>
                <a:gridCol w="495340">
                  <a:extLst>
                    <a:ext uri="{9D8B030D-6E8A-4147-A177-3AD203B41FA5}">
                      <a16:colId xmlns:a16="http://schemas.microsoft.com/office/drawing/2014/main" val="631152850"/>
                    </a:ext>
                  </a:extLst>
                </a:gridCol>
                <a:gridCol w="495340">
                  <a:extLst>
                    <a:ext uri="{9D8B030D-6E8A-4147-A177-3AD203B41FA5}">
                      <a16:colId xmlns:a16="http://schemas.microsoft.com/office/drawing/2014/main" val="20009"/>
                    </a:ext>
                  </a:extLst>
                </a:gridCol>
                <a:gridCol w="495340">
                  <a:extLst>
                    <a:ext uri="{9D8B030D-6E8A-4147-A177-3AD203B41FA5}">
                      <a16:colId xmlns:a16="http://schemas.microsoft.com/office/drawing/2014/main" val="2848528225"/>
                    </a:ext>
                  </a:extLst>
                </a:gridCol>
                <a:gridCol w="495340">
                  <a:extLst>
                    <a:ext uri="{9D8B030D-6E8A-4147-A177-3AD203B41FA5}">
                      <a16:colId xmlns:a16="http://schemas.microsoft.com/office/drawing/2014/main" val="2416790856"/>
                    </a:ext>
                  </a:extLst>
                </a:gridCol>
              </a:tblGrid>
              <a:tr h="268130">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0001"/>
                  </a:ext>
                </a:extLst>
              </a:tr>
              <a:tr h="342900">
                <a:tc>
                  <a:txBody>
                    <a:bodyPr/>
                    <a:lstStyle/>
                    <a:p>
                      <a:pPr algn="ctr"/>
                      <a:r>
                        <a:rPr lang="es-MX" sz="1000" b="0" dirty="0">
                          <a:solidFill>
                            <a:schemeClr val="tx1"/>
                          </a:solidFill>
                          <a:latin typeface="Century Gothic" panose="020B0502020202020204" pitchFamily="34" charset="0"/>
                        </a:rPr>
                        <a:t>80%</a:t>
                      </a:r>
                      <a:endParaRPr lang="es-CO" sz="1000" b="0" dirty="0">
                        <a:solidFill>
                          <a:schemeClr val="tx1"/>
                        </a:solidFill>
                        <a:latin typeface="Century Gothic" panose="020B0502020202020204" pitchFamily="34" charset="0"/>
                      </a:endParaRP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67%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200" b="1" dirty="0">
                          <a:solidFill>
                            <a:schemeClr val="tx1"/>
                          </a:solidFill>
                          <a:latin typeface="Century Gothic" panose="020B0502020202020204" pitchFamily="34" charset="0"/>
                        </a:rPr>
                        <a:t>74%</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MX" sz="1000" b="0" dirty="0">
                          <a:solidFill>
                            <a:schemeClr val="tx1"/>
                          </a:solidFill>
                          <a:latin typeface="Century Gothic" panose="020B0502020202020204" pitchFamily="34" charset="0"/>
                        </a:rPr>
                        <a:t>78%</a:t>
                      </a:r>
                      <a:endParaRPr lang="es-CO" sz="1000" b="0" dirty="0">
                        <a:solidFill>
                          <a:schemeClr val="tx1"/>
                        </a:solidFill>
                        <a:latin typeface="Century Gothic" panose="020B0502020202020204" pitchFamily="34" charset="0"/>
                      </a:endParaRP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79%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200" b="1" dirty="0">
                          <a:solidFill>
                            <a:schemeClr val="tx1"/>
                          </a:solidFill>
                          <a:latin typeface="Century Gothic" panose="020B0502020202020204" pitchFamily="34" charset="0"/>
                        </a:rPr>
                        <a:t>77%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MX" sz="1000" b="0" dirty="0">
                          <a:solidFill>
                            <a:schemeClr val="tx1"/>
                          </a:solidFill>
                          <a:latin typeface="Century Gothic" panose="020B0502020202020204" pitchFamily="34" charset="0"/>
                        </a:rPr>
                        <a:t>72%</a:t>
                      </a:r>
                      <a:endParaRPr lang="es-CO" sz="1000" b="0" dirty="0">
                        <a:solidFill>
                          <a:schemeClr val="tx1"/>
                        </a:solidFill>
                        <a:latin typeface="Century Gothic" panose="020B0502020202020204" pitchFamily="34" charset="0"/>
                      </a:endParaRP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77%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200" b="1" dirty="0">
                          <a:solidFill>
                            <a:schemeClr val="tx1"/>
                          </a:solidFill>
                          <a:latin typeface="Century Gothic" panose="020B0502020202020204" pitchFamily="34" charset="0"/>
                        </a:rPr>
                        <a:t>71%</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38%</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26%</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200" b="1" dirty="0">
                          <a:solidFill>
                            <a:schemeClr val="tx1"/>
                          </a:solidFill>
                          <a:latin typeface="Century Gothic" panose="020B0502020202020204" pitchFamily="34" charset="0"/>
                        </a:rPr>
                        <a:t>36%</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19%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22%</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200" b="1" dirty="0">
                          <a:solidFill>
                            <a:schemeClr val="tx1"/>
                          </a:solidFill>
                          <a:latin typeface="Century Gothic" panose="020B0502020202020204" pitchFamily="34" charset="0"/>
                        </a:rPr>
                        <a:t>35%</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extLst>
                  <a:ext uri="{0D108BD9-81ED-4DB2-BD59-A6C34878D82A}">
                    <a16:rowId xmlns:a16="http://schemas.microsoft.com/office/drawing/2014/main" val="3071836675"/>
                  </a:ext>
                </a:extLst>
              </a:tr>
              <a:tr h="347348">
                <a:tc>
                  <a:txBody>
                    <a:bodyPr/>
                    <a:lstStyle/>
                    <a:p>
                      <a:pPr algn="ctr"/>
                      <a:r>
                        <a:rPr lang="es-MX" sz="1000" b="0" dirty="0">
                          <a:solidFill>
                            <a:schemeClr val="tx1"/>
                          </a:solidFill>
                          <a:latin typeface="Century Gothic" panose="020B0502020202020204" pitchFamily="34" charset="0"/>
                        </a:rPr>
                        <a:t>95%</a:t>
                      </a:r>
                      <a:endParaRPr lang="es-CO" sz="1000" b="0" dirty="0">
                        <a:solidFill>
                          <a:schemeClr val="tx1"/>
                        </a:solidFill>
                        <a:latin typeface="Century Gothic" panose="020B0502020202020204" pitchFamily="34" charset="0"/>
                      </a:endParaRP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89%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200" b="1" dirty="0">
                          <a:solidFill>
                            <a:schemeClr val="tx1"/>
                          </a:solidFill>
                          <a:latin typeface="Century Gothic" panose="020B0502020202020204" pitchFamily="34" charset="0"/>
                        </a:rPr>
                        <a:t>91%</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MX" sz="1000" b="0" dirty="0">
                          <a:solidFill>
                            <a:schemeClr val="tx1"/>
                          </a:solidFill>
                          <a:latin typeface="Century Gothic" panose="020B0502020202020204" pitchFamily="34" charset="0"/>
                        </a:rPr>
                        <a:t>100%</a:t>
                      </a:r>
                      <a:endParaRPr lang="es-CO" sz="1000" b="0" dirty="0">
                        <a:solidFill>
                          <a:schemeClr val="tx1"/>
                        </a:solidFill>
                        <a:latin typeface="Century Gothic" panose="020B0502020202020204" pitchFamily="34" charset="0"/>
                      </a:endParaRP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92%</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200" b="1" dirty="0">
                          <a:solidFill>
                            <a:schemeClr val="tx1"/>
                          </a:solidFill>
                          <a:latin typeface="Century Gothic" panose="020B0502020202020204" pitchFamily="34" charset="0"/>
                        </a:rPr>
                        <a:t>90%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MX" sz="1000" b="0" dirty="0">
                          <a:solidFill>
                            <a:schemeClr val="tx1"/>
                          </a:solidFill>
                          <a:latin typeface="Century Gothic" panose="020B0502020202020204" pitchFamily="34" charset="0"/>
                        </a:rPr>
                        <a:t>99%</a:t>
                      </a:r>
                      <a:endParaRPr lang="es-CO" sz="1000" b="0" dirty="0">
                        <a:solidFill>
                          <a:schemeClr val="tx1"/>
                        </a:solidFill>
                        <a:latin typeface="Century Gothic" panose="020B0502020202020204" pitchFamily="34" charset="0"/>
                      </a:endParaRP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91%</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200" b="1" dirty="0">
                          <a:solidFill>
                            <a:schemeClr val="tx1"/>
                          </a:solidFill>
                          <a:latin typeface="Century Gothic" panose="020B0502020202020204" pitchFamily="34" charset="0"/>
                        </a:rPr>
                        <a:t>97%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82%</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33%</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200" b="1" dirty="0">
                          <a:solidFill>
                            <a:schemeClr val="tx1"/>
                          </a:solidFill>
                          <a:latin typeface="Century Gothic" panose="020B0502020202020204" pitchFamily="34" charset="0"/>
                        </a:rPr>
                        <a:t>59%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41%</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35%</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200" b="1" dirty="0">
                          <a:solidFill>
                            <a:schemeClr val="tx1"/>
                          </a:solidFill>
                          <a:latin typeface="Century Gothic" panose="020B0502020202020204" pitchFamily="34" charset="0"/>
                        </a:rPr>
                        <a:t>57%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extLst>
                  <a:ext uri="{0D108BD9-81ED-4DB2-BD59-A6C34878D82A}">
                    <a16:rowId xmlns:a16="http://schemas.microsoft.com/office/drawing/2014/main" val="3430064188"/>
                  </a:ext>
                </a:extLst>
              </a:tr>
            </a:tbl>
          </a:graphicData>
        </a:graphic>
      </p:graphicFrame>
      <p:pic>
        <p:nvPicPr>
          <p:cNvPr id="43" name="Picture 2" descr="https://lh4.ggpht.com/Mfw88pjfSXh2aD41bEPU2c6nZ-qFDkRO20eG_iA54_7Y5ZGkxc23KPpWOxA0zjRK4xIt=w300">
            <a:extLst>
              <a:ext uri="{FF2B5EF4-FFF2-40B4-BE49-F238E27FC236}">
                <a16:creationId xmlns:a16="http://schemas.microsoft.com/office/drawing/2014/main" id="{7FA16803-30DC-E56A-05E3-0A3D989F0F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1347" y="3647520"/>
            <a:ext cx="572947" cy="5729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erican generics – Mundo Ventas – El aliado de su negocio">
            <a:extLst>
              <a:ext uri="{FF2B5EF4-FFF2-40B4-BE49-F238E27FC236}">
                <a16:creationId xmlns:a16="http://schemas.microsoft.com/office/drawing/2014/main" id="{7616209D-67CE-4885-BD97-679D0E0775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669" b="32378"/>
          <a:stretch/>
        </p:blipFill>
        <p:spPr bwMode="auto">
          <a:xfrm>
            <a:off x="8032175" y="3759856"/>
            <a:ext cx="1483356" cy="384968"/>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20">
            <a:extLst>
              <a:ext uri="{FF2B5EF4-FFF2-40B4-BE49-F238E27FC236}">
                <a16:creationId xmlns:a16="http://schemas.microsoft.com/office/drawing/2014/main" id="{50F5F722-6CBB-3DF8-3541-FB5DF02F62E2}"/>
              </a:ext>
            </a:extLst>
          </p:cNvPr>
          <p:cNvSpPr/>
          <p:nvPr/>
        </p:nvSpPr>
        <p:spPr>
          <a:xfrm>
            <a:off x="164184" y="6212062"/>
            <a:ext cx="2570389"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2020: 350 / 2022: 350 / 2025: 350</a:t>
            </a:r>
          </a:p>
        </p:txBody>
      </p:sp>
      <p:graphicFrame>
        <p:nvGraphicFramePr>
          <p:cNvPr id="22" name="Tabla 4">
            <a:extLst>
              <a:ext uri="{FF2B5EF4-FFF2-40B4-BE49-F238E27FC236}">
                <a16:creationId xmlns:a16="http://schemas.microsoft.com/office/drawing/2014/main" id="{A7B0BA03-DA92-EC88-4E89-56650525842D}"/>
              </a:ext>
            </a:extLst>
          </p:cNvPr>
          <p:cNvGraphicFramePr>
            <a:graphicFrameLocks noGrp="1"/>
          </p:cNvGraphicFramePr>
          <p:nvPr/>
        </p:nvGraphicFramePr>
        <p:xfrm>
          <a:off x="8694244" y="80497"/>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23" name="Triángulo isósceles 22">
            <a:extLst>
              <a:ext uri="{FF2B5EF4-FFF2-40B4-BE49-F238E27FC236}">
                <a16:creationId xmlns:a16="http://schemas.microsoft.com/office/drawing/2014/main" id="{59FE23D9-9ABA-DBA0-8444-44492180E853}"/>
              </a:ext>
            </a:extLst>
          </p:cNvPr>
          <p:cNvSpPr/>
          <p:nvPr/>
        </p:nvSpPr>
        <p:spPr>
          <a:xfrm>
            <a:off x="10610015" y="10374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riángulo isósceles 23">
            <a:extLst>
              <a:ext uri="{FF2B5EF4-FFF2-40B4-BE49-F238E27FC236}">
                <a16:creationId xmlns:a16="http://schemas.microsoft.com/office/drawing/2014/main" id="{1A78C6F7-E35A-79E2-0A48-5881B4617B88}"/>
              </a:ext>
            </a:extLst>
          </p:cNvPr>
          <p:cNvSpPr/>
          <p:nvPr/>
        </p:nvSpPr>
        <p:spPr>
          <a:xfrm flipV="1">
            <a:off x="10610015" y="24964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riángulo isósceles 25">
            <a:extLst>
              <a:ext uri="{FF2B5EF4-FFF2-40B4-BE49-F238E27FC236}">
                <a16:creationId xmlns:a16="http://schemas.microsoft.com/office/drawing/2014/main" id="{A8819A48-9C86-5F2B-42CE-43689E76C410}"/>
              </a:ext>
            </a:extLst>
          </p:cNvPr>
          <p:cNvSpPr/>
          <p:nvPr/>
        </p:nvSpPr>
        <p:spPr>
          <a:xfrm rot="10800000" flipV="1">
            <a:off x="4848335" y="4595104"/>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riángulo isósceles 31">
            <a:extLst>
              <a:ext uri="{FF2B5EF4-FFF2-40B4-BE49-F238E27FC236}">
                <a16:creationId xmlns:a16="http://schemas.microsoft.com/office/drawing/2014/main" id="{4622EE5C-CFCC-1924-E4C1-BDACA9C00C88}"/>
              </a:ext>
            </a:extLst>
          </p:cNvPr>
          <p:cNvSpPr/>
          <p:nvPr/>
        </p:nvSpPr>
        <p:spPr>
          <a:xfrm flipV="1">
            <a:off x="7909538" y="4610471"/>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Imagen 41">
            <a:extLst>
              <a:ext uri="{FF2B5EF4-FFF2-40B4-BE49-F238E27FC236}">
                <a16:creationId xmlns:a16="http://schemas.microsoft.com/office/drawing/2014/main" id="{8E41EB82-1518-90C9-D5A1-9DFB4153E4B5}"/>
              </a:ext>
            </a:extLst>
          </p:cNvPr>
          <p:cNvPicPr>
            <a:picLocks noChangeAspect="1"/>
          </p:cNvPicPr>
          <p:nvPr/>
        </p:nvPicPr>
        <p:blipFill>
          <a:blip r:embed="rId5"/>
          <a:srcRect t="10000" b="13266"/>
          <a:stretch>
            <a:fillRect/>
          </a:stretch>
        </p:blipFill>
        <p:spPr>
          <a:xfrm>
            <a:off x="3587363" y="3792063"/>
            <a:ext cx="1047130" cy="352761"/>
          </a:xfrm>
          <a:prstGeom prst="rect">
            <a:avLst/>
          </a:prstGeom>
        </p:spPr>
      </p:pic>
      <p:pic>
        <p:nvPicPr>
          <p:cNvPr id="44" name="Imagen 43">
            <a:extLst>
              <a:ext uri="{FF2B5EF4-FFF2-40B4-BE49-F238E27FC236}">
                <a16:creationId xmlns:a16="http://schemas.microsoft.com/office/drawing/2014/main" id="{7ED06F02-4711-A888-2472-9581C7E9110E}"/>
              </a:ext>
            </a:extLst>
          </p:cNvPr>
          <p:cNvPicPr>
            <a:picLocks noChangeAspect="1"/>
          </p:cNvPicPr>
          <p:nvPr/>
        </p:nvPicPr>
        <p:blipFill>
          <a:blip r:embed="rId6"/>
          <a:stretch>
            <a:fillRect/>
          </a:stretch>
        </p:blipFill>
        <p:spPr>
          <a:xfrm>
            <a:off x="5156336" y="3819326"/>
            <a:ext cx="1047130" cy="298233"/>
          </a:xfrm>
          <a:prstGeom prst="rect">
            <a:avLst/>
          </a:prstGeom>
        </p:spPr>
      </p:pic>
      <p:pic>
        <p:nvPicPr>
          <p:cNvPr id="45" name="Imagen 44">
            <a:extLst>
              <a:ext uri="{FF2B5EF4-FFF2-40B4-BE49-F238E27FC236}">
                <a16:creationId xmlns:a16="http://schemas.microsoft.com/office/drawing/2014/main" id="{84B357CA-1D56-452F-8ED5-7689A1781B54}"/>
              </a:ext>
            </a:extLst>
          </p:cNvPr>
          <p:cNvPicPr>
            <a:picLocks noChangeAspect="1"/>
          </p:cNvPicPr>
          <p:nvPr/>
        </p:nvPicPr>
        <p:blipFill>
          <a:blip r:embed="rId7"/>
          <a:stretch>
            <a:fillRect/>
          </a:stretch>
        </p:blipFill>
        <p:spPr>
          <a:xfrm>
            <a:off x="9686172" y="3712917"/>
            <a:ext cx="994974" cy="411097"/>
          </a:xfrm>
          <a:prstGeom prst="rect">
            <a:avLst/>
          </a:prstGeom>
        </p:spPr>
      </p:pic>
      <p:sp>
        <p:nvSpPr>
          <p:cNvPr id="46" name="Triángulo isósceles 45">
            <a:extLst>
              <a:ext uri="{FF2B5EF4-FFF2-40B4-BE49-F238E27FC236}">
                <a16:creationId xmlns:a16="http://schemas.microsoft.com/office/drawing/2014/main" id="{FA525B6C-2824-8DD1-54D4-3BEF5CBAFF6F}"/>
              </a:ext>
            </a:extLst>
          </p:cNvPr>
          <p:cNvSpPr/>
          <p:nvPr/>
        </p:nvSpPr>
        <p:spPr>
          <a:xfrm flipV="1">
            <a:off x="7923916" y="4944023"/>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riángulo isósceles 47">
            <a:extLst>
              <a:ext uri="{FF2B5EF4-FFF2-40B4-BE49-F238E27FC236}">
                <a16:creationId xmlns:a16="http://schemas.microsoft.com/office/drawing/2014/main" id="{2A216478-10EA-1255-1E6A-AA0BF7CAD7C5}"/>
              </a:ext>
            </a:extLst>
          </p:cNvPr>
          <p:cNvSpPr/>
          <p:nvPr/>
        </p:nvSpPr>
        <p:spPr>
          <a:xfrm rot="10800000" flipV="1">
            <a:off x="9451957" y="4618111"/>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riángulo isósceles 48">
            <a:extLst>
              <a:ext uri="{FF2B5EF4-FFF2-40B4-BE49-F238E27FC236}">
                <a16:creationId xmlns:a16="http://schemas.microsoft.com/office/drawing/2014/main" id="{D7916D55-F4F3-240C-9C3A-EE08ABC199E2}"/>
              </a:ext>
            </a:extLst>
          </p:cNvPr>
          <p:cNvSpPr/>
          <p:nvPr/>
        </p:nvSpPr>
        <p:spPr>
          <a:xfrm rot="10800000" flipV="1">
            <a:off x="9466335" y="4951665"/>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riángulo isósceles 49">
            <a:extLst>
              <a:ext uri="{FF2B5EF4-FFF2-40B4-BE49-F238E27FC236}">
                <a16:creationId xmlns:a16="http://schemas.microsoft.com/office/drawing/2014/main" id="{5A1AD26B-9CDE-A095-5BA8-6389FCD41682}"/>
              </a:ext>
            </a:extLst>
          </p:cNvPr>
          <p:cNvSpPr/>
          <p:nvPr/>
        </p:nvSpPr>
        <p:spPr>
          <a:xfrm rot="10800000" flipV="1">
            <a:off x="10935035" y="4632283"/>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riángulo isósceles 50">
            <a:extLst>
              <a:ext uri="{FF2B5EF4-FFF2-40B4-BE49-F238E27FC236}">
                <a16:creationId xmlns:a16="http://schemas.microsoft.com/office/drawing/2014/main" id="{91D8F82D-6CD3-6943-6C45-59E9B1C74399}"/>
              </a:ext>
            </a:extLst>
          </p:cNvPr>
          <p:cNvSpPr/>
          <p:nvPr/>
        </p:nvSpPr>
        <p:spPr>
          <a:xfrm rot="10800000" flipV="1">
            <a:off x="10949413" y="4965837"/>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 Box 5">
            <a:extLst>
              <a:ext uri="{FF2B5EF4-FFF2-40B4-BE49-F238E27FC236}">
                <a16:creationId xmlns:a16="http://schemas.microsoft.com/office/drawing/2014/main" id="{1B24C0B0-C2F8-6243-F6F5-7BB646D95A4E}"/>
              </a:ext>
            </a:extLst>
          </p:cNvPr>
          <p:cNvSpPr txBox="1">
            <a:spLocks noChangeArrowheads="1"/>
          </p:cNvSpPr>
          <p:nvPr/>
        </p:nvSpPr>
        <p:spPr bwMode="auto">
          <a:xfrm>
            <a:off x="10949413" y="5391886"/>
            <a:ext cx="1308844"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Media mercado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0,72</a:t>
            </a:r>
            <a:endParaRPr kumimoji="0" lang="es-CO" sz="105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667747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8D8B5-80E8-6B4C-52B7-E3B7D005A3A4}"/>
            </a:ext>
          </a:extLst>
        </p:cNvPr>
        <p:cNvGrpSpPr/>
        <p:nvPr/>
      </p:nvGrpSpPr>
      <p:grpSpPr>
        <a:xfrm>
          <a:off x="0" y="0"/>
          <a:ext cx="0" cy="0"/>
          <a:chOff x="0" y="0"/>
          <a:chExt cx="0" cy="0"/>
        </a:xfrm>
      </p:grpSpPr>
      <p:graphicFrame>
        <p:nvGraphicFramePr>
          <p:cNvPr id="9" name="Tabla 79">
            <a:extLst>
              <a:ext uri="{FF2B5EF4-FFF2-40B4-BE49-F238E27FC236}">
                <a16:creationId xmlns:a16="http://schemas.microsoft.com/office/drawing/2014/main" id="{590B50B8-4E9D-E428-7078-0C381AF72950}"/>
              </a:ext>
            </a:extLst>
          </p:cNvPr>
          <p:cNvGraphicFramePr>
            <a:graphicFrameLocks noGrp="1"/>
          </p:cNvGraphicFramePr>
          <p:nvPr/>
        </p:nvGraphicFramePr>
        <p:xfrm>
          <a:off x="3356476" y="5241845"/>
          <a:ext cx="7658036" cy="703213"/>
        </p:xfrm>
        <a:graphic>
          <a:graphicData uri="http://schemas.openxmlformats.org/drawingml/2006/table">
            <a:tbl>
              <a:tblPr firstRow="1" bandRow="1">
                <a:tableStyleId>{5C22544A-7EE6-4342-B048-85BDC9FD1C3A}</a:tableStyleId>
              </a:tblPr>
              <a:tblGrid>
                <a:gridCol w="1550534">
                  <a:extLst>
                    <a:ext uri="{9D8B030D-6E8A-4147-A177-3AD203B41FA5}">
                      <a16:colId xmlns:a16="http://schemas.microsoft.com/office/drawing/2014/main" val="3533589098"/>
                    </a:ext>
                  </a:extLst>
                </a:gridCol>
                <a:gridCol w="1526875">
                  <a:extLst>
                    <a:ext uri="{9D8B030D-6E8A-4147-A177-3AD203B41FA5}">
                      <a16:colId xmlns:a16="http://schemas.microsoft.com/office/drawing/2014/main" val="2916503738"/>
                    </a:ext>
                  </a:extLst>
                </a:gridCol>
                <a:gridCol w="1561382">
                  <a:extLst>
                    <a:ext uri="{9D8B030D-6E8A-4147-A177-3AD203B41FA5}">
                      <a16:colId xmlns:a16="http://schemas.microsoft.com/office/drawing/2014/main" val="3286112581"/>
                    </a:ext>
                  </a:extLst>
                </a:gridCol>
                <a:gridCol w="1526875">
                  <a:extLst>
                    <a:ext uri="{9D8B030D-6E8A-4147-A177-3AD203B41FA5}">
                      <a16:colId xmlns:a16="http://schemas.microsoft.com/office/drawing/2014/main" val="1814083883"/>
                    </a:ext>
                  </a:extLst>
                </a:gridCol>
                <a:gridCol w="1492370">
                  <a:extLst>
                    <a:ext uri="{9D8B030D-6E8A-4147-A177-3AD203B41FA5}">
                      <a16:colId xmlns:a16="http://schemas.microsoft.com/office/drawing/2014/main" val="20004"/>
                    </a:ext>
                  </a:extLst>
                </a:gridCol>
              </a:tblGrid>
              <a:tr h="703213">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430064188"/>
                  </a:ext>
                </a:extLst>
              </a:tr>
            </a:tbl>
          </a:graphicData>
        </a:graphic>
      </p:graphicFrame>
      <p:graphicFrame>
        <p:nvGraphicFramePr>
          <p:cNvPr id="28" name="Gráfico 27">
            <a:extLst>
              <a:ext uri="{FF2B5EF4-FFF2-40B4-BE49-F238E27FC236}">
                <a16:creationId xmlns:a16="http://schemas.microsoft.com/office/drawing/2014/main" id="{835E7444-F0DE-576D-DD59-70211BE1B680}"/>
              </a:ext>
            </a:extLst>
          </p:cNvPr>
          <p:cNvGraphicFramePr/>
          <p:nvPr/>
        </p:nvGraphicFramePr>
        <p:xfrm>
          <a:off x="3176831" y="5278395"/>
          <a:ext cx="8040535" cy="769420"/>
        </p:xfrm>
        <a:graphic>
          <a:graphicData uri="http://schemas.openxmlformats.org/drawingml/2006/chart">
            <c:chart xmlns:c="http://schemas.openxmlformats.org/drawingml/2006/chart" xmlns:r="http://schemas.openxmlformats.org/officeDocument/2006/relationships" r:id="rId2"/>
          </a:graphicData>
        </a:graphic>
      </p:graphicFrame>
      <p:sp>
        <p:nvSpPr>
          <p:cNvPr id="2" name="1 Marcador de número de diapositiva">
            <a:extLst>
              <a:ext uri="{FF2B5EF4-FFF2-40B4-BE49-F238E27FC236}">
                <a16:creationId xmlns:a16="http://schemas.microsoft.com/office/drawing/2014/main" id="{F6FFB798-B623-7DAF-14C5-17E7E23E1957}"/>
              </a:ext>
            </a:extLst>
          </p:cNvPr>
          <p:cNvSpPr>
            <a:spLocks noGrp="1"/>
          </p:cNvSpPr>
          <p:nvPr>
            <p:ph type="sldNum" sz="quarter" idx="12"/>
          </p:nvPr>
        </p:nvSpPr>
        <p:spPr>
          <a:xfrm>
            <a:off x="9474200" y="658166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CO" sz="1200" b="0" i="0" u="none" strike="noStrike" kern="1200" cap="none" spc="0" normalizeH="0" baseline="0" noProof="0" dirty="0">
              <a:ln>
                <a:noFill/>
              </a:ln>
              <a:solidFill>
                <a:prstClr val="black">
                  <a:tint val="75000"/>
                </a:prstClr>
              </a:solidFill>
              <a:effectLst/>
              <a:uLnTx/>
              <a:uFillTx/>
              <a:latin typeface="Century Gothic" panose="020B0502020202020204" pitchFamily="34" charset="0"/>
              <a:ea typeface="+mn-ea"/>
              <a:cs typeface="+mn-cs"/>
            </a:endParaRPr>
          </a:p>
        </p:txBody>
      </p:sp>
      <p:sp>
        <p:nvSpPr>
          <p:cNvPr id="59" name="Text Box 5">
            <a:extLst>
              <a:ext uri="{FF2B5EF4-FFF2-40B4-BE49-F238E27FC236}">
                <a16:creationId xmlns:a16="http://schemas.microsoft.com/office/drawing/2014/main" id="{B609B275-258E-CF52-60B6-73F474987472}"/>
              </a:ext>
            </a:extLst>
          </p:cNvPr>
          <p:cNvSpPr txBox="1">
            <a:spLocks noChangeArrowheads="1"/>
          </p:cNvSpPr>
          <p:nvPr/>
        </p:nvSpPr>
        <p:spPr bwMode="auto">
          <a:xfrm>
            <a:off x="-1" y="18292"/>
            <a:ext cx="5642919"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Índice de atracción /</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9" name="CuadroTexto 38">
            <a:extLst>
              <a:ext uri="{FF2B5EF4-FFF2-40B4-BE49-F238E27FC236}">
                <a16:creationId xmlns:a16="http://schemas.microsoft.com/office/drawing/2014/main" id="{BDDE9147-BC15-A897-19A8-AFE292F52E5C}"/>
              </a:ext>
            </a:extLst>
          </p:cNvPr>
          <p:cNvSpPr txBox="1"/>
          <p:nvPr/>
        </p:nvSpPr>
        <p:spPr>
          <a:xfrm>
            <a:off x="0" y="6648636"/>
            <a:ext cx="118459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¿Cuáles de estas marcas/laboratorios fabricantes de medicamentos genéricos a ha comprado </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alguna vez</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 </a:t>
            </a: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 las siguientes marcas/laboratorios fabricantes de medicamentos genéricos , ¿Cuáles conoce o ha oído mencionar? </a:t>
            </a:r>
          </a:p>
        </p:txBody>
      </p:sp>
      <p:sp>
        <p:nvSpPr>
          <p:cNvPr id="3" name="Elipse 2">
            <a:extLst>
              <a:ext uri="{FF2B5EF4-FFF2-40B4-BE49-F238E27FC236}">
                <a16:creationId xmlns:a16="http://schemas.microsoft.com/office/drawing/2014/main" id="{5D368F32-A37F-91D0-613F-27A723915AE0}"/>
              </a:ext>
            </a:extLst>
          </p:cNvPr>
          <p:cNvSpPr/>
          <p:nvPr/>
        </p:nvSpPr>
        <p:spPr bwMode="auto">
          <a:xfrm>
            <a:off x="1235054" y="2258414"/>
            <a:ext cx="1149829" cy="1149829"/>
          </a:xfrm>
          <a:prstGeom prst="ellipse">
            <a:avLst/>
          </a:prstGeom>
          <a:solidFill>
            <a:srgbClr val="FF6600"/>
          </a:solidFill>
          <a:ln>
            <a:noFill/>
            <a:headEnd type="none" w="med" len="med"/>
            <a:tailEnd type="none" w="med" len="med"/>
          </a:ln>
          <a:scene3d>
            <a:camera prst="orthographicFront"/>
            <a:lightRig rig="threePt" dir="t"/>
          </a:scene3d>
          <a:sp3d>
            <a:bevelT/>
          </a:sp3d>
        </p:spPr>
        <p:style>
          <a:lnRef idx="1">
            <a:schemeClr val="dk1"/>
          </a:lnRef>
          <a:fillRef idx="3">
            <a:schemeClr val="dk1"/>
          </a:fillRef>
          <a:effectRef idx="2">
            <a:schemeClr val="dk1"/>
          </a:effectRef>
          <a:fontRef idx="minor">
            <a:schemeClr val="lt1"/>
          </a:fontRef>
        </p:style>
        <p:txBody>
          <a:bodyPr vert="horz" wrap="square" lIns="76832" tIns="38416" rIns="76832" bIns="38416" numCol="1" rtlCol="0" anchor="t" anchorCtr="0" compatLnSpc="1">
            <a:prstTxWarp prst="textNoShape">
              <a:avLst/>
            </a:prstTxWarp>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512" b="0" i="0" u="none" strike="noStrike" kern="1200" cap="none" spc="0" normalizeH="0" baseline="0" noProof="0">
              <a:ln>
                <a:noFill/>
              </a:ln>
              <a:solidFill>
                <a:srgbClr val="000000"/>
              </a:solidFill>
              <a:effectLst/>
              <a:uLnTx/>
              <a:uFillTx/>
              <a:latin typeface="Gill Sans MT" panose="020B0502020104020203"/>
              <a:ea typeface="ＭＳ Ｐゴシック" pitchFamily="1" charset="-128"/>
              <a:cs typeface="+mn-cs"/>
            </a:endParaRPr>
          </a:p>
        </p:txBody>
      </p:sp>
      <p:sp>
        <p:nvSpPr>
          <p:cNvPr id="4" name="CuadroTexto 3">
            <a:extLst>
              <a:ext uri="{FF2B5EF4-FFF2-40B4-BE49-F238E27FC236}">
                <a16:creationId xmlns:a16="http://schemas.microsoft.com/office/drawing/2014/main" id="{7F6A43E4-6599-9A80-A2CE-B6FCB9612965}"/>
              </a:ext>
            </a:extLst>
          </p:cNvPr>
          <p:cNvSpPr txBox="1"/>
          <p:nvPr/>
        </p:nvSpPr>
        <p:spPr>
          <a:xfrm>
            <a:off x="1234506" y="2571540"/>
            <a:ext cx="1210093" cy="557717"/>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512"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Gill Sans MT" panose="020B0502020104020203"/>
                <a:ea typeface="ＭＳ Ｐゴシック" panose="020B0600070205080204" pitchFamily="34" charset="-128"/>
                <a:cs typeface="+mn-cs"/>
              </a:rPr>
              <a:t>Índice de</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512"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Gill Sans MT" panose="020B0502020104020203"/>
                <a:ea typeface="ＭＳ Ｐゴシック" panose="020B0600070205080204" pitchFamily="34" charset="-128"/>
                <a:cs typeface="+mn-cs"/>
              </a:rPr>
              <a:t> atracción</a:t>
            </a:r>
          </a:p>
        </p:txBody>
      </p:sp>
      <p:sp>
        <p:nvSpPr>
          <p:cNvPr id="5" name="CuadroTexto 4">
            <a:extLst>
              <a:ext uri="{FF2B5EF4-FFF2-40B4-BE49-F238E27FC236}">
                <a16:creationId xmlns:a16="http://schemas.microsoft.com/office/drawing/2014/main" id="{F416A07A-D8A9-4BBE-8B84-16CC70D04558}"/>
              </a:ext>
            </a:extLst>
          </p:cNvPr>
          <p:cNvSpPr txBox="1"/>
          <p:nvPr/>
        </p:nvSpPr>
        <p:spPr>
          <a:xfrm>
            <a:off x="2978032" y="2481066"/>
            <a:ext cx="3269506" cy="523220"/>
          </a:xfrm>
          <a:prstGeom prst="rect">
            <a:avLst/>
          </a:prstGeom>
          <a:ln w="12700">
            <a:solidFill>
              <a:schemeClr val="bg1">
                <a:lumMod val="50000"/>
              </a:schemeClr>
            </a:solidFill>
            <a:prstDash val="lgDash"/>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srgbClr val="000000"/>
                </a:solidFill>
                <a:effectLst/>
                <a:uLnTx/>
                <a:uFillTx/>
                <a:latin typeface="Gill Sans MT" panose="020B0502020104020203"/>
                <a:ea typeface="+mn-ea"/>
                <a:cs typeface="+mn-cs"/>
              </a:rPr>
              <a:t>Compra alguna vez/ </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srgbClr val="000000"/>
                </a:solidFill>
                <a:effectLst/>
                <a:uLnTx/>
                <a:uFillTx/>
                <a:latin typeface="Gill Sans MT" panose="020B0502020104020203"/>
                <a:ea typeface="+mn-ea"/>
                <a:cs typeface="+mn-cs"/>
              </a:rPr>
              <a:t>Total conocimiento (espontáneo + ayudado)</a:t>
            </a:r>
          </a:p>
        </p:txBody>
      </p:sp>
      <p:sp>
        <p:nvSpPr>
          <p:cNvPr id="6" name="CuadroTexto 5">
            <a:extLst>
              <a:ext uri="{FF2B5EF4-FFF2-40B4-BE49-F238E27FC236}">
                <a16:creationId xmlns:a16="http://schemas.microsoft.com/office/drawing/2014/main" id="{C3327950-9581-26B4-CFF7-CAC4B62EC4A3}"/>
              </a:ext>
            </a:extLst>
          </p:cNvPr>
          <p:cNvSpPr txBox="1"/>
          <p:nvPr/>
        </p:nvSpPr>
        <p:spPr>
          <a:xfrm>
            <a:off x="6572418" y="2473600"/>
            <a:ext cx="2975622" cy="523220"/>
          </a:xfrm>
          <a:prstGeom prst="rect">
            <a:avLst/>
          </a:prstGeom>
          <a:noFill/>
          <a:ln w="12700">
            <a:solidFill>
              <a:srgbClr val="FF6D09"/>
            </a:solid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Capacidad que tiene una marca </a:t>
            </a:r>
            <a:r>
              <a:rPr kumimoji="0" lang="es-CO" sz="1400" b="1" i="1" u="sng"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para atraer nuevos consumidores</a:t>
            </a:r>
          </a:p>
        </p:txBody>
      </p:sp>
      <p:sp>
        <p:nvSpPr>
          <p:cNvPr id="7" name="CuadroTexto 6">
            <a:extLst>
              <a:ext uri="{FF2B5EF4-FFF2-40B4-BE49-F238E27FC236}">
                <a16:creationId xmlns:a16="http://schemas.microsoft.com/office/drawing/2014/main" id="{F8553548-9BA8-E26F-24DF-390F4800090F}"/>
              </a:ext>
            </a:extLst>
          </p:cNvPr>
          <p:cNvSpPr txBox="1"/>
          <p:nvPr/>
        </p:nvSpPr>
        <p:spPr>
          <a:xfrm>
            <a:off x="3886019" y="2203682"/>
            <a:ext cx="1512616" cy="299184"/>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1" u="sng"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Fórmula</a:t>
            </a:r>
          </a:p>
        </p:txBody>
      </p:sp>
      <p:sp>
        <p:nvSpPr>
          <p:cNvPr id="8" name="CuadroTexto 7">
            <a:extLst>
              <a:ext uri="{FF2B5EF4-FFF2-40B4-BE49-F238E27FC236}">
                <a16:creationId xmlns:a16="http://schemas.microsoft.com/office/drawing/2014/main" id="{48190B23-4F11-D817-5630-92056AAFB4A4}"/>
              </a:ext>
            </a:extLst>
          </p:cNvPr>
          <p:cNvSpPr txBox="1"/>
          <p:nvPr/>
        </p:nvSpPr>
        <p:spPr>
          <a:xfrm>
            <a:off x="7161064" y="2138432"/>
            <a:ext cx="1512616" cy="299184"/>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1" u="sng"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Interpretación</a:t>
            </a:r>
          </a:p>
        </p:txBody>
      </p:sp>
      <p:grpSp>
        <p:nvGrpSpPr>
          <p:cNvPr id="10" name="Group 73">
            <a:extLst>
              <a:ext uri="{FF2B5EF4-FFF2-40B4-BE49-F238E27FC236}">
                <a16:creationId xmlns:a16="http://schemas.microsoft.com/office/drawing/2014/main" id="{8901B91B-DC4C-4BD2-CC2B-410C7D0250E1}"/>
              </a:ext>
            </a:extLst>
          </p:cNvPr>
          <p:cNvGrpSpPr>
            <a:grpSpLocks/>
          </p:cNvGrpSpPr>
          <p:nvPr/>
        </p:nvGrpSpPr>
        <p:grpSpPr bwMode="auto">
          <a:xfrm>
            <a:off x="128410" y="4435480"/>
            <a:ext cx="3203829" cy="807745"/>
            <a:chOff x="4042" y="1010"/>
            <a:chExt cx="1738" cy="254"/>
          </a:xfrm>
        </p:grpSpPr>
        <p:sp>
          <p:nvSpPr>
            <p:cNvPr id="11" name="AutoShape 74">
              <a:extLst>
                <a:ext uri="{FF2B5EF4-FFF2-40B4-BE49-F238E27FC236}">
                  <a16:creationId xmlns:a16="http://schemas.microsoft.com/office/drawing/2014/main" id="{043700F7-A35A-C31B-BA63-F481026C4B62}"/>
                </a:ext>
              </a:extLst>
            </p:cNvPr>
            <p:cNvSpPr>
              <a:spLocks noChangeAspect="1" noChangeArrowheads="1" noTextEdit="1"/>
            </p:cNvSpPr>
            <p:nvPr/>
          </p:nvSpPr>
          <p:spPr bwMode="auto">
            <a:xfrm>
              <a:off x="4042" y="1010"/>
              <a:ext cx="1738" cy="2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srgbClr val="000000"/>
                </a:solidFill>
                <a:effectLst/>
                <a:uLnTx/>
                <a:uFillTx/>
                <a:latin typeface="Gill Sans MT" panose="020B0502020104020203"/>
                <a:ea typeface="ＭＳ Ｐゴシック" panose="020B0600070205080204" pitchFamily="34" charset="-128"/>
                <a:cs typeface="+mn-cs"/>
              </a:endParaRPr>
            </a:p>
          </p:txBody>
        </p:sp>
        <p:sp>
          <p:nvSpPr>
            <p:cNvPr id="12" name="Line 75">
              <a:extLst>
                <a:ext uri="{FF2B5EF4-FFF2-40B4-BE49-F238E27FC236}">
                  <a16:creationId xmlns:a16="http://schemas.microsoft.com/office/drawing/2014/main" id="{29E64475-BE34-9FB8-B372-52B02C28BE5C}"/>
                </a:ext>
              </a:extLst>
            </p:cNvPr>
            <p:cNvSpPr>
              <a:spLocks noChangeShapeType="1"/>
            </p:cNvSpPr>
            <p:nvPr/>
          </p:nvSpPr>
          <p:spPr bwMode="auto">
            <a:xfrm>
              <a:off x="4547" y="1133"/>
              <a:ext cx="1134"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srgbClr val="000000"/>
                </a:solidFill>
                <a:effectLst/>
                <a:uLnTx/>
                <a:uFillTx/>
                <a:latin typeface="Gill Sans MT" panose="020B0502020104020203"/>
                <a:ea typeface="ＭＳ Ｐゴシック" panose="020B0600070205080204" pitchFamily="34" charset="-128"/>
                <a:cs typeface="+mn-cs"/>
              </a:endParaRPr>
            </a:p>
          </p:txBody>
        </p:sp>
        <p:sp>
          <p:nvSpPr>
            <p:cNvPr id="13" name="Rectangle 76">
              <a:extLst>
                <a:ext uri="{FF2B5EF4-FFF2-40B4-BE49-F238E27FC236}">
                  <a16:creationId xmlns:a16="http://schemas.microsoft.com/office/drawing/2014/main" id="{4CA0D886-02EF-8EB1-862F-3730E9CE87B7}"/>
                </a:ext>
              </a:extLst>
            </p:cNvPr>
            <p:cNvSpPr>
              <a:spLocks noChangeArrowheads="1"/>
            </p:cNvSpPr>
            <p:nvPr/>
          </p:nvSpPr>
          <p:spPr bwMode="auto">
            <a:xfrm>
              <a:off x="4889" y="1185"/>
              <a:ext cx="60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Conocimiento</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4" name="Rectangle 77">
              <a:extLst>
                <a:ext uri="{FF2B5EF4-FFF2-40B4-BE49-F238E27FC236}">
                  <a16:creationId xmlns:a16="http://schemas.microsoft.com/office/drawing/2014/main" id="{F5E5E9B0-C1C9-3099-AA2B-31BEE8A6447F}"/>
                </a:ext>
              </a:extLst>
            </p:cNvPr>
            <p:cNvSpPr>
              <a:spLocks noChangeArrowheads="1"/>
            </p:cNvSpPr>
            <p:nvPr/>
          </p:nvSpPr>
          <p:spPr bwMode="auto">
            <a:xfrm>
              <a:off x="5028" y="1142"/>
              <a:ext cx="20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Total</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5" name="Rectangle 78">
              <a:extLst>
                <a:ext uri="{FF2B5EF4-FFF2-40B4-BE49-F238E27FC236}">
                  <a16:creationId xmlns:a16="http://schemas.microsoft.com/office/drawing/2014/main" id="{F0FBF845-4CEE-9297-990E-130D0AAACE6D}"/>
                </a:ext>
              </a:extLst>
            </p:cNvPr>
            <p:cNvSpPr>
              <a:spLocks noChangeArrowheads="1"/>
            </p:cNvSpPr>
            <p:nvPr/>
          </p:nvSpPr>
          <p:spPr bwMode="auto">
            <a:xfrm>
              <a:off x="4668" y="1041"/>
              <a:ext cx="84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Compra alguna vez</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6" name="Rectangle 80">
              <a:extLst>
                <a:ext uri="{FF2B5EF4-FFF2-40B4-BE49-F238E27FC236}">
                  <a16:creationId xmlns:a16="http://schemas.microsoft.com/office/drawing/2014/main" id="{31A84ACE-6C21-E678-858D-E331C79A5823}"/>
                </a:ext>
              </a:extLst>
            </p:cNvPr>
            <p:cNvSpPr>
              <a:spLocks noChangeArrowheads="1"/>
            </p:cNvSpPr>
            <p:nvPr/>
          </p:nvSpPr>
          <p:spPr bwMode="auto">
            <a:xfrm>
              <a:off x="4042" y="1153"/>
              <a:ext cx="40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Atracción</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7" name="Rectangle 81">
              <a:extLst>
                <a:ext uri="{FF2B5EF4-FFF2-40B4-BE49-F238E27FC236}">
                  <a16:creationId xmlns:a16="http://schemas.microsoft.com/office/drawing/2014/main" id="{90F40D6C-1D45-C522-552A-4CD6F8148824}"/>
                </a:ext>
              </a:extLst>
            </p:cNvPr>
            <p:cNvSpPr>
              <a:spLocks noChangeArrowheads="1"/>
            </p:cNvSpPr>
            <p:nvPr/>
          </p:nvSpPr>
          <p:spPr bwMode="auto">
            <a:xfrm>
              <a:off x="4127" y="1092"/>
              <a:ext cx="25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Índice</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8" name="Rectangle 82">
              <a:extLst>
                <a:ext uri="{FF2B5EF4-FFF2-40B4-BE49-F238E27FC236}">
                  <a16:creationId xmlns:a16="http://schemas.microsoft.com/office/drawing/2014/main" id="{2F2D1D79-3A06-7AC3-D798-74456A53E641}"/>
                </a:ext>
              </a:extLst>
            </p:cNvPr>
            <p:cNvSpPr>
              <a:spLocks noChangeArrowheads="1"/>
            </p:cNvSpPr>
            <p:nvPr/>
          </p:nvSpPr>
          <p:spPr bwMode="auto">
            <a:xfrm>
              <a:off x="4309" y="1066"/>
              <a:ext cx="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9" name="Rectangle 83">
              <a:extLst>
                <a:ext uri="{FF2B5EF4-FFF2-40B4-BE49-F238E27FC236}">
                  <a16:creationId xmlns:a16="http://schemas.microsoft.com/office/drawing/2014/main" id="{8781233A-6F4F-2E5B-A643-A6FCA0CCFBDB}"/>
                </a:ext>
              </a:extLst>
            </p:cNvPr>
            <p:cNvSpPr>
              <a:spLocks noChangeArrowheads="1"/>
            </p:cNvSpPr>
            <p:nvPr/>
          </p:nvSpPr>
          <p:spPr bwMode="auto">
            <a:xfrm>
              <a:off x="4483" y="1105"/>
              <a:ext cx="6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a:t>
              </a:r>
            </a:p>
          </p:txBody>
        </p:sp>
      </p:grpSp>
      <p:sp>
        <p:nvSpPr>
          <p:cNvPr id="20" name="CuadroTexto 19">
            <a:extLst>
              <a:ext uri="{FF2B5EF4-FFF2-40B4-BE49-F238E27FC236}">
                <a16:creationId xmlns:a16="http://schemas.microsoft.com/office/drawing/2014/main" id="{1FD43755-CE33-9C94-3E2D-15D87304BF0B}"/>
              </a:ext>
            </a:extLst>
          </p:cNvPr>
          <p:cNvSpPr txBox="1"/>
          <p:nvPr/>
        </p:nvSpPr>
        <p:spPr>
          <a:xfrm>
            <a:off x="2058190" y="5455473"/>
            <a:ext cx="1119335" cy="454227"/>
          </a:xfrm>
          <a:prstGeom prst="rect">
            <a:avLst/>
          </a:prstGeom>
          <a:solidFill>
            <a:schemeClr val="bg1">
              <a:lumMod val="95000"/>
            </a:schemeClr>
          </a:solidFill>
          <a:ln>
            <a:solidFill>
              <a:schemeClr val="bg1">
                <a:lumMod val="50000"/>
              </a:schemeClr>
            </a:solid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176" b="1" i="1" u="none"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Índice de </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176" b="1" i="1" u="none"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atracción</a:t>
            </a:r>
          </a:p>
        </p:txBody>
      </p:sp>
      <p:graphicFrame>
        <p:nvGraphicFramePr>
          <p:cNvPr id="27" name="Tabla 26">
            <a:extLst>
              <a:ext uri="{FF2B5EF4-FFF2-40B4-BE49-F238E27FC236}">
                <a16:creationId xmlns:a16="http://schemas.microsoft.com/office/drawing/2014/main" id="{D953DC9B-0AEF-A0D7-0D1C-7B38CCE60226}"/>
              </a:ext>
            </a:extLst>
          </p:cNvPr>
          <p:cNvGraphicFramePr>
            <a:graphicFrameLocks noGrp="1"/>
          </p:cNvGraphicFramePr>
          <p:nvPr/>
        </p:nvGraphicFramePr>
        <p:xfrm>
          <a:off x="3356475" y="4221567"/>
          <a:ext cx="7653583" cy="958378"/>
        </p:xfrm>
        <a:graphic>
          <a:graphicData uri="http://schemas.openxmlformats.org/drawingml/2006/table">
            <a:tbl>
              <a:tblPr firstRow="1" bandRow="1">
                <a:tableStyleId>{5C22544A-7EE6-4342-B048-85BDC9FD1C3A}</a:tableStyleId>
              </a:tblPr>
              <a:tblGrid>
                <a:gridCol w="495340">
                  <a:extLst>
                    <a:ext uri="{9D8B030D-6E8A-4147-A177-3AD203B41FA5}">
                      <a16:colId xmlns:a16="http://schemas.microsoft.com/office/drawing/2014/main" val="20001"/>
                    </a:ext>
                  </a:extLst>
                </a:gridCol>
                <a:gridCol w="537327">
                  <a:extLst>
                    <a:ext uri="{9D8B030D-6E8A-4147-A177-3AD203B41FA5}">
                      <a16:colId xmlns:a16="http://schemas.microsoft.com/office/drawing/2014/main" val="388093407"/>
                    </a:ext>
                  </a:extLst>
                </a:gridCol>
                <a:gridCol w="512439">
                  <a:extLst>
                    <a:ext uri="{9D8B030D-6E8A-4147-A177-3AD203B41FA5}">
                      <a16:colId xmlns:a16="http://schemas.microsoft.com/office/drawing/2014/main" val="1673837841"/>
                    </a:ext>
                  </a:extLst>
                </a:gridCol>
                <a:gridCol w="495340">
                  <a:extLst>
                    <a:ext uri="{9D8B030D-6E8A-4147-A177-3AD203B41FA5}">
                      <a16:colId xmlns:a16="http://schemas.microsoft.com/office/drawing/2014/main" val="20003"/>
                    </a:ext>
                  </a:extLst>
                </a:gridCol>
                <a:gridCol w="550139">
                  <a:extLst>
                    <a:ext uri="{9D8B030D-6E8A-4147-A177-3AD203B41FA5}">
                      <a16:colId xmlns:a16="http://schemas.microsoft.com/office/drawing/2014/main" val="2565965740"/>
                    </a:ext>
                  </a:extLst>
                </a:gridCol>
                <a:gridCol w="495340">
                  <a:extLst>
                    <a:ext uri="{9D8B030D-6E8A-4147-A177-3AD203B41FA5}">
                      <a16:colId xmlns:a16="http://schemas.microsoft.com/office/drawing/2014/main" val="3493043159"/>
                    </a:ext>
                  </a:extLst>
                </a:gridCol>
                <a:gridCol w="495340">
                  <a:extLst>
                    <a:ext uri="{9D8B030D-6E8A-4147-A177-3AD203B41FA5}">
                      <a16:colId xmlns:a16="http://schemas.microsoft.com/office/drawing/2014/main" val="20006"/>
                    </a:ext>
                  </a:extLst>
                </a:gridCol>
                <a:gridCol w="550139">
                  <a:extLst>
                    <a:ext uri="{9D8B030D-6E8A-4147-A177-3AD203B41FA5}">
                      <a16:colId xmlns:a16="http://schemas.microsoft.com/office/drawing/2014/main" val="1469976726"/>
                    </a:ext>
                  </a:extLst>
                </a:gridCol>
                <a:gridCol w="495340">
                  <a:extLst>
                    <a:ext uri="{9D8B030D-6E8A-4147-A177-3AD203B41FA5}">
                      <a16:colId xmlns:a16="http://schemas.microsoft.com/office/drawing/2014/main" val="690392776"/>
                    </a:ext>
                  </a:extLst>
                </a:gridCol>
                <a:gridCol w="495340">
                  <a:extLst>
                    <a:ext uri="{9D8B030D-6E8A-4147-A177-3AD203B41FA5}">
                      <a16:colId xmlns:a16="http://schemas.microsoft.com/office/drawing/2014/main" val="20007"/>
                    </a:ext>
                  </a:extLst>
                </a:gridCol>
                <a:gridCol w="550139">
                  <a:extLst>
                    <a:ext uri="{9D8B030D-6E8A-4147-A177-3AD203B41FA5}">
                      <a16:colId xmlns:a16="http://schemas.microsoft.com/office/drawing/2014/main" val="3640772212"/>
                    </a:ext>
                  </a:extLst>
                </a:gridCol>
                <a:gridCol w="495340">
                  <a:extLst>
                    <a:ext uri="{9D8B030D-6E8A-4147-A177-3AD203B41FA5}">
                      <a16:colId xmlns:a16="http://schemas.microsoft.com/office/drawing/2014/main" val="631152850"/>
                    </a:ext>
                  </a:extLst>
                </a:gridCol>
                <a:gridCol w="495340">
                  <a:extLst>
                    <a:ext uri="{9D8B030D-6E8A-4147-A177-3AD203B41FA5}">
                      <a16:colId xmlns:a16="http://schemas.microsoft.com/office/drawing/2014/main" val="20009"/>
                    </a:ext>
                  </a:extLst>
                </a:gridCol>
                <a:gridCol w="495340">
                  <a:extLst>
                    <a:ext uri="{9D8B030D-6E8A-4147-A177-3AD203B41FA5}">
                      <a16:colId xmlns:a16="http://schemas.microsoft.com/office/drawing/2014/main" val="2848528225"/>
                    </a:ext>
                  </a:extLst>
                </a:gridCol>
                <a:gridCol w="495340">
                  <a:extLst>
                    <a:ext uri="{9D8B030D-6E8A-4147-A177-3AD203B41FA5}">
                      <a16:colId xmlns:a16="http://schemas.microsoft.com/office/drawing/2014/main" val="2416790856"/>
                    </a:ext>
                  </a:extLst>
                </a:gridCol>
              </a:tblGrid>
              <a:tr h="268130">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0001"/>
                  </a:ext>
                </a:extLst>
              </a:tr>
              <a:tr h="342900">
                <a:tc>
                  <a:txBody>
                    <a:bodyPr/>
                    <a:lstStyle/>
                    <a:p>
                      <a:pPr algn="ctr"/>
                      <a:r>
                        <a:rPr lang="es-CO" sz="1000" b="0" dirty="0">
                          <a:solidFill>
                            <a:schemeClr val="tx1"/>
                          </a:solidFill>
                          <a:latin typeface="Century Gothic" panose="020B0502020202020204" pitchFamily="34" charset="0"/>
                        </a:rPr>
                        <a:t>100%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100%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100%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77%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60%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80%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66%</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54%</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72%</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40%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19%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36%</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20%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13%</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34%</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extLst>
                  <a:ext uri="{0D108BD9-81ED-4DB2-BD59-A6C34878D82A}">
                    <a16:rowId xmlns:a16="http://schemas.microsoft.com/office/drawing/2014/main" val="3071836675"/>
                  </a:ext>
                </a:extLst>
              </a:tr>
              <a:tr h="347348">
                <a:tc>
                  <a:txBody>
                    <a:bodyPr/>
                    <a:lstStyle/>
                    <a:p>
                      <a:pPr algn="ctr"/>
                      <a:r>
                        <a:rPr lang="es-CO" sz="1000" b="0" dirty="0">
                          <a:solidFill>
                            <a:schemeClr val="tx1"/>
                          </a:solidFill>
                          <a:latin typeface="Century Gothic" panose="020B0502020202020204" pitchFamily="34" charset="0"/>
                        </a:rPr>
                        <a:t>100%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100%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100%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97%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79%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95%</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98%</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84%</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97%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81%</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29%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65%</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45%</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27%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51%</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extLst>
                  <a:ext uri="{0D108BD9-81ED-4DB2-BD59-A6C34878D82A}">
                    <a16:rowId xmlns:a16="http://schemas.microsoft.com/office/drawing/2014/main" val="3430064188"/>
                  </a:ext>
                </a:extLst>
              </a:tr>
            </a:tbl>
          </a:graphicData>
        </a:graphic>
      </p:graphicFrame>
      <p:pic>
        <p:nvPicPr>
          <p:cNvPr id="43" name="Picture 2" descr="https://lh4.ggpht.com/Mfw88pjfSXh2aD41bEPU2c6nZ-qFDkRO20eG_iA54_7Y5ZGkxc23KPpWOxA0zjRK4xIt=w300">
            <a:extLst>
              <a:ext uri="{FF2B5EF4-FFF2-40B4-BE49-F238E27FC236}">
                <a16:creationId xmlns:a16="http://schemas.microsoft.com/office/drawing/2014/main" id="{CF6B2046-8E32-7F11-6FE8-D72C9F6EE7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9181" y="3662363"/>
            <a:ext cx="572947" cy="5729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erican generics – Mundo Ventas – El aliado de su negocio">
            <a:extLst>
              <a:ext uri="{FF2B5EF4-FFF2-40B4-BE49-F238E27FC236}">
                <a16:creationId xmlns:a16="http://schemas.microsoft.com/office/drawing/2014/main" id="{2807E093-3949-C524-7841-752AB44400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669" b="32378"/>
          <a:stretch/>
        </p:blipFill>
        <p:spPr bwMode="auto">
          <a:xfrm>
            <a:off x="8040009" y="3774699"/>
            <a:ext cx="1483356" cy="3849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a 4">
            <a:extLst>
              <a:ext uri="{FF2B5EF4-FFF2-40B4-BE49-F238E27FC236}">
                <a16:creationId xmlns:a16="http://schemas.microsoft.com/office/drawing/2014/main" id="{2C7B7338-FBD0-F35F-3E49-7C5C8EB4BCAA}"/>
              </a:ext>
            </a:extLst>
          </p:cNvPr>
          <p:cNvGraphicFramePr>
            <a:graphicFrameLocks noGrp="1"/>
          </p:cNvGraphicFramePr>
          <p:nvPr/>
        </p:nvGraphicFramePr>
        <p:xfrm>
          <a:off x="8694244" y="80497"/>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23" name="Triángulo isósceles 22">
            <a:extLst>
              <a:ext uri="{FF2B5EF4-FFF2-40B4-BE49-F238E27FC236}">
                <a16:creationId xmlns:a16="http://schemas.microsoft.com/office/drawing/2014/main" id="{5A91D95B-64D0-131A-9072-EB640CE0FABB}"/>
              </a:ext>
            </a:extLst>
          </p:cNvPr>
          <p:cNvSpPr/>
          <p:nvPr/>
        </p:nvSpPr>
        <p:spPr>
          <a:xfrm>
            <a:off x="10610015" y="10374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riángulo isósceles 23">
            <a:extLst>
              <a:ext uri="{FF2B5EF4-FFF2-40B4-BE49-F238E27FC236}">
                <a16:creationId xmlns:a16="http://schemas.microsoft.com/office/drawing/2014/main" id="{C0FF294C-F0D7-D3BC-0102-E90D02FFA0BA}"/>
              </a:ext>
            </a:extLst>
          </p:cNvPr>
          <p:cNvSpPr/>
          <p:nvPr/>
        </p:nvSpPr>
        <p:spPr>
          <a:xfrm flipV="1">
            <a:off x="10610015" y="24964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Imagen 41">
            <a:extLst>
              <a:ext uri="{FF2B5EF4-FFF2-40B4-BE49-F238E27FC236}">
                <a16:creationId xmlns:a16="http://schemas.microsoft.com/office/drawing/2014/main" id="{7EA7531A-74ED-588D-45D9-ED4A5F8B14CB}"/>
              </a:ext>
            </a:extLst>
          </p:cNvPr>
          <p:cNvPicPr>
            <a:picLocks noChangeAspect="1"/>
          </p:cNvPicPr>
          <p:nvPr/>
        </p:nvPicPr>
        <p:blipFill>
          <a:blip r:embed="rId5"/>
          <a:srcRect t="10000" b="13266"/>
          <a:stretch>
            <a:fillRect/>
          </a:stretch>
        </p:blipFill>
        <p:spPr>
          <a:xfrm>
            <a:off x="3595197" y="3806906"/>
            <a:ext cx="1047130" cy="352761"/>
          </a:xfrm>
          <a:prstGeom prst="rect">
            <a:avLst/>
          </a:prstGeom>
        </p:spPr>
      </p:pic>
      <p:pic>
        <p:nvPicPr>
          <p:cNvPr id="44" name="Imagen 43">
            <a:extLst>
              <a:ext uri="{FF2B5EF4-FFF2-40B4-BE49-F238E27FC236}">
                <a16:creationId xmlns:a16="http://schemas.microsoft.com/office/drawing/2014/main" id="{0C3890A5-DDAD-FC71-F9F1-730ACAD2CA1A}"/>
              </a:ext>
            </a:extLst>
          </p:cNvPr>
          <p:cNvPicPr>
            <a:picLocks noChangeAspect="1"/>
          </p:cNvPicPr>
          <p:nvPr/>
        </p:nvPicPr>
        <p:blipFill>
          <a:blip r:embed="rId6"/>
          <a:stretch>
            <a:fillRect/>
          </a:stretch>
        </p:blipFill>
        <p:spPr>
          <a:xfrm>
            <a:off x="5164170" y="3834169"/>
            <a:ext cx="1047130" cy="298233"/>
          </a:xfrm>
          <a:prstGeom prst="rect">
            <a:avLst/>
          </a:prstGeom>
        </p:spPr>
      </p:pic>
      <p:pic>
        <p:nvPicPr>
          <p:cNvPr id="45" name="Imagen 44">
            <a:extLst>
              <a:ext uri="{FF2B5EF4-FFF2-40B4-BE49-F238E27FC236}">
                <a16:creationId xmlns:a16="http://schemas.microsoft.com/office/drawing/2014/main" id="{F44C82F7-F599-65D5-FF20-26293F40261D}"/>
              </a:ext>
            </a:extLst>
          </p:cNvPr>
          <p:cNvPicPr>
            <a:picLocks noChangeAspect="1"/>
          </p:cNvPicPr>
          <p:nvPr/>
        </p:nvPicPr>
        <p:blipFill>
          <a:blip r:embed="rId7"/>
          <a:stretch>
            <a:fillRect/>
          </a:stretch>
        </p:blipFill>
        <p:spPr>
          <a:xfrm>
            <a:off x="9694006" y="3727760"/>
            <a:ext cx="994974" cy="411097"/>
          </a:xfrm>
          <a:prstGeom prst="rect">
            <a:avLst/>
          </a:prstGeom>
        </p:spPr>
      </p:pic>
      <p:pic>
        <p:nvPicPr>
          <p:cNvPr id="25" name="Imagen 24">
            <a:extLst>
              <a:ext uri="{FF2B5EF4-FFF2-40B4-BE49-F238E27FC236}">
                <a16:creationId xmlns:a16="http://schemas.microsoft.com/office/drawing/2014/main" id="{B805A5DC-8979-549D-B624-372FF541BBDF}"/>
              </a:ext>
            </a:extLst>
          </p:cNvPr>
          <p:cNvPicPr>
            <a:picLocks noChangeAspect="1"/>
          </p:cNvPicPr>
          <p:nvPr/>
        </p:nvPicPr>
        <p:blipFill>
          <a:blip r:embed="rId8">
            <a:duotone>
              <a:schemeClr val="accent3">
                <a:shade val="45000"/>
                <a:satMod val="135000"/>
              </a:schemeClr>
              <a:prstClr val="white"/>
            </a:duotone>
          </a:blip>
          <a:stretch>
            <a:fillRect/>
          </a:stretch>
        </p:blipFill>
        <p:spPr>
          <a:xfrm>
            <a:off x="2799772" y="70681"/>
            <a:ext cx="377059" cy="377059"/>
          </a:xfrm>
          <a:prstGeom prst="rect">
            <a:avLst/>
          </a:prstGeom>
        </p:spPr>
      </p:pic>
      <p:sp>
        <p:nvSpPr>
          <p:cNvPr id="29" name="Text Box 5">
            <a:extLst>
              <a:ext uri="{FF2B5EF4-FFF2-40B4-BE49-F238E27FC236}">
                <a16:creationId xmlns:a16="http://schemas.microsoft.com/office/drawing/2014/main" id="{6BE774A5-241B-4B18-9E9C-724C85228681}"/>
              </a:ext>
            </a:extLst>
          </p:cNvPr>
          <p:cNvSpPr txBox="1">
            <a:spLocks noChangeArrowheads="1"/>
          </p:cNvSpPr>
          <p:nvPr/>
        </p:nvSpPr>
        <p:spPr bwMode="auto">
          <a:xfrm>
            <a:off x="3068941" y="96509"/>
            <a:ext cx="1864432" cy="338532"/>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Usuarios </a:t>
            </a:r>
            <a:r>
              <a:rPr kumimoji="0" lang="es-ES" sz="140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30" name="Rectángulo 29">
            <a:extLst>
              <a:ext uri="{FF2B5EF4-FFF2-40B4-BE49-F238E27FC236}">
                <a16:creationId xmlns:a16="http://schemas.microsoft.com/office/drawing/2014/main" id="{AC8C73F0-8EE6-9CF7-3E28-C48AC59A9253}"/>
              </a:ext>
            </a:extLst>
          </p:cNvPr>
          <p:cNvSpPr/>
          <p:nvPr/>
        </p:nvSpPr>
        <p:spPr>
          <a:xfrm>
            <a:off x="164184" y="6212062"/>
            <a:ext cx="2570389"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2020: 162 / 2022: 164 / 2025: 153</a:t>
            </a:r>
          </a:p>
        </p:txBody>
      </p:sp>
      <p:sp>
        <p:nvSpPr>
          <p:cNvPr id="31" name="Triángulo isósceles 30">
            <a:extLst>
              <a:ext uri="{FF2B5EF4-FFF2-40B4-BE49-F238E27FC236}">
                <a16:creationId xmlns:a16="http://schemas.microsoft.com/office/drawing/2014/main" id="{2E889268-97BA-7FB9-7394-FE18B43C909D}"/>
              </a:ext>
            </a:extLst>
          </p:cNvPr>
          <p:cNvSpPr/>
          <p:nvPr/>
        </p:nvSpPr>
        <p:spPr>
          <a:xfrm rot="10800000" flipV="1">
            <a:off x="6399120" y="4599227"/>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riángulo isósceles 34">
            <a:extLst>
              <a:ext uri="{FF2B5EF4-FFF2-40B4-BE49-F238E27FC236}">
                <a16:creationId xmlns:a16="http://schemas.microsoft.com/office/drawing/2014/main" id="{DFCCA063-264E-2B9C-3581-4EFF2453A20B}"/>
              </a:ext>
            </a:extLst>
          </p:cNvPr>
          <p:cNvSpPr/>
          <p:nvPr/>
        </p:nvSpPr>
        <p:spPr>
          <a:xfrm rot="10800000" flipV="1">
            <a:off x="6400690" y="4959018"/>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riángulo isósceles 35">
            <a:extLst>
              <a:ext uri="{FF2B5EF4-FFF2-40B4-BE49-F238E27FC236}">
                <a16:creationId xmlns:a16="http://schemas.microsoft.com/office/drawing/2014/main" id="{E6C94F0A-B708-30FE-15F5-1246D3CB854E}"/>
              </a:ext>
            </a:extLst>
          </p:cNvPr>
          <p:cNvSpPr/>
          <p:nvPr/>
        </p:nvSpPr>
        <p:spPr>
          <a:xfrm rot="10800000" flipV="1">
            <a:off x="7927833" y="4599227"/>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extLst>
              <a:ext uri="{FF2B5EF4-FFF2-40B4-BE49-F238E27FC236}">
                <a16:creationId xmlns:a16="http://schemas.microsoft.com/office/drawing/2014/main" id="{89C7754B-BDE9-FB6F-1EA1-29CB3A6F5A38}"/>
              </a:ext>
            </a:extLst>
          </p:cNvPr>
          <p:cNvSpPr/>
          <p:nvPr/>
        </p:nvSpPr>
        <p:spPr>
          <a:xfrm rot="10800000" flipV="1">
            <a:off x="7929403" y="4959018"/>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riángulo isósceles 39">
            <a:extLst>
              <a:ext uri="{FF2B5EF4-FFF2-40B4-BE49-F238E27FC236}">
                <a16:creationId xmlns:a16="http://schemas.microsoft.com/office/drawing/2014/main" id="{F44D6668-6040-023C-6DB0-855B1DD590CF}"/>
              </a:ext>
            </a:extLst>
          </p:cNvPr>
          <p:cNvSpPr/>
          <p:nvPr/>
        </p:nvSpPr>
        <p:spPr>
          <a:xfrm rot="10800000" flipV="1">
            <a:off x="9456545" y="4599227"/>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riángulo isósceles 40">
            <a:extLst>
              <a:ext uri="{FF2B5EF4-FFF2-40B4-BE49-F238E27FC236}">
                <a16:creationId xmlns:a16="http://schemas.microsoft.com/office/drawing/2014/main" id="{7FA908EB-91E5-CA01-43CB-B6802BC1DA8F}"/>
              </a:ext>
            </a:extLst>
          </p:cNvPr>
          <p:cNvSpPr/>
          <p:nvPr/>
        </p:nvSpPr>
        <p:spPr>
          <a:xfrm rot="10800000" flipV="1">
            <a:off x="9458115" y="4959018"/>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riángulo isósceles 46">
            <a:extLst>
              <a:ext uri="{FF2B5EF4-FFF2-40B4-BE49-F238E27FC236}">
                <a16:creationId xmlns:a16="http://schemas.microsoft.com/office/drawing/2014/main" id="{09AAAF45-4545-093E-C592-E7447363532C}"/>
              </a:ext>
            </a:extLst>
          </p:cNvPr>
          <p:cNvSpPr/>
          <p:nvPr/>
        </p:nvSpPr>
        <p:spPr>
          <a:xfrm rot="10800000" flipV="1">
            <a:off x="10956979" y="4599227"/>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riángulo isósceles 51">
            <a:extLst>
              <a:ext uri="{FF2B5EF4-FFF2-40B4-BE49-F238E27FC236}">
                <a16:creationId xmlns:a16="http://schemas.microsoft.com/office/drawing/2014/main" id="{DD7E4374-113A-E4AB-9C31-04099B5768AE}"/>
              </a:ext>
            </a:extLst>
          </p:cNvPr>
          <p:cNvSpPr/>
          <p:nvPr/>
        </p:nvSpPr>
        <p:spPr>
          <a:xfrm rot="10800000" flipV="1">
            <a:off x="10958549" y="4959018"/>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 Box 5">
            <a:extLst>
              <a:ext uri="{FF2B5EF4-FFF2-40B4-BE49-F238E27FC236}">
                <a16:creationId xmlns:a16="http://schemas.microsoft.com/office/drawing/2014/main" id="{508F2432-CA3A-3F19-73B0-22EB5C1DB747}"/>
              </a:ext>
            </a:extLst>
          </p:cNvPr>
          <p:cNvSpPr txBox="1">
            <a:spLocks noChangeArrowheads="1"/>
          </p:cNvSpPr>
          <p:nvPr/>
        </p:nvSpPr>
        <p:spPr bwMode="auto">
          <a:xfrm>
            <a:off x="443636" y="888668"/>
            <a:ext cx="11322793" cy="769419"/>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Más allá de la relación igualitaria que presenta La Santé entre sus clientes ( prueba vs conocimiento)</a:t>
            </a:r>
            <a:r>
              <a:rPr kumimoji="0" lang="es-E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se establece como las otras marcas líderes empiezan a tener indicadores de atracción importantes, lo cual podría convertirse en una amenaza para la marca, especialmente cuando 9 de cada 10 consumidores que conocen estas marcas, al menos 7 las han probado.</a:t>
            </a:r>
            <a:r>
              <a:rPr kumimoji="0" lang="es-E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endParaRPr kumimoji="0" lang="es-E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55" name="Text Box 5">
            <a:extLst>
              <a:ext uri="{FF2B5EF4-FFF2-40B4-BE49-F238E27FC236}">
                <a16:creationId xmlns:a16="http://schemas.microsoft.com/office/drawing/2014/main" id="{FA16DD30-8F14-BE0F-6393-CE01F2855E00}"/>
              </a:ext>
            </a:extLst>
          </p:cNvPr>
          <p:cNvSpPr txBox="1">
            <a:spLocks noChangeArrowheads="1"/>
          </p:cNvSpPr>
          <p:nvPr/>
        </p:nvSpPr>
        <p:spPr bwMode="auto">
          <a:xfrm>
            <a:off x="10949413" y="5391886"/>
            <a:ext cx="1308844"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Media mercado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0,76</a:t>
            </a:r>
            <a:endParaRPr kumimoji="0" lang="es-CO" sz="105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81435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EAB0F-8F43-89C0-548E-D187366F5AD6}"/>
            </a:ext>
          </a:extLst>
        </p:cNvPr>
        <p:cNvGrpSpPr/>
        <p:nvPr/>
      </p:nvGrpSpPr>
      <p:grpSpPr>
        <a:xfrm>
          <a:off x="0" y="0"/>
          <a:ext cx="0" cy="0"/>
          <a:chOff x="0" y="0"/>
          <a:chExt cx="0" cy="0"/>
        </a:xfrm>
      </p:grpSpPr>
      <p:graphicFrame>
        <p:nvGraphicFramePr>
          <p:cNvPr id="9" name="Tabla 79">
            <a:extLst>
              <a:ext uri="{FF2B5EF4-FFF2-40B4-BE49-F238E27FC236}">
                <a16:creationId xmlns:a16="http://schemas.microsoft.com/office/drawing/2014/main" id="{B2B866EA-D5ED-B0D8-358D-56B251451749}"/>
              </a:ext>
            </a:extLst>
          </p:cNvPr>
          <p:cNvGraphicFramePr>
            <a:graphicFrameLocks noGrp="1"/>
          </p:cNvGraphicFramePr>
          <p:nvPr/>
        </p:nvGraphicFramePr>
        <p:xfrm>
          <a:off x="3336866" y="5226979"/>
          <a:ext cx="7658036" cy="703213"/>
        </p:xfrm>
        <a:graphic>
          <a:graphicData uri="http://schemas.openxmlformats.org/drawingml/2006/table">
            <a:tbl>
              <a:tblPr firstRow="1" bandRow="1">
                <a:tableStyleId>{5C22544A-7EE6-4342-B048-85BDC9FD1C3A}</a:tableStyleId>
              </a:tblPr>
              <a:tblGrid>
                <a:gridCol w="1550534">
                  <a:extLst>
                    <a:ext uri="{9D8B030D-6E8A-4147-A177-3AD203B41FA5}">
                      <a16:colId xmlns:a16="http://schemas.microsoft.com/office/drawing/2014/main" val="3533589098"/>
                    </a:ext>
                  </a:extLst>
                </a:gridCol>
                <a:gridCol w="1526875">
                  <a:extLst>
                    <a:ext uri="{9D8B030D-6E8A-4147-A177-3AD203B41FA5}">
                      <a16:colId xmlns:a16="http://schemas.microsoft.com/office/drawing/2014/main" val="2916503738"/>
                    </a:ext>
                  </a:extLst>
                </a:gridCol>
                <a:gridCol w="1561382">
                  <a:extLst>
                    <a:ext uri="{9D8B030D-6E8A-4147-A177-3AD203B41FA5}">
                      <a16:colId xmlns:a16="http://schemas.microsoft.com/office/drawing/2014/main" val="3286112581"/>
                    </a:ext>
                  </a:extLst>
                </a:gridCol>
                <a:gridCol w="1526875">
                  <a:extLst>
                    <a:ext uri="{9D8B030D-6E8A-4147-A177-3AD203B41FA5}">
                      <a16:colId xmlns:a16="http://schemas.microsoft.com/office/drawing/2014/main" val="1814083883"/>
                    </a:ext>
                  </a:extLst>
                </a:gridCol>
                <a:gridCol w="1492370">
                  <a:extLst>
                    <a:ext uri="{9D8B030D-6E8A-4147-A177-3AD203B41FA5}">
                      <a16:colId xmlns:a16="http://schemas.microsoft.com/office/drawing/2014/main" val="20004"/>
                    </a:ext>
                  </a:extLst>
                </a:gridCol>
              </a:tblGrid>
              <a:tr h="703213">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endParaRPr lang="es-CO" sz="1100" dirty="0"/>
                    </a:p>
                  </a:txBody>
                  <a:tcPr marL="76832" marR="76832" marT="38416" marB="38416">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430064188"/>
                  </a:ext>
                </a:extLst>
              </a:tr>
            </a:tbl>
          </a:graphicData>
        </a:graphic>
      </p:graphicFrame>
      <p:graphicFrame>
        <p:nvGraphicFramePr>
          <p:cNvPr id="28" name="Gráfico 27">
            <a:extLst>
              <a:ext uri="{FF2B5EF4-FFF2-40B4-BE49-F238E27FC236}">
                <a16:creationId xmlns:a16="http://schemas.microsoft.com/office/drawing/2014/main" id="{DAD1D5E3-95BA-CF7E-CEA5-A1B21F87E730}"/>
              </a:ext>
            </a:extLst>
          </p:cNvPr>
          <p:cNvGraphicFramePr/>
          <p:nvPr/>
        </p:nvGraphicFramePr>
        <p:xfrm>
          <a:off x="3157221" y="5263529"/>
          <a:ext cx="8040535" cy="769420"/>
        </p:xfrm>
        <a:graphic>
          <a:graphicData uri="http://schemas.openxmlformats.org/drawingml/2006/chart">
            <c:chart xmlns:c="http://schemas.openxmlformats.org/drawingml/2006/chart" xmlns:r="http://schemas.openxmlformats.org/officeDocument/2006/relationships" r:id="rId2"/>
          </a:graphicData>
        </a:graphic>
      </p:graphicFrame>
      <p:sp>
        <p:nvSpPr>
          <p:cNvPr id="2" name="1 Marcador de número de diapositiva">
            <a:extLst>
              <a:ext uri="{FF2B5EF4-FFF2-40B4-BE49-F238E27FC236}">
                <a16:creationId xmlns:a16="http://schemas.microsoft.com/office/drawing/2014/main" id="{D68204A7-93A5-8839-78D6-1169308E8D6A}"/>
              </a:ext>
            </a:extLst>
          </p:cNvPr>
          <p:cNvSpPr>
            <a:spLocks noGrp="1"/>
          </p:cNvSpPr>
          <p:nvPr>
            <p:ph type="sldNum" sz="quarter" idx="12"/>
          </p:nvPr>
        </p:nvSpPr>
        <p:spPr>
          <a:xfrm>
            <a:off x="9474200" y="658166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CO" sz="1200" b="0" i="0" u="none" strike="noStrike" kern="1200" cap="none" spc="0" normalizeH="0" baseline="0" noProof="0" dirty="0">
              <a:ln>
                <a:noFill/>
              </a:ln>
              <a:solidFill>
                <a:prstClr val="black">
                  <a:tint val="75000"/>
                </a:prstClr>
              </a:solidFill>
              <a:effectLst/>
              <a:uLnTx/>
              <a:uFillTx/>
              <a:latin typeface="Century Gothic" panose="020B0502020202020204" pitchFamily="34" charset="0"/>
              <a:ea typeface="+mn-ea"/>
              <a:cs typeface="+mn-cs"/>
            </a:endParaRPr>
          </a:p>
        </p:txBody>
      </p:sp>
      <p:sp>
        <p:nvSpPr>
          <p:cNvPr id="59" name="Text Box 5">
            <a:extLst>
              <a:ext uri="{FF2B5EF4-FFF2-40B4-BE49-F238E27FC236}">
                <a16:creationId xmlns:a16="http://schemas.microsoft.com/office/drawing/2014/main" id="{CECE47CD-2F22-5625-8E8F-3D0DF987DA64}"/>
              </a:ext>
            </a:extLst>
          </p:cNvPr>
          <p:cNvSpPr txBox="1">
            <a:spLocks noChangeArrowheads="1"/>
          </p:cNvSpPr>
          <p:nvPr/>
        </p:nvSpPr>
        <p:spPr bwMode="auto">
          <a:xfrm>
            <a:off x="-1" y="18292"/>
            <a:ext cx="5642919"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Índice de atracción /</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9" name="CuadroTexto 38">
            <a:extLst>
              <a:ext uri="{FF2B5EF4-FFF2-40B4-BE49-F238E27FC236}">
                <a16:creationId xmlns:a16="http://schemas.microsoft.com/office/drawing/2014/main" id="{74C6DF6C-20D7-86DA-6649-C84DCBD02D7C}"/>
              </a:ext>
            </a:extLst>
          </p:cNvPr>
          <p:cNvSpPr txBox="1"/>
          <p:nvPr/>
        </p:nvSpPr>
        <p:spPr>
          <a:xfrm>
            <a:off x="0" y="6648636"/>
            <a:ext cx="118459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¿Cuáles de estas marcas/laboratorios fabricantes de medicamentos genéricos a ha comprado </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alguna vez</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 </a:t>
            </a: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 las siguientes marcas/laboratorios fabricantes de medicamentos genéricos , ¿Cuáles conoce o ha oído mencionar? </a:t>
            </a:r>
          </a:p>
        </p:txBody>
      </p:sp>
      <p:sp>
        <p:nvSpPr>
          <p:cNvPr id="3" name="Elipse 2">
            <a:extLst>
              <a:ext uri="{FF2B5EF4-FFF2-40B4-BE49-F238E27FC236}">
                <a16:creationId xmlns:a16="http://schemas.microsoft.com/office/drawing/2014/main" id="{1CB09EA3-1771-7CBC-1442-8153AB623EFA}"/>
              </a:ext>
            </a:extLst>
          </p:cNvPr>
          <p:cNvSpPr/>
          <p:nvPr/>
        </p:nvSpPr>
        <p:spPr bwMode="auto">
          <a:xfrm>
            <a:off x="1215444" y="2243548"/>
            <a:ext cx="1149829" cy="1149829"/>
          </a:xfrm>
          <a:prstGeom prst="ellipse">
            <a:avLst/>
          </a:prstGeom>
          <a:solidFill>
            <a:srgbClr val="FF6600"/>
          </a:solidFill>
          <a:ln>
            <a:noFill/>
            <a:headEnd type="none" w="med" len="med"/>
            <a:tailEnd type="none" w="med" len="med"/>
          </a:ln>
          <a:scene3d>
            <a:camera prst="orthographicFront"/>
            <a:lightRig rig="threePt" dir="t"/>
          </a:scene3d>
          <a:sp3d>
            <a:bevelT/>
          </a:sp3d>
        </p:spPr>
        <p:style>
          <a:lnRef idx="1">
            <a:schemeClr val="dk1"/>
          </a:lnRef>
          <a:fillRef idx="3">
            <a:schemeClr val="dk1"/>
          </a:fillRef>
          <a:effectRef idx="2">
            <a:schemeClr val="dk1"/>
          </a:effectRef>
          <a:fontRef idx="minor">
            <a:schemeClr val="lt1"/>
          </a:fontRef>
        </p:style>
        <p:txBody>
          <a:bodyPr vert="horz" wrap="square" lIns="76832" tIns="38416" rIns="76832" bIns="38416" numCol="1" rtlCol="0" anchor="t" anchorCtr="0" compatLnSpc="1">
            <a:prstTxWarp prst="textNoShape">
              <a:avLst/>
            </a:prstTxWarp>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512" b="0" i="0" u="none" strike="noStrike" kern="1200" cap="none" spc="0" normalizeH="0" baseline="0" noProof="0">
              <a:ln>
                <a:noFill/>
              </a:ln>
              <a:solidFill>
                <a:srgbClr val="000000"/>
              </a:solidFill>
              <a:effectLst/>
              <a:uLnTx/>
              <a:uFillTx/>
              <a:latin typeface="Gill Sans MT" panose="020B0502020104020203"/>
              <a:ea typeface="ＭＳ Ｐゴシック" pitchFamily="1" charset="-128"/>
              <a:cs typeface="+mn-cs"/>
            </a:endParaRPr>
          </a:p>
        </p:txBody>
      </p:sp>
      <p:sp>
        <p:nvSpPr>
          <p:cNvPr id="4" name="CuadroTexto 3">
            <a:extLst>
              <a:ext uri="{FF2B5EF4-FFF2-40B4-BE49-F238E27FC236}">
                <a16:creationId xmlns:a16="http://schemas.microsoft.com/office/drawing/2014/main" id="{115861BB-3167-E25F-3DAE-86B2B2F5F151}"/>
              </a:ext>
            </a:extLst>
          </p:cNvPr>
          <p:cNvSpPr txBox="1"/>
          <p:nvPr/>
        </p:nvSpPr>
        <p:spPr>
          <a:xfrm>
            <a:off x="1214896" y="2556674"/>
            <a:ext cx="1210093" cy="557717"/>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512"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Gill Sans MT" panose="020B0502020104020203"/>
                <a:ea typeface="ＭＳ Ｐゴシック" panose="020B0600070205080204" pitchFamily="34" charset="-128"/>
                <a:cs typeface="+mn-cs"/>
              </a:rPr>
              <a:t>Índice de</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512"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Gill Sans MT" panose="020B0502020104020203"/>
                <a:ea typeface="ＭＳ Ｐゴシック" panose="020B0600070205080204" pitchFamily="34" charset="-128"/>
                <a:cs typeface="+mn-cs"/>
              </a:rPr>
              <a:t> atracción</a:t>
            </a:r>
          </a:p>
        </p:txBody>
      </p:sp>
      <p:sp>
        <p:nvSpPr>
          <p:cNvPr id="5" name="CuadroTexto 4">
            <a:extLst>
              <a:ext uri="{FF2B5EF4-FFF2-40B4-BE49-F238E27FC236}">
                <a16:creationId xmlns:a16="http://schemas.microsoft.com/office/drawing/2014/main" id="{BA4D783B-4EC0-CDA9-8543-1D7A9F13A46F}"/>
              </a:ext>
            </a:extLst>
          </p:cNvPr>
          <p:cNvSpPr txBox="1"/>
          <p:nvPr/>
        </p:nvSpPr>
        <p:spPr>
          <a:xfrm>
            <a:off x="2958422" y="2466200"/>
            <a:ext cx="3269506" cy="523220"/>
          </a:xfrm>
          <a:prstGeom prst="rect">
            <a:avLst/>
          </a:prstGeom>
          <a:ln w="12700">
            <a:solidFill>
              <a:schemeClr val="bg1">
                <a:lumMod val="50000"/>
              </a:schemeClr>
            </a:solidFill>
            <a:prstDash val="lgDash"/>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srgbClr val="000000"/>
                </a:solidFill>
                <a:effectLst/>
                <a:uLnTx/>
                <a:uFillTx/>
                <a:latin typeface="Gill Sans MT" panose="020B0502020104020203"/>
                <a:ea typeface="+mn-ea"/>
                <a:cs typeface="+mn-cs"/>
              </a:rPr>
              <a:t>Compra alguna vez/ </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srgbClr val="000000"/>
                </a:solidFill>
                <a:effectLst/>
                <a:uLnTx/>
                <a:uFillTx/>
                <a:latin typeface="Gill Sans MT" panose="020B0502020104020203"/>
                <a:ea typeface="+mn-ea"/>
                <a:cs typeface="+mn-cs"/>
              </a:rPr>
              <a:t>Total conocimiento (espontáneo + ayudado)</a:t>
            </a:r>
          </a:p>
        </p:txBody>
      </p:sp>
      <p:sp>
        <p:nvSpPr>
          <p:cNvPr id="6" name="CuadroTexto 5">
            <a:extLst>
              <a:ext uri="{FF2B5EF4-FFF2-40B4-BE49-F238E27FC236}">
                <a16:creationId xmlns:a16="http://schemas.microsoft.com/office/drawing/2014/main" id="{80950128-2DFC-A2AE-3B93-854A8CE313F4}"/>
              </a:ext>
            </a:extLst>
          </p:cNvPr>
          <p:cNvSpPr txBox="1"/>
          <p:nvPr/>
        </p:nvSpPr>
        <p:spPr>
          <a:xfrm>
            <a:off x="6552808" y="2458734"/>
            <a:ext cx="2975622" cy="523220"/>
          </a:xfrm>
          <a:prstGeom prst="rect">
            <a:avLst/>
          </a:prstGeom>
          <a:noFill/>
          <a:ln w="12700">
            <a:solidFill>
              <a:srgbClr val="FF6D09"/>
            </a:solid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Capacidad que tiene una marca </a:t>
            </a:r>
            <a:r>
              <a:rPr kumimoji="0" lang="es-CO" sz="1400" b="1" i="1" u="sng"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para atraer nuevos consumidores</a:t>
            </a:r>
          </a:p>
        </p:txBody>
      </p:sp>
      <p:sp>
        <p:nvSpPr>
          <p:cNvPr id="7" name="CuadroTexto 6">
            <a:extLst>
              <a:ext uri="{FF2B5EF4-FFF2-40B4-BE49-F238E27FC236}">
                <a16:creationId xmlns:a16="http://schemas.microsoft.com/office/drawing/2014/main" id="{E27652DA-2191-F190-AAE1-963FE6DC9A3E}"/>
              </a:ext>
            </a:extLst>
          </p:cNvPr>
          <p:cNvSpPr txBox="1"/>
          <p:nvPr/>
        </p:nvSpPr>
        <p:spPr>
          <a:xfrm>
            <a:off x="3866409" y="2188816"/>
            <a:ext cx="1512616" cy="299184"/>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1" u="sng"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Fórmula</a:t>
            </a:r>
          </a:p>
        </p:txBody>
      </p:sp>
      <p:sp>
        <p:nvSpPr>
          <p:cNvPr id="8" name="CuadroTexto 7">
            <a:extLst>
              <a:ext uri="{FF2B5EF4-FFF2-40B4-BE49-F238E27FC236}">
                <a16:creationId xmlns:a16="http://schemas.microsoft.com/office/drawing/2014/main" id="{36F69852-B26C-F250-E828-B5D3DAA5F2D1}"/>
              </a:ext>
            </a:extLst>
          </p:cNvPr>
          <p:cNvSpPr txBox="1"/>
          <p:nvPr/>
        </p:nvSpPr>
        <p:spPr>
          <a:xfrm>
            <a:off x="7141454" y="2123566"/>
            <a:ext cx="1512616" cy="299184"/>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1" u="sng"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Interpretación</a:t>
            </a:r>
          </a:p>
        </p:txBody>
      </p:sp>
      <p:grpSp>
        <p:nvGrpSpPr>
          <p:cNvPr id="10" name="Group 73">
            <a:extLst>
              <a:ext uri="{FF2B5EF4-FFF2-40B4-BE49-F238E27FC236}">
                <a16:creationId xmlns:a16="http://schemas.microsoft.com/office/drawing/2014/main" id="{395414A2-5423-26A6-13C3-F3316F27EE75}"/>
              </a:ext>
            </a:extLst>
          </p:cNvPr>
          <p:cNvGrpSpPr>
            <a:grpSpLocks/>
          </p:cNvGrpSpPr>
          <p:nvPr/>
        </p:nvGrpSpPr>
        <p:grpSpPr bwMode="auto">
          <a:xfrm>
            <a:off x="108800" y="4420614"/>
            <a:ext cx="3203829" cy="807745"/>
            <a:chOff x="4042" y="1010"/>
            <a:chExt cx="1738" cy="254"/>
          </a:xfrm>
        </p:grpSpPr>
        <p:sp>
          <p:nvSpPr>
            <p:cNvPr id="11" name="AutoShape 74">
              <a:extLst>
                <a:ext uri="{FF2B5EF4-FFF2-40B4-BE49-F238E27FC236}">
                  <a16:creationId xmlns:a16="http://schemas.microsoft.com/office/drawing/2014/main" id="{0783B06A-9E3C-5E66-E99F-AC3573ADBD71}"/>
                </a:ext>
              </a:extLst>
            </p:cNvPr>
            <p:cNvSpPr>
              <a:spLocks noChangeAspect="1" noChangeArrowheads="1" noTextEdit="1"/>
            </p:cNvSpPr>
            <p:nvPr/>
          </p:nvSpPr>
          <p:spPr bwMode="auto">
            <a:xfrm>
              <a:off x="4042" y="1010"/>
              <a:ext cx="1738" cy="2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srgbClr val="000000"/>
                </a:solidFill>
                <a:effectLst/>
                <a:uLnTx/>
                <a:uFillTx/>
                <a:latin typeface="Gill Sans MT" panose="020B0502020104020203"/>
                <a:ea typeface="ＭＳ Ｐゴシック" panose="020B0600070205080204" pitchFamily="34" charset="-128"/>
                <a:cs typeface="+mn-cs"/>
              </a:endParaRPr>
            </a:p>
          </p:txBody>
        </p:sp>
        <p:sp>
          <p:nvSpPr>
            <p:cNvPr id="12" name="Line 75">
              <a:extLst>
                <a:ext uri="{FF2B5EF4-FFF2-40B4-BE49-F238E27FC236}">
                  <a16:creationId xmlns:a16="http://schemas.microsoft.com/office/drawing/2014/main" id="{3BBAE517-B547-9AA8-A757-23C9DB49CCA5}"/>
                </a:ext>
              </a:extLst>
            </p:cNvPr>
            <p:cNvSpPr>
              <a:spLocks noChangeShapeType="1"/>
            </p:cNvSpPr>
            <p:nvPr/>
          </p:nvSpPr>
          <p:spPr bwMode="auto">
            <a:xfrm>
              <a:off x="4547" y="1133"/>
              <a:ext cx="1134"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srgbClr val="000000"/>
                </a:solidFill>
                <a:effectLst/>
                <a:uLnTx/>
                <a:uFillTx/>
                <a:latin typeface="Gill Sans MT" panose="020B0502020104020203"/>
                <a:ea typeface="ＭＳ Ｐゴシック" panose="020B0600070205080204" pitchFamily="34" charset="-128"/>
                <a:cs typeface="+mn-cs"/>
              </a:endParaRPr>
            </a:p>
          </p:txBody>
        </p:sp>
        <p:sp>
          <p:nvSpPr>
            <p:cNvPr id="13" name="Rectangle 76">
              <a:extLst>
                <a:ext uri="{FF2B5EF4-FFF2-40B4-BE49-F238E27FC236}">
                  <a16:creationId xmlns:a16="http://schemas.microsoft.com/office/drawing/2014/main" id="{0FA671BE-534B-5233-77FF-655D302F2925}"/>
                </a:ext>
              </a:extLst>
            </p:cNvPr>
            <p:cNvSpPr>
              <a:spLocks noChangeArrowheads="1"/>
            </p:cNvSpPr>
            <p:nvPr/>
          </p:nvSpPr>
          <p:spPr bwMode="auto">
            <a:xfrm>
              <a:off x="4889" y="1185"/>
              <a:ext cx="60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Conocimiento</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4" name="Rectangle 77">
              <a:extLst>
                <a:ext uri="{FF2B5EF4-FFF2-40B4-BE49-F238E27FC236}">
                  <a16:creationId xmlns:a16="http://schemas.microsoft.com/office/drawing/2014/main" id="{68DFFE1E-495D-F646-EAC2-D4476AE137D0}"/>
                </a:ext>
              </a:extLst>
            </p:cNvPr>
            <p:cNvSpPr>
              <a:spLocks noChangeArrowheads="1"/>
            </p:cNvSpPr>
            <p:nvPr/>
          </p:nvSpPr>
          <p:spPr bwMode="auto">
            <a:xfrm>
              <a:off x="5028" y="1142"/>
              <a:ext cx="205"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Total</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5" name="Rectangle 78">
              <a:extLst>
                <a:ext uri="{FF2B5EF4-FFF2-40B4-BE49-F238E27FC236}">
                  <a16:creationId xmlns:a16="http://schemas.microsoft.com/office/drawing/2014/main" id="{D26704DC-D876-5EAE-2D65-E90041D17DF7}"/>
                </a:ext>
              </a:extLst>
            </p:cNvPr>
            <p:cNvSpPr>
              <a:spLocks noChangeArrowheads="1"/>
            </p:cNvSpPr>
            <p:nvPr/>
          </p:nvSpPr>
          <p:spPr bwMode="auto">
            <a:xfrm>
              <a:off x="4668" y="1041"/>
              <a:ext cx="84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Compra alguna vez</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6" name="Rectangle 80">
              <a:extLst>
                <a:ext uri="{FF2B5EF4-FFF2-40B4-BE49-F238E27FC236}">
                  <a16:creationId xmlns:a16="http://schemas.microsoft.com/office/drawing/2014/main" id="{E75A47E1-6898-D6E3-9784-84638ADEF5B2}"/>
                </a:ext>
              </a:extLst>
            </p:cNvPr>
            <p:cNvSpPr>
              <a:spLocks noChangeArrowheads="1"/>
            </p:cNvSpPr>
            <p:nvPr/>
          </p:nvSpPr>
          <p:spPr bwMode="auto">
            <a:xfrm>
              <a:off x="4042" y="1153"/>
              <a:ext cx="40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Atracción</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7" name="Rectangle 81">
              <a:extLst>
                <a:ext uri="{FF2B5EF4-FFF2-40B4-BE49-F238E27FC236}">
                  <a16:creationId xmlns:a16="http://schemas.microsoft.com/office/drawing/2014/main" id="{9337F794-567B-4458-EF61-538CCBA6CEB5}"/>
                </a:ext>
              </a:extLst>
            </p:cNvPr>
            <p:cNvSpPr>
              <a:spLocks noChangeArrowheads="1"/>
            </p:cNvSpPr>
            <p:nvPr/>
          </p:nvSpPr>
          <p:spPr bwMode="auto">
            <a:xfrm>
              <a:off x="4127" y="1092"/>
              <a:ext cx="25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1"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Índice</a:t>
              </a:r>
              <a:endPar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8" name="Rectangle 82">
              <a:extLst>
                <a:ext uri="{FF2B5EF4-FFF2-40B4-BE49-F238E27FC236}">
                  <a16:creationId xmlns:a16="http://schemas.microsoft.com/office/drawing/2014/main" id="{A34F8125-21ED-1126-3AD7-9330B918E2D7}"/>
                </a:ext>
              </a:extLst>
            </p:cNvPr>
            <p:cNvSpPr>
              <a:spLocks noChangeArrowheads="1"/>
            </p:cNvSpPr>
            <p:nvPr/>
          </p:nvSpPr>
          <p:spPr bwMode="auto">
            <a:xfrm>
              <a:off x="4309" y="1066"/>
              <a:ext cx="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a:ln>
                  <a:noFill/>
                </a:ln>
                <a:solidFill>
                  <a:srgbClr val="FFFFFF"/>
                </a:solidFill>
                <a:effectLst/>
                <a:uLnTx/>
                <a:uFillTx/>
                <a:latin typeface="Gill Sans MT" panose="020B0502020104020203"/>
                <a:ea typeface="ＭＳ Ｐゴシック" panose="020B0600070205080204" pitchFamily="34" charset="-128"/>
                <a:cs typeface="+mn-cs"/>
              </a:endParaRPr>
            </a:p>
          </p:txBody>
        </p:sp>
        <p:sp>
          <p:nvSpPr>
            <p:cNvPr id="19" name="Rectangle 83">
              <a:extLst>
                <a:ext uri="{FF2B5EF4-FFF2-40B4-BE49-F238E27FC236}">
                  <a16:creationId xmlns:a16="http://schemas.microsoft.com/office/drawing/2014/main" id="{7F1E170F-DC3E-23A2-DAE5-B7E5E9C011DE}"/>
                </a:ext>
              </a:extLst>
            </p:cNvPr>
            <p:cNvSpPr>
              <a:spLocks noChangeArrowheads="1"/>
            </p:cNvSpPr>
            <p:nvPr/>
          </p:nvSpPr>
          <p:spPr bwMode="auto">
            <a:xfrm>
              <a:off x="4483" y="1105"/>
              <a:ext cx="6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768302"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FFFF"/>
                  </a:solidFill>
                  <a:effectLst/>
                  <a:uLnTx/>
                  <a:uFillTx/>
                  <a:latin typeface="Gill Sans MT" panose="020B0502020104020203"/>
                  <a:ea typeface="ＭＳ Ｐゴシック" panose="020B0600070205080204" pitchFamily="34" charset="-128"/>
                  <a:cs typeface="+mn-cs"/>
                </a:rPr>
                <a:t>=</a:t>
              </a:r>
            </a:p>
          </p:txBody>
        </p:sp>
      </p:grpSp>
      <p:sp>
        <p:nvSpPr>
          <p:cNvPr id="20" name="CuadroTexto 19">
            <a:extLst>
              <a:ext uri="{FF2B5EF4-FFF2-40B4-BE49-F238E27FC236}">
                <a16:creationId xmlns:a16="http://schemas.microsoft.com/office/drawing/2014/main" id="{4E586D56-27A0-E434-37B4-DCC8DFD22905}"/>
              </a:ext>
            </a:extLst>
          </p:cNvPr>
          <p:cNvSpPr txBox="1"/>
          <p:nvPr/>
        </p:nvSpPr>
        <p:spPr>
          <a:xfrm>
            <a:off x="2038580" y="5440607"/>
            <a:ext cx="1119335" cy="454227"/>
          </a:xfrm>
          <a:prstGeom prst="rect">
            <a:avLst/>
          </a:prstGeom>
          <a:solidFill>
            <a:schemeClr val="bg1">
              <a:lumMod val="95000"/>
            </a:schemeClr>
          </a:solidFill>
          <a:ln>
            <a:solidFill>
              <a:schemeClr val="bg1">
                <a:lumMod val="50000"/>
              </a:schemeClr>
            </a:solid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176" b="1" i="1" u="none"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Índice de </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176" b="1" i="1" u="none" strike="noStrike" kern="1200" cap="none" spc="0" normalizeH="0" baseline="0" noProof="0" dirty="0">
                <a:ln>
                  <a:noFill/>
                </a:ln>
                <a:solidFill>
                  <a:srgbClr val="000000"/>
                </a:solidFill>
                <a:effectLst/>
                <a:uLnTx/>
                <a:uFillTx/>
                <a:latin typeface="Gill Sans MT" panose="020B0502020104020203"/>
                <a:ea typeface="ＭＳ Ｐゴシック" panose="020B0600070205080204" pitchFamily="34" charset="-128"/>
                <a:cs typeface="+mn-cs"/>
              </a:rPr>
              <a:t>atracción</a:t>
            </a:r>
          </a:p>
        </p:txBody>
      </p:sp>
      <p:graphicFrame>
        <p:nvGraphicFramePr>
          <p:cNvPr id="27" name="Tabla 26">
            <a:extLst>
              <a:ext uri="{FF2B5EF4-FFF2-40B4-BE49-F238E27FC236}">
                <a16:creationId xmlns:a16="http://schemas.microsoft.com/office/drawing/2014/main" id="{FE1D836A-2E76-7968-8A04-3C54D7029C58}"/>
              </a:ext>
            </a:extLst>
          </p:cNvPr>
          <p:cNvGraphicFramePr>
            <a:graphicFrameLocks noGrp="1"/>
          </p:cNvGraphicFramePr>
          <p:nvPr/>
        </p:nvGraphicFramePr>
        <p:xfrm>
          <a:off x="3336865" y="4206701"/>
          <a:ext cx="7653583" cy="958378"/>
        </p:xfrm>
        <a:graphic>
          <a:graphicData uri="http://schemas.openxmlformats.org/drawingml/2006/table">
            <a:tbl>
              <a:tblPr firstRow="1" bandRow="1">
                <a:tableStyleId>{5C22544A-7EE6-4342-B048-85BDC9FD1C3A}</a:tableStyleId>
              </a:tblPr>
              <a:tblGrid>
                <a:gridCol w="495340">
                  <a:extLst>
                    <a:ext uri="{9D8B030D-6E8A-4147-A177-3AD203B41FA5}">
                      <a16:colId xmlns:a16="http://schemas.microsoft.com/office/drawing/2014/main" val="20001"/>
                    </a:ext>
                  </a:extLst>
                </a:gridCol>
                <a:gridCol w="537327">
                  <a:extLst>
                    <a:ext uri="{9D8B030D-6E8A-4147-A177-3AD203B41FA5}">
                      <a16:colId xmlns:a16="http://schemas.microsoft.com/office/drawing/2014/main" val="388093407"/>
                    </a:ext>
                  </a:extLst>
                </a:gridCol>
                <a:gridCol w="512439">
                  <a:extLst>
                    <a:ext uri="{9D8B030D-6E8A-4147-A177-3AD203B41FA5}">
                      <a16:colId xmlns:a16="http://schemas.microsoft.com/office/drawing/2014/main" val="1673837841"/>
                    </a:ext>
                  </a:extLst>
                </a:gridCol>
                <a:gridCol w="495340">
                  <a:extLst>
                    <a:ext uri="{9D8B030D-6E8A-4147-A177-3AD203B41FA5}">
                      <a16:colId xmlns:a16="http://schemas.microsoft.com/office/drawing/2014/main" val="20003"/>
                    </a:ext>
                  </a:extLst>
                </a:gridCol>
                <a:gridCol w="550139">
                  <a:extLst>
                    <a:ext uri="{9D8B030D-6E8A-4147-A177-3AD203B41FA5}">
                      <a16:colId xmlns:a16="http://schemas.microsoft.com/office/drawing/2014/main" val="2565965740"/>
                    </a:ext>
                  </a:extLst>
                </a:gridCol>
                <a:gridCol w="495340">
                  <a:extLst>
                    <a:ext uri="{9D8B030D-6E8A-4147-A177-3AD203B41FA5}">
                      <a16:colId xmlns:a16="http://schemas.microsoft.com/office/drawing/2014/main" val="3493043159"/>
                    </a:ext>
                  </a:extLst>
                </a:gridCol>
                <a:gridCol w="495340">
                  <a:extLst>
                    <a:ext uri="{9D8B030D-6E8A-4147-A177-3AD203B41FA5}">
                      <a16:colId xmlns:a16="http://schemas.microsoft.com/office/drawing/2014/main" val="20006"/>
                    </a:ext>
                  </a:extLst>
                </a:gridCol>
                <a:gridCol w="550139">
                  <a:extLst>
                    <a:ext uri="{9D8B030D-6E8A-4147-A177-3AD203B41FA5}">
                      <a16:colId xmlns:a16="http://schemas.microsoft.com/office/drawing/2014/main" val="1469976726"/>
                    </a:ext>
                  </a:extLst>
                </a:gridCol>
                <a:gridCol w="495340">
                  <a:extLst>
                    <a:ext uri="{9D8B030D-6E8A-4147-A177-3AD203B41FA5}">
                      <a16:colId xmlns:a16="http://schemas.microsoft.com/office/drawing/2014/main" val="690392776"/>
                    </a:ext>
                  </a:extLst>
                </a:gridCol>
                <a:gridCol w="495340">
                  <a:extLst>
                    <a:ext uri="{9D8B030D-6E8A-4147-A177-3AD203B41FA5}">
                      <a16:colId xmlns:a16="http://schemas.microsoft.com/office/drawing/2014/main" val="20007"/>
                    </a:ext>
                  </a:extLst>
                </a:gridCol>
                <a:gridCol w="550139">
                  <a:extLst>
                    <a:ext uri="{9D8B030D-6E8A-4147-A177-3AD203B41FA5}">
                      <a16:colId xmlns:a16="http://schemas.microsoft.com/office/drawing/2014/main" val="3640772212"/>
                    </a:ext>
                  </a:extLst>
                </a:gridCol>
                <a:gridCol w="495340">
                  <a:extLst>
                    <a:ext uri="{9D8B030D-6E8A-4147-A177-3AD203B41FA5}">
                      <a16:colId xmlns:a16="http://schemas.microsoft.com/office/drawing/2014/main" val="631152850"/>
                    </a:ext>
                  </a:extLst>
                </a:gridCol>
                <a:gridCol w="495340">
                  <a:extLst>
                    <a:ext uri="{9D8B030D-6E8A-4147-A177-3AD203B41FA5}">
                      <a16:colId xmlns:a16="http://schemas.microsoft.com/office/drawing/2014/main" val="20009"/>
                    </a:ext>
                  </a:extLst>
                </a:gridCol>
                <a:gridCol w="495340">
                  <a:extLst>
                    <a:ext uri="{9D8B030D-6E8A-4147-A177-3AD203B41FA5}">
                      <a16:colId xmlns:a16="http://schemas.microsoft.com/office/drawing/2014/main" val="2848528225"/>
                    </a:ext>
                  </a:extLst>
                </a:gridCol>
                <a:gridCol w="495340">
                  <a:extLst>
                    <a:ext uri="{9D8B030D-6E8A-4147-A177-3AD203B41FA5}">
                      <a16:colId xmlns:a16="http://schemas.microsoft.com/office/drawing/2014/main" val="2416790856"/>
                    </a:ext>
                  </a:extLst>
                </a:gridCol>
              </a:tblGrid>
              <a:tr h="268130">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000" b="0"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marL="0" algn="ctr" defTabSz="914400" rtl="0" eaLnBrk="1" fontAlgn="b" latinLnBrk="0" hangingPunct="1"/>
                      <a:r>
                        <a:rPr lang="es-CO" sz="1000" b="0" i="0" u="none" strike="noStrike" kern="1200" dirty="0">
                          <a:solidFill>
                            <a:srgbClr val="000000"/>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fontAlgn="b"/>
                      <a:r>
                        <a:rPr lang="es-CO" sz="1200" b="1" i="0" u="none" strike="noStrike" dirty="0">
                          <a:solidFill>
                            <a:schemeClr val="tx2"/>
                          </a:solidFill>
                          <a:effectLst/>
                          <a:latin typeface="Century Gothic" panose="020B0502020202020204" pitchFamily="34" charset="0"/>
                        </a:rPr>
                        <a:t>2025</a:t>
                      </a: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0001"/>
                  </a:ext>
                </a:extLst>
              </a:tr>
              <a:tr h="342900">
                <a:tc>
                  <a:txBody>
                    <a:bodyPr/>
                    <a:lstStyle/>
                    <a:p>
                      <a:pPr algn="ctr"/>
                      <a:r>
                        <a:rPr lang="es-CO" sz="1000" b="0" dirty="0">
                          <a:solidFill>
                            <a:schemeClr val="tx1"/>
                          </a:solidFill>
                          <a:latin typeface="Century Gothic" panose="020B0502020202020204" pitchFamily="34" charset="0"/>
                        </a:rPr>
                        <a:t>78%</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62%</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68%</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87%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82%</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77%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80%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81%</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71%</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38%</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27%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37%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18%</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23%</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35%</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extLst>
                  <a:ext uri="{0D108BD9-81ED-4DB2-BD59-A6C34878D82A}">
                    <a16:rowId xmlns:a16="http://schemas.microsoft.com/office/drawing/2014/main" val="3071836675"/>
                  </a:ext>
                </a:extLst>
              </a:tr>
              <a:tr h="347348">
                <a:tc>
                  <a:txBody>
                    <a:bodyPr/>
                    <a:lstStyle/>
                    <a:p>
                      <a:pPr algn="ctr"/>
                      <a:r>
                        <a:rPr lang="es-CO" sz="1000" b="0" dirty="0">
                          <a:solidFill>
                            <a:schemeClr val="tx1"/>
                          </a:solidFill>
                          <a:latin typeface="Century Gothic" panose="020B0502020202020204" pitchFamily="34" charset="0"/>
                        </a:rPr>
                        <a:t>93%</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87%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89%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100%</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94%</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89%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99%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92%</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97%</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79%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34%</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58%</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tc>
                  <a:txBody>
                    <a:bodyPr/>
                    <a:lstStyle/>
                    <a:p>
                      <a:pPr algn="ctr"/>
                      <a:r>
                        <a:rPr lang="es-CO" sz="1000" b="0" dirty="0">
                          <a:solidFill>
                            <a:schemeClr val="tx1"/>
                          </a:solidFill>
                          <a:latin typeface="Century Gothic" panose="020B0502020202020204" pitchFamily="34" charset="0"/>
                        </a:rPr>
                        <a:t>39%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0" dirty="0">
                          <a:solidFill>
                            <a:schemeClr val="tx1"/>
                          </a:solidFill>
                          <a:latin typeface="Century Gothic" panose="020B0502020202020204" pitchFamily="34" charset="0"/>
                        </a:rPr>
                        <a:t>36%</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a:txBody>
                    <a:bodyPr/>
                    <a:lstStyle/>
                    <a:p>
                      <a:pPr algn="ctr"/>
                      <a:r>
                        <a:rPr lang="es-CO" sz="1000" b="1" dirty="0">
                          <a:solidFill>
                            <a:schemeClr val="tx1"/>
                          </a:solidFill>
                          <a:latin typeface="Century Gothic" panose="020B0502020202020204" pitchFamily="34" charset="0"/>
                        </a:rPr>
                        <a:t>59%</a:t>
                      </a:r>
                    </a:p>
                  </a:txBody>
                  <a:tcPr marL="76832" marR="76832" marT="38416" marB="38416"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solidFill>
                      <a:srgbClr val="FFE8E8"/>
                    </a:solidFill>
                  </a:tcPr>
                </a:tc>
                <a:extLst>
                  <a:ext uri="{0D108BD9-81ED-4DB2-BD59-A6C34878D82A}">
                    <a16:rowId xmlns:a16="http://schemas.microsoft.com/office/drawing/2014/main" val="3430064188"/>
                  </a:ext>
                </a:extLst>
              </a:tr>
            </a:tbl>
          </a:graphicData>
        </a:graphic>
      </p:graphicFrame>
      <p:pic>
        <p:nvPicPr>
          <p:cNvPr id="43" name="Picture 2" descr="https://lh4.ggpht.com/Mfw88pjfSXh2aD41bEPU2c6nZ-qFDkRO20eG_iA54_7Y5ZGkxc23KPpWOxA0zjRK4xIt=w300">
            <a:extLst>
              <a:ext uri="{FF2B5EF4-FFF2-40B4-BE49-F238E27FC236}">
                <a16:creationId xmlns:a16="http://schemas.microsoft.com/office/drawing/2014/main" id="{8F6067F1-CB08-76B6-F3E8-AD0ACE7A2B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9571" y="3647497"/>
            <a:ext cx="572947" cy="5729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erican generics – Mundo Ventas – El aliado de su negocio">
            <a:extLst>
              <a:ext uri="{FF2B5EF4-FFF2-40B4-BE49-F238E27FC236}">
                <a16:creationId xmlns:a16="http://schemas.microsoft.com/office/drawing/2014/main" id="{BC5B2B54-E45D-D75F-2F83-CCACDA027F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669" b="32378"/>
          <a:stretch/>
        </p:blipFill>
        <p:spPr bwMode="auto">
          <a:xfrm>
            <a:off x="8020399" y="3759833"/>
            <a:ext cx="1483356" cy="3849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a 4">
            <a:extLst>
              <a:ext uri="{FF2B5EF4-FFF2-40B4-BE49-F238E27FC236}">
                <a16:creationId xmlns:a16="http://schemas.microsoft.com/office/drawing/2014/main" id="{4671E89C-8DF3-5AB8-9175-1647D82E700C}"/>
              </a:ext>
            </a:extLst>
          </p:cNvPr>
          <p:cNvGraphicFramePr>
            <a:graphicFrameLocks noGrp="1"/>
          </p:cNvGraphicFramePr>
          <p:nvPr/>
        </p:nvGraphicFramePr>
        <p:xfrm>
          <a:off x="8694244" y="80497"/>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23" name="Triángulo isósceles 22">
            <a:extLst>
              <a:ext uri="{FF2B5EF4-FFF2-40B4-BE49-F238E27FC236}">
                <a16:creationId xmlns:a16="http://schemas.microsoft.com/office/drawing/2014/main" id="{B6D809EE-1577-F66C-F5B3-0F090094113B}"/>
              </a:ext>
            </a:extLst>
          </p:cNvPr>
          <p:cNvSpPr/>
          <p:nvPr/>
        </p:nvSpPr>
        <p:spPr>
          <a:xfrm>
            <a:off x="10610015" y="10374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riángulo isósceles 23">
            <a:extLst>
              <a:ext uri="{FF2B5EF4-FFF2-40B4-BE49-F238E27FC236}">
                <a16:creationId xmlns:a16="http://schemas.microsoft.com/office/drawing/2014/main" id="{8E5FA819-BF9B-C8C7-982A-C6102E60CE73}"/>
              </a:ext>
            </a:extLst>
          </p:cNvPr>
          <p:cNvSpPr/>
          <p:nvPr/>
        </p:nvSpPr>
        <p:spPr>
          <a:xfrm flipV="1">
            <a:off x="10610015" y="24964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Imagen 41">
            <a:extLst>
              <a:ext uri="{FF2B5EF4-FFF2-40B4-BE49-F238E27FC236}">
                <a16:creationId xmlns:a16="http://schemas.microsoft.com/office/drawing/2014/main" id="{E59F33FD-2198-92D2-8BE9-23CF3E453C65}"/>
              </a:ext>
            </a:extLst>
          </p:cNvPr>
          <p:cNvPicPr>
            <a:picLocks noChangeAspect="1"/>
          </p:cNvPicPr>
          <p:nvPr/>
        </p:nvPicPr>
        <p:blipFill>
          <a:blip r:embed="rId5"/>
          <a:srcRect t="10000" b="13266"/>
          <a:stretch>
            <a:fillRect/>
          </a:stretch>
        </p:blipFill>
        <p:spPr>
          <a:xfrm>
            <a:off x="3575587" y="3792040"/>
            <a:ext cx="1047130" cy="352761"/>
          </a:xfrm>
          <a:prstGeom prst="rect">
            <a:avLst/>
          </a:prstGeom>
        </p:spPr>
      </p:pic>
      <p:pic>
        <p:nvPicPr>
          <p:cNvPr id="44" name="Imagen 43">
            <a:extLst>
              <a:ext uri="{FF2B5EF4-FFF2-40B4-BE49-F238E27FC236}">
                <a16:creationId xmlns:a16="http://schemas.microsoft.com/office/drawing/2014/main" id="{B751F0B0-EBDE-1821-0EB4-0832B3EDB13A}"/>
              </a:ext>
            </a:extLst>
          </p:cNvPr>
          <p:cNvPicPr>
            <a:picLocks noChangeAspect="1"/>
          </p:cNvPicPr>
          <p:nvPr/>
        </p:nvPicPr>
        <p:blipFill>
          <a:blip r:embed="rId6"/>
          <a:stretch>
            <a:fillRect/>
          </a:stretch>
        </p:blipFill>
        <p:spPr>
          <a:xfrm>
            <a:off x="5144560" y="3819303"/>
            <a:ext cx="1047130" cy="298233"/>
          </a:xfrm>
          <a:prstGeom prst="rect">
            <a:avLst/>
          </a:prstGeom>
        </p:spPr>
      </p:pic>
      <p:pic>
        <p:nvPicPr>
          <p:cNvPr id="45" name="Imagen 44">
            <a:extLst>
              <a:ext uri="{FF2B5EF4-FFF2-40B4-BE49-F238E27FC236}">
                <a16:creationId xmlns:a16="http://schemas.microsoft.com/office/drawing/2014/main" id="{9AE3F7C3-8C74-F270-5345-ADE50D6E6FE5}"/>
              </a:ext>
            </a:extLst>
          </p:cNvPr>
          <p:cNvPicPr>
            <a:picLocks noChangeAspect="1"/>
          </p:cNvPicPr>
          <p:nvPr/>
        </p:nvPicPr>
        <p:blipFill>
          <a:blip r:embed="rId7"/>
          <a:stretch>
            <a:fillRect/>
          </a:stretch>
        </p:blipFill>
        <p:spPr>
          <a:xfrm>
            <a:off x="9674396" y="3712894"/>
            <a:ext cx="994974" cy="411097"/>
          </a:xfrm>
          <a:prstGeom prst="rect">
            <a:avLst/>
          </a:prstGeom>
        </p:spPr>
      </p:pic>
      <p:sp>
        <p:nvSpPr>
          <p:cNvPr id="30" name="Rectángulo 29">
            <a:extLst>
              <a:ext uri="{FF2B5EF4-FFF2-40B4-BE49-F238E27FC236}">
                <a16:creationId xmlns:a16="http://schemas.microsoft.com/office/drawing/2014/main" id="{ACD87C5E-7915-6CA2-7259-B3C480F16973}"/>
              </a:ext>
            </a:extLst>
          </p:cNvPr>
          <p:cNvSpPr/>
          <p:nvPr/>
        </p:nvSpPr>
        <p:spPr>
          <a:xfrm>
            <a:off x="164184" y="6212062"/>
            <a:ext cx="2570389"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2020: 188 / 2022: 186 / 2025: 197</a:t>
            </a:r>
          </a:p>
        </p:txBody>
      </p:sp>
      <p:pic>
        <p:nvPicPr>
          <p:cNvPr id="21" name="Imagen 20">
            <a:extLst>
              <a:ext uri="{FF2B5EF4-FFF2-40B4-BE49-F238E27FC236}">
                <a16:creationId xmlns:a16="http://schemas.microsoft.com/office/drawing/2014/main" id="{65BD4158-6438-DA55-C95F-810CFF6A54A1}"/>
              </a:ext>
            </a:extLst>
          </p:cNvPr>
          <p:cNvPicPr>
            <a:picLocks noChangeAspect="1"/>
          </p:cNvPicPr>
          <p:nvPr/>
        </p:nvPicPr>
        <p:blipFill>
          <a:blip r:embed="rId8">
            <a:duotone>
              <a:srgbClr val="B2B2B2">
                <a:shade val="45000"/>
                <a:satMod val="135000"/>
              </a:srgbClr>
              <a:prstClr val="white"/>
            </a:duotone>
          </a:blip>
          <a:stretch>
            <a:fillRect/>
          </a:stretch>
        </p:blipFill>
        <p:spPr>
          <a:xfrm>
            <a:off x="2734573" y="63455"/>
            <a:ext cx="422648" cy="422648"/>
          </a:xfrm>
          <a:prstGeom prst="rect">
            <a:avLst/>
          </a:prstGeom>
        </p:spPr>
      </p:pic>
      <p:sp>
        <p:nvSpPr>
          <p:cNvPr id="26" name="Text Box 5">
            <a:extLst>
              <a:ext uri="{FF2B5EF4-FFF2-40B4-BE49-F238E27FC236}">
                <a16:creationId xmlns:a16="http://schemas.microsoft.com/office/drawing/2014/main" id="{DF75F192-13B9-AF72-7CA4-CE5F6EF0A55C}"/>
              </a:ext>
            </a:extLst>
          </p:cNvPr>
          <p:cNvSpPr txBox="1">
            <a:spLocks noChangeArrowheads="1"/>
          </p:cNvSpPr>
          <p:nvPr/>
        </p:nvSpPr>
        <p:spPr bwMode="auto">
          <a:xfrm>
            <a:off x="2952795" y="112104"/>
            <a:ext cx="2818194" cy="292366"/>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31" name="Triángulo isósceles 30">
            <a:extLst>
              <a:ext uri="{FF2B5EF4-FFF2-40B4-BE49-F238E27FC236}">
                <a16:creationId xmlns:a16="http://schemas.microsoft.com/office/drawing/2014/main" id="{3DA392F2-F658-370C-91AD-0BE0AD265A64}"/>
              </a:ext>
            </a:extLst>
          </p:cNvPr>
          <p:cNvSpPr/>
          <p:nvPr/>
        </p:nvSpPr>
        <p:spPr>
          <a:xfrm flipV="1">
            <a:off x="7897762" y="459319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riángulo isósceles 32">
            <a:extLst>
              <a:ext uri="{FF2B5EF4-FFF2-40B4-BE49-F238E27FC236}">
                <a16:creationId xmlns:a16="http://schemas.microsoft.com/office/drawing/2014/main" id="{20CF1994-333B-8AB1-AE14-2C1729C7E793}"/>
              </a:ext>
            </a:extLst>
          </p:cNvPr>
          <p:cNvSpPr/>
          <p:nvPr/>
        </p:nvSpPr>
        <p:spPr>
          <a:xfrm rot="10800000" flipV="1">
            <a:off x="10922528" y="4599397"/>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riángulo isósceles 33">
            <a:extLst>
              <a:ext uri="{FF2B5EF4-FFF2-40B4-BE49-F238E27FC236}">
                <a16:creationId xmlns:a16="http://schemas.microsoft.com/office/drawing/2014/main" id="{107638E9-F8EE-A6FD-5ACC-78AE6E8F9C18}"/>
              </a:ext>
            </a:extLst>
          </p:cNvPr>
          <p:cNvSpPr/>
          <p:nvPr/>
        </p:nvSpPr>
        <p:spPr>
          <a:xfrm rot="10800000" flipV="1">
            <a:off x="9456441" y="4591056"/>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riángulo isósceles 34">
            <a:extLst>
              <a:ext uri="{FF2B5EF4-FFF2-40B4-BE49-F238E27FC236}">
                <a16:creationId xmlns:a16="http://schemas.microsoft.com/office/drawing/2014/main" id="{6A2F082C-EEA3-46A7-6F80-5CE711E1C582}"/>
              </a:ext>
            </a:extLst>
          </p:cNvPr>
          <p:cNvSpPr/>
          <p:nvPr/>
        </p:nvSpPr>
        <p:spPr>
          <a:xfrm rot="10800000" flipV="1">
            <a:off x="9464403" y="4938970"/>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riángulo isósceles 35">
            <a:extLst>
              <a:ext uri="{FF2B5EF4-FFF2-40B4-BE49-F238E27FC236}">
                <a16:creationId xmlns:a16="http://schemas.microsoft.com/office/drawing/2014/main" id="{86E7F8E6-EB64-5B6F-44BB-7F527BAF6BCB}"/>
              </a:ext>
            </a:extLst>
          </p:cNvPr>
          <p:cNvSpPr/>
          <p:nvPr/>
        </p:nvSpPr>
        <p:spPr>
          <a:xfrm rot="10800000" flipV="1">
            <a:off x="10943134" y="4938971"/>
            <a:ext cx="94628" cy="903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 Box 5">
            <a:extLst>
              <a:ext uri="{FF2B5EF4-FFF2-40B4-BE49-F238E27FC236}">
                <a16:creationId xmlns:a16="http://schemas.microsoft.com/office/drawing/2014/main" id="{5895B7A3-12C7-9CE6-4F54-E7CEAA7ACFD8}"/>
              </a:ext>
            </a:extLst>
          </p:cNvPr>
          <p:cNvSpPr txBox="1">
            <a:spLocks noChangeArrowheads="1"/>
          </p:cNvSpPr>
          <p:nvPr/>
        </p:nvSpPr>
        <p:spPr bwMode="auto">
          <a:xfrm>
            <a:off x="356532" y="997874"/>
            <a:ext cx="11322793" cy="769419"/>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Desde los no consumidores, La Santé presenta niveles de atracción muy similares a las demás marcas líderes ( especialmente con Mk)</a:t>
            </a:r>
            <a:r>
              <a:rPr kumimoji="0" lang="es-E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lo cual abre oportunidades para que la marca pueda incentivar mayores niveles de prueba entre los clientes potenciales.</a:t>
            </a:r>
          </a:p>
        </p:txBody>
      </p:sp>
      <p:sp>
        <p:nvSpPr>
          <p:cNvPr id="40" name="Text Box 5">
            <a:extLst>
              <a:ext uri="{FF2B5EF4-FFF2-40B4-BE49-F238E27FC236}">
                <a16:creationId xmlns:a16="http://schemas.microsoft.com/office/drawing/2014/main" id="{62BAFC56-9D0E-1687-FB59-1DF2D749EF62}"/>
              </a:ext>
            </a:extLst>
          </p:cNvPr>
          <p:cNvSpPr txBox="1">
            <a:spLocks noChangeArrowheads="1"/>
          </p:cNvSpPr>
          <p:nvPr/>
        </p:nvSpPr>
        <p:spPr bwMode="auto">
          <a:xfrm>
            <a:off x="10949413" y="5391886"/>
            <a:ext cx="1308844"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Media mercado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0,72</a:t>
            </a:r>
            <a:endParaRPr kumimoji="0" lang="es-CO" sz="105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040321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FF747-16AD-DC71-4A20-E9056C42CF58}"/>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864410D-4448-DBAF-7CA7-1D077C510911}"/>
              </a:ext>
            </a:extLst>
          </p:cNvPr>
          <p:cNvSpPr>
            <a:spLocks noGrp="1"/>
          </p:cNvSpPr>
          <p:nvPr>
            <p:ph type="sldNum" sz="quarter" idx="12"/>
          </p:nvPr>
        </p:nvSpPr>
        <p:spPr>
          <a:xfrm>
            <a:off x="9448800" y="648615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Marcador de número de diapositiva 1">
            <a:extLst>
              <a:ext uri="{FF2B5EF4-FFF2-40B4-BE49-F238E27FC236}">
                <a16:creationId xmlns:a16="http://schemas.microsoft.com/office/drawing/2014/main" id="{4F244099-0D80-F326-05A7-43166D9A6EF2}"/>
              </a:ext>
            </a:extLst>
          </p:cNvPr>
          <p:cNvSpPr txBox="1">
            <a:spLocks/>
          </p:cNvSpPr>
          <p:nvPr/>
        </p:nvSpPr>
        <p:spPr>
          <a:xfrm>
            <a:off x="9448800" y="6538912"/>
            <a:ext cx="2743200" cy="365125"/>
          </a:xfrm>
          <a:prstGeom prst="rect">
            <a:avLst/>
          </a:prstGeom>
        </p:spPr>
        <p:txBody>
          <a:bodyPr vert="horz" lIns="91440" tIns="45720" rIns="91440" bIns="45720" rtlCol="0" anchor="ctr"/>
          <a:lstStyle>
            <a:defPPr>
              <a:defRPr lang="es-C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white"/>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CO"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 name="Rectángulo: esquinas redondeadas 3">
            <a:extLst>
              <a:ext uri="{FF2B5EF4-FFF2-40B4-BE49-F238E27FC236}">
                <a16:creationId xmlns:a16="http://schemas.microsoft.com/office/drawing/2014/main" id="{CAAD9989-D9CC-7B4C-5EE6-82506E082988}"/>
              </a:ext>
            </a:extLst>
          </p:cNvPr>
          <p:cNvSpPr/>
          <p:nvPr/>
        </p:nvSpPr>
        <p:spPr>
          <a:xfrm>
            <a:off x="445154" y="1214182"/>
            <a:ext cx="4860000" cy="4776955"/>
          </a:xfrm>
          <a:prstGeom prst="roundRect">
            <a:avLst>
              <a:gd name="adj" fmla="val 411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8" name="Text Box 5">
            <a:extLst>
              <a:ext uri="{FF2B5EF4-FFF2-40B4-BE49-F238E27FC236}">
                <a16:creationId xmlns:a16="http://schemas.microsoft.com/office/drawing/2014/main" id="{FA246454-F501-4768-2DB1-95CF322471E1}"/>
              </a:ext>
            </a:extLst>
          </p:cNvPr>
          <p:cNvSpPr txBox="1">
            <a:spLocks noChangeArrowheads="1"/>
          </p:cNvSpPr>
          <p:nvPr/>
        </p:nvSpPr>
        <p:spPr bwMode="auto">
          <a:xfrm>
            <a:off x="25429" y="402635"/>
            <a:ext cx="8619565" cy="400087"/>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800" b="0" i="1"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rPr>
              <a:t>¿Qué modelos nos van a facilitar la escogencia de la estrategia?</a:t>
            </a:r>
            <a:endParaRPr kumimoji="0" lang="es-ES" sz="1800" b="0" i="1" u="none" strike="noStrike" kern="1200" cap="none" spc="0" normalizeH="0" baseline="0" noProof="0" dirty="0">
              <a:ln>
                <a:noFill/>
              </a:ln>
              <a:solidFill>
                <a:srgbClr val="575756"/>
              </a:solidFill>
              <a:effectLst/>
              <a:uLnTx/>
              <a:uFillTx/>
              <a:latin typeface="Century Gothic" panose="020B0502020202020204" pitchFamily="34" charset="0"/>
              <a:ea typeface="MS PGothic" pitchFamily="34" charset="-128"/>
              <a:cs typeface="+mn-cs"/>
            </a:endParaRPr>
          </a:p>
        </p:txBody>
      </p:sp>
      <p:sp>
        <p:nvSpPr>
          <p:cNvPr id="12" name="Text Box 22">
            <a:extLst>
              <a:ext uri="{FF2B5EF4-FFF2-40B4-BE49-F238E27FC236}">
                <a16:creationId xmlns:a16="http://schemas.microsoft.com/office/drawing/2014/main" id="{D6F12418-5D4E-18E4-3A89-756FD3AC753D}"/>
              </a:ext>
            </a:extLst>
          </p:cNvPr>
          <p:cNvSpPr txBox="1"/>
          <p:nvPr/>
        </p:nvSpPr>
        <p:spPr>
          <a:xfrm>
            <a:off x="586101" y="1253161"/>
            <a:ext cx="4423812" cy="2893100"/>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eaLnBrk="0" fontAlgn="base" latinLnBrk="0" hangingPunct="0">
              <a:lnSpc>
                <a:spcPct val="100000"/>
              </a:lnSpc>
              <a:spcBef>
                <a:spcPct val="0"/>
              </a:spcBef>
              <a:spcAft>
                <a:spcPct val="0"/>
              </a:spcAft>
              <a:buClr>
                <a:srgbClr val="FF6600"/>
              </a:buClr>
              <a:buSzPct val="150000"/>
              <a:buFont typeface="Arial Black" panose="020B0A04020102020204" pitchFamily="34" charset="0"/>
              <a:buNone/>
              <a:tabLst/>
              <a:defRPr/>
            </a:pPr>
            <a:r>
              <a:rPr kumimoji="0" lang="es-CO" sz="1400" b="0"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rPr>
              <a:t>Las categorías han acostumbrado a su consumidor a ser  bastante exigente en cuanto a los beneficios que puede recibir de las marcas presentes en el mercado dando como resultado:  El constante desarrollo de  mejoras a los productos/servicios y entregando  nuevos o  mejores beneficios.</a:t>
            </a:r>
          </a:p>
          <a:p>
            <a:pPr marL="0" marR="0" lvl="0" indent="0" algn="just" defTabSz="914400" rtl="0" eaLnBrk="0" fontAlgn="base" latinLnBrk="0" hangingPunct="0">
              <a:lnSpc>
                <a:spcPct val="100000"/>
              </a:lnSpc>
              <a:spcBef>
                <a:spcPct val="0"/>
              </a:spcBef>
              <a:spcAft>
                <a:spcPct val="0"/>
              </a:spcAft>
              <a:buClr>
                <a:srgbClr val="FF6600"/>
              </a:buClr>
              <a:buSzPct val="150000"/>
              <a:buFont typeface="Arial Black" panose="020B0A04020102020204" pitchFamily="34" charset="0"/>
              <a:buNone/>
              <a:tabLst/>
              <a:defRPr/>
            </a:pPr>
            <a:endParaRPr kumimoji="0" lang="es-CO" sz="1400" b="0" i="0" u="sng"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endParaRPr>
          </a:p>
          <a:p>
            <a:pPr marL="0" marR="0" lvl="0" indent="0" algn="just" defTabSz="914400" rtl="0" eaLnBrk="0" fontAlgn="base" latinLnBrk="0" hangingPunct="0">
              <a:lnSpc>
                <a:spcPct val="100000"/>
              </a:lnSpc>
              <a:spcBef>
                <a:spcPct val="0"/>
              </a:spcBef>
              <a:spcAft>
                <a:spcPct val="0"/>
              </a:spcAft>
              <a:buClr>
                <a:srgbClr val="FF6600"/>
              </a:buClr>
              <a:buSzPct val="150000"/>
              <a:buFont typeface="Arial Black" panose="020B0A04020102020204" pitchFamily="34" charset="0"/>
              <a:buNone/>
              <a:tabLst/>
              <a:defRPr/>
            </a:pPr>
            <a:r>
              <a:rPr kumimoji="0" lang="es-CO" sz="1400" b="0" i="0" u="sng"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rPr>
              <a:t>Monitorear  los beneficios esperados en la categoría e identificar aquellos que pueden ser tenidos en cuenta por el consumidor, </a:t>
            </a:r>
            <a:r>
              <a:rPr kumimoji="0" lang="es-CO" sz="1400" b="0"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rPr>
              <a:t>es una de las oportunidades para  fortalecer a las marcas.</a:t>
            </a:r>
          </a:p>
          <a:p>
            <a:pPr marL="0" marR="0" lvl="0" indent="0" algn="just"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s-CO" sz="1400" b="0" i="0" u="none" strike="noStrike" kern="0" cap="none" spc="0" normalizeH="0" baseline="0" noProof="0" dirty="0">
              <a:ln>
                <a:noFill/>
              </a:ln>
              <a:solidFill>
                <a:srgbClr val="000000"/>
              </a:solidFill>
              <a:effectLst/>
              <a:uLnTx/>
              <a:uFillTx/>
              <a:latin typeface="Century Gothic" panose="020B0502020202020204" pitchFamily="34" charset="0"/>
              <a:ea typeface="ＭＳ Ｐゴシック" pitchFamily="1"/>
              <a:cs typeface="+mn-cs"/>
            </a:endParaRPr>
          </a:p>
        </p:txBody>
      </p:sp>
      <p:sp>
        <p:nvSpPr>
          <p:cNvPr id="13" name="CuadroTexto 41">
            <a:extLst>
              <a:ext uri="{FF2B5EF4-FFF2-40B4-BE49-F238E27FC236}">
                <a16:creationId xmlns:a16="http://schemas.microsoft.com/office/drawing/2014/main" id="{BC3ABFAC-7BCB-76E8-2E26-14C176BA30ED}"/>
              </a:ext>
            </a:extLst>
          </p:cNvPr>
          <p:cNvSpPr txBox="1"/>
          <p:nvPr/>
        </p:nvSpPr>
        <p:spPr>
          <a:xfrm>
            <a:off x="613239" y="4318498"/>
            <a:ext cx="4361358" cy="1384995"/>
          </a:xfrm>
          <a:prstGeom prst="rect">
            <a:avLst/>
          </a:prstGeom>
          <a:noFill/>
          <a:ln cap="flat">
            <a:noFill/>
          </a:ln>
        </p:spPr>
        <p:txBody>
          <a:bodyPr vert="horz" wrap="square" lIns="91440" tIns="45720" rIns="91440" bIns="45720" anchor="t" anchorCtr="0" compatLnSpc="1">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1" i="0" u="none" strike="noStrike" kern="1200" cap="none" spc="0" normalizeH="0" baseline="0" noProof="0" dirty="0">
                <a:ln>
                  <a:noFill/>
                </a:ln>
                <a:solidFill>
                  <a:srgbClr val="C32127"/>
                </a:solidFill>
                <a:effectLst/>
                <a:uLnTx/>
                <a:uFillTx/>
                <a:latin typeface="Century Gothic" panose="020B0502020202020204" pitchFamily="34" charset="0"/>
                <a:ea typeface="ＭＳ Ｐゴシック" pitchFamily="1" charset="-128"/>
                <a:cs typeface="+mn-cs"/>
              </a:rPr>
              <a:t>Masividad</a:t>
            </a:r>
            <a:r>
              <a:rPr kumimoji="0" lang="es-ES" sz="1400" b="0" i="0" u="none" strike="noStrike" kern="1200" cap="none" spc="0" normalizeH="0" baseline="0" noProof="0" dirty="0">
                <a:ln>
                  <a:noFill/>
                </a:ln>
                <a:solidFill>
                  <a:srgbClr val="C32127"/>
                </a:solidFill>
                <a:effectLst/>
                <a:uLnTx/>
                <a:uFillTx/>
                <a:latin typeface="Century Gothic" panose="020B0502020202020204" pitchFamily="34" charset="0"/>
                <a:ea typeface="ＭＳ Ｐゴシック" pitchFamily="1" charset="-128"/>
                <a:cs typeface="+mn-cs"/>
              </a:rPr>
              <a:t>: </a:t>
            </a:r>
            <a:r>
              <a:rPr kumimoji="0" lang="es-ES" sz="1400" b="0"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rPr>
              <a:t>Cantidad de personas que escogieron al atributo como importante.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400" b="0" i="0" u="none" strike="noStrike" kern="1200" cap="none" spc="0" normalizeH="0" baseline="0" noProof="0" dirty="0">
              <a:ln>
                <a:noFill/>
              </a:ln>
              <a:solidFill>
                <a:srgbClr val="C32127"/>
              </a:solidFill>
              <a:effectLst/>
              <a:uLnTx/>
              <a:uFillTx/>
              <a:latin typeface="Century Gothic" panose="020B0502020202020204" pitchFamily="34" charset="0"/>
              <a:ea typeface="ＭＳ Ｐゴシック" pitchFamily="1" charset="-128"/>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1" i="0" u="none" strike="noStrike" kern="1200" cap="none" spc="0" normalizeH="0" baseline="0" noProof="0" dirty="0">
                <a:ln>
                  <a:noFill/>
                </a:ln>
                <a:solidFill>
                  <a:srgbClr val="C32127"/>
                </a:solidFill>
                <a:effectLst/>
                <a:uLnTx/>
                <a:uFillTx/>
                <a:latin typeface="Century Gothic" panose="020B0502020202020204" pitchFamily="34" charset="0"/>
                <a:ea typeface="ＭＳ Ｐゴシック" pitchFamily="1" charset="-128"/>
                <a:cs typeface="+mn-cs"/>
              </a:rPr>
              <a:t>Nivel de Relevancia</a:t>
            </a:r>
            <a:r>
              <a:rPr kumimoji="0" lang="es-ES" sz="1400" b="0" i="0" u="none" strike="noStrike" kern="1200" cap="none" spc="0" normalizeH="0" baseline="0" noProof="0" dirty="0">
                <a:ln>
                  <a:noFill/>
                </a:ln>
                <a:solidFill>
                  <a:srgbClr val="C32127"/>
                </a:solidFill>
                <a:effectLst/>
                <a:uLnTx/>
                <a:uFillTx/>
                <a:latin typeface="Century Gothic" panose="020B0502020202020204" pitchFamily="34" charset="0"/>
                <a:ea typeface="ＭＳ Ｐゴシック" pitchFamily="1" charset="-128"/>
                <a:cs typeface="+mn-cs"/>
              </a:rPr>
              <a:t>: </a:t>
            </a:r>
            <a:r>
              <a:rPr kumimoji="0" lang="es-ES" sz="1400" b="0"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rPr>
              <a:t>% de personas que escogieron al atributo como el Top (#1) en el ranking</a:t>
            </a:r>
          </a:p>
        </p:txBody>
      </p:sp>
      <p:grpSp>
        <p:nvGrpSpPr>
          <p:cNvPr id="15" name="Grupo 14">
            <a:extLst>
              <a:ext uri="{FF2B5EF4-FFF2-40B4-BE49-F238E27FC236}">
                <a16:creationId xmlns:a16="http://schemas.microsoft.com/office/drawing/2014/main" id="{1EBB9245-33A7-1B25-5449-8757492B0C29}"/>
              </a:ext>
            </a:extLst>
          </p:cNvPr>
          <p:cNvGrpSpPr/>
          <p:nvPr/>
        </p:nvGrpSpPr>
        <p:grpSpPr>
          <a:xfrm>
            <a:off x="5938025" y="1503296"/>
            <a:ext cx="6152636" cy="4116362"/>
            <a:chOff x="5424100" y="1375645"/>
            <a:chExt cx="6767900" cy="4527998"/>
          </a:xfrm>
        </p:grpSpPr>
        <p:sp>
          <p:nvSpPr>
            <p:cNvPr id="16" name="Text Box 14">
              <a:extLst>
                <a:ext uri="{FF2B5EF4-FFF2-40B4-BE49-F238E27FC236}">
                  <a16:creationId xmlns:a16="http://schemas.microsoft.com/office/drawing/2014/main" id="{5E5A7D8D-FCF6-C5D0-4F4E-9A0D4BDD6413}"/>
                </a:ext>
              </a:extLst>
            </p:cNvPr>
            <p:cNvSpPr txBox="1">
              <a:spLocks noChangeArrowheads="1"/>
            </p:cNvSpPr>
            <p:nvPr/>
          </p:nvSpPr>
          <p:spPr bwMode="auto">
            <a:xfrm>
              <a:off x="6002847" y="5455688"/>
              <a:ext cx="5350155" cy="447955"/>
            </a:xfrm>
            <a:prstGeom prst="roundRect">
              <a:avLst>
                <a:gd name="adj" fmla="val 50000"/>
              </a:avLst>
            </a:prstGeom>
            <a:solidFill>
              <a:schemeClr val="bg1">
                <a:lumMod val="95000"/>
              </a:schemeClr>
            </a:solidFill>
            <a:ln w="9525">
              <a:noFill/>
              <a:miter lim="800000"/>
              <a:headEnd/>
              <a:tailEnd/>
            </a:ln>
            <a:effectLst>
              <a:outerShdw blurRad="44450" dist="27940" dir="5400000" algn="ctr">
                <a:srgbClr val="000000">
                  <a:alpha val="32000"/>
                </a:srgbClr>
              </a:outerShdw>
            </a:effectLst>
          </p:spPr>
          <p:txBody>
            <a:bodyPr lIns="0" tIns="0" rIns="0" bIns="0" anchor="ctr" anchorCtr="1"/>
            <a:lstStyle>
              <a:defPPr>
                <a:defRPr lang="es-CO"/>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solidFill>
                  <a:effectLst/>
                  <a:uLnTx/>
                  <a:uFillTx/>
                  <a:latin typeface="Century Gothic" panose="020B0502020202020204" pitchFamily="34" charset="0"/>
                  <a:cs typeface="Arial"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1" i="0" u="none" strike="noStrike" kern="1200" cap="none" spc="0" normalizeH="0" baseline="0" noProof="0" dirty="0">
                <a:ln>
                  <a:noFill/>
                </a:ln>
                <a:solidFill>
                  <a:srgbClr val="44546A"/>
                </a:solidFill>
                <a:effectLst/>
                <a:uLnTx/>
                <a:uFillTx/>
                <a:latin typeface="Century Gothic" panose="020B0502020202020204" pitchFamily="34" charset="0"/>
                <a:ea typeface="+mn-ea"/>
                <a:cs typeface="Arial" charset="0"/>
              </a:endParaRPr>
            </a:p>
          </p:txBody>
        </p:sp>
        <p:sp>
          <p:nvSpPr>
            <p:cNvPr id="17" name="Text Box 12">
              <a:extLst>
                <a:ext uri="{FF2B5EF4-FFF2-40B4-BE49-F238E27FC236}">
                  <a16:creationId xmlns:a16="http://schemas.microsoft.com/office/drawing/2014/main" id="{E68279D1-989C-94B3-F9BF-169336F86717}"/>
                </a:ext>
              </a:extLst>
            </p:cNvPr>
            <p:cNvSpPr txBox="1">
              <a:spLocks noChangeArrowheads="1"/>
            </p:cNvSpPr>
            <p:nvPr/>
          </p:nvSpPr>
          <p:spPr bwMode="auto">
            <a:xfrm>
              <a:off x="9860814" y="5510289"/>
              <a:ext cx="2331186" cy="372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CO" sz="1600" b="1" i="0" u="none" strike="noStrike" kern="1200" cap="none" spc="0" normalizeH="0" baseline="0" noProof="0" dirty="0">
                  <a:ln>
                    <a:noFill/>
                  </a:ln>
                  <a:solidFill>
                    <a:srgbClr val="92D050"/>
                  </a:solidFill>
                  <a:effectLst/>
                  <a:uLnTx/>
                  <a:uFillTx/>
                  <a:latin typeface="Century Gothic" panose="020B0502020202020204" pitchFamily="34" charset="0"/>
                  <a:ea typeface="+mn-ea"/>
                  <a:cs typeface="Arial" charset="0"/>
                </a:rPr>
                <a:t>+</a:t>
              </a:r>
              <a:endParaRPr kumimoji="0" lang="es-ES" sz="1600" b="1" i="0" u="none" strike="noStrike" kern="1200" cap="none" spc="0" normalizeH="0" baseline="0" noProof="0" dirty="0">
                <a:ln>
                  <a:noFill/>
                </a:ln>
                <a:solidFill>
                  <a:srgbClr val="92D050"/>
                </a:solidFill>
                <a:effectLst/>
                <a:uLnTx/>
                <a:uFillTx/>
                <a:latin typeface="Century Gothic" panose="020B0502020202020204" pitchFamily="34" charset="0"/>
                <a:ea typeface="+mn-ea"/>
                <a:cs typeface="Arial" charset="0"/>
              </a:endParaRPr>
            </a:p>
          </p:txBody>
        </p:sp>
        <p:sp>
          <p:nvSpPr>
            <p:cNvPr id="18" name="Rectangle 7">
              <a:extLst>
                <a:ext uri="{FF2B5EF4-FFF2-40B4-BE49-F238E27FC236}">
                  <a16:creationId xmlns:a16="http://schemas.microsoft.com/office/drawing/2014/main" id="{8ECFDC64-5D6C-784D-3A6B-1E1BB58160EE}"/>
                </a:ext>
              </a:extLst>
            </p:cNvPr>
            <p:cNvSpPr>
              <a:spLocks noChangeArrowheads="1"/>
            </p:cNvSpPr>
            <p:nvPr/>
          </p:nvSpPr>
          <p:spPr bwMode="auto">
            <a:xfrm>
              <a:off x="6227913" y="1443436"/>
              <a:ext cx="5125089" cy="3935352"/>
            </a:xfrm>
            <a:prstGeom prst="rect">
              <a:avLst/>
            </a:prstGeom>
            <a:solidFill>
              <a:schemeClr val="bg1"/>
            </a:solidFill>
            <a:ln w="9525">
              <a:noFill/>
              <a:miter lim="800000"/>
              <a:headEnd/>
              <a:tailEnd/>
            </a:ln>
            <a:effectLst/>
          </p:spPr>
          <p:txBody>
            <a:bodyPr wrap="none" anchor="ct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prstClr val="black"/>
                </a:solidFill>
                <a:effectLst/>
                <a:uLnTx/>
                <a:uFillTx/>
                <a:latin typeface="Century Gothic" panose="020B0502020202020204" pitchFamily="34" charset="0"/>
                <a:ea typeface="+mn-ea"/>
                <a:cs typeface="Arial" charset="0"/>
              </a:endParaRPr>
            </a:p>
          </p:txBody>
        </p:sp>
        <p:sp>
          <p:nvSpPr>
            <p:cNvPr id="19" name="Line 8">
              <a:extLst>
                <a:ext uri="{FF2B5EF4-FFF2-40B4-BE49-F238E27FC236}">
                  <a16:creationId xmlns:a16="http://schemas.microsoft.com/office/drawing/2014/main" id="{CE70B7A7-69E9-77DD-74D6-1FF3553BB7D1}"/>
                </a:ext>
              </a:extLst>
            </p:cNvPr>
            <p:cNvSpPr>
              <a:spLocks noChangeShapeType="1"/>
            </p:cNvSpPr>
            <p:nvPr/>
          </p:nvSpPr>
          <p:spPr bwMode="auto">
            <a:xfrm>
              <a:off x="8953559" y="1462704"/>
              <a:ext cx="0" cy="3916273"/>
            </a:xfrm>
            <a:prstGeom prst="line">
              <a:avLst/>
            </a:prstGeom>
            <a:noFill/>
            <a:ln w="9525">
              <a:solidFill>
                <a:schemeClr val="tx1"/>
              </a:solidFill>
              <a:round/>
              <a:headEnd/>
              <a:tailEnd/>
            </a:ln>
            <a:effectLst/>
          </p:spPr>
          <p:txBody>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anose="020B0502020202020204" pitchFamily="34" charset="0"/>
                <a:ea typeface="+mn-ea"/>
                <a:cs typeface="+mn-cs"/>
              </a:endParaRPr>
            </a:p>
          </p:txBody>
        </p:sp>
        <p:sp>
          <p:nvSpPr>
            <p:cNvPr id="20" name="Text Box 9">
              <a:extLst>
                <a:ext uri="{FF2B5EF4-FFF2-40B4-BE49-F238E27FC236}">
                  <a16:creationId xmlns:a16="http://schemas.microsoft.com/office/drawing/2014/main" id="{A6FDCFC5-FBE9-0D2E-97E4-84CE709924C3}"/>
                </a:ext>
              </a:extLst>
            </p:cNvPr>
            <p:cNvSpPr txBox="1">
              <a:spLocks noChangeArrowheads="1"/>
            </p:cNvSpPr>
            <p:nvPr/>
          </p:nvSpPr>
          <p:spPr bwMode="auto">
            <a:xfrm>
              <a:off x="7132203" y="5519812"/>
              <a:ext cx="3198905" cy="372409"/>
            </a:xfrm>
            <a:prstGeom prst="rect">
              <a:avLst/>
            </a:prstGeom>
            <a:noFill/>
            <a:ln>
              <a:noFill/>
            </a:ln>
            <a:effectLst/>
          </p:spPr>
          <p:txBody>
            <a:bodyPr>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MX"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Arial" charset="0"/>
                </a:rPr>
                <a:t>Masividad</a:t>
              </a:r>
              <a:endParaRPr kumimoji="0" lang="es-ES" sz="1600" b="0" i="0" u="none" strike="noStrike" kern="1200" cap="none" spc="0" normalizeH="0" baseline="0" noProof="0" dirty="0">
                <a:ln>
                  <a:noFill/>
                </a:ln>
                <a:solidFill>
                  <a:srgbClr val="FF3300"/>
                </a:solidFill>
                <a:effectLst/>
                <a:uLnTx/>
                <a:uFillTx/>
                <a:latin typeface="Century Gothic" panose="020B0502020202020204" pitchFamily="34" charset="0"/>
                <a:ea typeface="+mn-ea"/>
                <a:cs typeface="Arial" charset="0"/>
              </a:endParaRPr>
            </a:p>
          </p:txBody>
        </p:sp>
        <p:sp>
          <p:nvSpPr>
            <p:cNvPr id="21" name="Text Box 11">
              <a:extLst>
                <a:ext uri="{FF2B5EF4-FFF2-40B4-BE49-F238E27FC236}">
                  <a16:creationId xmlns:a16="http://schemas.microsoft.com/office/drawing/2014/main" id="{A801F178-DB22-CF65-2553-A5929A2D8E08}"/>
                </a:ext>
              </a:extLst>
            </p:cNvPr>
            <p:cNvSpPr txBox="1">
              <a:spLocks noChangeArrowheads="1"/>
            </p:cNvSpPr>
            <p:nvPr/>
          </p:nvSpPr>
          <p:spPr bwMode="auto">
            <a:xfrm>
              <a:off x="6043814" y="5481756"/>
              <a:ext cx="567670" cy="372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CO" altLang="es-CO" sz="1600" b="1" i="0" u="none" strike="noStrike" kern="1200" cap="none" spc="0" normalizeH="0" baseline="0" noProof="0" dirty="0">
                  <a:ln>
                    <a:noFill/>
                  </a:ln>
                  <a:solidFill>
                    <a:srgbClr val="C00000"/>
                  </a:solidFill>
                  <a:effectLst/>
                  <a:uLnTx/>
                  <a:uFillTx/>
                  <a:latin typeface="Century Gothic" panose="020B0502020202020204" pitchFamily="34" charset="0"/>
                  <a:ea typeface="+mn-ea"/>
                  <a:cs typeface="+mn-cs"/>
                </a:rPr>
                <a:t>-</a:t>
              </a:r>
              <a:endParaRPr kumimoji="0" lang="es-ES" altLang="es-CO" sz="1600" b="1" i="0" u="none" strike="noStrike" kern="1200" cap="none" spc="0" normalizeH="0" baseline="0" noProof="0" dirty="0">
                <a:ln>
                  <a:noFill/>
                </a:ln>
                <a:solidFill>
                  <a:srgbClr val="C00000"/>
                </a:solidFill>
                <a:effectLst/>
                <a:uLnTx/>
                <a:uFillTx/>
                <a:latin typeface="Century Gothic" panose="020B0502020202020204" pitchFamily="34" charset="0"/>
                <a:ea typeface="+mn-ea"/>
                <a:cs typeface="+mn-cs"/>
              </a:endParaRPr>
            </a:p>
          </p:txBody>
        </p:sp>
        <p:sp>
          <p:nvSpPr>
            <p:cNvPr id="22" name="Line 20">
              <a:extLst>
                <a:ext uri="{FF2B5EF4-FFF2-40B4-BE49-F238E27FC236}">
                  <a16:creationId xmlns:a16="http://schemas.microsoft.com/office/drawing/2014/main" id="{38B1F72B-97C9-DFD0-5266-B47465FE3A99}"/>
                </a:ext>
              </a:extLst>
            </p:cNvPr>
            <p:cNvSpPr>
              <a:spLocks noChangeShapeType="1"/>
            </p:cNvSpPr>
            <p:nvPr/>
          </p:nvSpPr>
          <p:spPr bwMode="auto">
            <a:xfrm>
              <a:off x="6201017" y="3328346"/>
              <a:ext cx="5152159" cy="7872"/>
            </a:xfrm>
            <a:prstGeom prst="line">
              <a:avLst/>
            </a:prstGeom>
            <a:noFill/>
            <a:ln w="9525">
              <a:solidFill>
                <a:schemeClr val="tx1"/>
              </a:solidFill>
              <a:round/>
              <a:headEnd/>
              <a:tailEnd/>
            </a:ln>
            <a:effectLst/>
          </p:spPr>
          <p:txBody>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anose="020B0502020202020204" pitchFamily="34" charset="0"/>
                <a:ea typeface="+mn-ea"/>
                <a:cs typeface="+mn-cs"/>
              </a:endParaRPr>
            </a:p>
          </p:txBody>
        </p:sp>
        <p:sp>
          <p:nvSpPr>
            <p:cNvPr id="23" name="Rectángulo 22">
              <a:extLst>
                <a:ext uri="{FF2B5EF4-FFF2-40B4-BE49-F238E27FC236}">
                  <a16:creationId xmlns:a16="http://schemas.microsoft.com/office/drawing/2014/main" id="{C72F430D-39B2-4E17-C087-58CC2ED012C5}"/>
                </a:ext>
              </a:extLst>
            </p:cNvPr>
            <p:cNvSpPr/>
            <p:nvPr/>
          </p:nvSpPr>
          <p:spPr>
            <a:xfrm>
              <a:off x="6374417" y="1648010"/>
              <a:ext cx="1572223" cy="1980132"/>
            </a:xfrm>
            <a:prstGeom prst="rect">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rPr>
                <a:t>EMERGENTES</a:t>
              </a:r>
            </a:p>
          </p:txBody>
        </p:sp>
        <p:sp>
          <p:nvSpPr>
            <p:cNvPr id="24" name="Rectángulo 23">
              <a:extLst>
                <a:ext uri="{FF2B5EF4-FFF2-40B4-BE49-F238E27FC236}">
                  <a16:creationId xmlns:a16="http://schemas.microsoft.com/office/drawing/2014/main" id="{C6680799-10FD-40E1-F8C2-AD8CA0283F20}"/>
                </a:ext>
              </a:extLst>
            </p:cNvPr>
            <p:cNvSpPr/>
            <p:nvPr/>
          </p:nvSpPr>
          <p:spPr>
            <a:xfrm>
              <a:off x="8502350" y="2145345"/>
              <a:ext cx="2445869" cy="1482797"/>
            </a:xfrm>
            <a:prstGeom prst="rect">
              <a:avLst/>
            </a:prstGeom>
            <a:solidFill>
              <a:srgbClr val="6FE77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rPr>
                <a:t>DOMINANTES </a:t>
              </a:r>
            </a:p>
          </p:txBody>
        </p:sp>
        <p:sp>
          <p:nvSpPr>
            <p:cNvPr id="25" name="Rectángulo 24">
              <a:extLst>
                <a:ext uri="{FF2B5EF4-FFF2-40B4-BE49-F238E27FC236}">
                  <a16:creationId xmlns:a16="http://schemas.microsoft.com/office/drawing/2014/main" id="{D04E402D-5ED1-9A07-5204-7FCE75D6179E}"/>
                </a:ext>
              </a:extLst>
            </p:cNvPr>
            <p:cNvSpPr/>
            <p:nvPr/>
          </p:nvSpPr>
          <p:spPr>
            <a:xfrm>
              <a:off x="8802132" y="3952757"/>
              <a:ext cx="2387496" cy="1333220"/>
            </a:xfrm>
            <a:prstGeom prst="rect">
              <a:avLst/>
            </a:prstGeom>
            <a:solidFill>
              <a:srgbClr val="FF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rPr>
                <a:t>RESIDUALES 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rPr>
                <a:t>LA CATEGORIA</a:t>
              </a:r>
            </a:p>
          </p:txBody>
        </p:sp>
        <p:sp>
          <p:nvSpPr>
            <p:cNvPr id="26" name="Text Box 14">
              <a:extLst>
                <a:ext uri="{FF2B5EF4-FFF2-40B4-BE49-F238E27FC236}">
                  <a16:creationId xmlns:a16="http://schemas.microsoft.com/office/drawing/2014/main" id="{3FE5AE5E-5AC8-1934-3C08-3CABC484CC85}"/>
                </a:ext>
              </a:extLst>
            </p:cNvPr>
            <p:cNvSpPr txBox="1">
              <a:spLocks noChangeArrowheads="1"/>
            </p:cNvSpPr>
            <p:nvPr/>
          </p:nvSpPr>
          <p:spPr bwMode="auto">
            <a:xfrm rot="16200000">
              <a:off x="3834705" y="3171051"/>
              <a:ext cx="3942701" cy="447955"/>
            </a:xfrm>
            <a:prstGeom prst="roundRect">
              <a:avLst>
                <a:gd name="adj" fmla="val 50000"/>
              </a:avLst>
            </a:prstGeom>
            <a:solidFill>
              <a:schemeClr val="bg1">
                <a:lumMod val="95000"/>
              </a:schemeClr>
            </a:solidFill>
            <a:ln w="9525">
              <a:noFill/>
              <a:miter lim="800000"/>
              <a:headEnd/>
              <a:tailEnd/>
            </a:ln>
            <a:effectLst>
              <a:outerShdw blurRad="44450" dist="27940" dir="5400000" algn="ctr">
                <a:srgbClr val="000000">
                  <a:alpha val="32000"/>
                </a:srgbClr>
              </a:outerShdw>
            </a:effectLst>
          </p:spPr>
          <p:txBody>
            <a:bodyPr lIns="0" tIns="0" rIns="0" bIns="0" anchor="ctr" anchorCtr="1"/>
            <a:lstStyle>
              <a:defPPr>
                <a:defRPr lang="es-CO"/>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solidFill>
                  <a:effectLst/>
                  <a:uLnTx/>
                  <a:uFillTx/>
                  <a:latin typeface="Century Gothic" panose="020B0502020202020204" pitchFamily="34" charset="0"/>
                  <a:cs typeface="Arial"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1" i="0" u="none" strike="noStrike" kern="1200" cap="none" spc="0" normalizeH="0" baseline="0" noProof="0" dirty="0">
                <a:ln>
                  <a:noFill/>
                </a:ln>
                <a:solidFill>
                  <a:srgbClr val="44546A"/>
                </a:solidFill>
                <a:effectLst/>
                <a:uLnTx/>
                <a:uFillTx/>
                <a:latin typeface="Century Gothic" panose="020B0502020202020204" pitchFamily="34" charset="0"/>
                <a:ea typeface="+mn-ea"/>
                <a:cs typeface="Arial" charset="0"/>
              </a:endParaRPr>
            </a:p>
          </p:txBody>
        </p:sp>
        <p:sp>
          <p:nvSpPr>
            <p:cNvPr id="27" name="Text Box 10">
              <a:extLst>
                <a:ext uri="{FF2B5EF4-FFF2-40B4-BE49-F238E27FC236}">
                  <a16:creationId xmlns:a16="http://schemas.microsoft.com/office/drawing/2014/main" id="{A3FC7953-A6D9-263E-5B1B-12AFF5630745}"/>
                </a:ext>
              </a:extLst>
            </p:cNvPr>
            <p:cNvSpPr txBox="1">
              <a:spLocks noChangeArrowheads="1"/>
            </p:cNvSpPr>
            <p:nvPr/>
          </p:nvSpPr>
          <p:spPr bwMode="auto">
            <a:xfrm rot="16200000">
              <a:off x="3815859" y="3184807"/>
              <a:ext cx="3990733" cy="372409"/>
            </a:xfrm>
            <a:prstGeom prst="rect">
              <a:avLst/>
            </a:prstGeom>
            <a:noFill/>
            <a:ln>
              <a:noFill/>
            </a:ln>
            <a:effectLst/>
          </p:spPr>
          <p:txBody>
            <a:bodyPr>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MX"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Arial" charset="0"/>
                </a:rPr>
                <a:t>Importancia</a:t>
              </a:r>
              <a:endParaRPr kumimoji="0" lang="es-ES" sz="1600" b="0" i="0" u="none" strike="noStrike" kern="1200" cap="none" spc="0" normalizeH="0" baseline="0" noProof="0" dirty="0">
                <a:ln>
                  <a:noFill/>
                </a:ln>
                <a:solidFill>
                  <a:srgbClr val="FF3300"/>
                </a:solidFill>
                <a:effectLst/>
                <a:uLnTx/>
                <a:uFillTx/>
                <a:latin typeface="Century Gothic" panose="020B0502020202020204" pitchFamily="34" charset="0"/>
                <a:ea typeface="+mn-ea"/>
                <a:cs typeface="Arial" charset="0"/>
              </a:endParaRPr>
            </a:p>
          </p:txBody>
        </p:sp>
        <p:sp>
          <p:nvSpPr>
            <p:cNvPr id="28" name="Text Box 13">
              <a:extLst>
                <a:ext uri="{FF2B5EF4-FFF2-40B4-BE49-F238E27FC236}">
                  <a16:creationId xmlns:a16="http://schemas.microsoft.com/office/drawing/2014/main" id="{4CC44669-ED0E-3E73-5B94-C4D5B081E821}"/>
                </a:ext>
              </a:extLst>
            </p:cNvPr>
            <p:cNvSpPr txBox="1">
              <a:spLocks noChangeArrowheads="1"/>
            </p:cNvSpPr>
            <p:nvPr/>
          </p:nvSpPr>
          <p:spPr bwMode="auto">
            <a:xfrm>
              <a:off x="5586547" y="5049757"/>
              <a:ext cx="405222" cy="372409"/>
            </a:xfrm>
            <a:prstGeom prst="rect">
              <a:avLst/>
            </a:prstGeom>
            <a:noFill/>
            <a:ln>
              <a:noFill/>
            </a:ln>
            <a:effectLst/>
          </p:spPr>
          <p:txBody>
            <a:bodyPr>
              <a:spAutoFit/>
            </a:bodyPr>
            <a:lstStyle>
              <a:defPPr>
                <a:defRPr lang="es-CO"/>
              </a:defPPr>
              <a:lvl1pPr marR="0" lvl="0" indent="0" algn="ctr" fontAlgn="auto">
                <a:lnSpc>
                  <a:spcPct val="100000"/>
                </a:lnSpc>
                <a:spcBef>
                  <a:spcPct val="50000"/>
                </a:spcBef>
                <a:spcAft>
                  <a:spcPts val="0"/>
                </a:spcAft>
                <a:buClrTx/>
                <a:buSzTx/>
                <a:buFontTx/>
                <a:buNone/>
                <a:tabLst/>
                <a:defRPr kumimoji="0" sz="1600" b="1" i="0" u="none" strike="noStrike" cap="none" spc="0" normalizeH="0" baseline="0">
                  <a:ln>
                    <a:noFill/>
                  </a:ln>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CO" altLang="es-CO" sz="1600" b="1" i="0" u="none" strike="noStrike" kern="1200" cap="none" spc="0" normalizeH="0" baseline="0" noProof="0" dirty="0">
                  <a:ln>
                    <a:noFill/>
                  </a:ln>
                  <a:solidFill>
                    <a:srgbClr val="C00000"/>
                  </a:solidFill>
                  <a:effectLst/>
                  <a:uLnTx/>
                  <a:uFillTx/>
                  <a:latin typeface="Century Gothic" panose="020B0502020202020204" pitchFamily="34" charset="0"/>
                  <a:ea typeface="+mn-ea"/>
                  <a:cs typeface="+mn-cs"/>
                </a:rPr>
                <a:t>-</a:t>
              </a:r>
              <a:endParaRPr kumimoji="0" lang="es-ES" altLang="es-CO" sz="1600" b="1" i="0" u="none" strike="noStrike" kern="1200" cap="none" spc="0" normalizeH="0" baseline="0" noProof="0" dirty="0">
                <a:ln>
                  <a:noFill/>
                </a:ln>
                <a:solidFill>
                  <a:srgbClr val="C00000"/>
                </a:solidFill>
                <a:effectLst/>
                <a:uLnTx/>
                <a:uFillTx/>
                <a:latin typeface="Century Gothic" panose="020B0502020202020204" pitchFamily="34" charset="0"/>
                <a:ea typeface="+mn-ea"/>
                <a:cs typeface="+mn-cs"/>
              </a:endParaRPr>
            </a:p>
          </p:txBody>
        </p:sp>
        <p:sp>
          <p:nvSpPr>
            <p:cNvPr id="29" name="Text Box 14">
              <a:extLst>
                <a:ext uri="{FF2B5EF4-FFF2-40B4-BE49-F238E27FC236}">
                  <a16:creationId xmlns:a16="http://schemas.microsoft.com/office/drawing/2014/main" id="{ABF410A0-D68D-5346-C0F4-5DED1C2D58D2}"/>
                </a:ext>
              </a:extLst>
            </p:cNvPr>
            <p:cNvSpPr txBox="1">
              <a:spLocks noChangeArrowheads="1"/>
            </p:cNvSpPr>
            <p:nvPr/>
          </p:nvSpPr>
          <p:spPr bwMode="auto">
            <a:xfrm>
              <a:off x="5424100" y="1507214"/>
              <a:ext cx="728331" cy="372409"/>
            </a:xfrm>
            <a:prstGeom prst="rect">
              <a:avLst/>
            </a:prstGeom>
            <a:noFill/>
            <a:ln>
              <a:noFill/>
            </a:ln>
            <a:effectLst/>
          </p:spPr>
          <p:txBody>
            <a:bodyPr>
              <a:spAutoFit/>
            </a:bodyPr>
            <a:lstStyle>
              <a:defPPr>
                <a:defRPr lang="es-CO"/>
              </a:defPPr>
              <a:lvl1pPr marR="0" lvl="0" indent="0" algn="ctr" fontAlgn="auto">
                <a:lnSpc>
                  <a:spcPct val="100000"/>
                </a:lnSpc>
                <a:spcBef>
                  <a:spcPct val="50000"/>
                </a:spcBef>
                <a:spcAft>
                  <a:spcPts val="0"/>
                </a:spcAft>
                <a:buClrTx/>
                <a:buSzTx/>
                <a:buFontTx/>
                <a:buNone/>
                <a:tabLst/>
                <a:defRPr kumimoji="0" sz="1600" b="1" i="0" u="none" strike="noStrike" cap="none" spc="0" normalizeH="0" baseline="0">
                  <a:ln>
                    <a:noFill/>
                  </a:ln>
                  <a:effectLst/>
                  <a:uLnTx/>
                  <a:uFillTx/>
                  <a:latin typeface="Century Gothic" panose="020B0502020202020204" pitchFamily="34" charset="0"/>
                  <a:cs typeface="Arial" charset="0"/>
                </a:defRPr>
              </a:lvl1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CO" altLang="es-CO" sz="1600" b="1" i="0" u="none" strike="noStrike" kern="1200" cap="none" spc="0" normalizeH="0" baseline="0" noProof="0" dirty="0">
                  <a:ln>
                    <a:noFill/>
                  </a:ln>
                  <a:solidFill>
                    <a:srgbClr val="92D050"/>
                  </a:solidFill>
                  <a:effectLst/>
                  <a:uLnTx/>
                  <a:uFillTx/>
                  <a:latin typeface="Century Gothic" panose="020B0502020202020204" pitchFamily="34" charset="0"/>
                  <a:ea typeface="+mn-ea"/>
                  <a:cs typeface="Arial" charset="0"/>
                </a:rPr>
                <a:t>+</a:t>
              </a:r>
              <a:endParaRPr kumimoji="0" lang="es-ES" altLang="es-CO" sz="1600" b="1" i="0" u="none" strike="noStrike" kern="1200" cap="none" spc="0" normalizeH="0" baseline="0" noProof="0" dirty="0">
                <a:ln>
                  <a:noFill/>
                </a:ln>
                <a:solidFill>
                  <a:srgbClr val="92D050"/>
                </a:solidFill>
                <a:effectLst/>
                <a:uLnTx/>
                <a:uFillTx/>
                <a:latin typeface="Century Gothic" panose="020B0502020202020204" pitchFamily="34" charset="0"/>
                <a:ea typeface="+mn-ea"/>
                <a:cs typeface="Arial" charset="0"/>
              </a:endParaRPr>
            </a:p>
          </p:txBody>
        </p:sp>
      </p:grpSp>
      <p:sp>
        <p:nvSpPr>
          <p:cNvPr id="31" name="Text Box 5">
            <a:extLst>
              <a:ext uri="{FF2B5EF4-FFF2-40B4-BE49-F238E27FC236}">
                <a16:creationId xmlns:a16="http://schemas.microsoft.com/office/drawing/2014/main" id="{83BEE058-3F72-F4BD-A6D5-9B71CD5D7BB8}"/>
              </a:ext>
            </a:extLst>
          </p:cNvPr>
          <p:cNvSpPr txBox="1">
            <a:spLocks noChangeArrowheads="1"/>
          </p:cNvSpPr>
          <p:nvPr/>
        </p:nvSpPr>
        <p:spPr bwMode="auto">
          <a:xfrm>
            <a:off x="3257788" y="29253"/>
            <a:ext cx="3878992" cy="492420"/>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Descripción del modelo</a:t>
            </a:r>
            <a:endParaRPr kumimoji="0" lang="en-U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2" name="CuadroTexto 31">
            <a:extLst>
              <a:ext uri="{FF2B5EF4-FFF2-40B4-BE49-F238E27FC236}">
                <a16:creationId xmlns:a16="http://schemas.microsoft.com/office/drawing/2014/main" id="{ABE1ED43-490E-4A96-65C3-3F98EE1FB38F}"/>
              </a:ext>
            </a:extLst>
          </p:cNvPr>
          <p:cNvSpPr txBox="1"/>
          <p:nvPr/>
        </p:nvSpPr>
        <p:spPr>
          <a:xfrm>
            <a:off x="25429" y="13853"/>
            <a:ext cx="60935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DRIVER ANALYSIS - </a:t>
            </a:r>
            <a:endParaRPr kumimoji="0" lang="es-CO"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536696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3BB03CA-FC10-628B-C5A3-EB633EC6402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395"/>
          <a:stretch/>
        </p:blipFill>
        <p:spPr>
          <a:xfrm>
            <a:off x="6871824" y="0"/>
            <a:ext cx="5320176" cy="6858000"/>
          </a:xfrm>
          <a:prstGeom prst="rect">
            <a:avLst/>
          </a:prstGeom>
          <a:gradFill>
            <a:gsLst>
              <a:gs pos="36000">
                <a:schemeClr val="tx1">
                  <a:lumMod val="95000"/>
                  <a:lumOff val="5000"/>
                </a:schemeClr>
              </a:gs>
              <a:gs pos="0">
                <a:schemeClr val="tx1">
                  <a:lumMod val="75000"/>
                  <a:lumOff val="25000"/>
                </a:schemeClr>
              </a:gs>
            </a:gsLst>
            <a:lin ang="10800000" scaled="0"/>
          </a:gradFill>
        </p:spPr>
      </p:pic>
      <p:sp>
        <p:nvSpPr>
          <p:cNvPr id="7" name="Rectángulo 6">
            <a:extLst>
              <a:ext uri="{FF2B5EF4-FFF2-40B4-BE49-F238E27FC236}">
                <a16:creationId xmlns:a16="http://schemas.microsoft.com/office/drawing/2014/main" id="{2884F9FF-CE30-78CD-C5BE-A1B6B3CD6168}"/>
              </a:ext>
            </a:extLst>
          </p:cNvPr>
          <p:cNvSpPr/>
          <p:nvPr/>
        </p:nvSpPr>
        <p:spPr>
          <a:xfrm>
            <a:off x="6871824" y="-1465"/>
            <a:ext cx="5320176" cy="6852381"/>
          </a:xfrm>
          <a:prstGeom prst="rect">
            <a:avLst/>
          </a:prstGeom>
          <a:gradFill flip="none" rotWithShape="1">
            <a:gsLst>
              <a:gs pos="88000">
                <a:schemeClr val="bg1"/>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 name="Marcador de número de diapositiva 3"/>
          <p:cNvSpPr>
            <a:spLocks noGrp="1"/>
          </p:cNvSpPr>
          <p:nvPr>
            <p:ph type="sldNum" sz="quarter" idx="12"/>
          </p:nvPr>
        </p:nvSpPr>
        <p:spPr>
          <a:xfrm>
            <a:off x="9460230" y="65157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CO"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2" name="CuadroTexto 1">
            <a:extLst>
              <a:ext uri="{FF2B5EF4-FFF2-40B4-BE49-F238E27FC236}">
                <a16:creationId xmlns:a16="http://schemas.microsoft.com/office/drawing/2014/main" id="{DB9113BF-D6AF-1ABD-0A45-3F52B21ED7E4}"/>
              </a:ext>
            </a:extLst>
          </p:cNvPr>
          <p:cNvSpPr txBox="1"/>
          <p:nvPr/>
        </p:nvSpPr>
        <p:spPr>
          <a:xfrm>
            <a:off x="-1" y="17585"/>
            <a:ext cx="3499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Antecedentes</a:t>
            </a:r>
            <a:endPar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 name="CuadroTexto 2">
            <a:extLst>
              <a:ext uri="{FF2B5EF4-FFF2-40B4-BE49-F238E27FC236}">
                <a16:creationId xmlns:a16="http://schemas.microsoft.com/office/drawing/2014/main" id="{4206BB63-9222-CDD0-1F9A-F783E20CC807}"/>
              </a:ext>
            </a:extLst>
          </p:cNvPr>
          <p:cNvSpPr txBox="1"/>
          <p:nvPr/>
        </p:nvSpPr>
        <p:spPr>
          <a:xfrm>
            <a:off x="187569" y="468921"/>
            <a:ext cx="62363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800" b="0" i="1" u="none" strike="noStrike" kern="1200" cap="none" spc="0" normalizeH="0" baseline="0" noProof="0" dirty="0">
                <a:ln>
                  <a:noFill/>
                </a:ln>
                <a:solidFill>
                  <a:prstClr val="black"/>
                </a:solidFill>
                <a:effectLst/>
                <a:uLnTx/>
                <a:uFillTx/>
                <a:latin typeface="Century Gothic" panose="020B0502020202020204" pitchFamily="34" charset="0"/>
                <a:ea typeface="Cambria" panose="02040503050406030204" pitchFamily="18" charset="0"/>
                <a:cs typeface="+mn-cs"/>
              </a:rPr>
              <a:t>¿Por qué estamos pensando en este proyecto?</a:t>
            </a:r>
            <a:endParaRPr kumimoji="0" lang="es-ES" sz="1800" b="0" i="1" u="none" strike="noStrike" kern="1200" cap="none" spc="0" normalizeH="0" baseline="0" noProof="0" dirty="0">
              <a:ln>
                <a:noFill/>
              </a:ln>
              <a:solidFill>
                <a:prstClr val="black"/>
              </a:solidFill>
              <a:effectLst/>
              <a:uLnTx/>
              <a:uFillTx/>
              <a:latin typeface="Century Gothic" panose="020B0502020202020204" pitchFamily="34" charset="0"/>
              <a:ea typeface="Cambria" panose="02040503050406030204" pitchFamily="18" charset="0"/>
              <a:cs typeface="+mn-cs"/>
            </a:endParaRPr>
          </a:p>
        </p:txBody>
      </p:sp>
      <p:sp>
        <p:nvSpPr>
          <p:cNvPr id="9" name="CuadroTexto 8">
            <a:extLst>
              <a:ext uri="{FF2B5EF4-FFF2-40B4-BE49-F238E27FC236}">
                <a16:creationId xmlns:a16="http://schemas.microsoft.com/office/drawing/2014/main" id="{4206BB63-9222-CDD0-1F9A-F783E20CC807}"/>
              </a:ext>
            </a:extLst>
          </p:cNvPr>
          <p:cNvSpPr txBox="1"/>
          <p:nvPr/>
        </p:nvSpPr>
        <p:spPr>
          <a:xfrm>
            <a:off x="405699" y="1151337"/>
            <a:ext cx="8916663" cy="2462213"/>
          </a:xfrm>
          <a:prstGeom prst="rect">
            <a:avLst/>
          </a:prstGeom>
          <a:noFill/>
        </p:spPr>
        <p:txBody>
          <a:bodyPr wrap="square" rtlCol="0">
            <a:spAutoFit/>
          </a:bodyPr>
          <a:lstStyle/>
          <a:p>
            <a:pPr lvl="0">
              <a:defRPr/>
            </a:pPr>
            <a:r>
              <a:rPr lang="es-ES" sz="1400" dirty="0">
                <a:solidFill>
                  <a:prstClr val="black"/>
                </a:solidFill>
                <a:latin typeface="Century Gothic" panose="020B0502020202020204" pitchFamily="34" charset="0"/>
                <a:ea typeface="Cambria" panose="02040503050406030204" pitchFamily="18" charset="0"/>
              </a:rPr>
              <a:t>La Santé es una compañía colombiana con más de 30 años de existencia; dedicada a la investigación, desarrollo y comercialización de medicamentos genéricos y de marca, actualmente tiene presencia en 10 países de Latinoamérica. Su portafolio comprende más de 150 productos comerciales y más de 25 estudios internacionales de Bioequivalencia y equivalencia farmacéutica; los cuales permiten a la compañía avalar la efectividad y seguridad de los medicamentos que ofrecen. *</a:t>
            </a:r>
            <a:r>
              <a:rPr lang="es-ES" sz="900" dirty="0">
                <a:solidFill>
                  <a:prstClr val="black"/>
                </a:solidFill>
                <a:latin typeface="Century Gothic" panose="020B0502020202020204" pitchFamily="34" charset="0"/>
                <a:ea typeface="Cambria" panose="02040503050406030204" pitchFamily="18" charset="0"/>
              </a:rPr>
              <a:t>Obtenido de portal web La Santé.</a:t>
            </a:r>
          </a:p>
          <a:p>
            <a:pPr lvl="0">
              <a:defRPr/>
            </a:pPr>
            <a:endParaRPr lang="es-ES" sz="1400" dirty="0">
              <a:solidFill>
                <a:prstClr val="black"/>
              </a:solidFill>
              <a:latin typeface="Century Gothic" panose="020B0502020202020204" pitchFamily="34" charset="0"/>
              <a:ea typeface="Cambria" panose="02040503050406030204" pitchFamily="18" charset="0"/>
            </a:endParaRPr>
          </a:p>
          <a:p>
            <a:pPr lvl="0">
              <a:defRPr/>
            </a:pPr>
            <a:r>
              <a:rPr lang="es-ES" sz="1400" dirty="0">
                <a:solidFill>
                  <a:prstClr val="black"/>
                </a:solidFill>
                <a:latin typeface="Century Gothic" panose="020B0502020202020204" pitchFamily="34" charset="0"/>
                <a:ea typeface="Cambria" panose="02040503050406030204" pitchFamily="18" charset="0"/>
              </a:rPr>
              <a:t>Como parte de su proceso constante de entender las necesidades de sus clientes, es una compañía con una fuerte cultura de investigación de mercados; donde con base al último estudio de salud de marca para la categoría de genéricos realizado por la compañía se obtienen los siguientes resultados:</a:t>
            </a:r>
          </a:p>
        </p:txBody>
      </p:sp>
      <p:pic>
        <p:nvPicPr>
          <p:cNvPr id="10" name="Imagen 9">
            <a:extLst>
              <a:ext uri="{FF2B5EF4-FFF2-40B4-BE49-F238E27FC236}">
                <a16:creationId xmlns:a16="http://schemas.microsoft.com/office/drawing/2014/main" id="{EAA0B983-9E37-1A77-F3E4-0F24BD43AD35}"/>
              </a:ext>
            </a:extLst>
          </p:cNvPr>
          <p:cNvPicPr>
            <a:picLocks noChangeAspect="1"/>
          </p:cNvPicPr>
          <p:nvPr/>
        </p:nvPicPr>
        <p:blipFill>
          <a:blip r:embed="rId3"/>
          <a:stretch>
            <a:fillRect/>
          </a:stretch>
        </p:blipFill>
        <p:spPr>
          <a:xfrm>
            <a:off x="519999" y="4182667"/>
            <a:ext cx="5543314" cy="2372625"/>
          </a:xfrm>
          <a:prstGeom prst="rect">
            <a:avLst/>
          </a:prstGeom>
        </p:spPr>
      </p:pic>
      <p:sp>
        <p:nvSpPr>
          <p:cNvPr id="11" name="Text Box 5">
            <a:extLst>
              <a:ext uri="{FF2B5EF4-FFF2-40B4-BE49-F238E27FC236}">
                <a16:creationId xmlns:a16="http://schemas.microsoft.com/office/drawing/2014/main" id="{2935CDEC-A685-B744-8827-89002FC46028}"/>
              </a:ext>
            </a:extLst>
          </p:cNvPr>
          <p:cNvSpPr txBox="1">
            <a:spLocks noChangeArrowheads="1"/>
          </p:cNvSpPr>
          <p:nvPr/>
        </p:nvSpPr>
        <p:spPr bwMode="auto">
          <a:xfrm>
            <a:off x="771595" y="3782721"/>
            <a:ext cx="4843678" cy="338532"/>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srgbClr val="575756"/>
                </a:solidFill>
                <a:effectLst/>
                <a:uLnTx/>
                <a:uFillTx/>
                <a:latin typeface="Century Gothic" panose="020B0502020202020204" pitchFamily="34" charset="0"/>
              </a:rPr>
              <a:t>Resultados estudio Salud de marca 2022</a:t>
            </a:r>
            <a:endParaRPr kumimoji="0" lang="es-CO" sz="1400" b="1" i="0" u="none" strike="noStrike" kern="1200" cap="none" spc="0" normalizeH="0" baseline="0" noProof="0" dirty="0">
              <a:ln>
                <a:noFill/>
              </a:ln>
              <a:solidFill>
                <a:srgbClr val="575756"/>
              </a:solidFill>
              <a:effectLst/>
              <a:uLnTx/>
              <a:uFillTx/>
              <a:latin typeface="Century Gothic" panose="020B0502020202020204" pitchFamily="34" charset="0"/>
            </a:endParaRPr>
          </a:p>
        </p:txBody>
      </p:sp>
    </p:spTree>
    <p:extLst>
      <p:ext uri="{BB962C8B-B14F-4D97-AF65-F5344CB8AC3E}">
        <p14:creationId xmlns:p14="http://schemas.microsoft.com/office/powerpoint/2010/main" val="3507048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FA299-0ABA-424C-E13E-2BF27A916DB7}"/>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0EA8A17-6BF8-D20A-FB19-7D2C862380E4}"/>
              </a:ext>
            </a:extLst>
          </p:cNvPr>
          <p:cNvSpPr>
            <a:spLocks noGrp="1"/>
          </p:cNvSpPr>
          <p:nvPr>
            <p:ph type="sldNum" sz="quarter" idx="12"/>
          </p:nvPr>
        </p:nvSpPr>
        <p:spPr>
          <a:xfrm>
            <a:off x="9448800" y="648615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1B03A096-E3CF-09DB-F571-DCF49AEE8C96}"/>
              </a:ext>
            </a:extLst>
          </p:cNvPr>
          <p:cNvSpPr txBox="1"/>
          <p:nvPr/>
        </p:nvSpPr>
        <p:spPr>
          <a:xfrm>
            <a:off x="47620" y="84926"/>
            <a:ext cx="5213097" cy="523220"/>
          </a:xfrm>
          <a:prstGeom prst="rect">
            <a:avLst/>
          </a:prstGeom>
          <a:noFill/>
          <a:ln>
            <a:noFill/>
          </a:ln>
        </p:spPr>
        <p:txBody>
          <a:bodyPr vert="horz" lIns="91440" tIns="45720" rIns="91440" bIns="45720" rtlCol="0" anchor="ctr">
            <a:noAutofit/>
          </a:bodyPr>
          <a:lstStyle>
            <a:defPPr>
              <a:defRPr lang="es-CO"/>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212121"/>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srgbClr val="212121"/>
                </a:solidFill>
                <a:effectLst/>
                <a:uLnTx/>
                <a:uFillTx/>
                <a:latin typeface="Century Gothic" panose="020B0502020202020204" pitchFamily="34" charset="0"/>
                <a:ea typeface="+mj-ea"/>
                <a:cs typeface="Traditional Arabic" panose="02020603050405020304" pitchFamily="18" charset="-78"/>
              </a:rPr>
              <a:t>Potencial </a:t>
            </a:r>
            <a:r>
              <a:rPr kumimoji="0" lang="es-MX"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rPr>
              <a:t>atributos de marca</a:t>
            </a:r>
            <a:endParaRPr kumimoji="0" lang="es-CO"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endParaRPr>
          </a:p>
        </p:txBody>
      </p:sp>
      <p:graphicFrame>
        <p:nvGraphicFramePr>
          <p:cNvPr id="13" name="Gráfico 12">
            <a:extLst>
              <a:ext uri="{FF2B5EF4-FFF2-40B4-BE49-F238E27FC236}">
                <a16:creationId xmlns:a16="http://schemas.microsoft.com/office/drawing/2014/main" id="{9A7BAF35-87BC-AA84-20D2-5E62B7C4396E}"/>
              </a:ext>
            </a:extLst>
          </p:cNvPr>
          <p:cNvGraphicFramePr/>
          <p:nvPr/>
        </p:nvGraphicFramePr>
        <p:xfrm>
          <a:off x="7005978" y="1292495"/>
          <a:ext cx="5130972" cy="50902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Gráfico 14">
            <a:extLst>
              <a:ext uri="{FF2B5EF4-FFF2-40B4-BE49-F238E27FC236}">
                <a16:creationId xmlns:a16="http://schemas.microsoft.com/office/drawing/2014/main" id="{446AABED-E596-3B0C-2CD0-E325368D624F}"/>
              </a:ext>
            </a:extLst>
          </p:cNvPr>
          <p:cNvGraphicFramePr/>
          <p:nvPr/>
        </p:nvGraphicFramePr>
        <p:xfrm>
          <a:off x="3530514" y="1292495"/>
          <a:ext cx="5130972" cy="50902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Gráfico 15">
            <a:extLst>
              <a:ext uri="{FF2B5EF4-FFF2-40B4-BE49-F238E27FC236}">
                <a16:creationId xmlns:a16="http://schemas.microsoft.com/office/drawing/2014/main" id="{5343FD17-8C88-BFF2-F7F7-1BDBC9B7A375}"/>
              </a:ext>
            </a:extLst>
          </p:cNvPr>
          <p:cNvGraphicFramePr/>
          <p:nvPr/>
        </p:nvGraphicFramePr>
        <p:xfrm>
          <a:off x="129745" y="1292495"/>
          <a:ext cx="5130972" cy="5090287"/>
        </p:xfrm>
        <a:graphic>
          <a:graphicData uri="http://schemas.openxmlformats.org/drawingml/2006/chart">
            <c:chart xmlns:c="http://schemas.openxmlformats.org/drawingml/2006/chart" xmlns:r="http://schemas.openxmlformats.org/officeDocument/2006/relationships" r:id="rId4"/>
          </a:graphicData>
        </a:graphic>
      </p:graphicFrame>
      <p:sp>
        <p:nvSpPr>
          <p:cNvPr id="18" name="CuadroTexto 17">
            <a:extLst>
              <a:ext uri="{FF2B5EF4-FFF2-40B4-BE49-F238E27FC236}">
                <a16:creationId xmlns:a16="http://schemas.microsoft.com/office/drawing/2014/main" id="{617B7AB6-85D2-90F0-723E-0BC05D168012}"/>
              </a:ext>
            </a:extLst>
          </p:cNvPr>
          <p:cNvSpPr txBox="1"/>
          <p:nvPr/>
        </p:nvSpPr>
        <p:spPr>
          <a:xfrm>
            <a:off x="123567" y="913198"/>
            <a:ext cx="5137150" cy="338554"/>
          </a:xfrm>
          <a:prstGeom prst="rect">
            <a:avLst/>
          </a:prstGeom>
          <a:solidFill>
            <a:schemeClr val="bg1">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Masividad</a:t>
            </a:r>
            <a:endParaRPr kumimoji="0" lang="es-ES" sz="1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endParaRPr>
          </a:p>
        </p:txBody>
      </p:sp>
      <p:sp>
        <p:nvSpPr>
          <p:cNvPr id="19" name="CuadroTexto 18">
            <a:extLst>
              <a:ext uri="{FF2B5EF4-FFF2-40B4-BE49-F238E27FC236}">
                <a16:creationId xmlns:a16="http://schemas.microsoft.com/office/drawing/2014/main" id="{8ECFD4FA-0F1F-D53C-EA86-FC60D13A9BE2}"/>
              </a:ext>
            </a:extLst>
          </p:cNvPr>
          <p:cNvSpPr txBox="1"/>
          <p:nvPr/>
        </p:nvSpPr>
        <p:spPr>
          <a:xfrm>
            <a:off x="5599416" y="913198"/>
            <a:ext cx="3079749" cy="338554"/>
          </a:xfrm>
          <a:prstGeom prst="rect">
            <a:avLst/>
          </a:prstGeom>
          <a:solidFill>
            <a:schemeClr val="bg1">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Relevancia</a:t>
            </a:r>
            <a:endParaRPr kumimoji="0" lang="es-ES" sz="1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endParaRPr>
          </a:p>
        </p:txBody>
      </p:sp>
      <p:sp>
        <p:nvSpPr>
          <p:cNvPr id="20" name="CuadroTexto 19">
            <a:extLst>
              <a:ext uri="{FF2B5EF4-FFF2-40B4-BE49-F238E27FC236}">
                <a16:creationId xmlns:a16="http://schemas.microsoft.com/office/drawing/2014/main" id="{633C97BC-C82A-27B0-303F-46FC8365182E}"/>
              </a:ext>
            </a:extLst>
          </p:cNvPr>
          <p:cNvSpPr txBox="1"/>
          <p:nvPr/>
        </p:nvSpPr>
        <p:spPr>
          <a:xfrm>
            <a:off x="9017864" y="913198"/>
            <a:ext cx="3079749" cy="338554"/>
          </a:xfrm>
          <a:prstGeom prst="rect">
            <a:avLst/>
          </a:prstGeom>
          <a:solidFill>
            <a:srgbClr val="29ABE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Potencia </a:t>
            </a:r>
            <a:r>
              <a:rPr kumimoji="0" lang="es-ES"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(Masividad * Relevancia)</a:t>
            </a:r>
            <a:endParaRPr kumimoji="0" lang="es-ES" sz="1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endParaRPr>
          </a:p>
        </p:txBody>
      </p:sp>
      <p:sp>
        <p:nvSpPr>
          <p:cNvPr id="21" name="Rectángulo: esquinas redondeadas 20">
            <a:extLst>
              <a:ext uri="{FF2B5EF4-FFF2-40B4-BE49-F238E27FC236}">
                <a16:creationId xmlns:a16="http://schemas.microsoft.com/office/drawing/2014/main" id="{F4553EED-00D9-4D72-12E3-3D41B53778BB}"/>
              </a:ext>
            </a:extLst>
          </p:cNvPr>
          <p:cNvSpPr/>
          <p:nvPr/>
        </p:nvSpPr>
        <p:spPr>
          <a:xfrm>
            <a:off x="215036" y="1338248"/>
            <a:ext cx="10824671" cy="139380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uadroTexto 22">
            <a:extLst>
              <a:ext uri="{FF2B5EF4-FFF2-40B4-BE49-F238E27FC236}">
                <a16:creationId xmlns:a16="http://schemas.microsoft.com/office/drawing/2014/main" id="{D5732DDD-BD55-BD64-D063-6B5C4C036543}"/>
              </a:ext>
            </a:extLst>
          </p:cNvPr>
          <p:cNvSpPr txBox="1"/>
          <p:nvPr/>
        </p:nvSpPr>
        <p:spPr>
          <a:xfrm>
            <a:off x="5640155" y="6419840"/>
            <a:ext cx="1291130" cy="307777"/>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Base: 350</a:t>
            </a:r>
          </a:p>
        </p:txBody>
      </p:sp>
      <p:sp>
        <p:nvSpPr>
          <p:cNvPr id="3" name="CuadroTexto 2">
            <a:extLst>
              <a:ext uri="{FF2B5EF4-FFF2-40B4-BE49-F238E27FC236}">
                <a16:creationId xmlns:a16="http://schemas.microsoft.com/office/drawing/2014/main" id="{7B62C755-8EDF-09DA-3765-65C2D85856A5}"/>
              </a:ext>
            </a:extLst>
          </p:cNvPr>
          <p:cNvSpPr txBox="1"/>
          <p:nvPr/>
        </p:nvSpPr>
        <p:spPr>
          <a:xfrm>
            <a:off x="7139673" y="6382782"/>
            <a:ext cx="2431791" cy="364168"/>
          </a:xfrm>
          <a:prstGeom prst="rect">
            <a:avLst/>
          </a:prstGeom>
          <a:noFill/>
          <a:ln>
            <a:noFill/>
          </a:ln>
        </p:spPr>
        <p:txBody>
          <a:bodyPr vert="horz" lIns="91440" tIns="45720" rIns="91440" bIns="45720" rtlCol="0" anchor="ctr">
            <a:noAutofit/>
          </a:bodyPr>
          <a:lstStyle>
            <a:defPPr>
              <a:defRPr lang="es-CO"/>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212121"/>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srgbClr val="212121"/>
                </a:solidFill>
                <a:effectLst/>
                <a:uLnTx/>
                <a:uFillTx/>
                <a:latin typeface="Century Gothic" panose="020B0502020202020204" pitchFamily="34" charset="0"/>
                <a:ea typeface="+mj-ea"/>
                <a:cs typeface="Traditional Arabic" panose="02020603050405020304" pitchFamily="18" charset="-78"/>
              </a:rPr>
              <a:t>** Nuevos atributos 2025</a:t>
            </a:r>
            <a:endParaRPr kumimoji="0" lang="es-CO" sz="14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endParaRPr>
          </a:p>
        </p:txBody>
      </p:sp>
    </p:spTree>
    <p:extLst>
      <p:ext uri="{BB962C8B-B14F-4D97-AF65-F5344CB8AC3E}">
        <p14:creationId xmlns:p14="http://schemas.microsoft.com/office/powerpoint/2010/main" val="2329985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474E5-A689-FBB3-D23D-8A93106E0077}"/>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FE4E8C4-18BF-FFCE-B5D8-F5C41F7C26B3}"/>
              </a:ext>
            </a:extLst>
          </p:cNvPr>
          <p:cNvSpPr>
            <a:spLocks noGrp="1"/>
          </p:cNvSpPr>
          <p:nvPr>
            <p:ph type="sldNum" sz="quarter" idx="12"/>
          </p:nvPr>
        </p:nvSpPr>
        <p:spPr>
          <a:xfrm>
            <a:off x="9448800" y="648615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Rectángulo 39">
            <a:extLst>
              <a:ext uri="{FF2B5EF4-FFF2-40B4-BE49-F238E27FC236}">
                <a16:creationId xmlns:a16="http://schemas.microsoft.com/office/drawing/2014/main" id="{814C304F-D224-91EE-8C00-5EB51481C023}"/>
              </a:ext>
            </a:extLst>
          </p:cNvPr>
          <p:cNvSpPr/>
          <p:nvPr/>
        </p:nvSpPr>
        <p:spPr>
          <a:xfrm>
            <a:off x="6797380" y="2015837"/>
            <a:ext cx="2459492" cy="2990055"/>
          </a:xfrm>
          <a:prstGeom prst="rect">
            <a:avLst/>
          </a:prstGeom>
          <a:solidFill>
            <a:srgbClr val="92D050">
              <a:alpha val="40000"/>
            </a:srgb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sp>
        <p:nvSpPr>
          <p:cNvPr id="27" name="Rectángulo 37">
            <a:extLst>
              <a:ext uri="{FF2B5EF4-FFF2-40B4-BE49-F238E27FC236}">
                <a16:creationId xmlns:a16="http://schemas.microsoft.com/office/drawing/2014/main" id="{3C16C9A4-02A4-DF9A-8FAE-7D8DD5335709}"/>
              </a:ext>
            </a:extLst>
          </p:cNvPr>
          <p:cNvSpPr/>
          <p:nvPr/>
        </p:nvSpPr>
        <p:spPr>
          <a:xfrm>
            <a:off x="9271324" y="2031591"/>
            <a:ext cx="2427087" cy="2974302"/>
          </a:xfrm>
          <a:prstGeom prst="rect">
            <a:avLst/>
          </a:prstGeom>
          <a:solidFill>
            <a:srgbClr val="6FE775">
              <a:alpha val="40000"/>
            </a:srgb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sp>
        <p:nvSpPr>
          <p:cNvPr id="28" name="Rectángulo 34">
            <a:extLst>
              <a:ext uri="{FF2B5EF4-FFF2-40B4-BE49-F238E27FC236}">
                <a16:creationId xmlns:a16="http://schemas.microsoft.com/office/drawing/2014/main" id="{1A5D8DC5-B322-1381-4C0F-4B42ABC4ACEC}"/>
              </a:ext>
            </a:extLst>
          </p:cNvPr>
          <p:cNvSpPr/>
          <p:nvPr/>
        </p:nvSpPr>
        <p:spPr>
          <a:xfrm>
            <a:off x="9282475" y="5021169"/>
            <a:ext cx="2411613" cy="692245"/>
          </a:xfrm>
          <a:prstGeom prst="rect">
            <a:avLst/>
          </a:prstGeom>
          <a:solidFill>
            <a:sysClr val="window" lastClr="FFFFFF">
              <a:lumMod val="75000"/>
              <a:alpha val="40000"/>
            </a:sys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1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sp>
        <p:nvSpPr>
          <p:cNvPr id="29" name="Rectángulo 38">
            <a:extLst>
              <a:ext uri="{FF2B5EF4-FFF2-40B4-BE49-F238E27FC236}">
                <a16:creationId xmlns:a16="http://schemas.microsoft.com/office/drawing/2014/main" id="{A1004CAB-6B9D-10A9-7431-C42237504F5E}"/>
              </a:ext>
            </a:extLst>
          </p:cNvPr>
          <p:cNvSpPr/>
          <p:nvPr/>
        </p:nvSpPr>
        <p:spPr>
          <a:xfrm>
            <a:off x="6792867" y="5005891"/>
            <a:ext cx="2459493" cy="707523"/>
          </a:xfrm>
          <a:prstGeom prst="rect">
            <a:avLst/>
          </a:prstGeom>
          <a:solidFill>
            <a:srgbClr val="FF9966">
              <a:alpha val="40000"/>
            </a:srgb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1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graphicFrame>
        <p:nvGraphicFramePr>
          <p:cNvPr id="30" name="Tabla 10">
            <a:extLst>
              <a:ext uri="{FF2B5EF4-FFF2-40B4-BE49-F238E27FC236}">
                <a16:creationId xmlns:a16="http://schemas.microsoft.com/office/drawing/2014/main" id="{8F7E8AD2-A961-2625-5D8F-01DBE6213561}"/>
              </a:ext>
            </a:extLst>
          </p:cNvPr>
          <p:cNvGraphicFramePr>
            <a:graphicFrameLocks noGrp="1"/>
          </p:cNvGraphicFramePr>
          <p:nvPr/>
        </p:nvGraphicFramePr>
        <p:xfrm>
          <a:off x="308410" y="2192292"/>
          <a:ext cx="5446669" cy="3803006"/>
        </p:xfrm>
        <a:graphic>
          <a:graphicData uri="http://schemas.openxmlformats.org/drawingml/2006/table">
            <a:tbl>
              <a:tblPr>
                <a:effectLst/>
              </a:tblPr>
              <a:tblGrid>
                <a:gridCol w="854232">
                  <a:extLst>
                    <a:ext uri="{9D8B030D-6E8A-4147-A177-3AD203B41FA5}">
                      <a16:colId xmlns:a16="http://schemas.microsoft.com/office/drawing/2014/main" val="756759878"/>
                    </a:ext>
                  </a:extLst>
                </a:gridCol>
                <a:gridCol w="854232">
                  <a:extLst>
                    <a:ext uri="{9D8B030D-6E8A-4147-A177-3AD203B41FA5}">
                      <a16:colId xmlns:a16="http://schemas.microsoft.com/office/drawing/2014/main" val="3867156510"/>
                    </a:ext>
                  </a:extLst>
                </a:gridCol>
                <a:gridCol w="742405">
                  <a:extLst>
                    <a:ext uri="{9D8B030D-6E8A-4147-A177-3AD203B41FA5}">
                      <a16:colId xmlns:a16="http://schemas.microsoft.com/office/drawing/2014/main" val="1944761635"/>
                    </a:ext>
                  </a:extLst>
                </a:gridCol>
                <a:gridCol w="167355">
                  <a:extLst>
                    <a:ext uri="{9D8B030D-6E8A-4147-A177-3AD203B41FA5}">
                      <a16:colId xmlns:a16="http://schemas.microsoft.com/office/drawing/2014/main" val="20000"/>
                    </a:ext>
                  </a:extLst>
                </a:gridCol>
                <a:gridCol w="46848">
                  <a:extLst>
                    <a:ext uri="{9D8B030D-6E8A-4147-A177-3AD203B41FA5}">
                      <a16:colId xmlns:a16="http://schemas.microsoft.com/office/drawing/2014/main" val="20001"/>
                    </a:ext>
                  </a:extLst>
                </a:gridCol>
                <a:gridCol w="2781597">
                  <a:extLst>
                    <a:ext uri="{9D8B030D-6E8A-4147-A177-3AD203B41FA5}">
                      <a16:colId xmlns:a16="http://schemas.microsoft.com/office/drawing/2014/main" val="20002"/>
                    </a:ext>
                  </a:extLst>
                </a:gridCol>
              </a:tblGrid>
              <a:tr h="278894">
                <a:tc>
                  <a:txBody>
                    <a:bodyPr/>
                    <a:lstStyle/>
                    <a:p>
                      <a:pPr lvl="0" algn="ctr" fontAlgn="b"/>
                      <a:r>
                        <a:rPr lang="es-CO" sz="1000" b="1" i="0" u="none" strike="noStrike" dirty="0">
                          <a:solidFill>
                            <a:schemeClr val="tx1"/>
                          </a:solidFill>
                          <a:latin typeface="Century Gothic" panose="020B0502020202020204" pitchFamily="34" charset="0"/>
                        </a:rPr>
                        <a:t>2020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1000" b="1" i="0" u="none" strike="noStrike" dirty="0">
                          <a:solidFill>
                            <a:schemeClr val="tx1"/>
                          </a:solidFill>
                          <a:latin typeface="Century Gothic" panose="020B0502020202020204" pitchFamily="34" charset="0"/>
                        </a:rPr>
                        <a:t>2022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1100" b="1" i="0" u="none" strike="noStrike" dirty="0">
                          <a:solidFill>
                            <a:srgbClr val="FF6600"/>
                          </a:solidFill>
                          <a:latin typeface="Century Gothic" panose="020B0502020202020204" pitchFamily="34" charset="0"/>
                        </a:rPr>
                        <a:t>2025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endParaRPr lang="es-CO" sz="900" b="1" i="0" u="none" strike="noStrike" dirty="0">
                        <a:solidFill>
                          <a:srgbClr val="FFFFFF"/>
                        </a:solidFill>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endParaRPr lang="es-CO" sz="900" b="1" i="0" u="none" strike="noStrike" dirty="0">
                        <a:solidFill>
                          <a:srgbClr val="FFFFFF"/>
                        </a:solidFill>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s-ES" sz="1400" b="1" i="0" u="none" strike="noStrike" dirty="0">
                          <a:solidFill>
                            <a:schemeClr val="bg1"/>
                          </a:solidFill>
                          <a:effectLst/>
                          <a:latin typeface="Century Gothic" panose="020B0502020202020204" pitchFamily="34" charset="0"/>
                        </a:rPr>
                        <a:t>Atributos de marca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2027520339"/>
                  </a:ext>
                </a:extLst>
              </a:tr>
              <a:tr h="340768">
                <a:tc>
                  <a:txBody>
                    <a:bodyPr/>
                    <a:lstStyle/>
                    <a:p>
                      <a:pPr lvl="0" algn="ctr" fontAlgn="b"/>
                      <a:r>
                        <a:rPr lang="es-CO" sz="900" b="0" i="0" u="none" strike="noStrike" dirty="0">
                          <a:solidFill>
                            <a:schemeClr val="tx1"/>
                          </a:solidFill>
                          <a:latin typeface="Century Gothic" panose="020B0502020202020204" pitchFamily="34" charset="0"/>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900" b="0" i="0" u="none" strike="noStrike" dirty="0">
                          <a:solidFill>
                            <a:schemeClr val="tx1"/>
                          </a:solidFill>
                          <a:latin typeface="Century Gothic" panose="020B0502020202020204" pitchFamily="34" charset="0"/>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kern="1200" dirty="0">
                          <a:solidFill>
                            <a:schemeClr val="tx1"/>
                          </a:solidFill>
                          <a:latin typeface="Century Gothic" panose="020B0502020202020204" pitchFamily="34" charset="0"/>
                          <a:ea typeface="+mn-ea"/>
                          <a:cs typeface="+mn-cs"/>
                        </a:rPr>
                        <a:t>Baja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rowSpan="10">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700" b="1" i="0" u="none" strike="noStrike" dirty="0">
                          <a:solidFill>
                            <a:srgbClr val="FFFFFF"/>
                          </a:solidFill>
                          <a:latin typeface="Century Gothic" panose="020B0502020202020204" pitchFamily="34" charset="0"/>
                        </a:rPr>
                        <a:t>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fontAlgn="ctr">
                        <a:buNone/>
                      </a:pPr>
                      <a:r>
                        <a:rPr lang="es-ES" sz="1000" b="0" i="0" u="none" strike="noStrike" dirty="0">
                          <a:solidFill>
                            <a:srgbClr val="000000"/>
                          </a:solidFill>
                          <a:effectLst/>
                          <a:latin typeface="Century Gothic" panose="020B0502020202020204" pitchFamily="34" charset="0"/>
                        </a:rPr>
                        <a:t>Tienen varias presentaciones (comprimidos, jarabes, cápsulas, etc.)</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0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kern="1200" dirty="0">
                          <a:solidFill>
                            <a:schemeClr val="tx1"/>
                          </a:solidFill>
                          <a:latin typeface="Century Gothic" panose="020B0502020202020204" pitchFamily="34" charset="0"/>
                          <a:ea typeface="+mn-ea"/>
                          <a:cs typeface="+mn-cs"/>
                        </a:rPr>
                        <a:t>Baja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1000" b="1" i="0" u="none" strike="noStrike" kern="1200" dirty="0">
                          <a:solidFill>
                            <a:schemeClr val="bg1"/>
                          </a:solidFill>
                          <a:latin typeface="Century Gothic" panose="020B0502020202020204" pitchFamily="34" charset="0"/>
                          <a:ea typeface="+mn-ea"/>
                          <a:cs typeface="+mn-cs"/>
                        </a:rPr>
                        <a:t>B</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ES" sz="1000" b="0" i="0" u="none" strike="noStrike" dirty="0">
                          <a:solidFill>
                            <a:srgbClr val="000000"/>
                          </a:solidFill>
                          <a:effectLst/>
                          <a:latin typeface="Century Gothic" panose="020B0502020202020204" pitchFamily="34" charset="0"/>
                        </a:rPr>
                        <a:t>Tienen un portafolio amplio y variado de productos</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555880"/>
                  </a:ext>
                </a:extLst>
              </a:tr>
              <a:tr h="340768">
                <a:tc>
                  <a:txBody>
                    <a:bodyPr/>
                    <a:lstStyle/>
                    <a:p>
                      <a:pPr lvl="0" algn="ctr" fontAlgn="b"/>
                      <a:r>
                        <a:rPr lang="es-CO" sz="900" b="0" i="0" u="none" strike="noStrike" dirty="0">
                          <a:solidFill>
                            <a:schemeClr val="tx1"/>
                          </a:solidFill>
                          <a:latin typeface="Century Gothic" panose="020B0502020202020204" pitchFamily="34" charset="0"/>
                        </a:rPr>
                        <a:t>Emergente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3ECB9"/>
                    </a:solidFill>
                  </a:tcPr>
                </a:tc>
                <a:tc>
                  <a:txBody>
                    <a:bodyPr/>
                    <a:lstStyle/>
                    <a:p>
                      <a:pPr lvl="0" algn="ctr" fontAlgn="b"/>
                      <a:r>
                        <a:rPr lang="es-CO" sz="900" b="0" i="0" u="none" strike="noStrike" dirty="0">
                          <a:solidFill>
                            <a:schemeClr val="tx1"/>
                          </a:solidFill>
                          <a:latin typeface="Century Gothic" panose="020B0502020202020204" pitchFamily="34" charset="0"/>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kern="1200" dirty="0">
                          <a:solidFill>
                            <a:schemeClr val="tx1"/>
                          </a:solidFill>
                          <a:latin typeface="Century Gothic" panose="020B0502020202020204" pitchFamily="34" charset="0"/>
                          <a:ea typeface="+mn-ea"/>
                          <a:cs typeface="+mn-cs"/>
                        </a:rPr>
                        <a:t>Emergente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3ECB9"/>
                    </a:solidFill>
                  </a:tcPr>
                </a:tc>
                <a:tc>
                  <a:txBody>
                    <a:bodyPr/>
                    <a:lstStyle/>
                    <a:p>
                      <a:pPr lvl="0" algn="ctr" fontAlgn="b"/>
                      <a:r>
                        <a:rPr lang="es-CO" sz="1000" b="1" i="0" u="none" strike="noStrike" kern="1200" dirty="0">
                          <a:solidFill>
                            <a:schemeClr val="bg1"/>
                          </a:solidFill>
                          <a:latin typeface="Century Gothic" panose="020B0502020202020204" pitchFamily="34" charset="0"/>
                          <a:ea typeface="+mn-ea"/>
                          <a:cs typeface="+mn-cs"/>
                        </a:rPr>
                        <a:t>C</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ES" sz="1000" b="0" i="0" u="none" strike="noStrike" dirty="0">
                          <a:solidFill>
                            <a:srgbClr val="000000"/>
                          </a:solidFill>
                          <a:effectLst/>
                          <a:latin typeface="Century Gothic" panose="020B0502020202020204" pitchFamily="34" charset="0"/>
                        </a:rPr>
                        <a:t>Son medicamentos que se reconocen fácilmente en góndola y en casa</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232369"/>
                  </a:ext>
                </a:extLst>
              </a:tr>
              <a:tr h="340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Emergente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3ECB9"/>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Emergente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3ECB9"/>
                    </a:solidFill>
                  </a:tcPr>
                </a:tc>
                <a:tc>
                  <a:txBody>
                    <a:bodyPr/>
                    <a:lstStyle/>
                    <a:p>
                      <a:pPr algn="ctr" fontAlgn="ctr">
                        <a:buNone/>
                      </a:pPr>
                      <a:r>
                        <a:rPr lang="es-MX" sz="900" b="0" i="0" u="none" strike="noStrike" kern="1200" dirty="0">
                          <a:solidFill>
                            <a:schemeClr val="tx1"/>
                          </a:solidFill>
                          <a:latin typeface="Century Gothic" panose="020B0502020202020204" pitchFamily="34" charset="0"/>
                          <a:ea typeface="+mn-ea"/>
                          <a:cs typeface="+mn-cs"/>
                        </a:rPr>
                        <a:t>Baja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1000" b="1" i="0" u="none" strike="noStrike" kern="1200" dirty="0">
                          <a:solidFill>
                            <a:schemeClr val="bg1"/>
                          </a:solidFill>
                          <a:latin typeface="Century Gothic" panose="020B0502020202020204" pitchFamily="34" charset="0"/>
                          <a:ea typeface="+mn-ea"/>
                          <a:cs typeface="+mn-cs"/>
                        </a:rPr>
                        <a:t>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ES" sz="1000" b="0" i="0" u="none" strike="noStrike" dirty="0">
                          <a:solidFill>
                            <a:srgbClr val="000000"/>
                          </a:solidFill>
                          <a:effectLst/>
                          <a:latin typeface="Century Gothic" panose="020B0502020202020204" pitchFamily="34" charset="0"/>
                        </a:rPr>
                        <a:t>Tiene los empaques más atractivos, legibles y diferenciales</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177428"/>
                  </a:ext>
                </a:extLst>
              </a:tr>
              <a:tr h="340768">
                <a:tc>
                  <a:txBody>
                    <a:bodyPr/>
                    <a:lstStyle/>
                    <a:p>
                      <a:pPr lvl="0" algn="ctr" fontAlgn="b"/>
                      <a:r>
                        <a:rPr lang="es-CO" sz="900" b="0" i="0" u="none" strike="noStrike" dirty="0">
                          <a:solidFill>
                            <a:schemeClr val="tx1"/>
                          </a:solidFill>
                          <a:latin typeface="Century Gothic" panose="020B0502020202020204" pitchFamily="34" charset="0"/>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900" b="0" i="0" u="none" strike="noStrike" dirty="0">
                          <a:solidFill>
                            <a:schemeClr val="tx1"/>
                          </a:solidFill>
                          <a:latin typeface="Century Gothic" panose="020B0502020202020204" pitchFamily="34" charset="0"/>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kern="1200" dirty="0">
                          <a:solidFill>
                            <a:schemeClr val="tx1"/>
                          </a:solidFill>
                          <a:latin typeface="Century Gothic" panose="020B0502020202020204" pitchFamily="34" charset="0"/>
                          <a:ea typeface="+mn-ea"/>
                          <a:cs typeface="+mn-cs"/>
                        </a:rPr>
                        <a:t>Residual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ES" sz="1000" b="0" i="0" u="none" strike="noStrike" dirty="0">
                          <a:solidFill>
                            <a:srgbClr val="000000"/>
                          </a:solidFill>
                          <a:effectLst/>
                          <a:latin typeface="Century Gothic" panose="020B0502020202020204" pitchFamily="34" charset="0"/>
                        </a:rPr>
                        <a:t>Cuentan con medicamentos especializados </a:t>
                      </a:r>
                      <a:r>
                        <a:rPr lang="es-ES" sz="1000" b="1" i="0" u="none" strike="noStrike" dirty="0">
                          <a:solidFill>
                            <a:srgbClr val="000000"/>
                          </a:solidFill>
                          <a:effectLst/>
                          <a:latin typeface="Century Gothic" panose="020B0502020202020204" pitchFamily="34" charset="0"/>
                        </a:rPr>
                        <a:t>nuevo 2025</a:t>
                      </a:r>
                      <a:endParaRPr lang="es-MX" sz="10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5631992"/>
                  </a:ext>
                </a:extLst>
              </a:tr>
              <a:tr h="340768">
                <a:tc>
                  <a:txBody>
                    <a:bodyPr/>
                    <a:lstStyle/>
                    <a:p>
                      <a:pPr lvl="0" algn="ctr" fontAlgn="b"/>
                      <a:r>
                        <a:rPr lang="es-CO" sz="900" b="0" i="0" u="none" strike="noStrike" dirty="0">
                          <a:solidFill>
                            <a:schemeClr val="tx1"/>
                          </a:solidFill>
                          <a:latin typeface="Century Gothic" panose="020B0502020202020204" pitchFamily="34" charset="0"/>
                        </a:rPr>
                        <a:t>Residual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900" b="1" i="0" u="none" strike="noStrike" dirty="0">
                          <a:solidFill>
                            <a:schemeClr val="tx1"/>
                          </a:solidFill>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algn="ctr" fontAlgn="ctr">
                        <a:buNone/>
                      </a:pPr>
                      <a:r>
                        <a:rPr lang="es-MX" sz="900" b="1" i="0" u="none" strike="noStrike" kern="1200" dirty="0">
                          <a:solidFill>
                            <a:schemeClr val="tx1"/>
                          </a:solidFill>
                          <a:latin typeface="Century Gothic" panose="020B0502020202020204" pitchFamily="34" charset="0"/>
                          <a:ea typeface="+mn-ea"/>
                          <a:cs typeface="+mn-cs"/>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F</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ES" sz="1000" b="0" i="0" u="none" strike="noStrike" dirty="0">
                          <a:solidFill>
                            <a:srgbClr val="000000"/>
                          </a:solidFill>
                          <a:effectLst/>
                          <a:latin typeface="Century Gothic" panose="020B0502020202020204" pitchFamily="34" charset="0"/>
                        </a:rPr>
                        <a:t>Tienen estudios que certifican su calidad</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extLst>
                  <a:ext uri="{0D108BD9-81ED-4DB2-BD59-A6C34878D82A}">
                    <a16:rowId xmlns:a16="http://schemas.microsoft.com/office/drawing/2014/main" val="236216168"/>
                  </a:ext>
                </a:extLst>
              </a:tr>
              <a:tr h="340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kern="1200" dirty="0">
                          <a:solidFill>
                            <a:schemeClr val="tx1"/>
                          </a:solidFill>
                          <a:latin typeface="Century Gothic" panose="020B0502020202020204" pitchFamily="34" charset="0"/>
                          <a:ea typeface="+mn-ea"/>
                          <a:cs typeface="+mn-cs"/>
                        </a:rPr>
                        <a:t>Baja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just" fontAlgn="ctr">
                        <a:buNone/>
                      </a:pPr>
                      <a:r>
                        <a:rPr lang="es-ES" sz="1000" b="0" i="0" u="none" strike="noStrike" dirty="0">
                          <a:solidFill>
                            <a:srgbClr val="000000"/>
                          </a:solidFill>
                          <a:effectLst/>
                          <a:latin typeface="Century Gothic" panose="020B0502020202020204" pitchFamily="34" charset="0"/>
                        </a:rPr>
                        <a:t>Son los que me ofrece el dependiente de la farmacia/droguista/EPS</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924395"/>
                  </a:ext>
                </a:extLst>
              </a:tr>
              <a:tr h="340768">
                <a:tc>
                  <a:txBody>
                    <a:bodyPr/>
                    <a:lstStyle/>
                    <a:p>
                      <a:pPr lvl="0" algn="ctr" fontAlgn="b"/>
                      <a:r>
                        <a:rPr lang="es-CO" sz="900" b="0" i="0" u="none" strike="noStrike" dirty="0">
                          <a:solidFill>
                            <a:schemeClr val="tx1"/>
                          </a:solidFill>
                          <a:latin typeface="Century Gothic" panose="020B0502020202020204" pitchFamily="34" charset="0"/>
                        </a:rPr>
                        <a:t>Residual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900" b="0" i="0" u="none" strike="noStrike" dirty="0">
                          <a:solidFill>
                            <a:schemeClr val="tx1"/>
                          </a:solidFill>
                          <a:latin typeface="Century Gothic" panose="020B0502020202020204" pitchFamily="34" charset="0"/>
                        </a:rPr>
                        <a:t>Residual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1" i="0" u="none" strike="noStrike" kern="1200" dirty="0">
                          <a:solidFill>
                            <a:schemeClr val="tx1"/>
                          </a:solidFill>
                          <a:latin typeface="Century Gothic" panose="020B0502020202020204" pitchFamily="34" charset="0"/>
                          <a:ea typeface="+mn-ea"/>
                          <a:cs typeface="+mn-cs"/>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H</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ES" sz="1000" b="0" i="0" u="none" strike="noStrike" dirty="0">
                          <a:solidFill>
                            <a:srgbClr val="000000"/>
                          </a:solidFill>
                          <a:effectLst/>
                          <a:latin typeface="Century Gothic" panose="020B0502020202020204" pitchFamily="34" charset="0"/>
                        </a:rPr>
                        <a:t>Respaldado por profesionales de la salud</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extLst>
                  <a:ext uri="{0D108BD9-81ED-4DB2-BD59-A6C34878D82A}">
                    <a16:rowId xmlns:a16="http://schemas.microsoft.com/office/drawing/2014/main" val="2028089764"/>
                  </a:ext>
                </a:extLst>
              </a:tr>
              <a:tr h="340768">
                <a:tc>
                  <a:txBody>
                    <a:bodyPr/>
                    <a:lstStyle/>
                    <a:p>
                      <a:pPr lvl="0" algn="ctr" fontAlgn="b"/>
                      <a:r>
                        <a:rPr lang="es-CO" sz="900" b="1" i="0" u="none" strike="noStrike" dirty="0">
                          <a:solidFill>
                            <a:schemeClr val="tx1"/>
                          </a:solidFill>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lvl="0" algn="ctr" fontAlgn="b"/>
                      <a:r>
                        <a:rPr lang="es-CO" sz="900" b="1" i="0" u="none" strike="noStrike" dirty="0">
                          <a:solidFill>
                            <a:schemeClr val="tx1"/>
                          </a:solidFill>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algn="ctr" fontAlgn="ctr">
                        <a:buNone/>
                      </a:pPr>
                      <a:r>
                        <a:rPr lang="es-MX" sz="900" b="1" i="0" u="none" strike="noStrike" kern="1200" dirty="0">
                          <a:solidFill>
                            <a:schemeClr val="tx1"/>
                          </a:solidFill>
                          <a:latin typeface="Century Gothic" panose="020B0502020202020204" pitchFamily="34" charset="0"/>
                          <a:ea typeface="+mn-ea"/>
                          <a:cs typeface="+mn-cs"/>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I</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ES" sz="1000" b="0" i="0" u="none" strike="noStrike" dirty="0">
                          <a:solidFill>
                            <a:srgbClr val="000000"/>
                          </a:solidFill>
                          <a:effectLst/>
                          <a:latin typeface="Century Gothic" panose="020B0502020202020204" pitchFamily="34" charset="0"/>
                        </a:rPr>
                        <a:t>Respaldo de una marca/laboratorio reconocido</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extLst>
                  <a:ext uri="{0D108BD9-81ED-4DB2-BD59-A6C34878D82A}">
                    <a16:rowId xmlns:a16="http://schemas.microsoft.com/office/drawing/2014/main" val="1938994494"/>
                  </a:ext>
                </a:extLst>
              </a:tr>
              <a:tr h="427825">
                <a:tc>
                  <a:txBody>
                    <a:bodyPr/>
                    <a:lstStyle/>
                    <a:p>
                      <a:pPr lvl="0" algn="ctr" fontAlgn="b"/>
                      <a:r>
                        <a:rPr lang="es-CO" sz="900" b="0" i="0" u="none" strike="noStrike" dirty="0">
                          <a:solidFill>
                            <a:schemeClr val="tx1"/>
                          </a:solidFill>
                          <a:latin typeface="Century Gothic" panose="020B0502020202020204" pitchFamily="34" charset="0"/>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900" b="0" i="0" u="none" strike="noStrike" dirty="0">
                          <a:solidFill>
                            <a:schemeClr val="tx1"/>
                          </a:solidFill>
                          <a:latin typeface="Century Gothic" panose="020B0502020202020204" pitchFamily="34" charset="0"/>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kern="1200" dirty="0">
                          <a:solidFill>
                            <a:schemeClr val="tx1"/>
                          </a:solidFill>
                          <a:latin typeface="Century Gothic" panose="020B0502020202020204" pitchFamily="34" charset="0"/>
                          <a:ea typeface="+mn-ea"/>
                          <a:cs typeface="+mn-cs"/>
                        </a:rPr>
                        <a:t>Residual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j</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ES" sz="1000" b="0" i="0" u="none" strike="noStrike" dirty="0">
                          <a:solidFill>
                            <a:srgbClr val="000000"/>
                          </a:solidFill>
                          <a:effectLst/>
                          <a:latin typeface="Century Gothic" panose="020B0502020202020204" pitchFamily="34" charset="0"/>
                        </a:rPr>
                        <a:t>Cuentan con una larga trayectoria/buena reputación</a:t>
                      </a:r>
                    </a:p>
                    <a:p>
                      <a:pPr algn="just" fontAlgn="ctr">
                        <a:buNone/>
                      </a:pPr>
                      <a:r>
                        <a:rPr lang="es-ES"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128752"/>
                  </a:ext>
                </a:extLst>
              </a:tr>
            </a:tbl>
          </a:graphicData>
        </a:graphic>
      </p:graphicFrame>
      <p:sp>
        <p:nvSpPr>
          <p:cNvPr id="31" name="Text Box 19">
            <a:extLst>
              <a:ext uri="{FF2B5EF4-FFF2-40B4-BE49-F238E27FC236}">
                <a16:creationId xmlns:a16="http://schemas.microsoft.com/office/drawing/2014/main" id="{C2577995-E7AA-D3AA-9FAD-AAE782DA8291}"/>
              </a:ext>
            </a:extLst>
          </p:cNvPr>
          <p:cNvSpPr txBox="1"/>
          <p:nvPr/>
        </p:nvSpPr>
        <p:spPr>
          <a:xfrm rot="16200000">
            <a:off x="4240705" y="3846251"/>
            <a:ext cx="3963887" cy="276999"/>
          </a:xfrm>
          <a:prstGeom prst="rect">
            <a:avLst/>
          </a:prstGeom>
          <a:solidFill>
            <a:srgbClr val="FF9933">
              <a:lumMod val="75000"/>
            </a:srgb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0">
              <a:lnSpc>
                <a:spcPct val="100000"/>
              </a:lnSpc>
              <a:spcBef>
                <a:spcPts val="700"/>
              </a:spcBef>
              <a:spcAft>
                <a:spcPts val="0"/>
              </a:spcAft>
              <a:buClrTx/>
              <a:buSzTx/>
              <a:buFontTx/>
              <a:buNone/>
              <a:tabLst/>
              <a:defRPr sz="1800" b="0" i="0" u="none" strike="noStrike" kern="0" cap="none" spc="0" baseline="0">
                <a:solidFill>
                  <a:srgbClr val="000000"/>
                </a:solidFill>
                <a:uFillTx/>
              </a:defRPr>
            </a:pPr>
            <a:r>
              <a:rPr kumimoji="0" lang="es-CO"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rPr>
              <a:t>Nivel de Relevancia</a:t>
            </a:r>
            <a:endParaRPr kumimoji="0" lang="es-ES"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endParaRPr>
          </a:p>
        </p:txBody>
      </p:sp>
      <p:sp>
        <p:nvSpPr>
          <p:cNvPr id="32" name="Text Box 5">
            <a:extLst>
              <a:ext uri="{FF2B5EF4-FFF2-40B4-BE49-F238E27FC236}">
                <a16:creationId xmlns:a16="http://schemas.microsoft.com/office/drawing/2014/main" id="{6DB0392F-B5CB-DF9C-F003-D44FFB89125F}"/>
              </a:ext>
            </a:extLst>
          </p:cNvPr>
          <p:cNvSpPr txBox="1"/>
          <p:nvPr/>
        </p:nvSpPr>
        <p:spPr>
          <a:xfrm>
            <a:off x="6791464" y="6011298"/>
            <a:ext cx="4898859" cy="276999"/>
          </a:xfrm>
          <a:prstGeom prst="rect">
            <a:avLst/>
          </a:prstGeom>
          <a:solidFill>
            <a:srgbClr val="FF9933">
              <a:lumMod val="75000"/>
            </a:srgb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0">
              <a:lnSpc>
                <a:spcPct val="100000"/>
              </a:lnSpc>
              <a:spcBef>
                <a:spcPts val="700"/>
              </a:spcBef>
              <a:spcAft>
                <a:spcPts val="0"/>
              </a:spcAft>
              <a:buClrTx/>
              <a:buSzTx/>
              <a:buFontTx/>
              <a:buNone/>
              <a:tabLst/>
              <a:defRPr sz="1800" b="0" i="0" u="none" strike="noStrike" kern="0" cap="none" spc="0" baseline="0">
                <a:solidFill>
                  <a:srgbClr val="000000"/>
                </a:solidFill>
                <a:uFillTx/>
              </a:defRPr>
            </a:pPr>
            <a:r>
              <a:rPr kumimoji="0" lang="es-CO"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rPr>
              <a:t>Masividad</a:t>
            </a:r>
            <a:endParaRPr kumimoji="0" lang="es-ES"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endParaRPr>
          </a:p>
        </p:txBody>
      </p:sp>
      <p:sp>
        <p:nvSpPr>
          <p:cNvPr id="33" name="CuadroTexto 29">
            <a:extLst>
              <a:ext uri="{FF2B5EF4-FFF2-40B4-BE49-F238E27FC236}">
                <a16:creationId xmlns:a16="http://schemas.microsoft.com/office/drawing/2014/main" id="{E203F235-6EDC-D61F-99F7-521FA30AEBBC}"/>
              </a:ext>
            </a:extLst>
          </p:cNvPr>
          <p:cNvSpPr txBox="1"/>
          <p:nvPr/>
        </p:nvSpPr>
        <p:spPr>
          <a:xfrm>
            <a:off x="10689877" y="2016314"/>
            <a:ext cx="982995" cy="215444"/>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8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Dominantes</a:t>
            </a:r>
          </a:p>
        </p:txBody>
      </p:sp>
      <p:sp>
        <p:nvSpPr>
          <p:cNvPr id="34" name="CuadroTexto 30">
            <a:extLst>
              <a:ext uri="{FF2B5EF4-FFF2-40B4-BE49-F238E27FC236}">
                <a16:creationId xmlns:a16="http://schemas.microsoft.com/office/drawing/2014/main" id="{7A8EB5B6-317B-78A8-65EE-B1F9289BFE16}"/>
              </a:ext>
            </a:extLst>
          </p:cNvPr>
          <p:cNvSpPr txBox="1"/>
          <p:nvPr/>
        </p:nvSpPr>
        <p:spPr>
          <a:xfrm>
            <a:off x="6843964" y="2016314"/>
            <a:ext cx="806883" cy="215444"/>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8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Emergentes</a:t>
            </a:r>
          </a:p>
        </p:txBody>
      </p:sp>
      <p:sp>
        <p:nvSpPr>
          <p:cNvPr id="35" name="CuadroTexto 31">
            <a:extLst>
              <a:ext uri="{FF2B5EF4-FFF2-40B4-BE49-F238E27FC236}">
                <a16:creationId xmlns:a16="http://schemas.microsoft.com/office/drawing/2014/main" id="{2595D174-3E5B-CED4-B206-AD944AEFDFBA}"/>
              </a:ext>
            </a:extLst>
          </p:cNvPr>
          <p:cNvSpPr txBox="1"/>
          <p:nvPr/>
        </p:nvSpPr>
        <p:spPr>
          <a:xfrm>
            <a:off x="10791605" y="5344847"/>
            <a:ext cx="883467" cy="369332"/>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9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Residuales / Básicos</a:t>
            </a:r>
          </a:p>
        </p:txBody>
      </p:sp>
      <p:sp>
        <p:nvSpPr>
          <p:cNvPr id="36" name="Rectangle 17">
            <a:extLst>
              <a:ext uri="{FF2B5EF4-FFF2-40B4-BE49-F238E27FC236}">
                <a16:creationId xmlns:a16="http://schemas.microsoft.com/office/drawing/2014/main" id="{0BC15EC2-4BA1-70C3-EA27-DDBB1082A988}"/>
              </a:ext>
            </a:extLst>
          </p:cNvPr>
          <p:cNvSpPr/>
          <p:nvPr/>
        </p:nvSpPr>
        <p:spPr>
          <a:xfrm>
            <a:off x="6791464" y="5207671"/>
            <a:ext cx="781326" cy="507831"/>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9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Aspectos de menor relación</a:t>
            </a:r>
          </a:p>
        </p:txBody>
      </p:sp>
      <p:graphicFrame>
        <p:nvGraphicFramePr>
          <p:cNvPr id="3" name="Gráfico 2">
            <a:extLst>
              <a:ext uri="{FF2B5EF4-FFF2-40B4-BE49-F238E27FC236}">
                <a16:creationId xmlns:a16="http://schemas.microsoft.com/office/drawing/2014/main" id="{00000000-0008-0000-0100-000002000000}"/>
              </a:ext>
            </a:extLst>
          </p:cNvPr>
          <p:cNvGraphicFramePr>
            <a:graphicFrameLocks/>
          </p:cNvGraphicFramePr>
          <p:nvPr/>
        </p:nvGraphicFramePr>
        <p:xfrm>
          <a:off x="6396722" y="1851100"/>
          <a:ext cx="5546233" cy="4144198"/>
        </p:xfrm>
        <a:graphic>
          <a:graphicData uri="http://schemas.openxmlformats.org/drawingml/2006/chart">
            <c:chart xmlns:c="http://schemas.openxmlformats.org/drawingml/2006/chart" xmlns:r="http://schemas.openxmlformats.org/officeDocument/2006/relationships" r:id="rId2"/>
          </a:graphicData>
        </a:graphic>
      </p:graphicFrame>
      <p:sp>
        <p:nvSpPr>
          <p:cNvPr id="37" name="Elipse 36">
            <a:extLst>
              <a:ext uri="{FF2B5EF4-FFF2-40B4-BE49-F238E27FC236}">
                <a16:creationId xmlns:a16="http://schemas.microsoft.com/office/drawing/2014/main" id="{776C3DDD-0E93-DA12-C545-FA2C750A2FB9}"/>
              </a:ext>
            </a:extLst>
          </p:cNvPr>
          <p:cNvSpPr/>
          <p:nvPr/>
        </p:nvSpPr>
        <p:spPr>
          <a:xfrm rot="19265938">
            <a:off x="9690324" y="4228506"/>
            <a:ext cx="831090" cy="690405"/>
          </a:xfrm>
          <a:prstGeom prst="ellipse">
            <a:avLst/>
          </a:prstGeom>
          <a:noFill/>
          <a:ln w="19050" cap="flat" cmpd="sng" algn="ctr">
            <a:solidFill>
              <a:srgbClr val="DDDDDD">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4" name="CuadroTexto 3">
            <a:extLst>
              <a:ext uri="{FF2B5EF4-FFF2-40B4-BE49-F238E27FC236}">
                <a16:creationId xmlns:a16="http://schemas.microsoft.com/office/drawing/2014/main" id="{B02B602E-22B8-C637-6DFB-D4E6B2369CC5}"/>
              </a:ext>
            </a:extLst>
          </p:cNvPr>
          <p:cNvSpPr txBox="1"/>
          <p:nvPr/>
        </p:nvSpPr>
        <p:spPr>
          <a:xfrm>
            <a:off x="47620" y="84926"/>
            <a:ext cx="6152458" cy="523220"/>
          </a:xfrm>
          <a:prstGeom prst="rect">
            <a:avLst/>
          </a:prstGeom>
          <a:noFill/>
          <a:ln>
            <a:noFill/>
          </a:ln>
        </p:spPr>
        <p:txBody>
          <a:bodyPr vert="horz" lIns="91440" tIns="45720" rIns="91440" bIns="45720" rtlCol="0" anchor="ctr">
            <a:noAutofit/>
          </a:bodyPr>
          <a:lstStyle>
            <a:defPPr>
              <a:defRPr lang="es-CO"/>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212121"/>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srgbClr val="212121"/>
                </a:solidFill>
                <a:effectLst/>
                <a:uLnTx/>
                <a:uFillTx/>
                <a:latin typeface="Century Gothic" panose="020B0502020202020204" pitchFamily="34" charset="0"/>
                <a:ea typeface="+mj-ea"/>
                <a:cs typeface="Traditional Arabic" panose="02020603050405020304" pitchFamily="18" charset="-78"/>
              </a:rPr>
              <a:t>Driver Analysis </a:t>
            </a:r>
            <a:r>
              <a:rPr kumimoji="0" lang="es-MX"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rPr>
              <a:t>atributos de marca</a:t>
            </a:r>
            <a:endParaRPr kumimoji="0" lang="es-CO"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endParaRPr>
          </a:p>
        </p:txBody>
      </p:sp>
      <p:sp>
        <p:nvSpPr>
          <p:cNvPr id="7" name="CuadroTexto 6">
            <a:extLst>
              <a:ext uri="{FF2B5EF4-FFF2-40B4-BE49-F238E27FC236}">
                <a16:creationId xmlns:a16="http://schemas.microsoft.com/office/drawing/2014/main" id="{8923DAE8-E1C6-8A80-7DA4-70537C293D13}"/>
              </a:ext>
            </a:extLst>
          </p:cNvPr>
          <p:cNvSpPr txBox="1"/>
          <p:nvPr/>
        </p:nvSpPr>
        <p:spPr>
          <a:xfrm>
            <a:off x="6056631" y="2002806"/>
            <a:ext cx="3241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8" name="CuadroTexto 7">
            <a:extLst>
              <a:ext uri="{FF2B5EF4-FFF2-40B4-BE49-F238E27FC236}">
                <a16:creationId xmlns:a16="http://schemas.microsoft.com/office/drawing/2014/main" id="{E11D5A21-ABB6-F00C-0D14-0F54EF2EE625}"/>
              </a:ext>
            </a:extLst>
          </p:cNvPr>
          <p:cNvSpPr txBox="1"/>
          <p:nvPr/>
        </p:nvSpPr>
        <p:spPr>
          <a:xfrm>
            <a:off x="6075046" y="5610027"/>
            <a:ext cx="280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10" name="CuadroTexto 9">
            <a:extLst>
              <a:ext uri="{FF2B5EF4-FFF2-40B4-BE49-F238E27FC236}">
                <a16:creationId xmlns:a16="http://schemas.microsoft.com/office/drawing/2014/main" id="{4BE03670-A128-B84F-3F47-4BE574456BDC}"/>
              </a:ext>
            </a:extLst>
          </p:cNvPr>
          <p:cNvSpPr txBox="1"/>
          <p:nvPr/>
        </p:nvSpPr>
        <p:spPr>
          <a:xfrm>
            <a:off x="6800922" y="5963569"/>
            <a:ext cx="280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11" name="CuadroTexto 10">
            <a:extLst>
              <a:ext uri="{FF2B5EF4-FFF2-40B4-BE49-F238E27FC236}">
                <a16:creationId xmlns:a16="http://schemas.microsoft.com/office/drawing/2014/main" id="{B00EE97B-5038-B690-5EAE-A49293A6666A}"/>
              </a:ext>
            </a:extLst>
          </p:cNvPr>
          <p:cNvSpPr txBox="1"/>
          <p:nvPr/>
        </p:nvSpPr>
        <p:spPr>
          <a:xfrm>
            <a:off x="11357165" y="5963857"/>
            <a:ext cx="3241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5" name="CuadroTexto 4">
            <a:extLst>
              <a:ext uri="{FF2B5EF4-FFF2-40B4-BE49-F238E27FC236}">
                <a16:creationId xmlns:a16="http://schemas.microsoft.com/office/drawing/2014/main" id="{54D8CF74-966C-4D90-CB87-6C8334B4D3FC}"/>
              </a:ext>
            </a:extLst>
          </p:cNvPr>
          <p:cNvSpPr txBox="1"/>
          <p:nvPr/>
        </p:nvSpPr>
        <p:spPr>
          <a:xfrm>
            <a:off x="436010" y="746711"/>
            <a:ext cx="10797328"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Se mantiene la dominancia del respaldo de marca como un atributo que genera atractivo/ diferenciación en el consumidor de medicamentos genéricos; adicionalmente, el contar con recomendación de expertos en la salud y estudios que certifiquen la calidad podrían aportar a construir mayor confianza frente a los productos ofrecidos por el laboratorio.</a:t>
            </a:r>
          </a:p>
        </p:txBody>
      </p:sp>
    </p:spTree>
    <p:extLst>
      <p:ext uri="{BB962C8B-B14F-4D97-AF65-F5344CB8AC3E}">
        <p14:creationId xmlns:p14="http://schemas.microsoft.com/office/powerpoint/2010/main" val="357133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6840-48D8-A383-F6DC-88A84E333089}"/>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9D1CDF9-BBEB-36A4-13CA-75D4174D6E83}"/>
              </a:ext>
            </a:extLst>
          </p:cNvPr>
          <p:cNvSpPr>
            <a:spLocks noGrp="1"/>
          </p:cNvSpPr>
          <p:nvPr>
            <p:ph type="sldNum" sz="quarter" idx="12"/>
          </p:nvPr>
        </p:nvSpPr>
        <p:spPr>
          <a:xfrm>
            <a:off x="9448800" y="648615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F5DBCA97-7744-0560-1590-B873B22A87E2}"/>
              </a:ext>
            </a:extLst>
          </p:cNvPr>
          <p:cNvSpPr txBox="1"/>
          <p:nvPr/>
        </p:nvSpPr>
        <p:spPr>
          <a:xfrm>
            <a:off x="47620" y="84926"/>
            <a:ext cx="5829073" cy="523220"/>
          </a:xfrm>
          <a:prstGeom prst="rect">
            <a:avLst/>
          </a:prstGeom>
          <a:noFill/>
          <a:ln>
            <a:noFill/>
          </a:ln>
        </p:spPr>
        <p:txBody>
          <a:bodyPr vert="horz" lIns="91440" tIns="45720" rIns="91440" bIns="45720" rtlCol="0" anchor="ctr">
            <a:noAutofit/>
          </a:bodyPr>
          <a:lstStyle>
            <a:defPPr>
              <a:defRPr lang="es-CO"/>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212121"/>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srgbClr val="212121"/>
                </a:solidFill>
                <a:effectLst/>
                <a:uLnTx/>
                <a:uFillTx/>
                <a:latin typeface="Century Gothic" panose="020B0502020202020204" pitchFamily="34" charset="0"/>
                <a:ea typeface="+mj-ea"/>
                <a:cs typeface="Traditional Arabic" panose="02020603050405020304" pitchFamily="18" charset="-78"/>
              </a:rPr>
              <a:t>Potencial </a:t>
            </a:r>
            <a:r>
              <a:rPr kumimoji="0" lang="es-MX"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rPr>
              <a:t>Beneficios funcionales</a:t>
            </a:r>
            <a:endParaRPr kumimoji="0" lang="es-CO"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endParaRPr>
          </a:p>
        </p:txBody>
      </p:sp>
      <p:graphicFrame>
        <p:nvGraphicFramePr>
          <p:cNvPr id="13" name="Gráfico 12">
            <a:extLst>
              <a:ext uri="{FF2B5EF4-FFF2-40B4-BE49-F238E27FC236}">
                <a16:creationId xmlns:a16="http://schemas.microsoft.com/office/drawing/2014/main" id="{F89A0D91-E6A8-338A-22A0-B84B21F9A422}"/>
              </a:ext>
            </a:extLst>
          </p:cNvPr>
          <p:cNvGraphicFramePr/>
          <p:nvPr/>
        </p:nvGraphicFramePr>
        <p:xfrm>
          <a:off x="7005978" y="1292495"/>
          <a:ext cx="5130972" cy="50902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Gráfico 14">
            <a:extLst>
              <a:ext uri="{FF2B5EF4-FFF2-40B4-BE49-F238E27FC236}">
                <a16:creationId xmlns:a16="http://schemas.microsoft.com/office/drawing/2014/main" id="{8C741556-99F7-0079-24E2-5673C6E01CB0}"/>
              </a:ext>
            </a:extLst>
          </p:cNvPr>
          <p:cNvGraphicFramePr/>
          <p:nvPr/>
        </p:nvGraphicFramePr>
        <p:xfrm>
          <a:off x="3530514" y="1292495"/>
          <a:ext cx="5130972" cy="50902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Gráfico 15">
            <a:extLst>
              <a:ext uri="{FF2B5EF4-FFF2-40B4-BE49-F238E27FC236}">
                <a16:creationId xmlns:a16="http://schemas.microsoft.com/office/drawing/2014/main" id="{3C2FD8DF-C60E-2F1E-A2EF-8318316A4BDB}"/>
              </a:ext>
            </a:extLst>
          </p:cNvPr>
          <p:cNvGraphicFramePr/>
          <p:nvPr/>
        </p:nvGraphicFramePr>
        <p:xfrm>
          <a:off x="129745" y="1292495"/>
          <a:ext cx="5130972" cy="5090287"/>
        </p:xfrm>
        <a:graphic>
          <a:graphicData uri="http://schemas.openxmlformats.org/drawingml/2006/chart">
            <c:chart xmlns:c="http://schemas.openxmlformats.org/drawingml/2006/chart" xmlns:r="http://schemas.openxmlformats.org/officeDocument/2006/relationships" r:id="rId4"/>
          </a:graphicData>
        </a:graphic>
      </p:graphicFrame>
      <p:sp>
        <p:nvSpPr>
          <p:cNvPr id="18" name="CuadroTexto 17">
            <a:extLst>
              <a:ext uri="{FF2B5EF4-FFF2-40B4-BE49-F238E27FC236}">
                <a16:creationId xmlns:a16="http://schemas.microsoft.com/office/drawing/2014/main" id="{3A182EA8-683F-0464-A794-D232A4B44899}"/>
              </a:ext>
            </a:extLst>
          </p:cNvPr>
          <p:cNvSpPr txBox="1"/>
          <p:nvPr/>
        </p:nvSpPr>
        <p:spPr>
          <a:xfrm>
            <a:off x="123567" y="913198"/>
            <a:ext cx="5137150" cy="338554"/>
          </a:xfrm>
          <a:prstGeom prst="rect">
            <a:avLst/>
          </a:prstGeom>
          <a:solidFill>
            <a:schemeClr val="bg1">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Masividad</a:t>
            </a:r>
            <a:endParaRPr kumimoji="0" lang="es-ES" sz="1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endParaRPr>
          </a:p>
        </p:txBody>
      </p:sp>
      <p:sp>
        <p:nvSpPr>
          <p:cNvPr id="19" name="CuadroTexto 18">
            <a:extLst>
              <a:ext uri="{FF2B5EF4-FFF2-40B4-BE49-F238E27FC236}">
                <a16:creationId xmlns:a16="http://schemas.microsoft.com/office/drawing/2014/main" id="{8FBD4314-0663-BFB6-5FF6-E777BC1D025E}"/>
              </a:ext>
            </a:extLst>
          </p:cNvPr>
          <p:cNvSpPr txBox="1"/>
          <p:nvPr/>
        </p:nvSpPr>
        <p:spPr>
          <a:xfrm>
            <a:off x="5599416" y="913198"/>
            <a:ext cx="3079749" cy="338554"/>
          </a:xfrm>
          <a:prstGeom prst="rect">
            <a:avLst/>
          </a:prstGeom>
          <a:solidFill>
            <a:schemeClr val="bg1">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Relevancia</a:t>
            </a:r>
            <a:endParaRPr kumimoji="0" lang="es-ES" sz="1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endParaRPr>
          </a:p>
        </p:txBody>
      </p:sp>
      <p:sp>
        <p:nvSpPr>
          <p:cNvPr id="20" name="CuadroTexto 19">
            <a:extLst>
              <a:ext uri="{FF2B5EF4-FFF2-40B4-BE49-F238E27FC236}">
                <a16:creationId xmlns:a16="http://schemas.microsoft.com/office/drawing/2014/main" id="{CDBEC5A3-68F1-CBF1-69E5-D9EB76DE2B70}"/>
              </a:ext>
            </a:extLst>
          </p:cNvPr>
          <p:cNvSpPr txBox="1"/>
          <p:nvPr/>
        </p:nvSpPr>
        <p:spPr>
          <a:xfrm>
            <a:off x="9017864" y="913198"/>
            <a:ext cx="3079749" cy="338554"/>
          </a:xfrm>
          <a:prstGeom prst="rect">
            <a:avLst/>
          </a:prstGeom>
          <a:solidFill>
            <a:srgbClr val="29ABE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Potencia </a:t>
            </a:r>
            <a:r>
              <a:rPr kumimoji="0" lang="es-ES"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(Masividad * Relevancia)</a:t>
            </a:r>
            <a:endParaRPr kumimoji="0" lang="es-ES" sz="1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endParaRPr>
          </a:p>
        </p:txBody>
      </p:sp>
      <p:sp>
        <p:nvSpPr>
          <p:cNvPr id="21" name="Rectángulo: esquinas redondeadas 20">
            <a:extLst>
              <a:ext uri="{FF2B5EF4-FFF2-40B4-BE49-F238E27FC236}">
                <a16:creationId xmlns:a16="http://schemas.microsoft.com/office/drawing/2014/main" id="{386EDC14-043B-0BB7-1388-C0DDC16B7A6F}"/>
              </a:ext>
            </a:extLst>
          </p:cNvPr>
          <p:cNvSpPr/>
          <p:nvPr/>
        </p:nvSpPr>
        <p:spPr>
          <a:xfrm>
            <a:off x="215036" y="1338248"/>
            <a:ext cx="10824671" cy="238625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uadroTexto 22">
            <a:extLst>
              <a:ext uri="{FF2B5EF4-FFF2-40B4-BE49-F238E27FC236}">
                <a16:creationId xmlns:a16="http://schemas.microsoft.com/office/drawing/2014/main" id="{8E104FCD-3CB2-491D-75E3-A345B351B819}"/>
              </a:ext>
            </a:extLst>
          </p:cNvPr>
          <p:cNvSpPr txBox="1"/>
          <p:nvPr/>
        </p:nvSpPr>
        <p:spPr>
          <a:xfrm>
            <a:off x="5640155" y="6419840"/>
            <a:ext cx="1291130" cy="307777"/>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Base: 350</a:t>
            </a:r>
          </a:p>
        </p:txBody>
      </p:sp>
    </p:spTree>
    <p:extLst>
      <p:ext uri="{BB962C8B-B14F-4D97-AF65-F5344CB8AC3E}">
        <p14:creationId xmlns:p14="http://schemas.microsoft.com/office/powerpoint/2010/main" val="2685549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3CE4B-BCEA-EE8F-96DF-67AC6459927A}"/>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B82C12C-FE77-6F13-2AA0-D29C43C44F62}"/>
              </a:ext>
            </a:extLst>
          </p:cNvPr>
          <p:cNvSpPr>
            <a:spLocks noGrp="1"/>
          </p:cNvSpPr>
          <p:nvPr>
            <p:ph type="sldNum" sz="quarter" idx="12"/>
          </p:nvPr>
        </p:nvSpPr>
        <p:spPr>
          <a:xfrm>
            <a:off x="9448800" y="648615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Rectángulo 39">
            <a:extLst>
              <a:ext uri="{FF2B5EF4-FFF2-40B4-BE49-F238E27FC236}">
                <a16:creationId xmlns:a16="http://schemas.microsoft.com/office/drawing/2014/main" id="{34153F7F-D928-B8B9-4F4E-CF9E0789C784}"/>
              </a:ext>
            </a:extLst>
          </p:cNvPr>
          <p:cNvSpPr/>
          <p:nvPr/>
        </p:nvSpPr>
        <p:spPr>
          <a:xfrm>
            <a:off x="6797380" y="2015838"/>
            <a:ext cx="2459492" cy="2528038"/>
          </a:xfrm>
          <a:prstGeom prst="rect">
            <a:avLst/>
          </a:prstGeom>
          <a:solidFill>
            <a:srgbClr val="92D050">
              <a:alpha val="40000"/>
            </a:srgb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sp>
        <p:nvSpPr>
          <p:cNvPr id="27" name="Rectángulo 37">
            <a:extLst>
              <a:ext uri="{FF2B5EF4-FFF2-40B4-BE49-F238E27FC236}">
                <a16:creationId xmlns:a16="http://schemas.microsoft.com/office/drawing/2014/main" id="{DCD0AB8B-A533-963C-7235-49AB368ACC4A}"/>
              </a:ext>
            </a:extLst>
          </p:cNvPr>
          <p:cNvSpPr/>
          <p:nvPr/>
        </p:nvSpPr>
        <p:spPr>
          <a:xfrm>
            <a:off x="9271324" y="2031591"/>
            <a:ext cx="2427087" cy="2514719"/>
          </a:xfrm>
          <a:prstGeom prst="rect">
            <a:avLst/>
          </a:prstGeom>
          <a:solidFill>
            <a:srgbClr val="6FE775">
              <a:alpha val="40000"/>
            </a:srgb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sp>
        <p:nvSpPr>
          <p:cNvPr id="28" name="Rectángulo 34">
            <a:extLst>
              <a:ext uri="{FF2B5EF4-FFF2-40B4-BE49-F238E27FC236}">
                <a16:creationId xmlns:a16="http://schemas.microsoft.com/office/drawing/2014/main" id="{EB45EE4B-2923-6402-4A65-933BC27663CB}"/>
              </a:ext>
            </a:extLst>
          </p:cNvPr>
          <p:cNvSpPr/>
          <p:nvPr/>
        </p:nvSpPr>
        <p:spPr>
          <a:xfrm>
            <a:off x="9282475" y="4553655"/>
            <a:ext cx="2411613" cy="1159760"/>
          </a:xfrm>
          <a:prstGeom prst="rect">
            <a:avLst/>
          </a:prstGeom>
          <a:solidFill>
            <a:sysClr val="window" lastClr="FFFFFF">
              <a:lumMod val="75000"/>
              <a:alpha val="40000"/>
            </a:sys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1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sp>
        <p:nvSpPr>
          <p:cNvPr id="29" name="Rectángulo 38">
            <a:extLst>
              <a:ext uri="{FF2B5EF4-FFF2-40B4-BE49-F238E27FC236}">
                <a16:creationId xmlns:a16="http://schemas.microsoft.com/office/drawing/2014/main" id="{72B35B14-2CB3-E67D-5422-1BE466171FD4}"/>
              </a:ext>
            </a:extLst>
          </p:cNvPr>
          <p:cNvSpPr/>
          <p:nvPr/>
        </p:nvSpPr>
        <p:spPr>
          <a:xfrm>
            <a:off x="6792867" y="4528059"/>
            <a:ext cx="2459493" cy="1185356"/>
          </a:xfrm>
          <a:prstGeom prst="rect">
            <a:avLst/>
          </a:prstGeom>
          <a:solidFill>
            <a:srgbClr val="FF9966">
              <a:alpha val="40000"/>
            </a:srgb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1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graphicFrame>
        <p:nvGraphicFramePr>
          <p:cNvPr id="30" name="Tabla 10">
            <a:extLst>
              <a:ext uri="{FF2B5EF4-FFF2-40B4-BE49-F238E27FC236}">
                <a16:creationId xmlns:a16="http://schemas.microsoft.com/office/drawing/2014/main" id="{41C43BD1-B43B-65C6-A24A-03B1EAE631DA}"/>
              </a:ext>
            </a:extLst>
          </p:cNvPr>
          <p:cNvGraphicFramePr>
            <a:graphicFrameLocks noGrp="1"/>
          </p:cNvGraphicFramePr>
          <p:nvPr/>
        </p:nvGraphicFramePr>
        <p:xfrm>
          <a:off x="374737" y="2585230"/>
          <a:ext cx="5446669" cy="2725394"/>
        </p:xfrm>
        <a:graphic>
          <a:graphicData uri="http://schemas.openxmlformats.org/drawingml/2006/table">
            <a:tbl>
              <a:tblPr>
                <a:effectLst/>
              </a:tblPr>
              <a:tblGrid>
                <a:gridCol w="854232">
                  <a:extLst>
                    <a:ext uri="{9D8B030D-6E8A-4147-A177-3AD203B41FA5}">
                      <a16:colId xmlns:a16="http://schemas.microsoft.com/office/drawing/2014/main" val="756759878"/>
                    </a:ext>
                  </a:extLst>
                </a:gridCol>
                <a:gridCol w="854232">
                  <a:extLst>
                    <a:ext uri="{9D8B030D-6E8A-4147-A177-3AD203B41FA5}">
                      <a16:colId xmlns:a16="http://schemas.microsoft.com/office/drawing/2014/main" val="3867156510"/>
                    </a:ext>
                  </a:extLst>
                </a:gridCol>
                <a:gridCol w="742405">
                  <a:extLst>
                    <a:ext uri="{9D8B030D-6E8A-4147-A177-3AD203B41FA5}">
                      <a16:colId xmlns:a16="http://schemas.microsoft.com/office/drawing/2014/main" val="1944761635"/>
                    </a:ext>
                  </a:extLst>
                </a:gridCol>
                <a:gridCol w="167355">
                  <a:extLst>
                    <a:ext uri="{9D8B030D-6E8A-4147-A177-3AD203B41FA5}">
                      <a16:colId xmlns:a16="http://schemas.microsoft.com/office/drawing/2014/main" val="20000"/>
                    </a:ext>
                  </a:extLst>
                </a:gridCol>
                <a:gridCol w="46848">
                  <a:extLst>
                    <a:ext uri="{9D8B030D-6E8A-4147-A177-3AD203B41FA5}">
                      <a16:colId xmlns:a16="http://schemas.microsoft.com/office/drawing/2014/main" val="20001"/>
                    </a:ext>
                  </a:extLst>
                </a:gridCol>
                <a:gridCol w="2781597">
                  <a:extLst>
                    <a:ext uri="{9D8B030D-6E8A-4147-A177-3AD203B41FA5}">
                      <a16:colId xmlns:a16="http://schemas.microsoft.com/office/drawing/2014/main" val="20002"/>
                    </a:ext>
                  </a:extLst>
                </a:gridCol>
              </a:tblGrid>
              <a:tr h="327134">
                <a:tc>
                  <a:txBody>
                    <a:bodyPr/>
                    <a:lstStyle/>
                    <a:p>
                      <a:pPr lvl="0" algn="ctr" fontAlgn="b"/>
                      <a:r>
                        <a:rPr lang="es-CO" sz="1000" b="1" i="0" u="none" strike="noStrike" dirty="0">
                          <a:solidFill>
                            <a:schemeClr val="tx1"/>
                          </a:solidFill>
                          <a:latin typeface="Century Gothic" panose="020B0502020202020204" pitchFamily="34" charset="0"/>
                        </a:rPr>
                        <a:t>2020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1000" b="1" i="0" u="none" strike="noStrike" dirty="0">
                          <a:solidFill>
                            <a:schemeClr val="tx1"/>
                          </a:solidFill>
                          <a:latin typeface="Century Gothic" panose="020B0502020202020204" pitchFamily="34" charset="0"/>
                        </a:rPr>
                        <a:t>2022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1100" b="1" i="0" u="none" strike="noStrike" dirty="0">
                          <a:solidFill>
                            <a:srgbClr val="FF6600"/>
                          </a:solidFill>
                          <a:latin typeface="Century Gothic" panose="020B0502020202020204" pitchFamily="34" charset="0"/>
                        </a:rPr>
                        <a:t>2025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endParaRPr lang="es-CO" sz="900" b="1" i="0" u="none" strike="noStrike" dirty="0">
                        <a:solidFill>
                          <a:srgbClr val="FFFFFF"/>
                        </a:solidFill>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endParaRPr lang="es-CO" sz="900" b="1" i="0" u="none" strike="noStrike" dirty="0">
                        <a:solidFill>
                          <a:srgbClr val="FFFFFF"/>
                        </a:solidFill>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s-ES" sz="1400" b="1" i="0" u="none" strike="noStrike" dirty="0">
                          <a:solidFill>
                            <a:schemeClr val="bg1"/>
                          </a:solidFill>
                          <a:effectLst/>
                          <a:latin typeface="Century Gothic" panose="020B0502020202020204" pitchFamily="34" charset="0"/>
                        </a:rPr>
                        <a:t>Beneficios funcionales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2027520339"/>
                  </a:ext>
                </a:extLst>
              </a:tr>
              <a:tr h="3997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dirty="0">
                          <a:solidFill>
                            <a:srgbClr val="000000"/>
                          </a:solidFill>
                          <a:effectLst/>
                          <a:latin typeface="Century Gothic" panose="020B0502020202020204" pitchFamily="34" charset="0"/>
                        </a:rPr>
                        <a:t>Baja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rowSpan="6">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700" b="1" i="0" u="none" strike="noStrike" dirty="0">
                          <a:solidFill>
                            <a:srgbClr val="FFFFFF"/>
                          </a:solidFill>
                          <a:latin typeface="Century Gothic" panose="020B0502020202020204" pitchFamily="34" charset="0"/>
                        </a:rPr>
                        <a:t>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Tardan menos tiempo en obtener resultados/ efectividad del medicamento</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9710">
                <a:tc>
                  <a:txBody>
                    <a:bodyPr/>
                    <a:lstStyle/>
                    <a:p>
                      <a:pPr lvl="0" algn="ctr" fontAlgn="b"/>
                      <a:r>
                        <a:rPr lang="es-CO" sz="900" b="0" i="0" u="none" strike="noStrike" dirty="0">
                          <a:solidFill>
                            <a:schemeClr val="tx1"/>
                          </a:solidFill>
                          <a:latin typeface="Century Gothic" panose="020B0502020202020204" pitchFamily="34" charset="0"/>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900" b="0" i="0" u="none" strike="noStrike" dirty="0">
                          <a:solidFill>
                            <a:schemeClr val="tx1"/>
                          </a:solidFill>
                          <a:latin typeface="Century Gothic" panose="020B0502020202020204" pitchFamily="34" charset="0"/>
                        </a:rPr>
                        <a:t>Emergente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3ECB9"/>
                    </a:solidFill>
                  </a:tcPr>
                </a:tc>
                <a:tc>
                  <a:txBody>
                    <a:bodyPr/>
                    <a:lstStyle/>
                    <a:p>
                      <a:pPr algn="ctr" fontAlgn="ctr">
                        <a:buNone/>
                      </a:pPr>
                      <a:r>
                        <a:rPr lang="es-MX" sz="900" b="1" i="0" u="none" strike="noStrike" dirty="0">
                          <a:solidFill>
                            <a:srgbClr val="000000"/>
                          </a:solidFill>
                          <a:effectLst/>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lvl="0" algn="ctr" fontAlgn="b"/>
                      <a:r>
                        <a:rPr lang="es-CO" sz="1000" b="1" i="0" u="none" strike="noStrike" kern="1200" dirty="0">
                          <a:solidFill>
                            <a:schemeClr val="bg1"/>
                          </a:solidFill>
                          <a:latin typeface="Century Gothic" panose="020B0502020202020204" pitchFamily="34" charset="0"/>
                          <a:ea typeface="+mn-ea"/>
                          <a:cs typeface="+mn-cs"/>
                        </a:rPr>
                        <a:t>B</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No generan demasiados efectos secundarios </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extLst>
                  <a:ext uri="{0D108BD9-81ED-4DB2-BD59-A6C34878D82A}">
                    <a16:rowId xmlns:a16="http://schemas.microsoft.com/office/drawing/2014/main" val="244555880"/>
                  </a:ext>
                </a:extLst>
              </a:tr>
              <a:tr h="399710">
                <a:tc>
                  <a:txBody>
                    <a:bodyPr/>
                    <a:lstStyle/>
                    <a:p>
                      <a:pPr lvl="0" algn="ctr" fontAlgn="b"/>
                      <a:r>
                        <a:rPr lang="es-CO" sz="900" b="1" i="0" u="none" strike="noStrike" dirty="0">
                          <a:solidFill>
                            <a:schemeClr val="tx1"/>
                          </a:solidFill>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lvl="0" algn="ctr" fontAlgn="b"/>
                      <a:r>
                        <a:rPr lang="es-CO" sz="900" b="1" i="0" u="none" strike="noStrike" dirty="0">
                          <a:solidFill>
                            <a:schemeClr val="tx1"/>
                          </a:solidFill>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algn="ctr" fontAlgn="ctr">
                        <a:buNone/>
                      </a:pPr>
                      <a:r>
                        <a:rPr lang="es-MX" sz="900" b="1" i="0" u="none" strike="noStrike" dirty="0">
                          <a:solidFill>
                            <a:srgbClr val="000000"/>
                          </a:solidFill>
                          <a:effectLst/>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lvl="0" algn="ctr" fontAlgn="b"/>
                      <a:r>
                        <a:rPr lang="es-CO" sz="1000" b="1" i="0" u="none" strike="noStrike" kern="1200" dirty="0">
                          <a:solidFill>
                            <a:schemeClr val="bg1"/>
                          </a:solidFill>
                          <a:latin typeface="Century Gothic" panose="020B0502020202020204" pitchFamily="34" charset="0"/>
                          <a:ea typeface="+mn-ea"/>
                          <a:cs typeface="+mn-cs"/>
                        </a:rPr>
                        <a:t>C</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Tienen un precio competitivo</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extLst>
                  <a:ext uri="{0D108BD9-81ED-4DB2-BD59-A6C34878D82A}">
                    <a16:rowId xmlns:a16="http://schemas.microsoft.com/office/drawing/2014/main" val="375232369"/>
                  </a:ext>
                </a:extLst>
              </a:tr>
              <a:tr h="399710">
                <a:tc>
                  <a:txBody>
                    <a:bodyPr/>
                    <a:lstStyle/>
                    <a:p>
                      <a:pPr lvl="0" algn="ctr" fontAlgn="b"/>
                      <a:r>
                        <a:rPr lang="es-CO" sz="900" b="0" i="0" u="none" strike="noStrike" dirty="0">
                          <a:solidFill>
                            <a:schemeClr val="tx1"/>
                          </a:solidFill>
                          <a:latin typeface="Century Gothic" panose="020B0502020202020204" pitchFamily="34" charset="0"/>
                        </a:rPr>
                        <a:t>Residual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900" b="1" i="0" u="none" strike="noStrike" dirty="0">
                          <a:solidFill>
                            <a:schemeClr val="tx1"/>
                          </a:solidFill>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algn="ctr" fontAlgn="ctr">
                        <a:buNone/>
                      </a:pPr>
                      <a:r>
                        <a:rPr lang="es-MX" sz="900" b="1" i="0" u="none" strike="noStrike" dirty="0">
                          <a:solidFill>
                            <a:srgbClr val="000000"/>
                          </a:solidFill>
                          <a:effectLst/>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lvl="0" algn="ctr" fontAlgn="b"/>
                      <a:r>
                        <a:rPr lang="es-CO" sz="1000" b="1" i="0" u="none" strike="noStrike" kern="1200" dirty="0">
                          <a:solidFill>
                            <a:schemeClr val="bg1"/>
                          </a:solidFill>
                          <a:latin typeface="Century Gothic" panose="020B0502020202020204" pitchFamily="34" charset="0"/>
                          <a:ea typeface="+mn-ea"/>
                          <a:cs typeface="+mn-cs"/>
                        </a:rPr>
                        <a:t>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Fácil de conseguir/ siempre están disponibles</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extLst>
                  <a:ext uri="{0D108BD9-81ED-4DB2-BD59-A6C34878D82A}">
                    <a16:rowId xmlns:a16="http://schemas.microsoft.com/office/drawing/2014/main" val="566177428"/>
                  </a:ext>
                </a:extLst>
              </a:tr>
              <a:tr h="3997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Menor relación</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dirty="0">
                          <a:solidFill>
                            <a:srgbClr val="000000"/>
                          </a:solidFill>
                          <a:effectLst/>
                          <a:latin typeface="Century Gothic" panose="020B0502020202020204" pitchFamily="34" charset="0"/>
                        </a:rPr>
                        <a:t>Baja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Son los que ofrecen más ofertas/promociones</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5631992"/>
                  </a:ext>
                </a:extLst>
              </a:tr>
              <a:tr h="3997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Menor relación</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Menor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dirty="0">
                          <a:solidFill>
                            <a:srgbClr val="000000"/>
                          </a:solidFill>
                          <a:effectLst/>
                          <a:latin typeface="Century Gothic" panose="020B0502020202020204" pitchFamily="34" charset="0"/>
                        </a:rPr>
                        <a:t>Residual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F</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Tiene los productos más adecuados para toda la familia  </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216168"/>
                  </a:ext>
                </a:extLst>
              </a:tr>
            </a:tbl>
          </a:graphicData>
        </a:graphic>
      </p:graphicFrame>
      <p:sp>
        <p:nvSpPr>
          <p:cNvPr id="31" name="Text Box 19">
            <a:extLst>
              <a:ext uri="{FF2B5EF4-FFF2-40B4-BE49-F238E27FC236}">
                <a16:creationId xmlns:a16="http://schemas.microsoft.com/office/drawing/2014/main" id="{BA83B67E-884E-A816-19E2-A518CEF26947}"/>
              </a:ext>
            </a:extLst>
          </p:cNvPr>
          <p:cNvSpPr txBox="1"/>
          <p:nvPr/>
        </p:nvSpPr>
        <p:spPr>
          <a:xfrm rot="16200000">
            <a:off x="4240705" y="3846251"/>
            <a:ext cx="3963887" cy="276999"/>
          </a:xfrm>
          <a:prstGeom prst="rect">
            <a:avLst/>
          </a:prstGeom>
          <a:solidFill>
            <a:srgbClr val="FF9933">
              <a:lumMod val="75000"/>
            </a:srgb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0">
              <a:lnSpc>
                <a:spcPct val="100000"/>
              </a:lnSpc>
              <a:spcBef>
                <a:spcPts val="700"/>
              </a:spcBef>
              <a:spcAft>
                <a:spcPts val="0"/>
              </a:spcAft>
              <a:buClrTx/>
              <a:buSzTx/>
              <a:buFontTx/>
              <a:buNone/>
              <a:tabLst/>
              <a:defRPr sz="1800" b="0" i="0" u="none" strike="noStrike" kern="0" cap="none" spc="0" baseline="0">
                <a:solidFill>
                  <a:srgbClr val="000000"/>
                </a:solidFill>
                <a:uFillTx/>
              </a:defRPr>
            </a:pPr>
            <a:r>
              <a:rPr kumimoji="0" lang="es-CO"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rPr>
              <a:t>Nivel de Relevancia</a:t>
            </a:r>
            <a:endParaRPr kumimoji="0" lang="es-ES"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endParaRPr>
          </a:p>
        </p:txBody>
      </p:sp>
      <p:sp>
        <p:nvSpPr>
          <p:cNvPr id="32" name="Text Box 5">
            <a:extLst>
              <a:ext uri="{FF2B5EF4-FFF2-40B4-BE49-F238E27FC236}">
                <a16:creationId xmlns:a16="http://schemas.microsoft.com/office/drawing/2014/main" id="{53B5E5BA-3561-B6DE-7F61-DCB13B897F2A}"/>
              </a:ext>
            </a:extLst>
          </p:cNvPr>
          <p:cNvSpPr txBox="1"/>
          <p:nvPr/>
        </p:nvSpPr>
        <p:spPr>
          <a:xfrm>
            <a:off x="6791464" y="6011298"/>
            <a:ext cx="4898859" cy="276999"/>
          </a:xfrm>
          <a:prstGeom prst="rect">
            <a:avLst/>
          </a:prstGeom>
          <a:solidFill>
            <a:srgbClr val="FF9933">
              <a:lumMod val="75000"/>
            </a:srgb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0">
              <a:lnSpc>
                <a:spcPct val="100000"/>
              </a:lnSpc>
              <a:spcBef>
                <a:spcPts val="700"/>
              </a:spcBef>
              <a:spcAft>
                <a:spcPts val="0"/>
              </a:spcAft>
              <a:buClrTx/>
              <a:buSzTx/>
              <a:buFontTx/>
              <a:buNone/>
              <a:tabLst/>
              <a:defRPr sz="1800" b="0" i="0" u="none" strike="noStrike" kern="0" cap="none" spc="0" baseline="0">
                <a:solidFill>
                  <a:srgbClr val="000000"/>
                </a:solidFill>
                <a:uFillTx/>
              </a:defRPr>
            </a:pPr>
            <a:r>
              <a:rPr kumimoji="0" lang="es-CO"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rPr>
              <a:t>Masividad</a:t>
            </a:r>
            <a:endParaRPr kumimoji="0" lang="es-ES"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endParaRPr>
          </a:p>
        </p:txBody>
      </p:sp>
      <p:sp>
        <p:nvSpPr>
          <p:cNvPr id="33" name="CuadroTexto 29">
            <a:extLst>
              <a:ext uri="{FF2B5EF4-FFF2-40B4-BE49-F238E27FC236}">
                <a16:creationId xmlns:a16="http://schemas.microsoft.com/office/drawing/2014/main" id="{966682F6-6E93-D620-84E7-F03D69D76D25}"/>
              </a:ext>
            </a:extLst>
          </p:cNvPr>
          <p:cNvSpPr txBox="1"/>
          <p:nvPr/>
        </p:nvSpPr>
        <p:spPr>
          <a:xfrm>
            <a:off x="10689877" y="2016314"/>
            <a:ext cx="982995" cy="215444"/>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8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Dominantes</a:t>
            </a:r>
          </a:p>
        </p:txBody>
      </p:sp>
      <p:sp>
        <p:nvSpPr>
          <p:cNvPr id="34" name="CuadroTexto 30">
            <a:extLst>
              <a:ext uri="{FF2B5EF4-FFF2-40B4-BE49-F238E27FC236}">
                <a16:creationId xmlns:a16="http://schemas.microsoft.com/office/drawing/2014/main" id="{1A2232A9-8539-7342-0F3D-8BFFB92D0DC7}"/>
              </a:ext>
            </a:extLst>
          </p:cNvPr>
          <p:cNvSpPr txBox="1"/>
          <p:nvPr/>
        </p:nvSpPr>
        <p:spPr>
          <a:xfrm>
            <a:off x="6788209" y="2016314"/>
            <a:ext cx="806883" cy="215444"/>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8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Emergentes</a:t>
            </a:r>
          </a:p>
        </p:txBody>
      </p:sp>
      <p:sp>
        <p:nvSpPr>
          <p:cNvPr id="35" name="CuadroTexto 31">
            <a:extLst>
              <a:ext uri="{FF2B5EF4-FFF2-40B4-BE49-F238E27FC236}">
                <a16:creationId xmlns:a16="http://schemas.microsoft.com/office/drawing/2014/main" id="{50BB473B-256B-980E-ABC3-806A8329E96A}"/>
              </a:ext>
            </a:extLst>
          </p:cNvPr>
          <p:cNvSpPr txBox="1"/>
          <p:nvPr/>
        </p:nvSpPr>
        <p:spPr>
          <a:xfrm>
            <a:off x="10791605" y="5344847"/>
            <a:ext cx="883467" cy="369332"/>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9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Residuales / Básicos</a:t>
            </a:r>
          </a:p>
        </p:txBody>
      </p:sp>
      <p:sp>
        <p:nvSpPr>
          <p:cNvPr id="36" name="Rectangle 17">
            <a:extLst>
              <a:ext uri="{FF2B5EF4-FFF2-40B4-BE49-F238E27FC236}">
                <a16:creationId xmlns:a16="http://schemas.microsoft.com/office/drawing/2014/main" id="{AACDBBC5-6707-76C5-6210-2C444531E666}"/>
              </a:ext>
            </a:extLst>
          </p:cNvPr>
          <p:cNvSpPr/>
          <p:nvPr/>
        </p:nvSpPr>
        <p:spPr>
          <a:xfrm>
            <a:off x="6791464" y="5207671"/>
            <a:ext cx="781326" cy="507831"/>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9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Aspectos de menor relación</a:t>
            </a:r>
          </a:p>
        </p:txBody>
      </p:sp>
      <p:sp>
        <p:nvSpPr>
          <p:cNvPr id="37" name="Elipse 36">
            <a:extLst>
              <a:ext uri="{FF2B5EF4-FFF2-40B4-BE49-F238E27FC236}">
                <a16:creationId xmlns:a16="http://schemas.microsoft.com/office/drawing/2014/main" id="{77D93FC0-E122-09E1-2BAD-62C82553B9D8}"/>
              </a:ext>
            </a:extLst>
          </p:cNvPr>
          <p:cNvSpPr/>
          <p:nvPr/>
        </p:nvSpPr>
        <p:spPr>
          <a:xfrm rot="19850520">
            <a:off x="9227314" y="3779373"/>
            <a:ext cx="1136690" cy="723179"/>
          </a:xfrm>
          <a:prstGeom prst="ellipse">
            <a:avLst/>
          </a:prstGeom>
          <a:noFill/>
          <a:ln w="19050" cap="flat" cmpd="sng" algn="ctr">
            <a:solidFill>
              <a:srgbClr val="DDDDDD">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4" name="CuadroTexto 3">
            <a:extLst>
              <a:ext uri="{FF2B5EF4-FFF2-40B4-BE49-F238E27FC236}">
                <a16:creationId xmlns:a16="http://schemas.microsoft.com/office/drawing/2014/main" id="{EE7B0E43-64BA-84CF-B87B-F444DC43C05C}"/>
              </a:ext>
            </a:extLst>
          </p:cNvPr>
          <p:cNvSpPr txBox="1"/>
          <p:nvPr/>
        </p:nvSpPr>
        <p:spPr>
          <a:xfrm>
            <a:off x="47620" y="84926"/>
            <a:ext cx="6796344" cy="523220"/>
          </a:xfrm>
          <a:prstGeom prst="rect">
            <a:avLst/>
          </a:prstGeom>
          <a:noFill/>
          <a:ln>
            <a:noFill/>
          </a:ln>
        </p:spPr>
        <p:txBody>
          <a:bodyPr vert="horz" lIns="91440" tIns="45720" rIns="91440" bIns="45720" rtlCol="0" anchor="ctr">
            <a:noAutofit/>
          </a:bodyPr>
          <a:lstStyle>
            <a:defPPr>
              <a:defRPr lang="es-CO"/>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212121"/>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srgbClr val="212121"/>
                </a:solidFill>
                <a:effectLst/>
                <a:uLnTx/>
                <a:uFillTx/>
                <a:latin typeface="Century Gothic" panose="020B0502020202020204" pitchFamily="34" charset="0"/>
                <a:ea typeface="+mj-ea"/>
                <a:cs typeface="Traditional Arabic" panose="02020603050405020304" pitchFamily="18" charset="-78"/>
              </a:rPr>
              <a:t>Driver Analysis </a:t>
            </a:r>
            <a:r>
              <a:rPr kumimoji="0" lang="es-MX"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rPr>
              <a:t>Beneficios funcionales</a:t>
            </a:r>
            <a:endParaRPr kumimoji="0" lang="es-CO"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endParaRPr>
          </a:p>
        </p:txBody>
      </p:sp>
      <p:sp>
        <p:nvSpPr>
          <p:cNvPr id="7" name="CuadroTexto 6">
            <a:extLst>
              <a:ext uri="{FF2B5EF4-FFF2-40B4-BE49-F238E27FC236}">
                <a16:creationId xmlns:a16="http://schemas.microsoft.com/office/drawing/2014/main" id="{E5B237AE-D28E-CCB6-F5D4-9690B3423FA0}"/>
              </a:ext>
            </a:extLst>
          </p:cNvPr>
          <p:cNvSpPr txBox="1"/>
          <p:nvPr/>
        </p:nvSpPr>
        <p:spPr>
          <a:xfrm>
            <a:off x="6056631" y="2002806"/>
            <a:ext cx="3241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8" name="CuadroTexto 7">
            <a:extLst>
              <a:ext uri="{FF2B5EF4-FFF2-40B4-BE49-F238E27FC236}">
                <a16:creationId xmlns:a16="http://schemas.microsoft.com/office/drawing/2014/main" id="{7FA30E05-5C92-69FF-13CC-7D070B8B6C57}"/>
              </a:ext>
            </a:extLst>
          </p:cNvPr>
          <p:cNvSpPr txBox="1"/>
          <p:nvPr/>
        </p:nvSpPr>
        <p:spPr>
          <a:xfrm>
            <a:off x="6075046" y="5610027"/>
            <a:ext cx="280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10" name="CuadroTexto 9">
            <a:extLst>
              <a:ext uri="{FF2B5EF4-FFF2-40B4-BE49-F238E27FC236}">
                <a16:creationId xmlns:a16="http://schemas.microsoft.com/office/drawing/2014/main" id="{0DE70AED-7E52-2B65-528A-BD9664131A3A}"/>
              </a:ext>
            </a:extLst>
          </p:cNvPr>
          <p:cNvSpPr txBox="1"/>
          <p:nvPr/>
        </p:nvSpPr>
        <p:spPr>
          <a:xfrm>
            <a:off x="6800922" y="5963569"/>
            <a:ext cx="280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11" name="CuadroTexto 10">
            <a:extLst>
              <a:ext uri="{FF2B5EF4-FFF2-40B4-BE49-F238E27FC236}">
                <a16:creationId xmlns:a16="http://schemas.microsoft.com/office/drawing/2014/main" id="{AC9DB822-50C6-2F10-E27B-E15D04827A3C}"/>
              </a:ext>
            </a:extLst>
          </p:cNvPr>
          <p:cNvSpPr txBox="1"/>
          <p:nvPr/>
        </p:nvSpPr>
        <p:spPr>
          <a:xfrm>
            <a:off x="11357165" y="5963857"/>
            <a:ext cx="3241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graphicFrame>
        <p:nvGraphicFramePr>
          <p:cNvPr id="5" name="Gráfico 4">
            <a:extLst>
              <a:ext uri="{FF2B5EF4-FFF2-40B4-BE49-F238E27FC236}">
                <a16:creationId xmlns:a16="http://schemas.microsoft.com/office/drawing/2014/main" id="{8DE93901-D70D-4CCB-91E9-577909C129B1}"/>
              </a:ext>
            </a:extLst>
          </p:cNvPr>
          <p:cNvGraphicFramePr>
            <a:graphicFrameLocks/>
          </p:cNvGraphicFramePr>
          <p:nvPr/>
        </p:nvGraphicFramePr>
        <p:xfrm>
          <a:off x="6399817" y="1884556"/>
          <a:ext cx="5557014" cy="4126742"/>
        </p:xfrm>
        <a:graphic>
          <a:graphicData uri="http://schemas.openxmlformats.org/drawingml/2006/chart">
            <c:chart xmlns:c="http://schemas.openxmlformats.org/drawingml/2006/chart" xmlns:r="http://schemas.openxmlformats.org/officeDocument/2006/relationships" r:id="rId2"/>
          </a:graphicData>
        </a:graphic>
      </p:graphicFrame>
      <p:sp>
        <p:nvSpPr>
          <p:cNvPr id="21" name="CuadroTexto 20">
            <a:extLst>
              <a:ext uri="{FF2B5EF4-FFF2-40B4-BE49-F238E27FC236}">
                <a16:creationId xmlns:a16="http://schemas.microsoft.com/office/drawing/2014/main" id="{54D8CF74-966C-4D90-CB87-6C8334B4D3FC}"/>
              </a:ext>
            </a:extLst>
          </p:cNvPr>
          <p:cNvSpPr txBox="1"/>
          <p:nvPr/>
        </p:nvSpPr>
        <p:spPr>
          <a:xfrm>
            <a:off x="513829" y="756878"/>
            <a:ext cx="10797328"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Los consumidores están esperan que los productos genéricos sean una mezcla entre disponibilidad, no generar efectos adversos y ser ofrecidos a un precio competitivo; mostrando así, la importancia que tiene para el consumidor ser productos que cumplan con su promesa básica, siendo una expectativa que se ha mantenido en los últimos años.</a:t>
            </a:r>
          </a:p>
        </p:txBody>
      </p:sp>
    </p:spTree>
    <p:extLst>
      <p:ext uri="{BB962C8B-B14F-4D97-AF65-F5344CB8AC3E}">
        <p14:creationId xmlns:p14="http://schemas.microsoft.com/office/powerpoint/2010/main" val="3466230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96AE6-ADDC-3AA8-52A2-141F5914105A}"/>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3A5D214-2C2A-0A48-0372-72EFD8CEAE4B}"/>
              </a:ext>
            </a:extLst>
          </p:cNvPr>
          <p:cNvSpPr>
            <a:spLocks noGrp="1"/>
          </p:cNvSpPr>
          <p:nvPr>
            <p:ph type="sldNum" sz="quarter" idx="12"/>
          </p:nvPr>
        </p:nvSpPr>
        <p:spPr>
          <a:xfrm>
            <a:off x="9448800" y="648615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560B6AE6-37D4-95AF-7BBD-C3C2ABAD329E}"/>
              </a:ext>
            </a:extLst>
          </p:cNvPr>
          <p:cNvSpPr txBox="1"/>
          <p:nvPr/>
        </p:nvSpPr>
        <p:spPr>
          <a:xfrm>
            <a:off x="47620" y="84926"/>
            <a:ext cx="6048380" cy="523220"/>
          </a:xfrm>
          <a:prstGeom prst="rect">
            <a:avLst/>
          </a:prstGeom>
          <a:noFill/>
          <a:ln>
            <a:noFill/>
          </a:ln>
        </p:spPr>
        <p:txBody>
          <a:bodyPr vert="horz" lIns="91440" tIns="45720" rIns="91440" bIns="45720" rtlCol="0" anchor="ctr">
            <a:noAutofit/>
          </a:bodyPr>
          <a:lstStyle>
            <a:defPPr>
              <a:defRPr lang="es-CO"/>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212121"/>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srgbClr val="212121"/>
                </a:solidFill>
                <a:effectLst/>
                <a:uLnTx/>
                <a:uFillTx/>
                <a:latin typeface="Century Gothic" panose="020B0502020202020204" pitchFamily="34" charset="0"/>
                <a:ea typeface="+mj-ea"/>
                <a:cs typeface="Traditional Arabic" panose="02020603050405020304" pitchFamily="18" charset="-78"/>
              </a:rPr>
              <a:t>Potencial </a:t>
            </a:r>
            <a:r>
              <a:rPr kumimoji="0" lang="es-MX"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rPr>
              <a:t>Beneficios Emocionales</a:t>
            </a:r>
            <a:endParaRPr kumimoji="0" lang="es-CO"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endParaRPr>
          </a:p>
        </p:txBody>
      </p:sp>
      <p:graphicFrame>
        <p:nvGraphicFramePr>
          <p:cNvPr id="13" name="Gráfico 12">
            <a:extLst>
              <a:ext uri="{FF2B5EF4-FFF2-40B4-BE49-F238E27FC236}">
                <a16:creationId xmlns:a16="http://schemas.microsoft.com/office/drawing/2014/main" id="{04999DD3-04BA-9A46-7B4A-A0F81716DE0E}"/>
              </a:ext>
            </a:extLst>
          </p:cNvPr>
          <p:cNvGraphicFramePr/>
          <p:nvPr/>
        </p:nvGraphicFramePr>
        <p:xfrm>
          <a:off x="7005978" y="1292495"/>
          <a:ext cx="5130972" cy="50902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Gráfico 14">
            <a:extLst>
              <a:ext uri="{FF2B5EF4-FFF2-40B4-BE49-F238E27FC236}">
                <a16:creationId xmlns:a16="http://schemas.microsoft.com/office/drawing/2014/main" id="{F5282E74-0FBA-8BBC-CCC0-989B5F0F0C69}"/>
              </a:ext>
            </a:extLst>
          </p:cNvPr>
          <p:cNvGraphicFramePr/>
          <p:nvPr/>
        </p:nvGraphicFramePr>
        <p:xfrm>
          <a:off x="3530514" y="1292495"/>
          <a:ext cx="5130972" cy="50902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Gráfico 15">
            <a:extLst>
              <a:ext uri="{FF2B5EF4-FFF2-40B4-BE49-F238E27FC236}">
                <a16:creationId xmlns:a16="http://schemas.microsoft.com/office/drawing/2014/main" id="{1968E112-EC66-4249-4354-F50523FAB933}"/>
              </a:ext>
            </a:extLst>
          </p:cNvPr>
          <p:cNvGraphicFramePr/>
          <p:nvPr/>
        </p:nvGraphicFramePr>
        <p:xfrm>
          <a:off x="129745" y="1292495"/>
          <a:ext cx="5130972" cy="5090287"/>
        </p:xfrm>
        <a:graphic>
          <a:graphicData uri="http://schemas.openxmlformats.org/drawingml/2006/chart">
            <c:chart xmlns:c="http://schemas.openxmlformats.org/drawingml/2006/chart" xmlns:r="http://schemas.openxmlformats.org/officeDocument/2006/relationships" r:id="rId4"/>
          </a:graphicData>
        </a:graphic>
      </p:graphicFrame>
      <p:sp>
        <p:nvSpPr>
          <p:cNvPr id="18" name="CuadroTexto 17">
            <a:extLst>
              <a:ext uri="{FF2B5EF4-FFF2-40B4-BE49-F238E27FC236}">
                <a16:creationId xmlns:a16="http://schemas.microsoft.com/office/drawing/2014/main" id="{923BDFBA-4E8E-256F-EE5D-AEF68BC85931}"/>
              </a:ext>
            </a:extLst>
          </p:cNvPr>
          <p:cNvSpPr txBox="1"/>
          <p:nvPr/>
        </p:nvSpPr>
        <p:spPr>
          <a:xfrm>
            <a:off x="123567" y="913198"/>
            <a:ext cx="5137150" cy="338554"/>
          </a:xfrm>
          <a:prstGeom prst="rect">
            <a:avLst/>
          </a:prstGeom>
          <a:solidFill>
            <a:schemeClr val="bg1">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Masividad</a:t>
            </a:r>
            <a:endParaRPr kumimoji="0" lang="es-ES" sz="1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endParaRPr>
          </a:p>
        </p:txBody>
      </p:sp>
      <p:sp>
        <p:nvSpPr>
          <p:cNvPr id="19" name="CuadroTexto 18">
            <a:extLst>
              <a:ext uri="{FF2B5EF4-FFF2-40B4-BE49-F238E27FC236}">
                <a16:creationId xmlns:a16="http://schemas.microsoft.com/office/drawing/2014/main" id="{0636566B-7CC8-B8F3-F908-CEF03B93018B}"/>
              </a:ext>
            </a:extLst>
          </p:cNvPr>
          <p:cNvSpPr txBox="1"/>
          <p:nvPr/>
        </p:nvSpPr>
        <p:spPr>
          <a:xfrm>
            <a:off x="5599416" y="913198"/>
            <a:ext cx="3079749" cy="338554"/>
          </a:xfrm>
          <a:prstGeom prst="rect">
            <a:avLst/>
          </a:prstGeom>
          <a:solidFill>
            <a:schemeClr val="bg1">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Relevancia</a:t>
            </a:r>
            <a:endParaRPr kumimoji="0" lang="es-ES" sz="1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endParaRPr>
          </a:p>
        </p:txBody>
      </p:sp>
      <p:sp>
        <p:nvSpPr>
          <p:cNvPr id="20" name="CuadroTexto 19">
            <a:extLst>
              <a:ext uri="{FF2B5EF4-FFF2-40B4-BE49-F238E27FC236}">
                <a16:creationId xmlns:a16="http://schemas.microsoft.com/office/drawing/2014/main" id="{5DB75F8E-0C4B-8459-2C76-8A5D80D6D6F4}"/>
              </a:ext>
            </a:extLst>
          </p:cNvPr>
          <p:cNvSpPr txBox="1"/>
          <p:nvPr/>
        </p:nvSpPr>
        <p:spPr>
          <a:xfrm>
            <a:off x="9017864" y="913198"/>
            <a:ext cx="3079749" cy="338554"/>
          </a:xfrm>
          <a:prstGeom prst="rect">
            <a:avLst/>
          </a:prstGeom>
          <a:solidFill>
            <a:srgbClr val="29ABE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Potencia </a:t>
            </a:r>
            <a:r>
              <a:rPr kumimoji="0" lang="es-ES"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rPr>
              <a:t>(Masividad * Relevancia)</a:t>
            </a:r>
            <a:endParaRPr kumimoji="0" lang="es-ES" sz="1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Traditional Arabic" panose="02020603050405020304" pitchFamily="18" charset="-78"/>
            </a:endParaRPr>
          </a:p>
        </p:txBody>
      </p:sp>
      <p:sp>
        <p:nvSpPr>
          <p:cNvPr id="21" name="Rectángulo: esquinas redondeadas 20">
            <a:extLst>
              <a:ext uri="{FF2B5EF4-FFF2-40B4-BE49-F238E27FC236}">
                <a16:creationId xmlns:a16="http://schemas.microsoft.com/office/drawing/2014/main" id="{4E8CFB84-738D-E347-4E20-DFDDC2929DDE}"/>
              </a:ext>
            </a:extLst>
          </p:cNvPr>
          <p:cNvSpPr/>
          <p:nvPr/>
        </p:nvSpPr>
        <p:spPr>
          <a:xfrm>
            <a:off x="55050" y="1338249"/>
            <a:ext cx="10984657" cy="209075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uadroTexto 22">
            <a:extLst>
              <a:ext uri="{FF2B5EF4-FFF2-40B4-BE49-F238E27FC236}">
                <a16:creationId xmlns:a16="http://schemas.microsoft.com/office/drawing/2014/main" id="{BED2475F-AA30-FC7F-6A2B-BED52478F838}"/>
              </a:ext>
            </a:extLst>
          </p:cNvPr>
          <p:cNvSpPr txBox="1"/>
          <p:nvPr/>
        </p:nvSpPr>
        <p:spPr>
          <a:xfrm>
            <a:off x="5640155" y="6419840"/>
            <a:ext cx="1291130" cy="307777"/>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Base: 350</a:t>
            </a:r>
          </a:p>
        </p:txBody>
      </p:sp>
      <p:sp>
        <p:nvSpPr>
          <p:cNvPr id="3" name="CuadroTexto 2">
            <a:extLst>
              <a:ext uri="{FF2B5EF4-FFF2-40B4-BE49-F238E27FC236}">
                <a16:creationId xmlns:a16="http://schemas.microsoft.com/office/drawing/2014/main" id="{D05FA9DF-CB67-F876-B4BF-602C2C492CB6}"/>
              </a:ext>
            </a:extLst>
          </p:cNvPr>
          <p:cNvSpPr txBox="1"/>
          <p:nvPr/>
        </p:nvSpPr>
        <p:spPr>
          <a:xfrm>
            <a:off x="7139673" y="6382782"/>
            <a:ext cx="2431791" cy="364168"/>
          </a:xfrm>
          <a:prstGeom prst="rect">
            <a:avLst/>
          </a:prstGeom>
          <a:noFill/>
          <a:ln>
            <a:noFill/>
          </a:ln>
        </p:spPr>
        <p:txBody>
          <a:bodyPr vert="horz" lIns="91440" tIns="45720" rIns="91440" bIns="45720" rtlCol="0" anchor="ctr">
            <a:noAutofit/>
          </a:bodyPr>
          <a:lstStyle>
            <a:defPPr>
              <a:defRPr lang="es-CO"/>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212121"/>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srgbClr val="212121"/>
                </a:solidFill>
                <a:effectLst/>
                <a:uLnTx/>
                <a:uFillTx/>
                <a:latin typeface="Century Gothic" panose="020B0502020202020204" pitchFamily="34" charset="0"/>
                <a:ea typeface="+mj-ea"/>
                <a:cs typeface="Traditional Arabic" panose="02020603050405020304" pitchFamily="18" charset="-78"/>
              </a:rPr>
              <a:t>** Nuevos atributos 2025</a:t>
            </a:r>
            <a:endParaRPr kumimoji="0" lang="es-CO" sz="14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endParaRPr>
          </a:p>
        </p:txBody>
      </p:sp>
    </p:spTree>
    <p:extLst>
      <p:ext uri="{BB962C8B-B14F-4D97-AF65-F5344CB8AC3E}">
        <p14:creationId xmlns:p14="http://schemas.microsoft.com/office/powerpoint/2010/main" val="1531160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3E756-3DFF-2898-05F9-C995FC4626EA}"/>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BF5A9E0-9DDC-0323-F39F-61B534A5E514}"/>
              </a:ext>
            </a:extLst>
          </p:cNvPr>
          <p:cNvSpPr>
            <a:spLocks noGrp="1"/>
          </p:cNvSpPr>
          <p:nvPr>
            <p:ph type="sldNum" sz="quarter" idx="12"/>
          </p:nvPr>
        </p:nvSpPr>
        <p:spPr>
          <a:xfrm>
            <a:off x="9448800" y="648615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Rectángulo 39">
            <a:extLst>
              <a:ext uri="{FF2B5EF4-FFF2-40B4-BE49-F238E27FC236}">
                <a16:creationId xmlns:a16="http://schemas.microsoft.com/office/drawing/2014/main" id="{70880411-643F-529E-A773-3828D1626D56}"/>
              </a:ext>
            </a:extLst>
          </p:cNvPr>
          <p:cNvSpPr/>
          <p:nvPr/>
        </p:nvSpPr>
        <p:spPr>
          <a:xfrm>
            <a:off x="6797380" y="2015838"/>
            <a:ext cx="2092576" cy="2528038"/>
          </a:xfrm>
          <a:prstGeom prst="rect">
            <a:avLst/>
          </a:prstGeom>
          <a:solidFill>
            <a:srgbClr val="92D050">
              <a:alpha val="40000"/>
            </a:srgb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sp>
        <p:nvSpPr>
          <p:cNvPr id="27" name="Rectángulo 37">
            <a:extLst>
              <a:ext uri="{FF2B5EF4-FFF2-40B4-BE49-F238E27FC236}">
                <a16:creationId xmlns:a16="http://schemas.microsoft.com/office/drawing/2014/main" id="{323D8A22-7FA0-9F82-4B9A-B6C5F99772EC}"/>
              </a:ext>
            </a:extLst>
          </p:cNvPr>
          <p:cNvSpPr/>
          <p:nvPr/>
        </p:nvSpPr>
        <p:spPr>
          <a:xfrm>
            <a:off x="8871746" y="2031591"/>
            <a:ext cx="2818577" cy="2514719"/>
          </a:xfrm>
          <a:prstGeom prst="rect">
            <a:avLst/>
          </a:prstGeom>
          <a:solidFill>
            <a:srgbClr val="6FE775">
              <a:alpha val="40000"/>
            </a:srgb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sp>
        <p:nvSpPr>
          <p:cNvPr id="28" name="Rectángulo 34">
            <a:extLst>
              <a:ext uri="{FF2B5EF4-FFF2-40B4-BE49-F238E27FC236}">
                <a16:creationId xmlns:a16="http://schemas.microsoft.com/office/drawing/2014/main" id="{716BC411-0161-F011-66CB-5EE02CAAC7EC}"/>
              </a:ext>
            </a:extLst>
          </p:cNvPr>
          <p:cNvSpPr/>
          <p:nvPr/>
        </p:nvSpPr>
        <p:spPr>
          <a:xfrm>
            <a:off x="8885445" y="4553655"/>
            <a:ext cx="2800607" cy="1159760"/>
          </a:xfrm>
          <a:prstGeom prst="rect">
            <a:avLst/>
          </a:prstGeom>
          <a:solidFill>
            <a:sysClr val="window" lastClr="FFFFFF">
              <a:lumMod val="75000"/>
              <a:alpha val="40000"/>
            </a:sys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1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sp>
        <p:nvSpPr>
          <p:cNvPr id="29" name="Rectángulo 38">
            <a:extLst>
              <a:ext uri="{FF2B5EF4-FFF2-40B4-BE49-F238E27FC236}">
                <a16:creationId xmlns:a16="http://schemas.microsoft.com/office/drawing/2014/main" id="{CBF5D569-95E7-8A25-2585-1AEA8DF40F73}"/>
              </a:ext>
            </a:extLst>
          </p:cNvPr>
          <p:cNvSpPr/>
          <p:nvPr/>
        </p:nvSpPr>
        <p:spPr>
          <a:xfrm>
            <a:off x="6792867" y="4528059"/>
            <a:ext cx="2092577" cy="1185356"/>
          </a:xfrm>
          <a:prstGeom prst="rect">
            <a:avLst/>
          </a:prstGeom>
          <a:solidFill>
            <a:srgbClr val="FF9966">
              <a:alpha val="40000"/>
            </a:srgbClr>
          </a:solidFill>
          <a:ln w="12700" cap="flat" cmpd="sng" algn="ctr">
            <a:noFill/>
            <a:prstDash val="solid"/>
            <a:miter lim="800000"/>
          </a:ln>
          <a:effectLst/>
        </p:spPr>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1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Arial" charset="0"/>
            </a:endParaRPr>
          </a:p>
        </p:txBody>
      </p:sp>
      <p:graphicFrame>
        <p:nvGraphicFramePr>
          <p:cNvPr id="30" name="Tabla 10">
            <a:extLst>
              <a:ext uri="{FF2B5EF4-FFF2-40B4-BE49-F238E27FC236}">
                <a16:creationId xmlns:a16="http://schemas.microsoft.com/office/drawing/2014/main" id="{ED80AAB0-A607-020A-B3D1-436CD53C2007}"/>
              </a:ext>
            </a:extLst>
          </p:cNvPr>
          <p:cNvGraphicFramePr>
            <a:graphicFrameLocks noGrp="1"/>
          </p:cNvGraphicFramePr>
          <p:nvPr/>
        </p:nvGraphicFramePr>
        <p:xfrm>
          <a:off x="374737" y="2585230"/>
          <a:ext cx="5446669" cy="3240084"/>
        </p:xfrm>
        <a:graphic>
          <a:graphicData uri="http://schemas.openxmlformats.org/drawingml/2006/table">
            <a:tbl>
              <a:tblPr>
                <a:effectLst/>
              </a:tblPr>
              <a:tblGrid>
                <a:gridCol w="854232">
                  <a:extLst>
                    <a:ext uri="{9D8B030D-6E8A-4147-A177-3AD203B41FA5}">
                      <a16:colId xmlns:a16="http://schemas.microsoft.com/office/drawing/2014/main" val="756759878"/>
                    </a:ext>
                  </a:extLst>
                </a:gridCol>
                <a:gridCol w="854232">
                  <a:extLst>
                    <a:ext uri="{9D8B030D-6E8A-4147-A177-3AD203B41FA5}">
                      <a16:colId xmlns:a16="http://schemas.microsoft.com/office/drawing/2014/main" val="3867156510"/>
                    </a:ext>
                  </a:extLst>
                </a:gridCol>
                <a:gridCol w="742405">
                  <a:extLst>
                    <a:ext uri="{9D8B030D-6E8A-4147-A177-3AD203B41FA5}">
                      <a16:colId xmlns:a16="http://schemas.microsoft.com/office/drawing/2014/main" val="1944761635"/>
                    </a:ext>
                  </a:extLst>
                </a:gridCol>
                <a:gridCol w="167355">
                  <a:extLst>
                    <a:ext uri="{9D8B030D-6E8A-4147-A177-3AD203B41FA5}">
                      <a16:colId xmlns:a16="http://schemas.microsoft.com/office/drawing/2014/main" val="20000"/>
                    </a:ext>
                  </a:extLst>
                </a:gridCol>
                <a:gridCol w="46848">
                  <a:extLst>
                    <a:ext uri="{9D8B030D-6E8A-4147-A177-3AD203B41FA5}">
                      <a16:colId xmlns:a16="http://schemas.microsoft.com/office/drawing/2014/main" val="20001"/>
                    </a:ext>
                  </a:extLst>
                </a:gridCol>
                <a:gridCol w="2781597">
                  <a:extLst>
                    <a:ext uri="{9D8B030D-6E8A-4147-A177-3AD203B41FA5}">
                      <a16:colId xmlns:a16="http://schemas.microsoft.com/office/drawing/2014/main" val="20002"/>
                    </a:ext>
                  </a:extLst>
                </a:gridCol>
              </a:tblGrid>
              <a:tr h="327134">
                <a:tc>
                  <a:txBody>
                    <a:bodyPr/>
                    <a:lstStyle/>
                    <a:p>
                      <a:pPr lvl="0" algn="ctr" fontAlgn="b"/>
                      <a:r>
                        <a:rPr lang="es-CO" sz="1000" b="1" i="0" u="none" strike="noStrike" dirty="0">
                          <a:solidFill>
                            <a:schemeClr val="tx1"/>
                          </a:solidFill>
                          <a:latin typeface="Century Gothic" panose="020B0502020202020204" pitchFamily="34" charset="0"/>
                        </a:rPr>
                        <a:t>2020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1000" b="1" i="0" u="none" strike="noStrike" dirty="0">
                          <a:solidFill>
                            <a:schemeClr val="tx1"/>
                          </a:solidFill>
                          <a:latin typeface="Century Gothic" panose="020B0502020202020204" pitchFamily="34" charset="0"/>
                        </a:rPr>
                        <a:t>2022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1100" b="1" i="0" u="none" strike="noStrike" dirty="0">
                          <a:solidFill>
                            <a:srgbClr val="FF6600"/>
                          </a:solidFill>
                          <a:latin typeface="Century Gothic" panose="020B0502020202020204" pitchFamily="34" charset="0"/>
                        </a:rPr>
                        <a:t>2025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endParaRPr lang="es-CO" sz="900" b="1" i="0" u="none" strike="noStrike" dirty="0">
                        <a:solidFill>
                          <a:srgbClr val="FFFFFF"/>
                        </a:solidFill>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endParaRPr lang="es-CO" sz="900" b="1" i="0" u="none" strike="noStrike" dirty="0">
                        <a:solidFill>
                          <a:srgbClr val="FFFFFF"/>
                        </a:solidFill>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s-ES" sz="1400" b="1" i="0" u="none" strike="noStrike" dirty="0">
                          <a:solidFill>
                            <a:schemeClr val="bg1"/>
                          </a:solidFill>
                          <a:effectLst/>
                          <a:latin typeface="Century Gothic" panose="020B0502020202020204" pitchFamily="34" charset="0"/>
                        </a:rPr>
                        <a:t>Beneficios emocionales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2027520339"/>
                  </a:ext>
                </a:extLst>
              </a:tr>
              <a:tr h="399710">
                <a:tc>
                  <a:txBody>
                    <a:bodyPr/>
                    <a:lstStyle/>
                    <a:p>
                      <a:pPr algn="ctr"/>
                      <a:r>
                        <a:rPr lang="es-CO" sz="900" b="0" i="0" u="none" strike="noStrike" dirty="0">
                          <a:solidFill>
                            <a:sysClr val="windowText" lastClr="000000"/>
                          </a:solidFill>
                          <a:latin typeface="Century Gothic" panose="020B0502020202020204" pitchFamily="34" charset="0"/>
                        </a:rPr>
                        <a:t>Emergente</a:t>
                      </a:r>
                      <a:endParaRPr lang="es-CO" sz="900" b="0" dirty="0">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3ECB9"/>
                    </a:solidFill>
                  </a:tcPr>
                </a:tc>
                <a:tc>
                  <a:txBody>
                    <a:bodyPr/>
                    <a:lstStyle/>
                    <a:p>
                      <a:pPr algn="ctr"/>
                      <a:r>
                        <a:rPr lang="es-CO" sz="900" b="0" i="0" u="none" strike="noStrike" dirty="0">
                          <a:solidFill>
                            <a:schemeClr val="tx1"/>
                          </a:solidFill>
                          <a:latin typeface="Century Gothic" panose="020B0502020202020204" pitchFamily="34" charset="0"/>
                        </a:rPr>
                        <a:t>Menor relación</a:t>
                      </a:r>
                      <a:endParaRPr lang="es-CO" sz="900" b="0" dirty="0">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dirty="0">
                          <a:solidFill>
                            <a:srgbClr val="000000"/>
                          </a:solidFill>
                          <a:effectLst/>
                          <a:latin typeface="Century Gothic" panose="020B0502020202020204" pitchFamily="34" charset="0"/>
                        </a:rPr>
                        <a:t>Emergente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3ECB9"/>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rowSpan="7">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700" b="1" i="0" u="none" strike="noStrike" dirty="0">
                          <a:solidFill>
                            <a:srgbClr val="FFFFFF"/>
                          </a:solidFill>
                          <a:latin typeface="Century Gothic" panose="020B0502020202020204" pitchFamily="34" charset="0"/>
                        </a:rPr>
                        <a:t>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Son los más tradicionales/ de toda la vida </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97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a:solidFill>
                            <a:srgbClr val="000000"/>
                          </a:solidFill>
                          <a:effectLst/>
                          <a:latin typeface="Century Gothic" panose="020B0502020202020204" pitchFamily="34" charset="0"/>
                        </a:rPr>
                        <a:t>Residual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1000" b="1" i="0" u="none" strike="noStrike" kern="1200" dirty="0">
                          <a:solidFill>
                            <a:schemeClr val="bg1"/>
                          </a:solidFill>
                          <a:latin typeface="Century Gothic" panose="020B0502020202020204" pitchFamily="34" charset="0"/>
                          <a:ea typeface="+mn-ea"/>
                          <a:cs typeface="+mn-cs"/>
                        </a:rPr>
                        <a:t>B</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Transmiten tranquilidad y credibilidad en cada uso o consumo </a:t>
                      </a:r>
                      <a:r>
                        <a:rPr lang="es-CO" sz="1000" b="1" i="0" u="none" strike="noStrike" dirty="0">
                          <a:solidFill>
                            <a:srgbClr val="000000"/>
                          </a:solidFill>
                          <a:effectLst/>
                          <a:latin typeface="Century Gothic" panose="020B0502020202020204" pitchFamily="34" charset="0"/>
                        </a:rPr>
                        <a:t>nuevo 2025</a:t>
                      </a:r>
                      <a:endParaRPr lang="es-MX" sz="10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6647018"/>
                  </a:ext>
                </a:extLst>
              </a:tr>
              <a:tr h="399710">
                <a:tc>
                  <a:txBody>
                    <a:bodyPr/>
                    <a:lstStyle/>
                    <a:p>
                      <a:pPr lvl="0" algn="ctr" fontAlgn="b"/>
                      <a:r>
                        <a:rPr lang="es-CO" sz="900" b="0" i="0" u="none" strike="noStrike" dirty="0">
                          <a:solidFill>
                            <a:sysClr val="windowText" lastClr="000000"/>
                          </a:solidFill>
                          <a:latin typeface="Century Gothic" panose="020B0502020202020204" pitchFamily="34" charset="0"/>
                        </a:rPr>
                        <a:t>Residual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900" b="0" i="0" u="none" strike="noStrike" dirty="0">
                          <a:solidFill>
                            <a:sysClr val="windowText" lastClr="000000"/>
                          </a:solidFill>
                          <a:latin typeface="Century Gothic" panose="020B0502020202020204" pitchFamily="34" charset="0"/>
                        </a:rPr>
                        <a:t>Residual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1" i="0" u="none" strike="noStrike" dirty="0">
                          <a:solidFill>
                            <a:srgbClr val="000000"/>
                          </a:solidFill>
                          <a:effectLst/>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lvl="0" algn="ctr" fontAlgn="b"/>
                      <a:r>
                        <a:rPr lang="es-CO" sz="1000" b="1" i="0" u="none" strike="noStrike" kern="1200" dirty="0">
                          <a:solidFill>
                            <a:schemeClr val="bg1"/>
                          </a:solidFill>
                          <a:latin typeface="Century Gothic" panose="020B0502020202020204" pitchFamily="34" charset="0"/>
                          <a:ea typeface="+mn-ea"/>
                          <a:cs typeface="+mn-cs"/>
                        </a:rPr>
                        <a:t>C</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Genera seguridad de consumir estos medicamentos porque solucionan sus dolencias/enfermedades</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extLst>
                  <a:ext uri="{0D108BD9-81ED-4DB2-BD59-A6C34878D82A}">
                    <a16:rowId xmlns:a16="http://schemas.microsoft.com/office/drawing/2014/main" val="244555880"/>
                  </a:ext>
                </a:extLst>
              </a:tr>
              <a:tr h="399710">
                <a:tc>
                  <a:txBody>
                    <a:bodyPr/>
                    <a:lstStyle/>
                    <a:p>
                      <a:pPr lvl="0" algn="ctr" fontAlgn="b"/>
                      <a:r>
                        <a:rPr lang="es-CO" sz="900" b="0" i="0" u="none" strike="noStrike" dirty="0">
                          <a:solidFill>
                            <a:sysClr val="windowText" lastClr="000000"/>
                          </a:solidFill>
                          <a:latin typeface="Century Gothic" panose="020B0502020202020204" pitchFamily="34" charset="0"/>
                        </a:rPr>
                        <a:t>Emergente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3ECB9"/>
                    </a:solidFill>
                  </a:tcPr>
                </a:tc>
                <a:tc>
                  <a:txBody>
                    <a:bodyPr/>
                    <a:lstStyle/>
                    <a:p>
                      <a:pPr lvl="0" algn="ctr" fontAlgn="b"/>
                      <a:r>
                        <a:rPr lang="es-CO" sz="900" b="1" i="0" u="none" strike="noStrike" dirty="0">
                          <a:solidFill>
                            <a:sysClr val="windowText" lastClr="000000"/>
                          </a:solidFill>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algn="ctr" fontAlgn="ctr">
                        <a:buNone/>
                      </a:pPr>
                      <a:r>
                        <a:rPr lang="es-MX" sz="900" b="1" i="0" u="none" strike="noStrike" dirty="0">
                          <a:solidFill>
                            <a:srgbClr val="000000"/>
                          </a:solidFill>
                          <a:effectLst/>
                          <a:latin typeface="Century Gothic" panose="020B0502020202020204" pitchFamily="34" charset="0"/>
                        </a:rPr>
                        <a:t>Dominante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tc>
                  <a:txBody>
                    <a:bodyPr/>
                    <a:lstStyle/>
                    <a:p>
                      <a:pPr lvl="0" algn="ctr" fontAlgn="b"/>
                      <a:r>
                        <a:rPr lang="es-CO" sz="1000" b="1" i="0" u="none" strike="noStrike" kern="1200" dirty="0">
                          <a:solidFill>
                            <a:schemeClr val="bg1"/>
                          </a:solidFill>
                          <a:latin typeface="Century Gothic" panose="020B0502020202020204" pitchFamily="34" charset="0"/>
                          <a:ea typeface="+mn-ea"/>
                          <a:cs typeface="+mn-cs"/>
                        </a:rPr>
                        <a:t>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Genera tranquilidad comprar estos medicamentos porque se preocupan por su salud</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F5C8"/>
                    </a:solidFill>
                  </a:tcPr>
                </a:tc>
                <a:extLst>
                  <a:ext uri="{0D108BD9-81ED-4DB2-BD59-A6C34878D82A}">
                    <a16:rowId xmlns:a16="http://schemas.microsoft.com/office/drawing/2014/main" val="375232369"/>
                  </a:ext>
                </a:extLst>
              </a:tr>
              <a:tr h="3997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a:solidFill>
                            <a:srgbClr val="000000"/>
                          </a:solidFill>
                          <a:effectLst/>
                          <a:latin typeface="Century Gothic" panose="020B0502020202020204" pitchFamily="34" charset="0"/>
                        </a:rPr>
                        <a:t>Baja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b"/>
                      <a:r>
                        <a:rPr lang="es-CO" sz="1000" b="1" i="0" u="none" strike="noStrike" kern="1200" dirty="0">
                          <a:solidFill>
                            <a:schemeClr val="bg1"/>
                          </a:solidFill>
                          <a:latin typeface="Century Gothic" panose="020B0502020202020204" pitchFamily="34" charset="0"/>
                          <a:ea typeface="+mn-ea"/>
                          <a:cs typeface="+mn-cs"/>
                        </a:rPr>
                        <a: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Es una marca nacional que se siente orgulloso de consumir  </a:t>
                      </a:r>
                      <a:r>
                        <a:rPr lang="es-CO"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177428"/>
                  </a:ext>
                </a:extLst>
              </a:tr>
              <a:tr h="3997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dirty="0">
                          <a:solidFill>
                            <a:srgbClr val="000000"/>
                          </a:solidFill>
                          <a:effectLst/>
                          <a:latin typeface="Century Gothic" panose="020B0502020202020204" pitchFamily="34" charset="0"/>
                        </a:rPr>
                        <a:t>Baja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F</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Lo cuidan y lo acompañan cuando se siente frágil  </a:t>
                      </a:r>
                      <a:r>
                        <a:rPr lang="es-CO"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5631992"/>
                  </a:ext>
                </a:extLst>
              </a:tr>
              <a:tr h="3997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NA</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None/>
                      </a:pPr>
                      <a:r>
                        <a:rPr lang="es-MX" sz="900" b="0" i="0" u="none" strike="noStrike" dirty="0">
                          <a:solidFill>
                            <a:srgbClr val="000000"/>
                          </a:solidFill>
                          <a:effectLst/>
                          <a:latin typeface="Century Gothic" panose="020B0502020202020204" pitchFamily="34" charset="0"/>
                        </a:rPr>
                        <a:t>Baja relación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b"/>
                      <a:r>
                        <a:rPr lang="es-CO" sz="1000" b="1" i="0" u="none" strike="noStrike" kern="1200" dirty="0">
                          <a:solidFill>
                            <a:schemeClr val="bg1"/>
                          </a:solidFill>
                          <a:latin typeface="Century Gothic" panose="020B0502020202020204" pitchFamily="34" charset="0"/>
                          <a:ea typeface="+mn-ea"/>
                          <a:cs typeface="+mn-cs"/>
                        </a:rPr>
                        <a:t>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s-CO"/>
                    </a:p>
                  </a:txBody>
                  <a:tcPr/>
                </a:tc>
                <a:tc>
                  <a:txBody>
                    <a:bodyPr/>
                    <a:lstStyle/>
                    <a:p>
                      <a:pPr algn="just" fontAlgn="ctr">
                        <a:buNone/>
                      </a:pPr>
                      <a:r>
                        <a:rPr lang="es-CO" sz="1000" b="0" i="0" u="none" strike="noStrike" dirty="0">
                          <a:solidFill>
                            <a:srgbClr val="000000"/>
                          </a:solidFill>
                          <a:effectLst/>
                          <a:latin typeface="Century Gothic" panose="020B0502020202020204" pitchFamily="34" charset="0"/>
                        </a:rPr>
                        <a:t>Es un aliado para el cuidado de su familia  </a:t>
                      </a:r>
                      <a:r>
                        <a:rPr lang="es-CO"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216168"/>
                  </a:ext>
                </a:extLst>
              </a:tr>
            </a:tbl>
          </a:graphicData>
        </a:graphic>
      </p:graphicFrame>
      <p:sp>
        <p:nvSpPr>
          <p:cNvPr id="31" name="Text Box 19">
            <a:extLst>
              <a:ext uri="{FF2B5EF4-FFF2-40B4-BE49-F238E27FC236}">
                <a16:creationId xmlns:a16="http://schemas.microsoft.com/office/drawing/2014/main" id="{C4C93174-9909-6D57-C291-E1CF0BEFD9B9}"/>
              </a:ext>
            </a:extLst>
          </p:cNvPr>
          <p:cNvSpPr txBox="1"/>
          <p:nvPr/>
        </p:nvSpPr>
        <p:spPr>
          <a:xfrm rot="16200000">
            <a:off x="4240705" y="3846251"/>
            <a:ext cx="3963887" cy="276999"/>
          </a:xfrm>
          <a:prstGeom prst="rect">
            <a:avLst/>
          </a:prstGeom>
          <a:solidFill>
            <a:srgbClr val="FF9933">
              <a:lumMod val="75000"/>
            </a:srgb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0">
              <a:lnSpc>
                <a:spcPct val="100000"/>
              </a:lnSpc>
              <a:spcBef>
                <a:spcPts val="700"/>
              </a:spcBef>
              <a:spcAft>
                <a:spcPts val="0"/>
              </a:spcAft>
              <a:buClrTx/>
              <a:buSzTx/>
              <a:buFontTx/>
              <a:buNone/>
              <a:tabLst/>
              <a:defRPr sz="1800" b="0" i="0" u="none" strike="noStrike" kern="0" cap="none" spc="0" baseline="0">
                <a:solidFill>
                  <a:srgbClr val="000000"/>
                </a:solidFill>
                <a:uFillTx/>
              </a:defRPr>
            </a:pPr>
            <a:r>
              <a:rPr kumimoji="0" lang="es-CO"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rPr>
              <a:t>Nivel de Relevancia</a:t>
            </a:r>
            <a:endParaRPr kumimoji="0" lang="es-ES"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endParaRPr>
          </a:p>
        </p:txBody>
      </p:sp>
      <p:sp>
        <p:nvSpPr>
          <p:cNvPr id="32" name="Text Box 5">
            <a:extLst>
              <a:ext uri="{FF2B5EF4-FFF2-40B4-BE49-F238E27FC236}">
                <a16:creationId xmlns:a16="http://schemas.microsoft.com/office/drawing/2014/main" id="{BAE18B8C-C6B3-45A2-20B8-19CD0C5F9996}"/>
              </a:ext>
            </a:extLst>
          </p:cNvPr>
          <p:cNvSpPr txBox="1"/>
          <p:nvPr/>
        </p:nvSpPr>
        <p:spPr>
          <a:xfrm>
            <a:off x="6791464" y="6011298"/>
            <a:ext cx="4898859" cy="276999"/>
          </a:xfrm>
          <a:prstGeom prst="rect">
            <a:avLst/>
          </a:prstGeom>
          <a:solidFill>
            <a:srgbClr val="FF9933">
              <a:lumMod val="75000"/>
            </a:srgb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0">
              <a:lnSpc>
                <a:spcPct val="100000"/>
              </a:lnSpc>
              <a:spcBef>
                <a:spcPts val="700"/>
              </a:spcBef>
              <a:spcAft>
                <a:spcPts val="0"/>
              </a:spcAft>
              <a:buClrTx/>
              <a:buSzTx/>
              <a:buFontTx/>
              <a:buNone/>
              <a:tabLst/>
              <a:defRPr sz="1800" b="0" i="0" u="none" strike="noStrike" kern="0" cap="none" spc="0" baseline="0">
                <a:solidFill>
                  <a:srgbClr val="000000"/>
                </a:solidFill>
                <a:uFillTx/>
              </a:defRPr>
            </a:pPr>
            <a:r>
              <a:rPr kumimoji="0" lang="es-CO"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rPr>
              <a:t>Masividad</a:t>
            </a:r>
            <a:endParaRPr kumimoji="0" lang="es-ES" sz="1200" b="0"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endParaRPr>
          </a:p>
        </p:txBody>
      </p:sp>
      <p:sp>
        <p:nvSpPr>
          <p:cNvPr id="33" name="CuadroTexto 29">
            <a:extLst>
              <a:ext uri="{FF2B5EF4-FFF2-40B4-BE49-F238E27FC236}">
                <a16:creationId xmlns:a16="http://schemas.microsoft.com/office/drawing/2014/main" id="{12A64A86-1C3F-21DE-D29C-A189818B5956}"/>
              </a:ext>
            </a:extLst>
          </p:cNvPr>
          <p:cNvSpPr txBox="1"/>
          <p:nvPr/>
        </p:nvSpPr>
        <p:spPr>
          <a:xfrm>
            <a:off x="10689877" y="2016314"/>
            <a:ext cx="982995" cy="215444"/>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8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Dominantes</a:t>
            </a:r>
          </a:p>
        </p:txBody>
      </p:sp>
      <p:sp>
        <p:nvSpPr>
          <p:cNvPr id="34" name="CuadroTexto 30">
            <a:extLst>
              <a:ext uri="{FF2B5EF4-FFF2-40B4-BE49-F238E27FC236}">
                <a16:creationId xmlns:a16="http://schemas.microsoft.com/office/drawing/2014/main" id="{96EF33BB-A5DE-905D-182F-338A2D2BCCE2}"/>
              </a:ext>
            </a:extLst>
          </p:cNvPr>
          <p:cNvSpPr txBox="1"/>
          <p:nvPr/>
        </p:nvSpPr>
        <p:spPr>
          <a:xfrm>
            <a:off x="6788209" y="2016314"/>
            <a:ext cx="806883" cy="215444"/>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8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Emergentes</a:t>
            </a:r>
          </a:p>
        </p:txBody>
      </p:sp>
      <p:sp>
        <p:nvSpPr>
          <p:cNvPr id="35" name="CuadroTexto 31">
            <a:extLst>
              <a:ext uri="{FF2B5EF4-FFF2-40B4-BE49-F238E27FC236}">
                <a16:creationId xmlns:a16="http://schemas.microsoft.com/office/drawing/2014/main" id="{15920FB3-C142-F054-8081-D9FCB3D36E1C}"/>
              </a:ext>
            </a:extLst>
          </p:cNvPr>
          <p:cNvSpPr txBox="1"/>
          <p:nvPr/>
        </p:nvSpPr>
        <p:spPr>
          <a:xfrm>
            <a:off x="10791605" y="5344847"/>
            <a:ext cx="883467" cy="369332"/>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9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Residuales / Básicos</a:t>
            </a:r>
          </a:p>
        </p:txBody>
      </p:sp>
      <p:sp>
        <p:nvSpPr>
          <p:cNvPr id="36" name="Rectangle 17">
            <a:extLst>
              <a:ext uri="{FF2B5EF4-FFF2-40B4-BE49-F238E27FC236}">
                <a16:creationId xmlns:a16="http://schemas.microsoft.com/office/drawing/2014/main" id="{C5041354-83AF-BDED-C59E-68E39A9F05E0}"/>
              </a:ext>
            </a:extLst>
          </p:cNvPr>
          <p:cNvSpPr/>
          <p:nvPr/>
        </p:nvSpPr>
        <p:spPr>
          <a:xfrm>
            <a:off x="6791464" y="5207671"/>
            <a:ext cx="781326" cy="507831"/>
          </a:xfrm>
          <a:prstGeom prst="rect">
            <a:avLst/>
          </a:prstGeom>
          <a:solidFill>
            <a:sysClr val="windowText" lastClr="000000">
              <a:lumMod val="50000"/>
              <a:lumOff val="50000"/>
            </a:sys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9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Aspectos de menor relación</a:t>
            </a:r>
          </a:p>
        </p:txBody>
      </p:sp>
      <p:sp>
        <p:nvSpPr>
          <p:cNvPr id="4" name="CuadroTexto 3">
            <a:extLst>
              <a:ext uri="{FF2B5EF4-FFF2-40B4-BE49-F238E27FC236}">
                <a16:creationId xmlns:a16="http://schemas.microsoft.com/office/drawing/2014/main" id="{818090D4-A98D-6D6F-C1A6-C579166BE18C}"/>
              </a:ext>
            </a:extLst>
          </p:cNvPr>
          <p:cNvSpPr txBox="1"/>
          <p:nvPr/>
        </p:nvSpPr>
        <p:spPr>
          <a:xfrm>
            <a:off x="47620" y="84926"/>
            <a:ext cx="7034148" cy="523220"/>
          </a:xfrm>
          <a:prstGeom prst="rect">
            <a:avLst/>
          </a:prstGeom>
          <a:noFill/>
          <a:ln>
            <a:noFill/>
          </a:ln>
        </p:spPr>
        <p:txBody>
          <a:bodyPr vert="horz" lIns="91440" tIns="45720" rIns="91440" bIns="45720" rtlCol="0" anchor="ctr">
            <a:noAutofit/>
          </a:bodyPr>
          <a:lstStyle>
            <a:defPPr>
              <a:defRPr lang="es-CO"/>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212121"/>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srgbClr val="212121"/>
                </a:solidFill>
                <a:effectLst/>
                <a:uLnTx/>
                <a:uFillTx/>
                <a:latin typeface="Century Gothic" panose="020B0502020202020204" pitchFamily="34" charset="0"/>
                <a:ea typeface="+mj-ea"/>
                <a:cs typeface="Traditional Arabic" panose="02020603050405020304" pitchFamily="18" charset="-78"/>
              </a:rPr>
              <a:t>Driver Analysis </a:t>
            </a:r>
            <a:r>
              <a:rPr kumimoji="0" lang="es-MX"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rPr>
              <a:t>Beneficios emocionales</a:t>
            </a:r>
            <a:endParaRPr kumimoji="0" lang="es-CO" sz="2800" b="1" i="0" u="none" strike="noStrike" kern="1200" cap="none" spc="0" normalizeH="0" baseline="0" noProof="0" dirty="0">
              <a:ln>
                <a:noFill/>
              </a:ln>
              <a:solidFill>
                <a:srgbClr val="FF6600"/>
              </a:solidFill>
              <a:effectLst/>
              <a:uLnTx/>
              <a:uFillTx/>
              <a:latin typeface="Century Gothic" panose="020B0502020202020204" pitchFamily="34" charset="0"/>
              <a:ea typeface="+mj-ea"/>
              <a:cs typeface="Traditional Arabic" panose="02020603050405020304" pitchFamily="18" charset="-78"/>
            </a:endParaRPr>
          </a:p>
        </p:txBody>
      </p:sp>
      <p:sp>
        <p:nvSpPr>
          <p:cNvPr id="7" name="CuadroTexto 6">
            <a:extLst>
              <a:ext uri="{FF2B5EF4-FFF2-40B4-BE49-F238E27FC236}">
                <a16:creationId xmlns:a16="http://schemas.microsoft.com/office/drawing/2014/main" id="{D8627727-4399-E9A1-6174-75BA19065984}"/>
              </a:ext>
            </a:extLst>
          </p:cNvPr>
          <p:cNvSpPr txBox="1"/>
          <p:nvPr/>
        </p:nvSpPr>
        <p:spPr>
          <a:xfrm>
            <a:off x="6056631" y="2002806"/>
            <a:ext cx="3241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8" name="CuadroTexto 7">
            <a:extLst>
              <a:ext uri="{FF2B5EF4-FFF2-40B4-BE49-F238E27FC236}">
                <a16:creationId xmlns:a16="http://schemas.microsoft.com/office/drawing/2014/main" id="{ED0E29E4-4FA7-6A95-6386-1725177EA4C2}"/>
              </a:ext>
            </a:extLst>
          </p:cNvPr>
          <p:cNvSpPr txBox="1"/>
          <p:nvPr/>
        </p:nvSpPr>
        <p:spPr>
          <a:xfrm>
            <a:off x="6075046" y="5610027"/>
            <a:ext cx="280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10" name="CuadroTexto 9">
            <a:extLst>
              <a:ext uri="{FF2B5EF4-FFF2-40B4-BE49-F238E27FC236}">
                <a16:creationId xmlns:a16="http://schemas.microsoft.com/office/drawing/2014/main" id="{16562940-8F3C-E4BA-7012-17D8C7528D2D}"/>
              </a:ext>
            </a:extLst>
          </p:cNvPr>
          <p:cNvSpPr txBox="1"/>
          <p:nvPr/>
        </p:nvSpPr>
        <p:spPr>
          <a:xfrm>
            <a:off x="6800922" y="5963569"/>
            <a:ext cx="280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11" name="CuadroTexto 10">
            <a:extLst>
              <a:ext uri="{FF2B5EF4-FFF2-40B4-BE49-F238E27FC236}">
                <a16:creationId xmlns:a16="http://schemas.microsoft.com/office/drawing/2014/main" id="{A1F97AFF-6716-931E-1A67-A8716B89AE0B}"/>
              </a:ext>
            </a:extLst>
          </p:cNvPr>
          <p:cNvSpPr txBox="1"/>
          <p:nvPr/>
        </p:nvSpPr>
        <p:spPr>
          <a:xfrm>
            <a:off x="11357165" y="5963857"/>
            <a:ext cx="3241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graphicFrame>
        <p:nvGraphicFramePr>
          <p:cNvPr id="3" name="Gráfico 2">
            <a:extLst>
              <a:ext uri="{FF2B5EF4-FFF2-40B4-BE49-F238E27FC236}">
                <a16:creationId xmlns:a16="http://schemas.microsoft.com/office/drawing/2014/main" id="{919D3035-7B9A-458B-AEC0-DC694BC49354}"/>
              </a:ext>
            </a:extLst>
          </p:cNvPr>
          <p:cNvGraphicFramePr>
            <a:graphicFrameLocks/>
          </p:cNvGraphicFramePr>
          <p:nvPr/>
        </p:nvGraphicFramePr>
        <p:xfrm>
          <a:off x="6355892" y="1885803"/>
          <a:ext cx="5575913" cy="4101630"/>
        </p:xfrm>
        <a:graphic>
          <a:graphicData uri="http://schemas.openxmlformats.org/drawingml/2006/chart">
            <c:chart xmlns:c="http://schemas.openxmlformats.org/drawingml/2006/chart" xmlns:r="http://schemas.openxmlformats.org/officeDocument/2006/relationships" r:id="rId2"/>
          </a:graphicData>
        </a:graphic>
      </p:graphicFrame>
      <p:sp>
        <p:nvSpPr>
          <p:cNvPr id="37" name="Elipse 36">
            <a:extLst>
              <a:ext uri="{FF2B5EF4-FFF2-40B4-BE49-F238E27FC236}">
                <a16:creationId xmlns:a16="http://schemas.microsoft.com/office/drawing/2014/main" id="{5DADB9AC-2E73-7415-F617-62F5EEF6204F}"/>
              </a:ext>
            </a:extLst>
          </p:cNvPr>
          <p:cNvSpPr/>
          <p:nvPr/>
        </p:nvSpPr>
        <p:spPr>
          <a:xfrm rot="20584774">
            <a:off x="8905931" y="3733634"/>
            <a:ext cx="1385679" cy="723179"/>
          </a:xfrm>
          <a:prstGeom prst="ellipse">
            <a:avLst/>
          </a:prstGeom>
          <a:noFill/>
          <a:ln w="19050" cap="flat" cmpd="sng" algn="ctr">
            <a:solidFill>
              <a:srgbClr val="DDDDDD">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21" name="CuadroTexto 20">
            <a:extLst>
              <a:ext uri="{FF2B5EF4-FFF2-40B4-BE49-F238E27FC236}">
                <a16:creationId xmlns:a16="http://schemas.microsoft.com/office/drawing/2014/main" id="{54D8CF74-966C-4D90-CB87-6C8334B4D3FC}"/>
              </a:ext>
            </a:extLst>
          </p:cNvPr>
          <p:cNvSpPr txBox="1"/>
          <p:nvPr/>
        </p:nvSpPr>
        <p:spPr>
          <a:xfrm>
            <a:off x="436010" y="669423"/>
            <a:ext cx="10797328"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este último año la seguridad y confianza en los resultados de los medicamentos genéricos se ha convertido en un beneficio con mayor valor para los consumidores, pasando de ser algo que se espera tengan todos los genéricos, a ser prioritario para generar atractivo hacia marcas específicas; adicionalmente, esta búsqueda de tranquilidad se ve compensada con el “factor humano” del producto, donde se espera que la principal preocupación de las marcas sea cuidar de la salud de las personas.</a:t>
            </a:r>
          </a:p>
        </p:txBody>
      </p:sp>
    </p:spTree>
    <p:extLst>
      <p:ext uri="{BB962C8B-B14F-4D97-AF65-F5344CB8AC3E}">
        <p14:creationId xmlns:p14="http://schemas.microsoft.com/office/powerpoint/2010/main" val="310990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9C0BA56F-9173-8F3E-0BE4-BE7046531F2C}"/>
              </a:ext>
            </a:extLst>
          </p:cNvPr>
          <p:cNvSpPr txBox="1"/>
          <p:nvPr/>
        </p:nvSpPr>
        <p:spPr>
          <a:xfrm>
            <a:off x="0" y="21207"/>
            <a:ext cx="436632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Asociaciones mentales</a:t>
            </a:r>
            <a:endParaRPr kumimoji="0" lang="es-ES" sz="28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sp>
        <p:nvSpPr>
          <p:cNvPr id="8" name="Rectángulo: esquinas redondeadas 7">
            <a:extLst>
              <a:ext uri="{FF2B5EF4-FFF2-40B4-BE49-F238E27FC236}">
                <a16:creationId xmlns:a16="http://schemas.microsoft.com/office/drawing/2014/main" id="{D0E7D710-594A-5C83-151F-CC3B788E3458}"/>
              </a:ext>
            </a:extLst>
          </p:cNvPr>
          <p:cNvSpPr/>
          <p:nvPr/>
        </p:nvSpPr>
        <p:spPr>
          <a:xfrm>
            <a:off x="203190" y="1313278"/>
            <a:ext cx="5292541" cy="4813763"/>
          </a:xfrm>
          <a:prstGeom prst="roundRect">
            <a:avLst>
              <a:gd name="adj" fmla="val 3684"/>
            </a:avLst>
          </a:prstGeom>
          <a:solidFill>
            <a:srgbClr val="EDD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upo 8">
            <a:extLst>
              <a:ext uri="{FF2B5EF4-FFF2-40B4-BE49-F238E27FC236}">
                <a16:creationId xmlns:a16="http://schemas.microsoft.com/office/drawing/2014/main" id="{608C2FBF-F752-FFBA-ECDA-D2991030F528}"/>
              </a:ext>
            </a:extLst>
          </p:cNvPr>
          <p:cNvGrpSpPr/>
          <p:nvPr/>
        </p:nvGrpSpPr>
        <p:grpSpPr>
          <a:xfrm>
            <a:off x="454516" y="1171824"/>
            <a:ext cx="4538200" cy="385011"/>
            <a:chOff x="-1" y="1029902"/>
            <a:chExt cx="4538200" cy="385011"/>
          </a:xfrm>
        </p:grpSpPr>
        <p:sp>
          <p:nvSpPr>
            <p:cNvPr id="10" name="Rectángulo: esquinas redondeadas 23">
              <a:extLst>
                <a:ext uri="{FF2B5EF4-FFF2-40B4-BE49-F238E27FC236}">
                  <a16:creationId xmlns:a16="http://schemas.microsoft.com/office/drawing/2014/main" id="{3B82F22F-4D74-99C2-2A17-B08000317C2E}"/>
                </a:ext>
              </a:extLst>
            </p:cNvPr>
            <p:cNvSpPr/>
            <p:nvPr/>
          </p:nvSpPr>
          <p:spPr>
            <a:xfrm>
              <a:off x="-1" y="1029902"/>
              <a:ext cx="4250320" cy="385011"/>
            </a:xfrm>
            <a:prstGeom prst="roundRect">
              <a:avLst/>
            </a:prstGeom>
            <a:solidFill>
              <a:srgbClr val="C321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429CBCAD-D52E-B347-FB76-20C2B37A0B55}"/>
                </a:ext>
              </a:extLst>
            </p:cNvPr>
            <p:cNvSpPr txBox="1"/>
            <p:nvPr/>
          </p:nvSpPr>
          <p:spPr>
            <a:xfrm>
              <a:off x="287879" y="1052256"/>
              <a:ext cx="42503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¿Cómo Interpretar un plasma?</a:t>
              </a:r>
              <a:endParaRPr kumimoji="0" lang="es-ES" alt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sp>
        <p:nvSpPr>
          <p:cNvPr id="12" name="Elipse 11">
            <a:extLst>
              <a:ext uri="{FF2B5EF4-FFF2-40B4-BE49-F238E27FC236}">
                <a16:creationId xmlns:a16="http://schemas.microsoft.com/office/drawing/2014/main" id="{27AD0CB9-3D62-41D8-CDF8-CA2FFE5B0745}"/>
              </a:ext>
            </a:extLst>
          </p:cNvPr>
          <p:cNvSpPr/>
          <p:nvPr/>
        </p:nvSpPr>
        <p:spPr>
          <a:xfrm>
            <a:off x="277926" y="1062767"/>
            <a:ext cx="484443" cy="484443"/>
          </a:xfrm>
          <a:prstGeom prst="ellipse">
            <a:avLst/>
          </a:prstGeom>
          <a:solidFill>
            <a:srgbClr val="C321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7">
            <a:extLst>
              <a:ext uri="{FF2B5EF4-FFF2-40B4-BE49-F238E27FC236}">
                <a16:creationId xmlns:a16="http://schemas.microsoft.com/office/drawing/2014/main" id="{0E8D92FE-A8A7-7F6F-D0B5-06FFA7743F4E}"/>
              </a:ext>
            </a:extLst>
          </p:cNvPr>
          <p:cNvSpPr>
            <a:spLocks noChangeArrowheads="1"/>
          </p:cNvSpPr>
          <p:nvPr/>
        </p:nvSpPr>
        <p:spPr bwMode="auto">
          <a:xfrm>
            <a:off x="280048" y="1783244"/>
            <a:ext cx="5038400" cy="4510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538163">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just" defTabSz="914400" rtl="0" eaLnBrk="1" fontAlgn="auto" latinLnBrk="0" hangingPunct="1">
              <a:lnSpc>
                <a:spcPct val="100000"/>
              </a:lnSpc>
              <a:spcBef>
                <a:spcPct val="30000"/>
              </a:spcBef>
              <a:spcAft>
                <a:spcPts val="0"/>
              </a:spcAft>
              <a:buClrTx/>
              <a:buSzTx/>
              <a:buFontTx/>
              <a:buNone/>
              <a:tabLst/>
              <a:defRPr/>
            </a:pPr>
            <a:r>
              <a:rPr kumimoji="0" lang="es-ES_tradnl" altLang="es-ES" sz="11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Arial" panose="020B0604020202020204" pitchFamily="34" charset="0"/>
              </a:rPr>
              <a:t>El Análisis Plasma es una herramienta útil para interpretar respuestas de variables categóricas que permitan analizar la imagen y posicionamiento de marcas respecto a algunos atributos que permitan identificar el estado actual del mercado, oportunidades o ventajas competitivas para una futura estrategia de posicionamiento. </a:t>
            </a:r>
          </a:p>
          <a:p>
            <a:pPr marL="0" marR="0" lvl="0" indent="0" algn="just" defTabSz="914400" rtl="0" eaLnBrk="1" fontAlgn="auto" latinLnBrk="0" hangingPunct="1">
              <a:lnSpc>
                <a:spcPct val="100000"/>
              </a:lnSpc>
              <a:spcBef>
                <a:spcPct val="30000"/>
              </a:spcBef>
              <a:spcAft>
                <a:spcPts val="0"/>
              </a:spcAft>
              <a:buClrTx/>
              <a:buSzTx/>
              <a:buFontTx/>
              <a:buNone/>
              <a:tabLst/>
              <a:defRPr/>
            </a:pPr>
            <a:endParaRPr kumimoji="0" lang="es-ES_tradnl" altLang="es-ES" sz="11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Arial" panose="020B0604020202020204" pitchFamily="34" charset="0"/>
            </a:endParaRPr>
          </a:p>
          <a:p>
            <a:pPr marL="0" marR="0" lvl="0" indent="0" algn="just" defTabSz="914400" rtl="0" eaLnBrk="1" fontAlgn="auto" latinLnBrk="0" hangingPunct="1">
              <a:lnSpc>
                <a:spcPct val="100000"/>
              </a:lnSpc>
              <a:spcBef>
                <a:spcPct val="30000"/>
              </a:spcBef>
              <a:spcAft>
                <a:spcPts val="0"/>
              </a:spcAft>
              <a:buClrTx/>
              <a:buSzTx/>
              <a:buFontTx/>
              <a:buNone/>
              <a:tabLst/>
              <a:defRPr/>
            </a:pPr>
            <a:r>
              <a:rPr kumimoji="0" lang="es-ES_tradnl" altLang="es-ES" sz="11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Arial" panose="020B0604020202020204" pitchFamily="34" charset="0"/>
              </a:rPr>
              <a:t>Una de las ventajas de este tipo de análisis de correspondencias múltiples es el resumen al máximo de la información proveniente de la relación marcas - características (Atributos, beneficios Funcionales, Emocionales, etc.), recogiendo para este caso el 76,6% de la información total.</a:t>
            </a:r>
          </a:p>
          <a:p>
            <a:pPr marL="0" marR="0" lvl="0" indent="0" algn="just" defTabSz="914400" rtl="0" eaLnBrk="1" fontAlgn="auto" latinLnBrk="0" hangingPunct="1">
              <a:lnSpc>
                <a:spcPct val="100000"/>
              </a:lnSpc>
              <a:spcBef>
                <a:spcPct val="30000"/>
              </a:spcBef>
              <a:spcAft>
                <a:spcPts val="0"/>
              </a:spcAft>
              <a:buClrTx/>
              <a:buSzTx/>
              <a:buFontTx/>
              <a:buNone/>
              <a:tabLst/>
              <a:defRPr/>
            </a:pPr>
            <a:endParaRPr kumimoji="0" lang="es-ES_tradnl" altLang="es-ES" sz="11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Arial" panose="020B0604020202020204" pitchFamily="34" charset="0"/>
            </a:endParaRPr>
          </a:p>
          <a:p>
            <a:pPr marL="0" marR="0" lvl="0" indent="0" algn="just" defTabSz="914400" rtl="0" eaLnBrk="1" fontAlgn="auto" latinLnBrk="0" hangingPunct="1">
              <a:lnSpc>
                <a:spcPct val="100000"/>
              </a:lnSpc>
              <a:spcBef>
                <a:spcPct val="30000"/>
              </a:spcBef>
              <a:spcAft>
                <a:spcPts val="0"/>
              </a:spcAft>
              <a:buClrTx/>
              <a:buSzTx/>
              <a:buFontTx/>
              <a:buNone/>
              <a:tabLst/>
              <a:defRPr/>
            </a:pPr>
            <a:r>
              <a:rPr kumimoji="0" lang="es-ES_tradnl" altLang="es-ES" sz="11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Arial" panose="020B0604020202020204" pitchFamily="34" charset="0"/>
              </a:rPr>
              <a:t>En un plasma, los atributos están representadas por triángulos y las marcas por puntos de color negro, en ellos se analiza su tamaño y  la cercanía entre estos. Entre mas cerca mayor distinción de la marca por ese atributo.</a:t>
            </a:r>
          </a:p>
          <a:p>
            <a:pPr marL="0" marR="0" lvl="0" indent="0" algn="just" defTabSz="914400" rtl="0" eaLnBrk="1" fontAlgn="auto" latinLnBrk="0" hangingPunct="1">
              <a:lnSpc>
                <a:spcPct val="100000"/>
              </a:lnSpc>
              <a:spcBef>
                <a:spcPct val="30000"/>
              </a:spcBef>
              <a:spcAft>
                <a:spcPts val="0"/>
              </a:spcAft>
              <a:buClrTx/>
              <a:buSzTx/>
              <a:buFontTx/>
              <a:buNone/>
              <a:tabLst/>
              <a:defRPr/>
            </a:pPr>
            <a:r>
              <a:rPr kumimoji="0" lang="es-ES_tradnl" altLang="es-ES" sz="11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Arial" panose="020B0604020202020204" pitchFamily="34" charset="0"/>
              </a:rPr>
              <a:t>En caso de no tener cercanía entre los puntos y triángulos esto indica que no hay </a:t>
            </a:r>
            <a:r>
              <a:rPr kumimoji="0" lang="es-ES_tradnl" altLang="es-ES" sz="1100" b="0" i="1"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Arial" panose="020B0604020202020204" pitchFamily="34" charset="0"/>
              </a:rPr>
              <a:t>distinción</a:t>
            </a:r>
            <a:r>
              <a:rPr kumimoji="0" lang="es-ES_tradnl" altLang="es-ES" sz="11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Arial" panose="020B0604020202020204" pitchFamily="34" charset="0"/>
              </a:rPr>
              <a:t> de la marca  por ese atributo, lo que permitiría visualizar una oportunidad en el mercado</a:t>
            </a:r>
          </a:p>
          <a:p>
            <a:pPr marL="0" marR="0" lvl="0" indent="0" algn="just" defTabSz="914400" rtl="0" eaLnBrk="1" fontAlgn="auto" latinLnBrk="0" hangingPunct="1">
              <a:lnSpc>
                <a:spcPct val="100000"/>
              </a:lnSpc>
              <a:spcBef>
                <a:spcPct val="30000"/>
              </a:spcBef>
              <a:spcAft>
                <a:spcPts val="0"/>
              </a:spcAft>
              <a:buClrTx/>
              <a:buSzTx/>
              <a:buFontTx/>
              <a:buNone/>
              <a:tabLst/>
              <a:defRPr/>
            </a:pPr>
            <a:endParaRPr kumimoji="0" lang="es-ES_tradnl" altLang="es-ES" sz="11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Arial" panose="020B0604020202020204" pitchFamily="34" charset="0"/>
            </a:endParaRPr>
          </a:p>
          <a:p>
            <a:pPr marL="0" marR="0" lvl="0" indent="0" algn="just" defTabSz="914400" rtl="0" eaLnBrk="1" fontAlgn="auto" latinLnBrk="0" hangingPunct="1">
              <a:lnSpc>
                <a:spcPct val="100000"/>
              </a:lnSpc>
              <a:spcBef>
                <a:spcPct val="30000"/>
              </a:spcBef>
              <a:spcAft>
                <a:spcPts val="0"/>
              </a:spcAft>
              <a:buClrTx/>
              <a:buSzTx/>
              <a:buFontTx/>
              <a:buNone/>
              <a:tabLst/>
              <a:defRPr/>
            </a:pPr>
            <a:r>
              <a:rPr kumimoji="0" lang="es-ES_tradnl" altLang="es-ES" sz="11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Arial" panose="020B0604020202020204" pitchFamily="34" charset="0"/>
              </a:rPr>
              <a:t>Finalmente el tamaño de los círculos permite visualizar las marcas con mayor mención o mas conocimiento, numéricamente esto se aprecia en el indicador de inercia.</a:t>
            </a:r>
          </a:p>
        </p:txBody>
      </p:sp>
      <p:pic>
        <p:nvPicPr>
          <p:cNvPr id="14" name="Gráfico 34" descr="Lluvia de ideas con relleno sólido">
            <a:extLst>
              <a:ext uri="{FF2B5EF4-FFF2-40B4-BE49-F238E27FC236}">
                <a16:creationId xmlns:a16="http://schemas.microsoft.com/office/drawing/2014/main" id="{450372B7-EF14-7829-42C3-A7DAD1DACA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701" y="1087673"/>
            <a:ext cx="441453" cy="441453"/>
          </a:xfrm>
          <a:prstGeom prst="rect">
            <a:avLst/>
          </a:prstGeom>
        </p:spPr>
      </p:pic>
      <p:pic>
        <p:nvPicPr>
          <p:cNvPr id="3" name="Imagen 2">
            <a:extLst>
              <a:ext uri="{FF2B5EF4-FFF2-40B4-BE49-F238E27FC236}">
                <a16:creationId xmlns:a16="http://schemas.microsoft.com/office/drawing/2014/main" id="{2C1CFFA9-52BB-1122-FC5B-C38838DA065A}"/>
              </a:ext>
            </a:extLst>
          </p:cNvPr>
          <p:cNvPicPr>
            <a:picLocks noChangeAspect="1"/>
          </p:cNvPicPr>
          <p:nvPr/>
        </p:nvPicPr>
        <p:blipFill>
          <a:blip r:embed="rId3"/>
          <a:stretch>
            <a:fillRect/>
          </a:stretch>
        </p:blipFill>
        <p:spPr>
          <a:xfrm>
            <a:off x="5590919" y="2141178"/>
            <a:ext cx="6498445" cy="3065304"/>
          </a:xfrm>
          <a:prstGeom prst="rect">
            <a:avLst/>
          </a:prstGeom>
        </p:spPr>
      </p:pic>
    </p:spTree>
    <p:extLst>
      <p:ext uri="{BB962C8B-B14F-4D97-AF65-F5344CB8AC3E}">
        <p14:creationId xmlns:p14="http://schemas.microsoft.com/office/powerpoint/2010/main" val="711884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esquinas redondeadas 7">
            <a:extLst>
              <a:ext uri="{FF2B5EF4-FFF2-40B4-BE49-F238E27FC236}">
                <a16:creationId xmlns:a16="http://schemas.microsoft.com/office/drawing/2014/main" id="{E812E151-E73B-7BF9-8B78-95AF6A413270}"/>
              </a:ext>
            </a:extLst>
          </p:cNvPr>
          <p:cNvSpPr/>
          <p:nvPr/>
        </p:nvSpPr>
        <p:spPr>
          <a:xfrm>
            <a:off x="5466476" y="4673625"/>
            <a:ext cx="6085655" cy="1800000"/>
          </a:xfrm>
          <a:prstGeom prst="roundRect">
            <a:avLst>
              <a:gd name="adj" fmla="val 3684"/>
            </a:avLst>
          </a:prstGeom>
          <a:solidFill>
            <a:srgbClr val="EDD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upo 8">
            <a:extLst>
              <a:ext uri="{FF2B5EF4-FFF2-40B4-BE49-F238E27FC236}">
                <a16:creationId xmlns:a16="http://schemas.microsoft.com/office/drawing/2014/main" id="{5A388F7C-9FEC-3120-2B60-AE2A60CFA6A6}"/>
              </a:ext>
            </a:extLst>
          </p:cNvPr>
          <p:cNvGrpSpPr/>
          <p:nvPr/>
        </p:nvGrpSpPr>
        <p:grpSpPr>
          <a:xfrm>
            <a:off x="5738425" y="1003316"/>
            <a:ext cx="4250320" cy="385011"/>
            <a:chOff x="-1" y="1029902"/>
            <a:chExt cx="4250320" cy="385011"/>
          </a:xfrm>
        </p:grpSpPr>
        <p:sp>
          <p:nvSpPr>
            <p:cNvPr id="10" name="Rectángulo: esquinas redondeadas 23">
              <a:extLst>
                <a:ext uri="{FF2B5EF4-FFF2-40B4-BE49-F238E27FC236}">
                  <a16:creationId xmlns:a16="http://schemas.microsoft.com/office/drawing/2014/main" id="{7457F87D-3882-824A-8F3F-8C32E38BAD4F}"/>
                </a:ext>
              </a:extLst>
            </p:cNvPr>
            <p:cNvSpPr/>
            <p:nvPr/>
          </p:nvSpPr>
          <p:spPr>
            <a:xfrm>
              <a:off x="-1" y="1029902"/>
              <a:ext cx="4250320" cy="385011"/>
            </a:xfrm>
            <a:prstGeom prst="roundRect">
              <a:avLst/>
            </a:prstGeom>
            <a:solidFill>
              <a:srgbClr val="2E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C9F4BB18-F9C1-461D-AE79-495541D3F914}"/>
                </a:ext>
              </a:extLst>
            </p:cNvPr>
            <p:cNvSpPr txBox="1"/>
            <p:nvPr/>
          </p:nvSpPr>
          <p:spPr>
            <a:xfrm>
              <a:off x="287879" y="1052256"/>
              <a:ext cx="366633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¿Cómo Interpretar un plasma?</a:t>
              </a:r>
              <a:endParaRPr kumimoji="0" lang="es-ES" alt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sp>
        <p:nvSpPr>
          <p:cNvPr id="12" name="Elipse 11">
            <a:extLst>
              <a:ext uri="{FF2B5EF4-FFF2-40B4-BE49-F238E27FC236}">
                <a16:creationId xmlns:a16="http://schemas.microsoft.com/office/drawing/2014/main" id="{8833152E-DD2F-DAD6-EDF9-7700ECBC1084}"/>
              </a:ext>
            </a:extLst>
          </p:cNvPr>
          <p:cNvSpPr/>
          <p:nvPr/>
        </p:nvSpPr>
        <p:spPr>
          <a:xfrm>
            <a:off x="5561835" y="894259"/>
            <a:ext cx="484443" cy="484443"/>
          </a:xfrm>
          <a:prstGeom prst="ellipse">
            <a:avLst/>
          </a:prstGeom>
          <a:solidFill>
            <a:srgbClr val="2E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áfico 11" descr="Lluvia de ideas con relleno sólido">
            <a:extLst>
              <a:ext uri="{FF2B5EF4-FFF2-40B4-BE49-F238E27FC236}">
                <a16:creationId xmlns:a16="http://schemas.microsoft.com/office/drawing/2014/main" id="{5CEA7376-87F5-7E9E-C7EC-F89A8A7FCC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3418" y="919165"/>
            <a:ext cx="441453" cy="441453"/>
          </a:xfrm>
          <a:prstGeom prst="rect">
            <a:avLst/>
          </a:prstGeom>
        </p:spPr>
      </p:pic>
      <p:sp>
        <p:nvSpPr>
          <p:cNvPr id="14" name="Rectangle 2">
            <a:extLst>
              <a:ext uri="{FF2B5EF4-FFF2-40B4-BE49-F238E27FC236}">
                <a16:creationId xmlns:a16="http://schemas.microsoft.com/office/drawing/2014/main" id="{6EFC0C0D-FF50-8B27-16D5-F5342D830CA5}"/>
              </a:ext>
            </a:extLst>
          </p:cNvPr>
          <p:cNvSpPr>
            <a:spLocks noChangeArrowheads="1"/>
          </p:cNvSpPr>
          <p:nvPr/>
        </p:nvSpPr>
        <p:spPr bwMode="auto">
          <a:xfrm>
            <a:off x="326571" y="1003316"/>
            <a:ext cx="4899554" cy="535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94" tIns="45697" rIns="91394" bIns="45697">
            <a:spAutoFit/>
          </a:bodyPr>
          <a:lstStyle/>
          <a:p>
            <a:pPr marL="171450" marR="0" lvl="0" indent="-171450" algn="just" defTabSz="914400" rtl="0" eaLnBrk="1" fontAlgn="auto" latinLnBrk="0" hangingPunct="1">
              <a:lnSpc>
                <a:spcPct val="100000"/>
              </a:lnSpc>
              <a:spcBef>
                <a:spcPct val="30000"/>
              </a:spcBef>
              <a:spcAft>
                <a:spcPts val="0"/>
              </a:spcAft>
              <a:buClrTx/>
              <a:buSzTx/>
              <a:buFont typeface="Arial" panose="020B0604020202020204" pitchFamily="34" charset="0"/>
              <a:buChar char="•"/>
              <a:tabLst/>
              <a:defRPr/>
            </a:pPr>
            <a:r>
              <a:rPr kumimoji="0" lang="es-CO" sz="1100" b="1" i="0" u="none" strike="noStrike" kern="1200" cap="none" spc="0" normalizeH="0" baseline="0" noProof="0" dirty="0">
                <a:ln>
                  <a:noFill/>
                </a:ln>
                <a:solidFill>
                  <a:srgbClr val="C32127"/>
                </a:solidFill>
                <a:effectLst>
                  <a:outerShdw blurRad="38100" dist="38100" dir="2700000" algn="tl">
                    <a:srgbClr val="C0C0C0"/>
                  </a:outerShdw>
                </a:effectLst>
                <a:uLnTx/>
                <a:uFillTx/>
                <a:latin typeface="Century Gothic" panose="020B0502020202020204" pitchFamily="34" charset="0"/>
                <a:ea typeface="+mn-ea"/>
                <a:cs typeface="Arial" charset="0"/>
              </a:rPr>
              <a:t>Cantidad de triángulos o factores cerca de las marcas</a:t>
            </a:r>
            <a:r>
              <a:rPr kumimoji="0" lang="es-CO" sz="1100" b="0" i="0" u="none" strike="noStrike" kern="1200" cap="none" spc="0" normalizeH="0" baseline="0" noProof="0" dirty="0">
                <a:ln>
                  <a:noFill/>
                </a:ln>
                <a:solidFill>
                  <a:srgbClr val="C32127"/>
                </a:solidFill>
                <a:effectLst/>
                <a:uLnTx/>
                <a:uFillTx/>
                <a:latin typeface="Century Gothic" panose="020B0502020202020204" pitchFamily="34" charset="0"/>
                <a:ea typeface="+mn-ea"/>
                <a:cs typeface="Arial" charset="0"/>
              </a:rPr>
              <a:t>: </a:t>
            </a: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rPr>
              <a:t>indica los atributos o beneficios que se asocian a las marcas. La diferenciación de estas últimas está dada por la proporción en la que comparte triángulos o factores con las demás marcas a su alrededor y la distancia entre los triángulos y las marcas.</a:t>
            </a:r>
            <a:endParaRPr kumimoji="0" lang="es-CO" sz="11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ea typeface="+mn-ea"/>
              <a:cs typeface="Arial" charset="0"/>
            </a:endParaRPr>
          </a:p>
          <a:p>
            <a:pPr marL="171450" marR="0" lvl="0" indent="-171450" algn="just" defTabSz="914400" rtl="0" eaLnBrk="1" fontAlgn="auto" latinLnBrk="0" hangingPunct="1">
              <a:lnSpc>
                <a:spcPct val="100000"/>
              </a:lnSpc>
              <a:spcBef>
                <a:spcPct val="30000"/>
              </a:spcBef>
              <a:spcAft>
                <a:spcPts val="0"/>
              </a:spcAft>
              <a:buClrTx/>
              <a:buSzTx/>
              <a:buFont typeface="Arial" panose="020B0604020202020204" pitchFamily="34" charset="0"/>
              <a:buChar char="•"/>
              <a:tabLst/>
              <a:defRPr/>
            </a:pPr>
            <a:r>
              <a:rPr kumimoji="0" lang="es-CO" sz="1100" b="1" i="0" u="none" strike="noStrike" kern="1200" cap="none" spc="0" normalizeH="0" baseline="0" noProof="0" dirty="0">
                <a:ln>
                  <a:noFill/>
                </a:ln>
                <a:solidFill>
                  <a:srgbClr val="C32127"/>
                </a:solidFill>
                <a:effectLst>
                  <a:outerShdw blurRad="38100" dist="38100" dir="2700000" algn="tl">
                    <a:srgbClr val="C0C0C0"/>
                  </a:outerShdw>
                </a:effectLst>
                <a:uLnTx/>
                <a:uFillTx/>
                <a:latin typeface="Century Gothic" panose="020B0502020202020204" pitchFamily="34" charset="0"/>
                <a:ea typeface="+mn-ea"/>
                <a:cs typeface="Arial" charset="0"/>
              </a:rPr>
              <a:t>El tamaño del triángulo junto a la marca</a:t>
            </a:r>
            <a:r>
              <a:rPr kumimoji="0" lang="es-CO" sz="1100" b="0" i="0" u="none" strike="noStrike" kern="1200" cap="none" spc="0" normalizeH="0" baseline="0" noProof="0" dirty="0">
                <a:ln>
                  <a:noFill/>
                </a:ln>
                <a:solidFill>
                  <a:srgbClr val="C32127"/>
                </a:solidFill>
                <a:effectLst/>
                <a:uLnTx/>
                <a:uFillTx/>
                <a:latin typeface="Century Gothic" panose="020B0502020202020204" pitchFamily="34" charset="0"/>
                <a:ea typeface="+mn-ea"/>
                <a:cs typeface="Arial" charset="0"/>
              </a:rPr>
              <a:t>: </a:t>
            </a: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rPr>
              <a:t>en tanto a mayor tamaño, mayor es la relevancia del atributo que la caracteriza o diferencia. Si a una marca se le asocia solo un triangulo, pero este es de menor tamaño que los otros en el mapa, no es un valor diferencial que pueda interesarle al consumidor en la categoría.</a:t>
            </a:r>
            <a:endParaRPr kumimoji="0" lang="es-CO" sz="11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ea typeface="+mn-ea"/>
              <a:cs typeface="Arial" charset="0"/>
            </a:endParaRPr>
          </a:p>
          <a:p>
            <a:pPr marL="171450" marR="0" lvl="0" indent="-171450" algn="just" defTabSz="914400" rtl="0" eaLnBrk="1" fontAlgn="auto" latinLnBrk="0" hangingPunct="1">
              <a:lnSpc>
                <a:spcPct val="100000"/>
              </a:lnSpc>
              <a:spcBef>
                <a:spcPct val="30000"/>
              </a:spcBef>
              <a:spcAft>
                <a:spcPts val="0"/>
              </a:spcAft>
              <a:buClrTx/>
              <a:buSzTx/>
              <a:buFont typeface="Arial" panose="020B0604020202020204" pitchFamily="34" charset="0"/>
              <a:buChar char="•"/>
              <a:tabLst/>
              <a:defRPr/>
            </a:pPr>
            <a:r>
              <a:rPr kumimoji="0" lang="es-CO" sz="1100" b="1" i="0" u="none" strike="noStrike" kern="1200" cap="none" spc="0" normalizeH="0" baseline="0" noProof="0" dirty="0">
                <a:ln>
                  <a:noFill/>
                </a:ln>
                <a:solidFill>
                  <a:srgbClr val="C32127"/>
                </a:solidFill>
                <a:effectLst>
                  <a:outerShdw blurRad="38100" dist="38100" dir="2700000" algn="tl">
                    <a:srgbClr val="C0C0C0"/>
                  </a:outerShdw>
                </a:effectLst>
                <a:uLnTx/>
                <a:uFillTx/>
                <a:latin typeface="Century Gothic" panose="020B0502020202020204" pitchFamily="34" charset="0"/>
                <a:ea typeface="+mn-ea"/>
                <a:cs typeface="Arial" charset="0"/>
              </a:rPr>
              <a:t>Tamaño del círculo de la marca</a:t>
            </a:r>
            <a:r>
              <a:rPr kumimoji="0" lang="es-CO" sz="1100" b="0" i="0" u="none" strike="noStrike" kern="1200" cap="none" spc="0" normalizeH="0" baseline="0" noProof="0" dirty="0">
                <a:ln>
                  <a:noFill/>
                </a:ln>
                <a:solidFill>
                  <a:srgbClr val="C32127"/>
                </a:solidFill>
                <a:effectLst/>
                <a:uLnTx/>
                <a:uFillTx/>
                <a:latin typeface="Century Gothic" panose="020B0502020202020204" pitchFamily="34" charset="0"/>
                <a:ea typeface="+mn-ea"/>
                <a:cs typeface="Arial" charset="0"/>
              </a:rPr>
              <a:t>: </a:t>
            </a: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rPr>
              <a:t>indica la globalidad con la que adopta la marca los diferentes atributos de la categoría, es decir, la imagen general de la marca. Si una marca tiene un diámetro superior a las otras, indica que cumple con muchos atributos pero no  necesariamente se diferencia por alguno en específico. </a:t>
            </a:r>
          </a:p>
          <a:p>
            <a:pPr marL="171450" marR="0" lvl="0" indent="-171450" algn="just" defTabSz="914400" rtl="0" eaLnBrk="1" fontAlgn="auto" latinLnBrk="0" hangingPunct="1">
              <a:lnSpc>
                <a:spcPct val="100000"/>
              </a:lnSpc>
              <a:spcBef>
                <a:spcPct val="30000"/>
              </a:spcBef>
              <a:spcAft>
                <a:spcPts val="0"/>
              </a:spcAft>
              <a:buClrTx/>
              <a:buSzTx/>
              <a:buFont typeface="Arial" panose="020B0604020202020204" pitchFamily="34" charset="0"/>
              <a:buChar char="•"/>
              <a:tabLst/>
              <a:defRPr/>
            </a:pPr>
            <a:endPar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endParaRPr>
          </a:p>
          <a:p>
            <a:pPr marL="0" marR="0" lvl="0" indent="0" algn="just" defTabSz="914400" rtl="0" eaLnBrk="1" fontAlgn="auto" latinLnBrk="0" hangingPunct="1">
              <a:lnSpc>
                <a:spcPct val="100000"/>
              </a:lnSpc>
              <a:spcBef>
                <a:spcPct val="30000"/>
              </a:spcBef>
              <a:spcAft>
                <a:spcPts val="0"/>
              </a:spcAft>
              <a:buClrTx/>
              <a:buSzTx/>
              <a:buFontTx/>
              <a:buNone/>
              <a:tabLst/>
              <a:defRPr/>
            </a:pP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rPr>
              <a:t>La tabla que acompaña el análisis plasmas es utilizada para observar el peso o Score que las marcas tienen en la captura de información promedio proveniente de todas las características  incluidas en el análisis.</a:t>
            </a:r>
          </a:p>
          <a:p>
            <a:pPr marL="171450" marR="0" lvl="0" indent="-171450" algn="just" defTabSz="914400" rtl="0" eaLnBrk="1" fontAlgn="auto" latinLnBrk="0" hangingPunct="1">
              <a:lnSpc>
                <a:spcPct val="100000"/>
              </a:lnSpc>
              <a:spcBef>
                <a:spcPct val="30000"/>
              </a:spcBef>
              <a:spcAft>
                <a:spcPts val="0"/>
              </a:spcAft>
              <a:buClrTx/>
              <a:buSzTx/>
              <a:buFont typeface="Arial" panose="020B0604020202020204" pitchFamily="34" charset="0"/>
              <a:buChar char="•"/>
              <a:tabLst/>
              <a:defRPr/>
            </a:pPr>
            <a:r>
              <a:rPr kumimoji="0" lang="es-CO" sz="1100" b="1" i="0" u="none" strike="noStrike" kern="1200" cap="none" spc="0" normalizeH="0" baseline="0" noProof="0" dirty="0">
                <a:ln>
                  <a:noFill/>
                </a:ln>
                <a:solidFill>
                  <a:srgbClr val="C32127"/>
                </a:solidFill>
                <a:effectLst>
                  <a:outerShdw blurRad="38100" dist="38100" dir="2700000" algn="tl">
                    <a:srgbClr val="C0C0C0"/>
                  </a:outerShdw>
                </a:effectLst>
                <a:uLnTx/>
                <a:uFillTx/>
                <a:latin typeface="Century Gothic" panose="020B0502020202020204" pitchFamily="34" charset="0"/>
                <a:ea typeface="+mn-ea"/>
                <a:cs typeface="Arial" charset="0"/>
              </a:rPr>
              <a:t>Ejemplo de marca nicho</a:t>
            </a:r>
            <a:r>
              <a:rPr kumimoji="0" lang="es-CO" sz="1100" b="0" i="0" u="none" strike="noStrike" kern="1200" cap="none" spc="0" normalizeH="0" baseline="0" noProof="0" dirty="0">
                <a:ln>
                  <a:noFill/>
                </a:ln>
                <a:solidFill>
                  <a:srgbClr val="C32127"/>
                </a:solidFill>
                <a:effectLst/>
                <a:uLnTx/>
                <a:uFillTx/>
                <a:latin typeface="Century Gothic" panose="020B0502020202020204" pitchFamily="34" charset="0"/>
                <a:ea typeface="+mn-ea"/>
                <a:cs typeface="Arial" charset="0"/>
              </a:rPr>
              <a:t>: </a:t>
            </a: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rPr>
              <a:t>las marcas nicho son identificables por un menor diámetro del círculo y a su vez por la mínima cantidad de triángulos o atributos que se le asocian.</a:t>
            </a:r>
            <a:endParaRPr kumimoji="0" lang="es-CO" sz="11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ea typeface="+mn-ea"/>
              <a:cs typeface="Arial" charset="0"/>
            </a:endParaRPr>
          </a:p>
          <a:p>
            <a:pPr marL="171450" marR="0" lvl="0" indent="-171450" algn="just" defTabSz="914400" rtl="0" eaLnBrk="1" fontAlgn="auto" latinLnBrk="0" hangingPunct="1">
              <a:lnSpc>
                <a:spcPct val="100000"/>
              </a:lnSpc>
              <a:spcBef>
                <a:spcPct val="30000"/>
              </a:spcBef>
              <a:spcAft>
                <a:spcPts val="0"/>
              </a:spcAft>
              <a:buClrTx/>
              <a:buSzTx/>
              <a:buFont typeface="Arial" panose="020B0604020202020204" pitchFamily="34" charset="0"/>
              <a:buChar char="•"/>
              <a:tabLst/>
              <a:defRPr/>
            </a:pPr>
            <a:r>
              <a:rPr kumimoji="0" lang="es-CO" sz="1100" b="1" i="0" u="none" strike="noStrike" kern="1200" cap="none" spc="0" normalizeH="0" baseline="0" noProof="0" dirty="0">
                <a:ln>
                  <a:noFill/>
                </a:ln>
                <a:solidFill>
                  <a:srgbClr val="C32127"/>
                </a:solidFill>
                <a:effectLst>
                  <a:outerShdw blurRad="38100" dist="38100" dir="2700000" algn="tl">
                    <a:srgbClr val="C0C0C0"/>
                  </a:outerShdw>
                </a:effectLst>
                <a:uLnTx/>
                <a:uFillTx/>
                <a:latin typeface="Century Gothic" panose="020B0502020202020204" pitchFamily="34" charset="0"/>
                <a:ea typeface="+mn-ea"/>
                <a:cs typeface="Arial" charset="0"/>
              </a:rPr>
              <a:t>Marcas con las que comparte espacio en las elipses</a:t>
            </a:r>
            <a:r>
              <a:rPr kumimoji="0" lang="es-CO" sz="1100" b="0" i="0" u="none" strike="noStrike" kern="1200" cap="none" spc="0" normalizeH="0" baseline="0" noProof="0" dirty="0">
                <a:ln>
                  <a:noFill/>
                </a:ln>
                <a:solidFill>
                  <a:srgbClr val="C32127"/>
                </a:solidFill>
                <a:effectLst/>
                <a:uLnTx/>
                <a:uFillTx/>
                <a:latin typeface="Century Gothic" panose="020B0502020202020204" pitchFamily="34" charset="0"/>
                <a:ea typeface="+mn-ea"/>
                <a:cs typeface="Arial" charset="0"/>
              </a:rPr>
              <a:t>: </a:t>
            </a: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rPr>
              <a:t>corresponde a las marcas con las que comparte atributos, mostrando la manera que el consumidor las segmenta en su mente.</a:t>
            </a:r>
          </a:p>
          <a:p>
            <a:pPr marL="0" marR="0" lvl="0" indent="0" algn="just" defTabSz="914400" rtl="0" eaLnBrk="1" fontAlgn="auto" latinLnBrk="0" hangingPunct="1">
              <a:lnSpc>
                <a:spcPct val="100000"/>
              </a:lnSpc>
              <a:spcBef>
                <a:spcPct val="30000"/>
              </a:spcBef>
              <a:spcAft>
                <a:spcPts val="0"/>
              </a:spcAft>
              <a:buClrTx/>
              <a:buSzTx/>
              <a:buFontTx/>
              <a:buNone/>
              <a:tabLst/>
              <a:defRPr/>
            </a:pPr>
            <a:r>
              <a:rPr kumimoji="0" lang="es-CO" sz="11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rPr>
              <a:t>El </a:t>
            </a:r>
            <a:r>
              <a:rPr kumimoji="0" lang="es-CO" sz="1100" b="1"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Arial" charset="0"/>
              </a:rPr>
              <a:t>dendrograma</a:t>
            </a:r>
            <a:r>
              <a:rPr kumimoji="0" lang="es-CO" sz="11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rPr>
              <a:t> </a:t>
            </a: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rPr>
              <a:t>es una representación gráfica de los individuos en forma de árbol. El objetivo es organizar los datos en subcategorías que se van dividiendo hasta el nivel deseado. </a:t>
            </a:r>
          </a:p>
        </p:txBody>
      </p:sp>
      <p:sp>
        <p:nvSpPr>
          <p:cNvPr id="15" name="Rectangle 8">
            <a:extLst>
              <a:ext uri="{FF2B5EF4-FFF2-40B4-BE49-F238E27FC236}">
                <a16:creationId xmlns:a16="http://schemas.microsoft.com/office/drawing/2014/main" id="{DC8FF9B6-90C7-073D-C797-C60DD89FDB10}"/>
              </a:ext>
            </a:extLst>
          </p:cNvPr>
          <p:cNvSpPr>
            <a:spLocks noChangeArrowheads="1"/>
          </p:cNvSpPr>
          <p:nvPr/>
        </p:nvSpPr>
        <p:spPr bwMode="auto">
          <a:xfrm>
            <a:off x="5613686" y="4924022"/>
            <a:ext cx="5776209" cy="149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94" tIns="45697" rIns="91394" bIns="45697">
            <a:spAutoFit/>
          </a:bodyPr>
          <a:lstStyle/>
          <a:p>
            <a:pPr marL="0" marR="0" lvl="0" indent="0" algn="just" defTabSz="914400" rtl="0" eaLnBrk="1" fontAlgn="auto" latinLnBrk="0" hangingPunct="1">
              <a:lnSpc>
                <a:spcPct val="100000"/>
              </a:lnSpc>
              <a:spcBef>
                <a:spcPct val="30000"/>
              </a:spcBef>
              <a:spcAft>
                <a:spcPts val="0"/>
              </a:spcAft>
              <a:buClrTx/>
              <a:buSzTx/>
              <a:buFontTx/>
              <a:buNone/>
              <a:tabLst/>
              <a:defRPr/>
            </a:pP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rPr>
              <a:t>Este tipo de representación permite apreciar claramente las relaciones de agrupación entre los individuos después de realizar un análisis de conglomerados. Mediante un algoritmo estadístico se escoge la partición que mejor describa el comportamiento del mercado en la mente del consumidor. </a:t>
            </a:r>
          </a:p>
          <a:p>
            <a:pPr marL="0" marR="0" lvl="0" indent="0" algn="just" defTabSz="914400" rtl="0" eaLnBrk="1" fontAlgn="auto" latinLnBrk="0" hangingPunct="1">
              <a:lnSpc>
                <a:spcPct val="100000"/>
              </a:lnSpc>
              <a:spcBef>
                <a:spcPct val="30000"/>
              </a:spcBef>
              <a:spcAft>
                <a:spcPts val="0"/>
              </a:spcAft>
              <a:buClrTx/>
              <a:buSzTx/>
              <a:buFontTx/>
              <a:buNone/>
              <a:tabLst/>
              <a:defRPr/>
            </a:pPr>
            <a:r>
              <a:rPr kumimoji="0" lang="es-CO" sz="1100" b="1" i="0" u="none" strike="noStrike" kern="1200" cap="none" spc="0" normalizeH="0" baseline="0" noProof="0" dirty="0">
                <a:ln>
                  <a:noFill/>
                </a:ln>
                <a:solidFill>
                  <a:srgbClr val="C32127"/>
                </a:solidFill>
                <a:effectLst/>
                <a:uLnTx/>
                <a:uFillTx/>
                <a:latin typeface="Century Gothic" panose="020B0502020202020204" pitchFamily="34" charset="0"/>
                <a:ea typeface="+mn-ea"/>
                <a:cs typeface="Arial" charset="0"/>
              </a:rPr>
              <a:t>Inercia: </a:t>
            </a: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charset="0"/>
              </a:rPr>
              <a:t>Igualmente, el estadístico Inercia indica el porcentaje de información que recoge el plano perceptual o plasma respecto a la información total. En este caso de estudio, una inercia equivalente al 76,6%; es decir la relación entre los colegios y los beneficios.</a:t>
            </a:r>
          </a:p>
        </p:txBody>
      </p:sp>
      <p:sp>
        <p:nvSpPr>
          <p:cNvPr id="17" name="CuadroTexto 16">
            <a:extLst>
              <a:ext uri="{FF2B5EF4-FFF2-40B4-BE49-F238E27FC236}">
                <a16:creationId xmlns:a16="http://schemas.microsoft.com/office/drawing/2014/main" id="{EB5BA43B-C83B-8B2E-B95D-690A4F922B29}"/>
              </a:ext>
            </a:extLst>
          </p:cNvPr>
          <p:cNvSpPr txBox="1"/>
          <p:nvPr/>
        </p:nvSpPr>
        <p:spPr>
          <a:xfrm>
            <a:off x="5595610" y="4647023"/>
            <a:ext cx="117852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err="1">
                <a:ln>
                  <a:noFill/>
                </a:ln>
                <a:solidFill>
                  <a:srgbClr val="C32127"/>
                </a:solidFill>
                <a:effectLst/>
                <a:uLnTx/>
                <a:uFillTx/>
                <a:latin typeface="Century Gothic" panose="020B0502020202020204" pitchFamily="34" charset="0"/>
                <a:ea typeface="+mn-ea"/>
                <a:cs typeface="+mn-cs"/>
              </a:rPr>
              <a:t>Dendograma</a:t>
            </a:r>
            <a:endParaRPr kumimoji="0" lang="es-CO" sz="1200" b="1" i="0" u="none" strike="noStrike" kern="1200" cap="none" spc="0" normalizeH="0" baseline="0" noProof="0" dirty="0">
              <a:ln>
                <a:noFill/>
              </a:ln>
              <a:solidFill>
                <a:srgbClr val="C32127"/>
              </a:solidFill>
              <a:effectLst/>
              <a:uLnTx/>
              <a:uFillTx/>
              <a:latin typeface="Century Gothic" panose="020B0502020202020204" pitchFamily="34" charset="0"/>
              <a:ea typeface="+mn-ea"/>
              <a:cs typeface="+mn-cs"/>
            </a:endParaRPr>
          </a:p>
        </p:txBody>
      </p:sp>
      <p:pic>
        <p:nvPicPr>
          <p:cNvPr id="2" name="Imagen 1">
            <a:extLst>
              <a:ext uri="{FF2B5EF4-FFF2-40B4-BE49-F238E27FC236}">
                <a16:creationId xmlns:a16="http://schemas.microsoft.com/office/drawing/2014/main" id="{594BC64E-57AA-EB10-7380-32CFC4A34F0B}"/>
              </a:ext>
            </a:extLst>
          </p:cNvPr>
          <p:cNvPicPr>
            <a:picLocks noChangeAspect="1"/>
          </p:cNvPicPr>
          <p:nvPr/>
        </p:nvPicPr>
        <p:blipFill>
          <a:blip r:embed="rId3"/>
          <a:stretch>
            <a:fillRect/>
          </a:stretch>
        </p:blipFill>
        <p:spPr>
          <a:xfrm>
            <a:off x="5485251" y="1401056"/>
            <a:ext cx="6498445" cy="3065304"/>
          </a:xfrm>
          <a:prstGeom prst="rect">
            <a:avLst/>
          </a:prstGeom>
        </p:spPr>
      </p:pic>
      <p:sp>
        <p:nvSpPr>
          <p:cNvPr id="3" name="CuadroTexto 2">
            <a:extLst>
              <a:ext uri="{FF2B5EF4-FFF2-40B4-BE49-F238E27FC236}">
                <a16:creationId xmlns:a16="http://schemas.microsoft.com/office/drawing/2014/main" id="{707BED1D-2BB4-53A7-EE62-955C95C9295B}"/>
              </a:ext>
            </a:extLst>
          </p:cNvPr>
          <p:cNvSpPr txBox="1"/>
          <p:nvPr/>
        </p:nvSpPr>
        <p:spPr>
          <a:xfrm>
            <a:off x="0" y="21207"/>
            <a:ext cx="436632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Asociaciones mentales</a:t>
            </a:r>
            <a:endParaRPr kumimoji="0" lang="es-ES" sz="28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spTree>
    <p:extLst>
      <p:ext uri="{BB962C8B-B14F-4D97-AF65-F5344CB8AC3E}">
        <p14:creationId xmlns:p14="http://schemas.microsoft.com/office/powerpoint/2010/main" val="2453818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7630BD7-B43B-6234-3745-BE9881A02874}"/>
              </a:ext>
            </a:extLst>
          </p:cNvPr>
          <p:cNvSpPr txBox="1"/>
          <p:nvPr/>
        </p:nvSpPr>
        <p:spPr>
          <a:xfrm>
            <a:off x="19757" y="29625"/>
            <a:ext cx="642769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Asociaciones mentales / </a:t>
            </a:r>
            <a:r>
              <a:rPr kumimoji="0" lang="es-ES"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Atributos de marca</a:t>
            </a:r>
            <a:endParaRPr kumimoji="0" lang="es-E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graphicFrame>
        <p:nvGraphicFramePr>
          <p:cNvPr id="10" name="Tabla 9">
            <a:extLst>
              <a:ext uri="{FF2B5EF4-FFF2-40B4-BE49-F238E27FC236}">
                <a16:creationId xmlns:a16="http://schemas.microsoft.com/office/drawing/2014/main" id="{666CEC46-5B1F-8F75-2B35-03DBB990F562}"/>
              </a:ext>
            </a:extLst>
          </p:cNvPr>
          <p:cNvGraphicFramePr>
            <a:graphicFrameLocks noGrp="1"/>
          </p:cNvGraphicFramePr>
          <p:nvPr/>
        </p:nvGraphicFramePr>
        <p:xfrm>
          <a:off x="185395" y="1904117"/>
          <a:ext cx="2236148" cy="3890376"/>
        </p:xfrm>
        <a:graphic>
          <a:graphicData uri="http://schemas.openxmlformats.org/drawingml/2006/table">
            <a:tbl>
              <a:tblPr/>
              <a:tblGrid>
                <a:gridCol w="220746">
                  <a:extLst>
                    <a:ext uri="{9D8B030D-6E8A-4147-A177-3AD203B41FA5}">
                      <a16:colId xmlns:a16="http://schemas.microsoft.com/office/drawing/2014/main" val="3750003949"/>
                    </a:ext>
                  </a:extLst>
                </a:gridCol>
                <a:gridCol w="2015402">
                  <a:extLst>
                    <a:ext uri="{9D8B030D-6E8A-4147-A177-3AD203B41FA5}">
                      <a16:colId xmlns:a16="http://schemas.microsoft.com/office/drawing/2014/main" val="4135009256"/>
                    </a:ext>
                  </a:extLst>
                </a:gridCol>
              </a:tblGrid>
              <a:tr h="104712">
                <a:tc>
                  <a:txBody>
                    <a:bodyPr/>
                    <a:lstStyle/>
                    <a:p>
                      <a:pPr algn="ctr" fontAlgn="b"/>
                      <a:endParaRPr lang="es-CO" sz="1000" b="1" i="0" u="none" strike="noStrike" dirty="0">
                        <a:solidFill>
                          <a:srgbClr val="000000"/>
                        </a:solidFill>
                        <a:effectLst/>
                        <a:latin typeface="Calibri" panose="020F0502020204030204" pitchFamily="34" charset="0"/>
                      </a:endParaRPr>
                    </a:p>
                  </a:txBody>
                  <a:tcPr marL="6306" marR="6306" marT="6306" marB="0" anchor="b">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CO" sz="1000" b="1" i="0" u="none" strike="noStrike" dirty="0">
                          <a:solidFill>
                            <a:srgbClr val="000000"/>
                          </a:solidFill>
                          <a:effectLst/>
                          <a:latin typeface="Calibri" panose="020F0502020204030204" pitchFamily="34" charset="0"/>
                        </a:rPr>
                        <a:t>CONVENCIONES</a:t>
                      </a:r>
                    </a:p>
                  </a:txBody>
                  <a:tcPr marL="6306" marR="6306" marT="6306"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85868637"/>
                  </a:ext>
                </a:extLst>
              </a:tr>
              <a:tr h="139267">
                <a:tc>
                  <a:txBody>
                    <a:bodyPr/>
                    <a:lstStyle/>
                    <a:p>
                      <a:pPr algn="ctr" fontAlgn="ctr"/>
                      <a:r>
                        <a:rPr lang="es-ES" sz="1000" b="1" i="0" u="none" strike="noStrike" dirty="0">
                          <a:solidFill>
                            <a:srgbClr val="000000"/>
                          </a:solidFill>
                          <a:effectLst/>
                          <a:latin typeface="Calibri" panose="020F0502020204030204" pitchFamily="34" charset="0"/>
                        </a:rPr>
                        <a:t>A</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EB5"/>
                    </a:solidFill>
                  </a:tcPr>
                </a:tc>
                <a:tc>
                  <a:txBody>
                    <a:bodyPr/>
                    <a:lstStyle/>
                    <a:p>
                      <a:pPr algn="l" fontAlgn="ctr">
                        <a:buNone/>
                      </a:pPr>
                      <a:r>
                        <a:rPr lang="es-CO" sz="1000" b="0" i="0" u="none" strike="noStrike" dirty="0">
                          <a:solidFill>
                            <a:srgbClr val="000000"/>
                          </a:solidFill>
                          <a:effectLst/>
                          <a:latin typeface="Century Gothic" panose="020B0502020202020204" pitchFamily="34" charset="0"/>
                        </a:rPr>
                        <a:t>Tienen varias presentaciones (comprimidos, jarabes, capsulas, cápsulas, etc.)</a:t>
                      </a:r>
                    </a:p>
                  </a:txBody>
                  <a:tcPr marL="7407" marR="7407" marT="740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6DEB5"/>
                    </a:solidFill>
                  </a:tcPr>
                </a:tc>
                <a:extLst>
                  <a:ext uri="{0D108BD9-81ED-4DB2-BD59-A6C34878D82A}">
                    <a16:rowId xmlns:a16="http://schemas.microsoft.com/office/drawing/2014/main" val="1831034074"/>
                  </a:ext>
                </a:extLst>
              </a:tr>
              <a:tr h="211350">
                <a:tc>
                  <a:txBody>
                    <a:bodyPr/>
                    <a:lstStyle/>
                    <a:p>
                      <a:pPr algn="ctr" fontAlgn="ctr"/>
                      <a:r>
                        <a:rPr lang="es-ES" sz="1000" b="1" i="0" u="none" strike="noStrike" dirty="0">
                          <a:solidFill>
                            <a:srgbClr val="000000"/>
                          </a:solidFill>
                          <a:effectLst/>
                          <a:latin typeface="Calibri" panose="020F0502020204030204" pitchFamily="34" charset="0"/>
                        </a:rPr>
                        <a:t>B</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Tienen un portafolio amplio y variado de productos.</a:t>
                      </a:r>
                    </a:p>
                  </a:txBody>
                  <a:tcPr marL="7407" marR="7407" marT="740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1500614"/>
                  </a:ext>
                </a:extLst>
              </a:tr>
              <a:tr h="211350">
                <a:tc>
                  <a:txBody>
                    <a:bodyPr/>
                    <a:lstStyle/>
                    <a:p>
                      <a:pPr algn="ctr" fontAlgn="ctr"/>
                      <a:r>
                        <a:rPr lang="es-ES" sz="1000" b="1" i="0" u="none" strike="noStrike" dirty="0">
                          <a:solidFill>
                            <a:srgbClr val="000000"/>
                          </a:solidFill>
                          <a:effectLst/>
                          <a:latin typeface="Calibri" panose="020F0502020204030204" pitchFamily="34" charset="0"/>
                        </a:rPr>
                        <a:t>C</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EB5"/>
                    </a:solid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Son medicamentos que se reconocen fácilmente en góndola y en casa.</a:t>
                      </a:r>
                    </a:p>
                  </a:txBody>
                  <a:tcPr marL="7407" marR="7407" marT="740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6DEB5"/>
                    </a:solidFill>
                  </a:tcPr>
                </a:tc>
                <a:extLst>
                  <a:ext uri="{0D108BD9-81ED-4DB2-BD59-A6C34878D82A}">
                    <a16:rowId xmlns:a16="http://schemas.microsoft.com/office/drawing/2014/main" val="3542458790"/>
                  </a:ext>
                </a:extLst>
              </a:tr>
              <a:tr h="211350">
                <a:tc>
                  <a:txBody>
                    <a:bodyPr/>
                    <a:lstStyle/>
                    <a:p>
                      <a:pPr algn="ctr" fontAlgn="ctr"/>
                      <a:r>
                        <a:rPr lang="es-ES" sz="1000" b="1" i="0" u="none" strike="noStrike" dirty="0">
                          <a:solidFill>
                            <a:srgbClr val="000000"/>
                          </a:solidFill>
                          <a:effectLst/>
                          <a:latin typeface="Calibri" panose="020F0502020204030204" pitchFamily="34" charset="0"/>
                        </a:rPr>
                        <a:t>D</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Tiene los empaques más atractivos, legibles y diferenciales.</a:t>
                      </a:r>
                    </a:p>
                  </a:txBody>
                  <a:tcPr marL="7407" marR="7407" marT="740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15285863"/>
                  </a:ext>
                </a:extLst>
              </a:tr>
              <a:tr h="211350">
                <a:tc>
                  <a:txBody>
                    <a:bodyPr/>
                    <a:lstStyle/>
                    <a:p>
                      <a:pPr algn="ctr" fontAlgn="ctr"/>
                      <a:r>
                        <a:rPr lang="es-ES" sz="1000" b="1" i="0" u="none" strike="noStrike" dirty="0">
                          <a:solidFill>
                            <a:srgbClr val="000000"/>
                          </a:solidFill>
                          <a:effectLst/>
                          <a:latin typeface="Calibri" panose="020F0502020204030204" pitchFamily="34" charset="0"/>
                        </a:rPr>
                        <a:t>E</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Cuentan con medicamentos especializados.</a:t>
                      </a:r>
                    </a:p>
                  </a:txBody>
                  <a:tcPr marL="7407" marR="7407" marT="740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5184966"/>
                  </a:ext>
                </a:extLst>
              </a:tr>
              <a:tr h="211350">
                <a:tc>
                  <a:txBody>
                    <a:bodyPr/>
                    <a:lstStyle/>
                    <a:p>
                      <a:pPr algn="ctr" fontAlgn="ctr"/>
                      <a:r>
                        <a:rPr lang="es-ES" sz="1000" b="1" i="0" u="none" strike="noStrike" dirty="0">
                          <a:solidFill>
                            <a:srgbClr val="000000"/>
                          </a:solidFill>
                          <a:effectLst/>
                          <a:latin typeface="Calibri" panose="020F0502020204030204" pitchFamily="34" charset="0"/>
                        </a:rPr>
                        <a:t>F</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Tienen estudios que certifican su calidad.</a:t>
                      </a:r>
                    </a:p>
                  </a:txBody>
                  <a:tcPr marL="7407" marR="7407" marT="740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51908406"/>
                  </a:ext>
                </a:extLst>
              </a:tr>
              <a:tr h="211350">
                <a:tc>
                  <a:txBody>
                    <a:bodyPr/>
                    <a:lstStyle/>
                    <a:p>
                      <a:pPr algn="ctr" fontAlgn="ctr"/>
                      <a:r>
                        <a:rPr lang="es-ES" sz="1000" b="1" i="0" u="none" strike="noStrike" dirty="0">
                          <a:solidFill>
                            <a:srgbClr val="000000"/>
                          </a:solidFill>
                          <a:effectLst/>
                          <a:latin typeface="Calibri" panose="020F0502020204030204" pitchFamily="34" charset="0"/>
                        </a:rPr>
                        <a:t>G</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Son los que me ofrece el dependiente de la farmacia/droguista/EPS.</a:t>
                      </a:r>
                    </a:p>
                  </a:txBody>
                  <a:tcPr marL="7407" marR="7407" marT="740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4264781"/>
                  </a:ext>
                </a:extLst>
              </a:tr>
              <a:tr h="139267">
                <a:tc>
                  <a:txBody>
                    <a:bodyPr/>
                    <a:lstStyle/>
                    <a:p>
                      <a:pPr algn="ctr" fontAlgn="ctr"/>
                      <a:r>
                        <a:rPr lang="es-ES" sz="1000" b="1" i="0" u="none" strike="noStrike" dirty="0">
                          <a:solidFill>
                            <a:srgbClr val="000000"/>
                          </a:solidFill>
                          <a:effectLst/>
                          <a:latin typeface="Calibri" panose="020F0502020204030204" pitchFamily="34" charset="0"/>
                        </a:rPr>
                        <a:t>H</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Respaldado por profesionales de la salud.</a:t>
                      </a:r>
                    </a:p>
                  </a:txBody>
                  <a:tcPr marL="7407" marR="7407" marT="740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19961580"/>
                  </a:ext>
                </a:extLst>
              </a:tr>
              <a:tr h="211350">
                <a:tc>
                  <a:txBody>
                    <a:bodyPr/>
                    <a:lstStyle/>
                    <a:p>
                      <a:pPr algn="ctr" fontAlgn="ctr"/>
                      <a:r>
                        <a:rPr lang="es-ES" sz="1000" b="1" i="0" u="none" strike="noStrike" dirty="0">
                          <a:solidFill>
                            <a:srgbClr val="000000"/>
                          </a:solidFill>
                          <a:effectLst/>
                          <a:latin typeface="Calibri" panose="020F0502020204030204" pitchFamily="34" charset="0"/>
                        </a:rPr>
                        <a:t>I</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EB5"/>
                    </a:solid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Respaldo de una marca/laboratorio reconocido.</a:t>
                      </a:r>
                    </a:p>
                  </a:txBody>
                  <a:tcPr marL="7407" marR="7407" marT="740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6DEB5"/>
                    </a:solidFill>
                  </a:tcPr>
                </a:tc>
                <a:extLst>
                  <a:ext uri="{0D108BD9-81ED-4DB2-BD59-A6C34878D82A}">
                    <a16:rowId xmlns:a16="http://schemas.microsoft.com/office/drawing/2014/main" val="3522359410"/>
                  </a:ext>
                </a:extLst>
              </a:tr>
              <a:tr h="211350">
                <a:tc>
                  <a:txBody>
                    <a:bodyPr/>
                    <a:lstStyle/>
                    <a:p>
                      <a:pPr algn="ctr" fontAlgn="ctr"/>
                      <a:r>
                        <a:rPr lang="es-ES" sz="1000" b="1" i="0" u="none" strike="noStrike" dirty="0">
                          <a:solidFill>
                            <a:srgbClr val="000000"/>
                          </a:solidFill>
                          <a:effectLst/>
                          <a:latin typeface="Calibri" panose="020F0502020204030204" pitchFamily="34" charset="0"/>
                        </a:rPr>
                        <a:t>J</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Cuentan con una larga trayectoria/buena reputación.</a:t>
                      </a:r>
                    </a:p>
                  </a:txBody>
                  <a:tcPr marL="7407" marR="7407" marT="740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1565835"/>
                  </a:ext>
                </a:extLst>
              </a:tr>
            </a:tbl>
          </a:graphicData>
        </a:graphic>
      </p:graphicFrame>
      <p:pic>
        <p:nvPicPr>
          <p:cNvPr id="2" name="Imagen 1">
            <a:extLst>
              <a:ext uri="{FF2B5EF4-FFF2-40B4-BE49-F238E27FC236}">
                <a16:creationId xmlns:a16="http://schemas.microsoft.com/office/drawing/2014/main" id="{31CF10D9-7AF7-709A-39E7-386C5C382B81}"/>
              </a:ext>
            </a:extLst>
          </p:cNvPr>
          <p:cNvPicPr>
            <a:picLocks noChangeAspect="1"/>
          </p:cNvPicPr>
          <p:nvPr/>
        </p:nvPicPr>
        <p:blipFill>
          <a:blip r:embed="rId2"/>
          <a:srcRect l="795" b="1008"/>
          <a:stretch>
            <a:fillRect/>
          </a:stretch>
        </p:blipFill>
        <p:spPr>
          <a:xfrm>
            <a:off x="2509940" y="1757937"/>
            <a:ext cx="9542106" cy="4456248"/>
          </a:xfrm>
          <a:prstGeom prst="rect">
            <a:avLst/>
          </a:prstGeom>
        </p:spPr>
      </p:pic>
      <p:pic>
        <p:nvPicPr>
          <p:cNvPr id="3" name="Imagen 2">
            <a:extLst>
              <a:ext uri="{FF2B5EF4-FFF2-40B4-BE49-F238E27FC236}">
                <a16:creationId xmlns:a16="http://schemas.microsoft.com/office/drawing/2014/main" id="{4827DCEA-D876-5DE3-AF6E-9AEE8AFD6E91}"/>
              </a:ext>
            </a:extLst>
          </p:cNvPr>
          <p:cNvPicPr>
            <a:picLocks noChangeAspect="1"/>
          </p:cNvPicPr>
          <p:nvPr/>
        </p:nvPicPr>
        <p:blipFill>
          <a:blip r:embed="rId3"/>
          <a:stretch>
            <a:fillRect/>
          </a:stretch>
        </p:blipFill>
        <p:spPr>
          <a:xfrm>
            <a:off x="7230666" y="4423514"/>
            <a:ext cx="3784858" cy="1555330"/>
          </a:xfrm>
          <a:prstGeom prst="rect">
            <a:avLst/>
          </a:prstGeom>
        </p:spPr>
      </p:pic>
      <p:cxnSp>
        <p:nvCxnSpPr>
          <p:cNvPr id="15" name="Conector recto 14">
            <a:extLst>
              <a:ext uri="{FF2B5EF4-FFF2-40B4-BE49-F238E27FC236}">
                <a16:creationId xmlns:a16="http://schemas.microsoft.com/office/drawing/2014/main" id="{033A8C29-F17C-0F47-C30D-8BE1B5C81A2F}"/>
              </a:ext>
            </a:extLst>
          </p:cNvPr>
          <p:cNvCxnSpPr>
            <a:cxnSpLocks/>
          </p:cNvCxnSpPr>
          <p:nvPr/>
        </p:nvCxnSpPr>
        <p:spPr>
          <a:xfrm>
            <a:off x="8875725" y="4413916"/>
            <a:ext cx="0" cy="1564927"/>
          </a:xfrm>
          <a:prstGeom prst="line">
            <a:avLst/>
          </a:prstGeom>
          <a:noFill/>
          <a:ln w="28575" cap="flat" cmpd="sng" algn="ctr">
            <a:solidFill>
              <a:srgbClr val="FF0000"/>
            </a:solidFill>
            <a:prstDash val="solid"/>
            <a:miter lim="800000"/>
          </a:ln>
          <a:effectLst/>
        </p:spPr>
      </p:cxnSp>
      <p:sp>
        <p:nvSpPr>
          <p:cNvPr id="25" name="Rectángulo 24">
            <a:extLst>
              <a:ext uri="{FF2B5EF4-FFF2-40B4-BE49-F238E27FC236}">
                <a16:creationId xmlns:a16="http://schemas.microsoft.com/office/drawing/2014/main" id="{C47FFA4D-B41A-197F-D225-539CEE5FFE3C}"/>
              </a:ext>
            </a:extLst>
          </p:cNvPr>
          <p:cNvSpPr/>
          <p:nvPr/>
        </p:nvSpPr>
        <p:spPr>
          <a:xfrm flipV="1">
            <a:off x="8888269" y="4775004"/>
            <a:ext cx="2127239" cy="503864"/>
          </a:xfrm>
          <a:prstGeom prst="rect">
            <a:avLst/>
          </a:prstGeom>
          <a:solidFill>
            <a:srgbClr val="4472C4">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27" name="Rectángulo 26">
            <a:extLst>
              <a:ext uri="{FF2B5EF4-FFF2-40B4-BE49-F238E27FC236}">
                <a16:creationId xmlns:a16="http://schemas.microsoft.com/office/drawing/2014/main" id="{1C95FC25-E66E-36CB-C65D-814DA3469508}"/>
              </a:ext>
            </a:extLst>
          </p:cNvPr>
          <p:cNvSpPr/>
          <p:nvPr/>
        </p:nvSpPr>
        <p:spPr>
          <a:xfrm flipV="1">
            <a:off x="8857063" y="5278870"/>
            <a:ext cx="2158457" cy="699973"/>
          </a:xfrm>
          <a:prstGeom prst="rect">
            <a:avLst/>
          </a:prstGeom>
          <a:solidFill>
            <a:srgbClr val="70AD47">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29" name="Elipse 28">
            <a:extLst>
              <a:ext uri="{FF2B5EF4-FFF2-40B4-BE49-F238E27FC236}">
                <a16:creationId xmlns:a16="http://schemas.microsoft.com/office/drawing/2014/main" id="{3DB056D2-1225-9695-C3C1-185F32E9EBEA}"/>
              </a:ext>
            </a:extLst>
          </p:cNvPr>
          <p:cNvSpPr/>
          <p:nvPr/>
        </p:nvSpPr>
        <p:spPr>
          <a:xfrm rot="4046317">
            <a:off x="3381433" y="3266283"/>
            <a:ext cx="1100960" cy="1165840"/>
          </a:xfrm>
          <a:prstGeom prst="ellipse">
            <a:avLst/>
          </a:prstGeom>
          <a:solidFill>
            <a:srgbClr val="70AD47">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30" name="Elipse 29">
            <a:extLst>
              <a:ext uri="{FF2B5EF4-FFF2-40B4-BE49-F238E27FC236}">
                <a16:creationId xmlns:a16="http://schemas.microsoft.com/office/drawing/2014/main" id="{EF5F483D-5789-4AAA-650C-2C0117260860}"/>
              </a:ext>
            </a:extLst>
          </p:cNvPr>
          <p:cNvSpPr/>
          <p:nvPr/>
        </p:nvSpPr>
        <p:spPr>
          <a:xfrm rot="15396821">
            <a:off x="3939038" y="1717641"/>
            <a:ext cx="898460" cy="1564263"/>
          </a:xfrm>
          <a:prstGeom prst="ellipse">
            <a:avLst/>
          </a:prstGeom>
          <a:solidFill>
            <a:srgbClr val="4472C4">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graphicFrame>
        <p:nvGraphicFramePr>
          <p:cNvPr id="32" name="Tabla 31">
            <a:extLst>
              <a:ext uri="{FF2B5EF4-FFF2-40B4-BE49-F238E27FC236}">
                <a16:creationId xmlns:a16="http://schemas.microsoft.com/office/drawing/2014/main" id="{2A9415FD-1421-BFAA-BD9A-DE9B98764908}"/>
              </a:ext>
            </a:extLst>
          </p:cNvPr>
          <p:cNvGraphicFramePr>
            <a:graphicFrameLocks noGrp="1"/>
          </p:cNvGraphicFramePr>
          <p:nvPr/>
        </p:nvGraphicFramePr>
        <p:xfrm>
          <a:off x="4295642" y="4423514"/>
          <a:ext cx="1816593" cy="1927860"/>
        </p:xfrm>
        <a:graphic>
          <a:graphicData uri="http://schemas.openxmlformats.org/drawingml/2006/table">
            <a:tbl>
              <a:tblPr/>
              <a:tblGrid>
                <a:gridCol w="942340">
                  <a:extLst>
                    <a:ext uri="{9D8B030D-6E8A-4147-A177-3AD203B41FA5}">
                      <a16:colId xmlns:a16="http://schemas.microsoft.com/office/drawing/2014/main" val="486739122"/>
                    </a:ext>
                  </a:extLst>
                </a:gridCol>
                <a:gridCol w="874253">
                  <a:extLst>
                    <a:ext uri="{9D8B030D-6E8A-4147-A177-3AD203B41FA5}">
                      <a16:colId xmlns:a16="http://schemas.microsoft.com/office/drawing/2014/main" val="472113095"/>
                    </a:ext>
                  </a:extLst>
                </a:gridCol>
              </a:tblGrid>
              <a:tr h="175037">
                <a:tc gridSpan="2">
                  <a:txBody>
                    <a:bodyPr/>
                    <a:lstStyle/>
                    <a:p>
                      <a:pPr algn="ctr" rtl="0" fontAlgn="ctr">
                        <a:buNone/>
                      </a:pPr>
                      <a:r>
                        <a:rPr lang="es-CO" sz="1200" b="1" i="0" u="none" strike="noStrike">
                          <a:solidFill>
                            <a:srgbClr val="000000"/>
                          </a:solidFill>
                          <a:effectLst/>
                          <a:latin typeface="Gill Sans MT" panose="020B0502020104020203" pitchFamily="34" charset="0"/>
                        </a:rPr>
                        <a:t>INERCIA 76,6%</a:t>
                      </a:r>
                    </a:p>
                  </a:txBody>
                  <a:tcPr marL="7620" marR="7620" marT="7620" marB="0" anchor="ctr">
                    <a:lnL>
                      <a:noFill/>
                    </a:lnL>
                    <a:lnR>
                      <a:noFill/>
                    </a:lnR>
                    <a:lnT>
                      <a:noFill/>
                    </a:lnT>
                    <a:lnB w="12700" cap="flat" cmpd="sng" algn="ctr">
                      <a:solidFill>
                        <a:srgbClr val="D9D9D9"/>
                      </a:solidFill>
                      <a:prstDash val="solid"/>
                      <a:round/>
                      <a:headEnd type="none" w="med" len="med"/>
                      <a:tailEnd type="none" w="med" len="med"/>
                    </a:lnB>
                    <a:solidFill>
                      <a:srgbClr val="FFFFFF"/>
                    </a:solidFill>
                  </a:tcPr>
                </a:tc>
                <a:tc hMerge="1">
                  <a:txBody>
                    <a:bodyPr/>
                    <a:lstStyle/>
                    <a:p>
                      <a:endParaRPr lang="es-CO"/>
                    </a:p>
                  </a:txBody>
                  <a:tcPr/>
                </a:tc>
                <a:extLst>
                  <a:ext uri="{0D108BD9-81ED-4DB2-BD59-A6C34878D82A}">
                    <a16:rowId xmlns:a16="http://schemas.microsoft.com/office/drawing/2014/main" val="2867757451"/>
                  </a:ext>
                </a:extLst>
              </a:tr>
              <a:tr h="153820">
                <a:tc>
                  <a:txBody>
                    <a:bodyPr/>
                    <a:lstStyle/>
                    <a:p>
                      <a:pPr algn="ctr" rtl="0" fontAlgn="ctr">
                        <a:buNone/>
                      </a:pPr>
                      <a:r>
                        <a:rPr lang="es-CO" sz="1000" b="1" i="0" u="none" strike="noStrike">
                          <a:solidFill>
                            <a:srgbClr val="FFFFFF"/>
                          </a:solidFill>
                          <a:effectLst/>
                          <a:latin typeface="Gill Sans MT" panose="020B0502020104020203" pitchFamily="34" charset="0"/>
                        </a:rPr>
                        <a:t>MARCA</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F7D25"/>
                    </a:solidFill>
                  </a:tcPr>
                </a:tc>
                <a:tc>
                  <a:txBody>
                    <a:bodyPr/>
                    <a:lstStyle/>
                    <a:p>
                      <a:pPr algn="ctr" rtl="0" fontAlgn="ctr">
                        <a:buNone/>
                      </a:pPr>
                      <a:r>
                        <a:rPr lang="es-CO" sz="1000" b="1" i="0" u="none" strike="noStrike">
                          <a:solidFill>
                            <a:srgbClr val="FFFFFF"/>
                          </a:solidFill>
                          <a:effectLst/>
                          <a:latin typeface="Gill Sans MT" panose="020B0502020104020203" pitchFamily="34" charset="0"/>
                        </a:rPr>
                        <a:t>SCORE</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F7D25"/>
                    </a:solidFill>
                  </a:tcPr>
                </a:tc>
                <a:extLst>
                  <a:ext uri="{0D108BD9-81ED-4DB2-BD59-A6C34878D82A}">
                    <a16:rowId xmlns:a16="http://schemas.microsoft.com/office/drawing/2014/main" val="1069295106"/>
                  </a:ext>
                </a:extLst>
              </a:tr>
              <a:tr h="164428">
                <a:tc>
                  <a:txBody>
                    <a:bodyPr/>
                    <a:lstStyle/>
                    <a:p>
                      <a:pPr algn="l" rtl="0" fontAlgn="ctr">
                        <a:buNone/>
                      </a:pPr>
                      <a:r>
                        <a:rPr lang="es-CO" sz="900" b="0" i="0" u="none" strike="noStrike" dirty="0">
                          <a:solidFill>
                            <a:srgbClr val="000000"/>
                          </a:solidFill>
                          <a:effectLst/>
                          <a:latin typeface="Gill Sans MT" panose="020B0502020104020203" pitchFamily="34" charset="0"/>
                        </a:rPr>
                        <a:t>Mk</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25,48%</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246075567"/>
                  </a:ext>
                </a:extLst>
              </a:tr>
              <a:tr h="164428">
                <a:tc>
                  <a:txBody>
                    <a:bodyPr/>
                    <a:lstStyle/>
                    <a:p>
                      <a:pPr algn="l" rtl="0" fontAlgn="ctr">
                        <a:buNone/>
                      </a:pPr>
                      <a:r>
                        <a:rPr lang="es-CO" sz="900" b="0" i="0" u="none" strike="noStrike">
                          <a:solidFill>
                            <a:srgbClr val="000000"/>
                          </a:solidFill>
                          <a:effectLst/>
                          <a:latin typeface="Gill Sans MT" panose="020B0502020104020203" pitchFamily="34" charset="0"/>
                        </a:rPr>
                        <a:t>Genfar</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24,99%</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2041058220"/>
                  </a:ext>
                </a:extLst>
              </a:tr>
              <a:tr h="164428">
                <a:tc>
                  <a:txBody>
                    <a:bodyPr/>
                    <a:lstStyle/>
                    <a:p>
                      <a:pPr algn="l" rtl="0" fontAlgn="ctr">
                        <a:buNone/>
                      </a:pPr>
                      <a:r>
                        <a:rPr lang="es-CO" sz="900" b="0" i="0" u="none" strike="noStrike" dirty="0">
                          <a:solidFill>
                            <a:srgbClr val="000000"/>
                          </a:solidFill>
                          <a:effectLst/>
                          <a:latin typeface="Gill Sans MT" panose="020B0502020104020203" pitchFamily="34" charset="0"/>
                        </a:rPr>
                        <a:t>La Santé</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22,91%</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2167510763"/>
                  </a:ext>
                </a:extLst>
              </a:tr>
              <a:tr h="164428">
                <a:tc>
                  <a:txBody>
                    <a:bodyPr/>
                    <a:lstStyle/>
                    <a:p>
                      <a:pPr algn="l" rtl="0" fontAlgn="ctr">
                        <a:buNone/>
                      </a:pPr>
                      <a:r>
                        <a:rPr lang="es-CO" sz="900" b="0" i="0" u="none" strike="noStrike">
                          <a:solidFill>
                            <a:srgbClr val="000000"/>
                          </a:solidFill>
                          <a:effectLst/>
                          <a:latin typeface="Gill Sans MT" panose="020B0502020104020203" pitchFamily="34" charset="0"/>
                        </a:rPr>
                        <a:t>Laproff</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8,89%</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3031016964"/>
                  </a:ext>
                </a:extLst>
              </a:tr>
              <a:tr h="164428">
                <a:tc>
                  <a:txBody>
                    <a:bodyPr/>
                    <a:lstStyle/>
                    <a:p>
                      <a:pPr algn="l" rtl="0" fontAlgn="ctr">
                        <a:buNone/>
                      </a:pPr>
                      <a:r>
                        <a:rPr lang="es-CO" sz="900" b="0" i="0" u="none" strike="noStrike">
                          <a:solidFill>
                            <a:srgbClr val="000000"/>
                          </a:solidFill>
                          <a:effectLst/>
                          <a:latin typeface="Gill Sans MT" panose="020B0502020104020203" pitchFamily="34" charset="0"/>
                        </a:rPr>
                        <a:t>American Generics</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8,63%</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3740391679"/>
                  </a:ext>
                </a:extLst>
              </a:tr>
              <a:tr h="164428">
                <a:tc>
                  <a:txBody>
                    <a:bodyPr/>
                    <a:lstStyle/>
                    <a:p>
                      <a:pPr algn="l" rtl="0" fontAlgn="ctr">
                        <a:buNone/>
                      </a:pPr>
                      <a:r>
                        <a:rPr lang="es-CO" sz="900" b="0" i="0" u="none" strike="noStrike">
                          <a:solidFill>
                            <a:srgbClr val="000000"/>
                          </a:solidFill>
                          <a:effectLst/>
                          <a:latin typeface="Gill Sans MT" panose="020B0502020104020203" pitchFamily="34" charset="0"/>
                        </a:rPr>
                        <a:t>Ecar</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dirty="0">
                          <a:solidFill>
                            <a:srgbClr val="000000"/>
                          </a:solidFill>
                          <a:effectLst/>
                          <a:latin typeface="Gill Sans MT" panose="020B0502020104020203" pitchFamily="34" charset="0"/>
                        </a:rPr>
                        <a:t>4,54%</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2861586471"/>
                  </a:ext>
                </a:extLst>
              </a:tr>
              <a:tr h="164428">
                <a:tc>
                  <a:txBody>
                    <a:bodyPr/>
                    <a:lstStyle/>
                    <a:p>
                      <a:pPr algn="l" rtl="0" fontAlgn="ctr">
                        <a:buNone/>
                      </a:pPr>
                      <a:r>
                        <a:rPr lang="es-CO" sz="900" b="0" i="0" u="none" strike="noStrike">
                          <a:solidFill>
                            <a:srgbClr val="000000"/>
                          </a:solidFill>
                          <a:effectLst/>
                          <a:latin typeface="Gill Sans MT" panose="020B0502020104020203" pitchFamily="34" charset="0"/>
                        </a:rPr>
                        <a:t>Coaspharma</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dirty="0">
                          <a:solidFill>
                            <a:srgbClr val="000000"/>
                          </a:solidFill>
                          <a:effectLst/>
                          <a:latin typeface="Gill Sans MT" panose="020B0502020104020203" pitchFamily="34" charset="0"/>
                        </a:rPr>
                        <a:t>2,15%</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2186582530"/>
                  </a:ext>
                </a:extLst>
              </a:tr>
              <a:tr h="164428">
                <a:tc>
                  <a:txBody>
                    <a:bodyPr/>
                    <a:lstStyle/>
                    <a:p>
                      <a:pPr algn="l" rtl="0" fontAlgn="ctr">
                        <a:buNone/>
                      </a:pPr>
                      <a:r>
                        <a:rPr lang="es-CO" sz="900" b="0" i="0" u="none" strike="noStrike">
                          <a:solidFill>
                            <a:srgbClr val="000000"/>
                          </a:solidFill>
                          <a:effectLst/>
                          <a:latin typeface="Gill Sans MT" panose="020B0502020104020203" pitchFamily="34" charset="0"/>
                        </a:rPr>
                        <a:t>Humax</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1,59%</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4250856419"/>
                  </a:ext>
                </a:extLst>
              </a:tr>
              <a:tr h="164428">
                <a:tc>
                  <a:txBody>
                    <a:bodyPr/>
                    <a:lstStyle/>
                    <a:p>
                      <a:pPr algn="l" rtl="0" fontAlgn="ctr">
                        <a:buNone/>
                      </a:pPr>
                      <a:r>
                        <a:rPr lang="es-CO" sz="900" b="0" i="0" u="none" strike="noStrike">
                          <a:solidFill>
                            <a:srgbClr val="000000"/>
                          </a:solidFill>
                          <a:effectLst/>
                          <a:latin typeface="Gill Sans MT" panose="020B0502020104020203" pitchFamily="34" charset="0"/>
                        </a:rPr>
                        <a:t>Recipe</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dirty="0">
                          <a:solidFill>
                            <a:srgbClr val="000000"/>
                          </a:solidFill>
                          <a:effectLst/>
                          <a:latin typeface="Gill Sans MT" panose="020B0502020104020203" pitchFamily="34" charset="0"/>
                        </a:rPr>
                        <a:t>0,82%</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1001149673"/>
                  </a:ext>
                </a:extLst>
              </a:tr>
            </a:tbl>
          </a:graphicData>
        </a:graphic>
      </p:graphicFrame>
      <p:sp>
        <p:nvSpPr>
          <p:cNvPr id="33" name="Elipse 32">
            <a:extLst>
              <a:ext uri="{FF2B5EF4-FFF2-40B4-BE49-F238E27FC236}">
                <a16:creationId xmlns:a16="http://schemas.microsoft.com/office/drawing/2014/main" id="{445F97A8-9E6B-9F2D-F3BD-B4C991E9ADBD}"/>
              </a:ext>
            </a:extLst>
          </p:cNvPr>
          <p:cNvSpPr/>
          <p:nvPr/>
        </p:nvSpPr>
        <p:spPr>
          <a:xfrm>
            <a:off x="3257459" y="2886368"/>
            <a:ext cx="531845" cy="461665"/>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CuadroTexto 33">
            <a:extLst>
              <a:ext uri="{FF2B5EF4-FFF2-40B4-BE49-F238E27FC236}">
                <a16:creationId xmlns:a16="http://schemas.microsoft.com/office/drawing/2014/main" id="{901927F3-01AD-01A9-5B2D-5EBA35B87261}"/>
              </a:ext>
            </a:extLst>
          </p:cNvPr>
          <p:cNvSpPr txBox="1"/>
          <p:nvPr/>
        </p:nvSpPr>
        <p:spPr>
          <a:xfrm>
            <a:off x="2449536" y="2567624"/>
            <a:ext cx="1152789" cy="27699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00B050"/>
                </a:solidFill>
                <a:effectLst/>
                <a:uLnTx/>
                <a:uFillTx/>
                <a:latin typeface="Century Gothic" panose="020B0502020202020204" pitchFamily="34" charset="0"/>
                <a:ea typeface="+mn-ea"/>
                <a:cs typeface="Traditional Arabic" panose="02020603050405020304" pitchFamily="18" charset="-78"/>
              </a:rPr>
              <a:t>Oportunidad</a:t>
            </a:r>
            <a:endParaRPr kumimoji="0" lang="es-ES" sz="1200" b="0" i="1" u="none" strike="noStrike" kern="1200" cap="none" spc="0" normalizeH="0" baseline="0" noProof="0" dirty="0">
              <a:ln>
                <a:noFill/>
              </a:ln>
              <a:solidFill>
                <a:srgbClr val="00B050"/>
              </a:solidFill>
              <a:effectLst/>
              <a:uLnTx/>
              <a:uFillTx/>
              <a:latin typeface="Century Gothic" panose="020B0502020202020204" pitchFamily="34" charset="0"/>
              <a:ea typeface="+mn-ea"/>
              <a:cs typeface="Traditional Arabic" panose="02020603050405020304" pitchFamily="18" charset="-78"/>
            </a:endParaRPr>
          </a:p>
        </p:txBody>
      </p:sp>
      <p:sp>
        <p:nvSpPr>
          <p:cNvPr id="14" name="CuadroTexto 13">
            <a:extLst>
              <a:ext uri="{FF2B5EF4-FFF2-40B4-BE49-F238E27FC236}">
                <a16:creationId xmlns:a16="http://schemas.microsoft.com/office/drawing/2014/main" id="{54D8CF74-966C-4D90-CB87-6C8334B4D3FC}"/>
              </a:ext>
            </a:extLst>
          </p:cNvPr>
          <p:cNvSpPr txBox="1"/>
          <p:nvPr/>
        </p:nvSpPr>
        <p:spPr>
          <a:xfrm>
            <a:off x="435719" y="607033"/>
            <a:ext cx="11320561"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El portafolio de productos, la visibilidad de marca y el respaldo se establecen como los principales diferenciadores que se reconocen a La Santé en la categoría de genéricos, pero que al mismo tiempo lo comparte con otras marcas líderes, lo cual dificulta al consumidor asociarlo a una única marca; sin embargo,  el respaldo de profesionales de la salud, se convierte en una oportunidad para conquistar un territorio que no se asocia a la categoría.</a:t>
            </a:r>
          </a:p>
        </p:txBody>
      </p:sp>
    </p:spTree>
    <p:extLst>
      <p:ext uri="{BB962C8B-B14F-4D97-AF65-F5344CB8AC3E}">
        <p14:creationId xmlns:p14="http://schemas.microsoft.com/office/powerpoint/2010/main" val="2467458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554B6-B7E3-6433-E697-6CBC9CED2B50}"/>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5B41C348-CBDB-BDF6-C42A-5F30A0620CA9}"/>
              </a:ext>
            </a:extLst>
          </p:cNvPr>
          <p:cNvSpPr txBox="1"/>
          <p:nvPr/>
        </p:nvSpPr>
        <p:spPr>
          <a:xfrm>
            <a:off x="19757" y="29625"/>
            <a:ext cx="68475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Asociaciones mentales / </a:t>
            </a:r>
            <a:r>
              <a:rPr kumimoji="0" lang="es-ES"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Beneficios funcionales</a:t>
            </a:r>
            <a:endParaRPr kumimoji="0" lang="es-E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pic>
        <p:nvPicPr>
          <p:cNvPr id="4" name="Imagen 3">
            <a:extLst>
              <a:ext uri="{FF2B5EF4-FFF2-40B4-BE49-F238E27FC236}">
                <a16:creationId xmlns:a16="http://schemas.microsoft.com/office/drawing/2014/main" id="{72D185E9-2A33-BE09-2F65-F2A3477FC50C}"/>
              </a:ext>
            </a:extLst>
          </p:cNvPr>
          <p:cNvPicPr>
            <a:picLocks noChangeAspect="1"/>
          </p:cNvPicPr>
          <p:nvPr/>
        </p:nvPicPr>
        <p:blipFill>
          <a:blip r:embed="rId2"/>
          <a:stretch>
            <a:fillRect/>
          </a:stretch>
        </p:blipFill>
        <p:spPr>
          <a:xfrm>
            <a:off x="2421543" y="1916857"/>
            <a:ext cx="9707814" cy="4543409"/>
          </a:xfrm>
          <a:prstGeom prst="rect">
            <a:avLst/>
          </a:prstGeom>
        </p:spPr>
      </p:pic>
      <p:pic>
        <p:nvPicPr>
          <p:cNvPr id="5" name="Imagen 4">
            <a:extLst>
              <a:ext uri="{FF2B5EF4-FFF2-40B4-BE49-F238E27FC236}">
                <a16:creationId xmlns:a16="http://schemas.microsoft.com/office/drawing/2014/main" id="{8C44D7B5-C833-2541-216C-2B970609BC14}"/>
              </a:ext>
            </a:extLst>
          </p:cNvPr>
          <p:cNvPicPr>
            <a:picLocks noChangeAspect="1"/>
          </p:cNvPicPr>
          <p:nvPr/>
        </p:nvPicPr>
        <p:blipFill>
          <a:blip r:embed="rId3"/>
          <a:stretch>
            <a:fillRect/>
          </a:stretch>
        </p:blipFill>
        <p:spPr>
          <a:xfrm>
            <a:off x="3235508" y="4427816"/>
            <a:ext cx="4320914" cy="1790855"/>
          </a:xfrm>
          <a:prstGeom prst="rect">
            <a:avLst/>
          </a:prstGeom>
        </p:spPr>
      </p:pic>
      <p:cxnSp>
        <p:nvCxnSpPr>
          <p:cNvPr id="6" name="Conector recto 5">
            <a:extLst>
              <a:ext uri="{FF2B5EF4-FFF2-40B4-BE49-F238E27FC236}">
                <a16:creationId xmlns:a16="http://schemas.microsoft.com/office/drawing/2014/main" id="{7BC21151-93A5-222A-4533-DE54B06BE872}"/>
              </a:ext>
            </a:extLst>
          </p:cNvPr>
          <p:cNvCxnSpPr>
            <a:cxnSpLocks/>
          </p:cNvCxnSpPr>
          <p:nvPr/>
        </p:nvCxnSpPr>
        <p:spPr>
          <a:xfrm>
            <a:off x="5399828" y="4382880"/>
            <a:ext cx="0" cy="1835791"/>
          </a:xfrm>
          <a:prstGeom prst="line">
            <a:avLst/>
          </a:prstGeom>
          <a:noFill/>
          <a:ln w="28575" cap="flat" cmpd="sng" algn="ctr">
            <a:solidFill>
              <a:srgbClr val="FF0000"/>
            </a:solidFill>
            <a:prstDash val="solid"/>
            <a:miter lim="800000"/>
          </a:ln>
          <a:effectLst/>
        </p:spPr>
      </p:cxnSp>
      <p:sp>
        <p:nvSpPr>
          <p:cNvPr id="19" name="Elipse 18">
            <a:extLst>
              <a:ext uri="{FF2B5EF4-FFF2-40B4-BE49-F238E27FC236}">
                <a16:creationId xmlns:a16="http://schemas.microsoft.com/office/drawing/2014/main" id="{C51616DA-0DA9-C59B-EA03-18DD9C1A3B97}"/>
              </a:ext>
            </a:extLst>
          </p:cNvPr>
          <p:cNvSpPr/>
          <p:nvPr/>
        </p:nvSpPr>
        <p:spPr>
          <a:xfrm rot="6295252">
            <a:off x="10385025" y="2967327"/>
            <a:ext cx="649357" cy="2446732"/>
          </a:xfrm>
          <a:prstGeom prst="ellipse">
            <a:avLst/>
          </a:prstGeom>
          <a:solidFill>
            <a:srgbClr val="70AD47">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21" name="Rectángulo 20">
            <a:extLst>
              <a:ext uri="{FF2B5EF4-FFF2-40B4-BE49-F238E27FC236}">
                <a16:creationId xmlns:a16="http://schemas.microsoft.com/office/drawing/2014/main" id="{6477F9E3-3789-71A6-8DBE-7699027FE3BE}"/>
              </a:ext>
            </a:extLst>
          </p:cNvPr>
          <p:cNvSpPr/>
          <p:nvPr/>
        </p:nvSpPr>
        <p:spPr>
          <a:xfrm flipV="1">
            <a:off x="5395965" y="5281675"/>
            <a:ext cx="2158457" cy="936991"/>
          </a:xfrm>
          <a:prstGeom prst="rect">
            <a:avLst/>
          </a:prstGeom>
          <a:solidFill>
            <a:srgbClr val="70AD47">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22" name="Elipse 21">
            <a:extLst>
              <a:ext uri="{FF2B5EF4-FFF2-40B4-BE49-F238E27FC236}">
                <a16:creationId xmlns:a16="http://schemas.microsoft.com/office/drawing/2014/main" id="{E06D273E-4356-3313-8D1E-E0DBA328EDE8}"/>
              </a:ext>
            </a:extLst>
          </p:cNvPr>
          <p:cNvSpPr/>
          <p:nvPr/>
        </p:nvSpPr>
        <p:spPr>
          <a:xfrm>
            <a:off x="9061451" y="4105392"/>
            <a:ext cx="531845" cy="461665"/>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CuadroTexto 22">
            <a:extLst>
              <a:ext uri="{FF2B5EF4-FFF2-40B4-BE49-F238E27FC236}">
                <a16:creationId xmlns:a16="http://schemas.microsoft.com/office/drawing/2014/main" id="{3C88AF86-C620-1AED-7419-E2A960A018C0}"/>
              </a:ext>
            </a:extLst>
          </p:cNvPr>
          <p:cNvSpPr txBox="1"/>
          <p:nvPr/>
        </p:nvSpPr>
        <p:spPr>
          <a:xfrm>
            <a:off x="7801719" y="4150817"/>
            <a:ext cx="1152789" cy="27699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00B050"/>
                </a:solidFill>
                <a:effectLst/>
                <a:uLnTx/>
                <a:uFillTx/>
                <a:latin typeface="Century Gothic" panose="020B0502020202020204" pitchFamily="34" charset="0"/>
                <a:ea typeface="+mn-ea"/>
                <a:cs typeface="Traditional Arabic" panose="02020603050405020304" pitchFamily="18" charset="-78"/>
              </a:rPr>
              <a:t>Oportunidad</a:t>
            </a:r>
            <a:endParaRPr kumimoji="0" lang="es-ES" sz="1200" b="0" i="1" u="none" strike="noStrike" kern="1200" cap="none" spc="0" normalizeH="0" baseline="0" noProof="0" dirty="0">
              <a:ln>
                <a:noFill/>
              </a:ln>
              <a:solidFill>
                <a:srgbClr val="00B050"/>
              </a:solidFill>
              <a:effectLst/>
              <a:uLnTx/>
              <a:uFillTx/>
              <a:latin typeface="Century Gothic" panose="020B0502020202020204" pitchFamily="34" charset="0"/>
              <a:ea typeface="+mn-ea"/>
              <a:cs typeface="Traditional Arabic" panose="02020603050405020304" pitchFamily="18" charset="-78"/>
            </a:endParaRPr>
          </a:p>
        </p:txBody>
      </p:sp>
      <p:graphicFrame>
        <p:nvGraphicFramePr>
          <p:cNvPr id="24" name="Tabla 23">
            <a:extLst>
              <a:ext uri="{FF2B5EF4-FFF2-40B4-BE49-F238E27FC236}">
                <a16:creationId xmlns:a16="http://schemas.microsoft.com/office/drawing/2014/main" id="{D52C4DD1-B5DA-E4B0-D521-9618DB85E417}"/>
              </a:ext>
            </a:extLst>
          </p:cNvPr>
          <p:cNvGraphicFramePr>
            <a:graphicFrameLocks noGrp="1"/>
          </p:cNvGraphicFramePr>
          <p:nvPr/>
        </p:nvGraphicFramePr>
        <p:xfrm>
          <a:off x="4470342" y="2163471"/>
          <a:ext cx="2396989" cy="1927860"/>
        </p:xfrm>
        <a:graphic>
          <a:graphicData uri="http://schemas.openxmlformats.org/drawingml/2006/table">
            <a:tbl>
              <a:tblPr/>
              <a:tblGrid>
                <a:gridCol w="1373957">
                  <a:extLst>
                    <a:ext uri="{9D8B030D-6E8A-4147-A177-3AD203B41FA5}">
                      <a16:colId xmlns:a16="http://schemas.microsoft.com/office/drawing/2014/main" val="4204313602"/>
                    </a:ext>
                  </a:extLst>
                </a:gridCol>
                <a:gridCol w="1023032">
                  <a:extLst>
                    <a:ext uri="{9D8B030D-6E8A-4147-A177-3AD203B41FA5}">
                      <a16:colId xmlns:a16="http://schemas.microsoft.com/office/drawing/2014/main" val="303127417"/>
                    </a:ext>
                  </a:extLst>
                </a:gridCol>
              </a:tblGrid>
              <a:tr h="179578">
                <a:tc gridSpan="2">
                  <a:txBody>
                    <a:bodyPr/>
                    <a:lstStyle/>
                    <a:p>
                      <a:pPr algn="ctr" rtl="0" fontAlgn="ctr">
                        <a:buNone/>
                      </a:pPr>
                      <a:r>
                        <a:rPr lang="es-CO" sz="1200" b="1" i="0" u="none" strike="noStrike">
                          <a:solidFill>
                            <a:srgbClr val="000000"/>
                          </a:solidFill>
                          <a:effectLst/>
                          <a:latin typeface="Gill Sans MT" panose="020B0502020104020203" pitchFamily="34" charset="0"/>
                        </a:rPr>
                        <a:t>INERCIA 80,1%</a:t>
                      </a:r>
                    </a:p>
                  </a:txBody>
                  <a:tcPr marL="7620" marR="7620" marT="7620" marB="0" anchor="ctr">
                    <a:lnL>
                      <a:noFill/>
                    </a:lnL>
                    <a:lnR>
                      <a:noFill/>
                    </a:lnR>
                    <a:lnT>
                      <a:noFill/>
                    </a:lnT>
                    <a:lnB w="12700" cap="flat" cmpd="sng" algn="ctr">
                      <a:solidFill>
                        <a:srgbClr val="D9D9D9"/>
                      </a:solidFill>
                      <a:prstDash val="solid"/>
                      <a:round/>
                      <a:headEnd type="none" w="med" len="med"/>
                      <a:tailEnd type="none" w="med" len="med"/>
                    </a:lnB>
                    <a:solidFill>
                      <a:srgbClr val="FFFFFF"/>
                    </a:solidFill>
                  </a:tcPr>
                </a:tc>
                <a:tc hMerge="1">
                  <a:txBody>
                    <a:bodyPr/>
                    <a:lstStyle/>
                    <a:p>
                      <a:endParaRPr lang="es-CO"/>
                    </a:p>
                  </a:txBody>
                  <a:tcPr/>
                </a:tc>
                <a:extLst>
                  <a:ext uri="{0D108BD9-81ED-4DB2-BD59-A6C34878D82A}">
                    <a16:rowId xmlns:a16="http://schemas.microsoft.com/office/drawing/2014/main" val="3171029651"/>
                  </a:ext>
                </a:extLst>
              </a:tr>
              <a:tr h="157810">
                <a:tc>
                  <a:txBody>
                    <a:bodyPr/>
                    <a:lstStyle/>
                    <a:p>
                      <a:pPr algn="ctr" rtl="0" fontAlgn="ctr">
                        <a:buNone/>
                      </a:pPr>
                      <a:r>
                        <a:rPr lang="es-CO" sz="1000" b="1" i="0" u="none" strike="noStrike">
                          <a:solidFill>
                            <a:srgbClr val="FFFFFF"/>
                          </a:solidFill>
                          <a:effectLst/>
                          <a:latin typeface="Gill Sans MT" panose="020B0502020104020203" pitchFamily="34" charset="0"/>
                        </a:rPr>
                        <a:t>MARCA</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F7D25"/>
                    </a:solidFill>
                  </a:tcPr>
                </a:tc>
                <a:tc>
                  <a:txBody>
                    <a:bodyPr/>
                    <a:lstStyle/>
                    <a:p>
                      <a:pPr algn="ctr" rtl="0" fontAlgn="ctr">
                        <a:buNone/>
                      </a:pPr>
                      <a:r>
                        <a:rPr lang="es-CO" sz="1000" b="1" i="0" u="none" strike="noStrike" dirty="0">
                          <a:solidFill>
                            <a:srgbClr val="FFFFFF"/>
                          </a:solidFill>
                          <a:effectLst/>
                          <a:latin typeface="Gill Sans MT" panose="020B0502020104020203" pitchFamily="34" charset="0"/>
                        </a:rPr>
                        <a:t>SCORE</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F7D25"/>
                    </a:solidFill>
                  </a:tcPr>
                </a:tc>
                <a:extLst>
                  <a:ext uri="{0D108BD9-81ED-4DB2-BD59-A6C34878D82A}">
                    <a16:rowId xmlns:a16="http://schemas.microsoft.com/office/drawing/2014/main" val="3367576672"/>
                  </a:ext>
                </a:extLst>
              </a:tr>
              <a:tr h="168694">
                <a:tc>
                  <a:txBody>
                    <a:bodyPr/>
                    <a:lstStyle/>
                    <a:p>
                      <a:pPr algn="l" rtl="0" fontAlgn="ctr">
                        <a:buNone/>
                      </a:pPr>
                      <a:r>
                        <a:rPr lang="es-CO" sz="900" b="0" i="0" u="none" strike="noStrike">
                          <a:solidFill>
                            <a:srgbClr val="000000"/>
                          </a:solidFill>
                          <a:effectLst/>
                          <a:latin typeface="Gill Sans MT" panose="020B0502020104020203" pitchFamily="34" charset="0"/>
                        </a:rPr>
                        <a:t>Genfar</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25,27%</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985057936"/>
                  </a:ext>
                </a:extLst>
              </a:tr>
              <a:tr h="168694">
                <a:tc>
                  <a:txBody>
                    <a:bodyPr/>
                    <a:lstStyle/>
                    <a:p>
                      <a:pPr algn="l" rtl="0" fontAlgn="ctr">
                        <a:buNone/>
                      </a:pPr>
                      <a:r>
                        <a:rPr lang="es-CO" sz="900" b="0" i="0" u="none" strike="noStrike" dirty="0">
                          <a:solidFill>
                            <a:srgbClr val="000000"/>
                          </a:solidFill>
                          <a:effectLst/>
                          <a:latin typeface="Gill Sans MT" panose="020B0502020104020203" pitchFamily="34" charset="0"/>
                        </a:rPr>
                        <a:t>Mk</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24,94%</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428243588"/>
                  </a:ext>
                </a:extLst>
              </a:tr>
              <a:tr h="168694">
                <a:tc>
                  <a:txBody>
                    <a:bodyPr/>
                    <a:lstStyle/>
                    <a:p>
                      <a:pPr algn="l" rtl="0" fontAlgn="ctr">
                        <a:buNone/>
                      </a:pPr>
                      <a:r>
                        <a:rPr lang="es-CO" sz="900" b="0" i="0" u="none" strike="noStrike">
                          <a:solidFill>
                            <a:srgbClr val="000000"/>
                          </a:solidFill>
                          <a:effectLst/>
                          <a:latin typeface="Gill Sans MT" panose="020B0502020104020203" pitchFamily="34" charset="0"/>
                        </a:rPr>
                        <a:t>La Santé</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21,98%</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156753489"/>
                  </a:ext>
                </a:extLst>
              </a:tr>
              <a:tr h="168694">
                <a:tc>
                  <a:txBody>
                    <a:bodyPr/>
                    <a:lstStyle/>
                    <a:p>
                      <a:pPr algn="l" rtl="0" fontAlgn="ctr">
                        <a:buNone/>
                      </a:pPr>
                      <a:r>
                        <a:rPr lang="es-CO" sz="900" b="0" i="0" u="none" strike="noStrike">
                          <a:solidFill>
                            <a:srgbClr val="000000"/>
                          </a:solidFill>
                          <a:effectLst/>
                          <a:latin typeface="Gill Sans MT" panose="020B0502020104020203" pitchFamily="34" charset="0"/>
                        </a:rPr>
                        <a:t>American Generics</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Gill Sans MT" panose="020B0502020104020203" pitchFamily="34" charset="0"/>
                        </a:rPr>
                        <a:t>8,94%</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583125905"/>
                  </a:ext>
                </a:extLst>
              </a:tr>
              <a:tr h="168694">
                <a:tc>
                  <a:txBody>
                    <a:bodyPr/>
                    <a:lstStyle/>
                    <a:p>
                      <a:pPr algn="l" rtl="0" fontAlgn="ctr">
                        <a:buNone/>
                      </a:pPr>
                      <a:r>
                        <a:rPr lang="es-CO" sz="900" b="0" i="0" u="none" strike="noStrike">
                          <a:solidFill>
                            <a:srgbClr val="000000"/>
                          </a:solidFill>
                          <a:effectLst/>
                          <a:latin typeface="Gill Sans MT" panose="020B0502020104020203" pitchFamily="34" charset="0"/>
                        </a:rPr>
                        <a:t>Laproff</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Gill Sans MT" panose="020B0502020104020203" pitchFamily="34" charset="0"/>
                        </a:rPr>
                        <a:t>8,36%</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2356034107"/>
                  </a:ext>
                </a:extLst>
              </a:tr>
              <a:tr h="168694">
                <a:tc>
                  <a:txBody>
                    <a:bodyPr/>
                    <a:lstStyle/>
                    <a:p>
                      <a:pPr algn="l" rtl="0" fontAlgn="ctr">
                        <a:buNone/>
                      </a:pPr>
                      <a:r>
                        <a:rPr lang="es-CO" sz="900" b="0" i="0" u="none" strike="noStrike">
                          <a:solidFill>
                            <a:srgbClr val="000000"/>
                          </a:solidFill>
                          <a:effectLst/>
                          <a:latin typeface="Gill Sans MT" panose="020B0502020104020203" pitchFamily="34" charset="0"/>
                        </a:rPr>
                        <a:t>Ecar</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Gill Sans MT" panose="020B0502020104020203" pitchFamily="34" charset="0"/>
                        </a:rPr>
                        <a:t>4,66%</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48501825"/>
                  </a:ext>
                </a:extLst>
              </a:tr>
              <a:tr h="168694">
                <a:tc>
                  <a:txBody>
                    <a:bodyPr/>
                    <a:lstStyle/>
                    <a:p>
                      <a:pPr algn="l" rtl="0" fontAlgn="ctr">
                        <a:buNone/>
                      </a:pPr>
                      <a:r>
                        <a:rPr lang="es-CO" sz="900" b="0" i="0" u="none" strike="noStrike">
                          <a:solidFill>
                            <a:srgbClr val="000000"/>
                          </a:solidFill>
                          <a:effectLst/>
                          <a:latin typeface="Gill Sans MT" panose="020B0502020104020203" pitchFamily="34" charset="0"/>
                        </a:rPr>
                        <a:t>Coaspharma</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2,18%</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4043615935"/>
                  </a:ext>
                </a:extLst>
              </a:tr>
              <a:tr h="168694">
                <a:tc>
                  <a:txBody>
                    <a:bodyPr/>
                    <a:lstStyle/>
                    <a:p>
                      <a:pPr algn="l" rtl="0" fontAlgn="ctr">
                        <a:buNone/>
                      </a:pPr>
                      <a:r>
                        <a:rPr lang="es-CO" sz="900" b="0" i="0" u="none" strike="noStrike">
                          <a:solidFill>
                            <a:srgbClr val="000000"/>
                          </a:solidFill>
                          <a:effectLst/>
                          <a:latin typeface="Gill Sans MT" panose="020B0502020104020203" pitchFamily="34" charset="0"/>
                        </a:rPr>
                        <a:t>Humax</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2,08%</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1841197821"/>
                  </a:ext>
                </a:extLst>
              </a:tr>
              <a:tr h="168694">
                <a:tc>
                  <a:txBody>
                    <a:bodyPr/>
                    <a:lstStyle/>
                    <a:p>
                      <a:pPr algn="l" rtl="0" fontAlgn="ctr">
                        <a:buNone/>
                      </a:pPr>
                      <a:r>
                        <a:rPr lang="es-CO" sz="900" b="0" i="0" u="none" strike="noStrike">
                          <a:solidFill>
                            <a:srgbClr val="000000"/>
                          </a:solidFill>
                          <a:effectLst/>
                          <a:latin typeface="Gill Sans MT" panose="020B0502020104020203" pitchFamily="34" charset="0"/>
                        </a:rPr>
                        <a:t>Recipe</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Gill Sans MT" panose="020B0502020104020203" pitchFamily="34" charset="0"/>
                        </a:rPr>
                        <a:t>1,59%</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440460537"/>
                  </a:ext>
                </a:extLst>
              </a:tr>
            </a:tbl>
          </a:graphicData>
        </a:graphic>
      </p:graphicFrame>
      <p:graphicFrame>
        <p:nvGraphicFramePr>
          <p:cNvPr id="10" name="Tabla 9">
            <a:extLst>
              <a:ext uri="{FF2B5EF4-FFF2-40B4-BE49-F238E27FC236}">
                <a16:creationId xmlns:a16="http://schemas.microsoft.com/office/drawing/2014/main" id="{A2BFAF1F-B34A-8053-F08F-5A509691FD48}"/>
              </a:ext>
            </a:extLst>
          </p:cNvPr>
          <p:cNvGraphicFramePr>
            <a:graphicFrameLocks noGrp="1"/>
          </p:cNvGraphicFramePr>
          <p:nvPr/>
        </p:nvGraphicFramePr>
        <p:xfrm>
          <a:off x="185394" y="3024362"/>
          <a:ext cx="2396985" cy="2676642"/>
        </p:xfrm>
        <a:graphic>
          <a:graphicData uri="http://schemas.openxmlformats.org/drawingml/2006/table">
            <a:tbl>
              <a:tblPr/>
              <a:tblGrid>
                <a:gridCol w="236623">
                  <a:extLst>
                    <a:ext uri="{9D8B030D-6E8A-4147-A177-3AD203B41FA5}">
                      <a16:colId xmlns:a16="http://schemas.microsoft.com/office/drawing/2014/main" val="3750003949"/>
                    </a:ext>
                  </a:extLst>
                </a:gridCol>
                <a:gridCol w="2160362">
                  <a:extLst>
                    <a:ext uri="{9D8B030D-6E8A-4147-A177-3AD203B41FA5}">
                      <a16:colId xmlns:a16="http://schemas.microsoft.com/office/drawing/2014/main" val="4135009256"/>
                    </a:ext>
                  </a:extLst>
                </a:gridCol>
              </a:tblGrid>
              <a:tr h="189900">
                <a:tc>
                  <a:txBody>
                    <a:bodyPr/>
                    <a:lstStyle/>
                    <a:p>
                      <a:pPr algn="ctr" fontAlgn="b"/>
                      <a:endParaRPr lang="es-CO" sz="1000" b="1" i="0" u="none" strike="noStrike" dirty="0">
                        <a:solidFill>
                          <a:srgbClr val="000000"/>
                        </a:solidFill>
                        <a:effectLst/>
                        <a:latin typeface="Calibri" panose="020F0502020204030204" pitchFamily="34" charset="0"/>
                      </a:endParaRPr>
                    </a:p>
                  </a:txBody>
                  <a:tcPr marL="6306" marR="6306" marT="6306" marB="0" anchor="b">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CO" sz="1000" b="1" i="0" u="none" strike="noStrike" dirty="0">
                          <a:solidFill>
                            <a:srgbClr val="000000"/>
                          </a:solidFill>
                          <a:effectLst/>
                          <a:latin typeface="Calibri" panose="020F0502020204030204" pitchFamily="34" charset="0"/>
                        </a:rPr>
                        <a:t>CONVENCIONES</a:t>
                      </a:r>
                    </a:p>
                  </a:txBody>
                  <a:tcPr marL="6306" marR="6306" marT="6306"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85868637"/>
                  </a:ext>
                </a:extLst>
              </a:tr>
              <a:tr h="556183">
                <a:tc>
                  <a:txBody>
                    <a:bodyPr/>
                    <a:lstStyle/>
                    <a:p>
                      <a:pPr algn="ctr" fontAlgn="ctr"/>
                      <a:r>
                        <a:rPr lang="es-ES" sz="1000" b="1" i="0" u="none" strike="noStrike" dirty="0">
                          <a:solidFill>
                            <a:srgbClr val="000000"/>
                          </a:solidFill>
                          <a:effectLst/>
                          <a:latin typeface="Calibri" panose="020F0502020204030204" pitchFamily="34" charset="0"/>
                        </a:rPr>
                        <a:t>A</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Tardan menos tiempo en obtener resultados/ efectividad del medicamento.</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1034074"/>
                  </a:ext>
                </a:extLst>
              </a:tr>
              <a:tr h="373828">
                <a:tc>
                  <a:txBody>
                    <a:bodyPr/>
                    <a:lstStyle/>
                    <a:p>
                      <a:pPr algn="ctr" fontAlgn="ctr"/>
                      <a:r>
                        <a:rPr lang="es-ES" sz="1000" b="1" i="0" u="none" strike="noStrike" dirty="0">
                          <a:solidFill>
                            <a:srgbClr val="000000"/>
                          </a:solidFill>
                          <a:effectLst/>
                          <a:latin typeface="Calibri" panose="020F0502020204030204" pitchFamily="34" charset="0"/>
                        </a:rPr>
                        <a:t>B</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EB5"/>
                    </a:solid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No generan demasiados efectos secundarios.</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6DEB5"/>
                    </a:solidFill>
                  </a:tcPr>
                </a:tc>
                <a:extLst>
                  <a:ext uri="{0D108BD9-81ED-4DB2-BD59-A6C34878D82A}">
                    <a16:rowId xmlns:a16="http://schemas.microsoft.com/office/drawing/2014/main" val="2721500614"/>
                  </a:ext>
                </a:extLst>
              </a:tr>
              <a:tr h="252892">
                <a:tc>
                  <a:txBody>
                    <a:bodyPr/>
                    <a:lstStyle/>
                    <a:p>
                      <a:pPr algn="ctr" fontAlgn="ctr"/>
                      <a:r>
                        <a:rPr lang="es-ES" sz="1000" b="1" i="0" u="none" strike="noStrike" dirty="0">
                          <a:solidFill>
                            <a:srgbClr val="000000"/>
                          </a:solidFill>
                          <a:effectLst/>
                          <a:latin typeface="Calibri" panose="020F0502020204030204" pitchFamily="34" charset="0"/>
                        </a:rPr>
                        <a:t>C</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CO" sz="1000" b="0" i="0" u="none" strike="noStrike" dirty="0">
                          <a:solidFill>
                            <a:srgbClr val="000000"/>
                          </a:solidFill>
                          <a:effectLst/>
                          <a:latin typeface="Century Gothic" panose="020B0502020202020204" pitchFamily="34" charset="0"/>
                        </a:rPr>
                        <a:t>Tienen un precio competitivo.</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42458790"/>
                  </a:ext>
                </a:extLst>
              </a:tr>
              <a:tr h="373828">
                <a:tc>
                  <a:txBody>
                    <a:bodyPr/>
                    <a:lstStyle/>
                    <a:p>
                      <a:pPr algn="ctr" fontAlgn="ctr"/>
                      <a:r>
                        <a:rPr lang="es-ES" sz="1000" b="1" i="0" u="none" strike="noStrike" dirty="0">
                          <a:solidFill>
                            <a:srgbClr val="000000"/>
                          </a:solidFill>
                          <a:effectLst/>
                          <a:latin typeface="Calibri" panose="020F0502020204030204" pitchFamily="34" charset="0"/>
                        </a:rPr>
                        <a:t>D</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Fácil de conseguir/ siempre están disponibles.</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15285863"/>
                  </a:ext>
                </a:extLst>
              </a:tr>
              <a:tr h="373828">
                <a:tc>
                  <a:txBody>
                    <a:bodyPr/>
                    <a:lstStyle/>
                    <a:p>
                      <a:pPr algn="ctr" fontAlgn="ctr"/>
                      <a:r>
                        <a:rPr lang="es-ES" sz="1000" b="1" i="0" u="none" strike="noStrike" dirty="0">
                          <a:solidFill>
                            <a:srgbClr val="000000"/>
                          </a:solidFill>
                          <a:effectLst/>
                          <a:latin typeface="Calibri" panose="020F0502020204030204" pitchFamily="34" charset="0"/>
                        </a:rPr>
                        <a:t>E</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Son los que ofrecen más ofertas/promociones.</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5184966"/>
                  </a:ext>
                </a:extLst>
              </a:tr>
              <a:tr h="556183">
                <a:tc>
                  <a:txBody>
                    <a:bodyPr/>
                    <a:lstStyle/>
                    <a:p>
                      <a:pPr algn="ctr" fontAlgn="ctr"/>
                      <a:r>
                        <a:rPr lang="es-ES" sz="1000" b="1" i="0" u="none" strike="noStrike" dirty="0">
                          <a:solidFill>
                            <a:srgbClr val="000000"/>
                          </a:solidFill>
                          <a:effectLst/>
                          <a:latin typeface="Calibri" panose="020F0502020204030204" pitchFamily="34" charset="0"/>
                        </a:rPr>
                        <a:t>F</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Tiene los productos más  adecuados para toda la familia.</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908406"/>
                  </a:ext>
                </a:extLst>
              </a:tr>
            </a:tbl>
          </a:graphicData>
        </a:graphic>
      </p:graphicFrame>
      <p:sp>
        <p:nvSpPr>
          <p:cNvPr id="12" name="CuadroTexto 11">
            <a:extLst>
              <a:ext uri="{FF2B5EF4-FFF2-40B4-BE49-F238E27FC236}">
                <a16:creationId xmlns:a16="http://schemas.microsoft.com/office/drawing/2014/main" id="{54D8CF74-966C-4D90-CB87-6C8334B4D3FC}"/>
              </a:ext>
            </a:extLst>
          </p:cNvPr>
          <p:cNvSpPr txBox="1"/>
          <p:nvPr/>
        </p:nvSpPr>
        <p:spPr>
          <a:xfrm>
            <a:off x="429187" y="770649"/>
            <a:ext cx="11333625"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Las marcas destacan mayormente por el hecho de que no generan efectos secundarios en el consumidor, mostrando la relevancia que tiene para las marcas líderes el asociarse con esta promesa básica; por otra parte, la disponibilidad se ha convertido en una oportunidad para La Santé permitiendo alinearse con estrategias de visualización en espacios de distribución que llevaría a cabo la marca.</a:t>
            </a:r>
          </a:p>
        </p:txBody>
      </p:sp>
    </p:spTree>
    <p:extLst>
      <p:ext uri="{BB962C8B-B14F-4D97-AF65-F5344CB8AC3E}">
        <p14:creationId xmlns:p14="http://schemas.microsoft.com/office/powerpoint/2010/main" val="566987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38A50CCD-A0DF-4FAE-8F96-C198FE9B6016}" type="slidenum">
              <a:rPr lang="es-CO" smtClean="0"/>
              <a:t>5</a:t>
            </a:fld>
            <a:endParaRPr lang="es-CO"/>
          </a:p>
        </p:txBody>
      </p:sp>
      <p:grpSp>
        <p:nvGrpSpPr>
          <p:cNvPr id="5" name="Grupo 4"/>
          <p:cNvGrpSpPr/>
          <p:nvPr/>
        </p:nvGrpSpPr>
        <p:grpSpPr>
          <a:xfrm>
            <a:off x="3579427" y="146939"/>
            <a:ext cx="5309358" cy="1969742"/>
            <a:chOff x="4154129" y="-12244"/>
            <a:chExt cx="5309358" cy="1969742"/>
          </a:xfrm>
        </p:grpSpPr>
        <p:sp>
          <p:nvSpPr>
            <p:cNvPr id="6" name="Elipse 5">
              <a:extLst>
                <a:ext uri="{FF2B5EF4-FFF2-40B4-BE49-F238E27FC236}">
                  <a16:creationId xmlns:a16="http://schemas.microsoft.com/office/drawing/2014/main" id="{69A0F47A-68B2-9207-7D9C-9E3365704962}"/>
                </a:ext>
              </a:extLst>
            </p:cNvPr>
            <p:cNvSpPr/>
            <p:nvPr/>
          </p:nvSpPr>
          <p:spPr>
            <a:xfrm>
              <a:off x="4154129" y="710938"/>
              <a:ext cx="746413" cy="746413"/>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7" name="Gráfico 6" descr="Cerebro izquierdo contorno">
              <a:extLst>
                <a:ext uri="{FF2B5EF4-FFF2-40B4-BE49-F238E27FC236}">
                  <a16:creationId xmlns:a16="http://schemas.microsoft.com/office/drawing/2014/main" id="{6D211750-67E9-678A-7795-814C629AD1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68911" y="733524"/>
              <a:ext cx="716848" cy="716848"/>
            </a:xfrm>
            <a:prstGeom prst="rect">
              <a:avLst/>
            </a:prstGeom>
          </p:spPr>
        </p:pic>
        <p:grpSp>
          <p:nvGrpSpPr>
            <p:cNvPr id="8" name="Grupo 7">
              <a:extLst>
                <a:ext uri="{FF2B5EF4-FFF2-40B4-BE49-F238E27FC236}">
                  <a16:creationId xmlns:a16="http://schemas.microsoft.com/office/drawing/2014/main" id="{BB0B71CF-551E-7DC4-AFF1-30E526CB1B35}"/>
                </a:ext>
              </a:extLst>
            </p:cNvPr>
            <p:cNvGrpSpPr/>
            <p:nvPr/>
          </p:nvGrpSpPr>
          <p:grpSpPr>
            <a:xfrm>
              <a:off x="5509894" y="717918"/>
              <a:ext cx="746413" cy="746413"/>
              <a:chOff x="3749675" y="2626677"/>
              <a:chExt cx="466403" cy="466403"/>
            </a:xfrm>
          </p:grpSpPr>
          <p:sp>
            <p:nvSpPr>
              <p:cNvPr id="21" name="Elipse 20">
                <a:extLst>
                  <a:ext uri="{FF2B5EF4-FFF2-40B4-BE49-F238E27FC236}">
                    <a16:creationId xmlns:a16="http://schemas.microsoft.com/office/drawing/2014/main" id="{CFE8BE66-A1A4-7C62-42EE-AA639642EDA6}"/>
                  </a:ext>
                </a:extLst>
              </p:cNvPr>
              <p:cNvSpPr/>
              <p:nvPr/>
            </p:nvSpPr>
            <p:spPr>
              <a:xfrm>
                <a:off x="3749675" y="2626677"/>
                <a:ext cx="466403" cy="466403"/>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22" name="Gráfico 11" descr="Imagen contorno">
                <a:extLst>
                  <a:ext uri="{FF2B5EF4-FFF2-40B4-BE49-F238E27FC236}">
                    <a16:creationId xmlns:a16="http://schemas.microsoft.com/office/drawing/2014/main" id="{48833263-DCFC-EEB0-F7B5-0C724312237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4600" y="2662810"/>
                <a:ext cx="385192" cy="385192"/>
              </a:xfrm>
              <a:prstGeom prst="rect">
                <a:avLst/>
              </a:prstGeom>
            </p:spPr>
          </p:pic>
        </p:grpSp>
        <p:sp>
          <p:nvSpPr>
            <p:cNvPr id="9" name="Text Box 5">
              <a:extLst>
                <a:ext uri="{FF2B5EF4-FFF2-40B4-BE49-F238E27FC236}">
                  <a16:creationId xmlns:a16="http://schemas.microsoft.com/office/drawing/2014/main" id="{712B012A-0866-0A50-6950-AF811C237697}"/>
                </a:ext>
              </a:extLst>
            </p:cNvPr>
            <p:cNvSpPr txBox="1">
              <a:spLocks noChangeArrowheads="1"/>
            </p:cNvSpPr>
            <p:nvPr/>
          </p:nvSpPr>
          <p:spPr bwMode="auto">
            <a:xfrm>
              <a:off x="4653141" y="1465078"/>
              <a:ext cx="2459919" cy="492420"/>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Asociaciones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Mentales</a:t>
              </a:r>
            </a:p>
          </p:txBody>
        </p:sp>
        <p:grpSp>
          <p:nvGrpSpPr>
            <p:cNvPr id="10" name="Grupo 9">
              <a:extLst>
                <a:ext uri="{FF2B5EF4-FFF2-40B4-BE49-F238E27FC236}">
                  <a16:creationId xmlns:a16="http://schemas.microsoft.com/office/drawing/2014/main" id="{936DE43D-9345-BB84-B882-8F6B70C80D8C}"/>
                </a:ext>
              </a:extLst>
            </p:cNvPr>
            <p:cNvGrpSpPr/>
            <p:nvPr/>
          </p:nvGrpSpPr>
          <p:grpSpPr>
            <a:xfrm>
              <a:off x="8122964" y="719405"/>
              <a:ext cx="746413" cy="746413"/>
              <a:chOff x="9007476" y="2628164"/>
              <a:chExt cx="466403" cy="466403"/>
            </a:xfrm>
          </p:grpSpPr>
          <p:sp>
            <p:nvSpPr>
              <p:cNvPr id="19" name="Elipse 18">
                <a:extLst>
                  <a:ext uri="{FF2B5EF4-FFF2-40B4-BE49-F238E27FC236}">
                    <a16:creationId xmlns:a16="http://schemas.microsoft.com/office/drawing/2014/main" id="{201D463B-5A07-1BA4-5D52-59EB0B609BD0}"/>
                  </a:ext>
                </a:extLst>
              </p:cNvPr>
              <p:cNvSpPr/>
              <p:nvPr/>
            </p:nvSpPr>
            <p:spPr>
              <a:xfrm>
                <a:off x="9007476" y="2628164"/>
                <a:ext cx="466403" cy="4664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20" name="Gráfico 18" descr="Corazón contorno">
                <a:extLst>
                  <a:ext uri="{FF2B5EF4-FFF2-40B4-BE49-F238E27FC236}">
                    <a16:creationId xmlns:a16="http://schemas.microsoft.com/office/drawing/2014/main" id="{F5589E25-F4F7-E049-200D-3CF28882949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0865" y="2692400"/>
                <a:ext cx="387176" cy="387176"/>
              </a:xfrm>
              <a:prstGeom prst="rect">
                <a:avLst/>
              </a:prstGeom>
            </p:spPr>
          </p:pic>
        </p:grpSp>
        <p:sp>
          <p:nvSpPr>
            <p:cNvPr id="11" name="Text Box 5">
              <a:extLst>
                <a:ext uri="{FF2B5EF4-FFF2-40B4-BE49-F238E27FC236}">
                  <a16:creationId xmlns:a16="http://schemas.microsoft.com/office/drawing/2014/main" id="{4A251403-69FA-0040-52BD-3C6AB44D73CE}"/>
                </a:ext>
              </a:extLst>
            </p:cNvPr>
            <p:cNvSpPr txBox="1">
              <a:spLocks noChangeArrowheads="1"/>
            </p:cNvSpPr>
            <p:nvPr/>
          </p:nvSpPr>
          <p:spPr bwMode="auto">
            <a:xfrm>
              <a:off x="7528854" y="1557411"/>
              <a:ext cx="1934633" cy="307754"/>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Fidelidad</a:t>
              </a:r>
            </a:p>
          </p:txBody>
        </p:sp>
        <p:sp>
          <p:nvSpPr>
            <p:cNvPr id="12" name="Elipse 11">
              <a:extLst>
                <a:ext uri="{FF2B5EF4-FFF2-40B4-BE49-F238E27FC236}">
                  <a16:creationId xmlns:a16="http://schemas.microsoft.com/office/drawing/2014/main" id="{99933A35-592A-98CB-C13A-B1164FDA7A93}"/>
                </a:ext>
              </a:extLst>
            </p:cNvPr>
            <p:cNvSpPr/>
            <p:nvPr/>
          </p:nvSpPr>
          <p:spPr>
            <a:xfrm>
              <a:off x="6867004" y="680741"/>
              <a:ext cx="746413" cy="74641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3" name="Gráfico 13" descr="Comentario con corazón contorno">
              <a:extLst>
                <a:ext uri="{FF2B5EF4-FFF2-40B4-BE49-F238E27FC236}">
                  <a16:creationId xmlns:a16="http://schemas.microsoft.com/office/drawing/2014/main" id="{F5236496-EE66-5688-48B1-1A59DCC6D9B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85458" y="738250"/>
              <a:ext cx="691433" cy="691433"/>
            </a:xfrm>
            <a:prstGeom prst="rect">
              <a:avLst/>
            </a:prstGeom>
          </p:spPr>
        </p:pic>
        <p:sp>
          <p:nvSpPr>
            <p:cNvPr id="14" name="Text Box 5">
              <a:extLst>
                <a:ext uri="{FF2B5EF4-FFF2-40B4-BE49-F238E27FC236}">
                  <a16:creationId xmlns:a16="http://schemas.microsoft.com/office/drawing/2014/main" id="{77165223-6CAE-8F3F-6ED3-F57785A75113}"/>
                </a:ext>
              </a:extLst>
            </p:cNvPr>
            <p:cNvSpPr txBox="1">
              <a:spLocks noChangeArrowheads="1"/>
            </p:cNvSpPr>
            <p:nvPr/>
          </p:nvSpPr>
          <p:spPr bwMode="auto">
            <a:xfrm>
              <a:off x="6487290" y="1465078"/>
              <a:ext cx="1535048" cy="492420"/>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565656"/>
                  </a:solidFill>
                  <a:effectLst/>
                  <a:uLnTx/>
                  <a:uFillTx/>
                  <a:latin typeface="Century Gothic" panose="020B0502020202020204" pitchFamily="34" charset="0"/>
                  <a:cs typeface="+mn-cs"/>
                </a:rPr>
                <a:t>Valor</a:t>
              </a:r>
              <a:r>
                <a:rPr kumimoji="0" lang="es-CO" sz="1200" b="0" i="0" u="none" strike="noStrike" kern="1200" cap="none" spc="0" normalizeH="0" baseline="0" noProof="0" dirty="0">
                  <a:ln>
                    <a:noFill/>
                  </a:ln>
                  <a:solidFill>
                    <a:srgbClr val="565656"/>
                  </a:solidFill>
                  <a:effectLst/>
                  <a:uLnTx/>
                  <a:uFillTx/>
                  <a:latin typeface="Century Gothic" panose="020B0502020202020204" pitchFamily="34" charset="0"/>
                  <a:ea typeface="ＭＳ Ｐゴシック" pitchFamily="1" charset="-128"/>
                  <a:cs typeface="+mn-cs"/>
                </a:rPr>
                <a:t> percibido</a:t>
              </a:r>
              <a:r>
                <a:rPr kumimoji="0" lang="es-ES" sz="1200" b="0" i="0" u="none" strike="noStrike" kern="1200" cap="none" spc="0" normalizeH="0" baseline="0" noProof="0" dirty="0">
                  <a:ln>
                    <a:noFill/>
                  </a:ln>
                  <a:solidFill>
                    <a:srgbClr val="565656"/>
                  </a:solidFill>
                  <a:effectLst/>
                  <a:uLnTx/>
                  <a:uFillTx/>
                  <a:latin typeface="Century Gothic" panose="020B0502020202020204" pitchFamily="34" charset="0"/>
                  <a:cs typeface="+mn-cs"/>
                </a:rPr>
                <a:t> de marca</a:t>
              </a:r>
            </a:p>
          </p:txBody>
        </p:sp>
        <p:sp>
          <p:nvSpPr>
            <p:cNvPr id="15" name="Rectángulo redondeado 14"/>
            <p:cNvSpPr/>
            <p:nvPr/>
          </p:nvSpPr>
          <p:spPr>
            <a:xfrm>
              <a:off x="5369583" y="-12244"/>
              <a:ext cx="2407540" cy="397497"/>
            </a:xfrm>
            <a:prstGeom prst="roundRect">
              <a:avLst/>
            </a:prstGeom>
            <a:solidFill>
              <a:srgbClr val="FF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Century Gothic" panose="020B0502020202020204" pitchFamily="34" charset="0"/>
                </a:rPr>
                <a:t>Salud de marca</a:t>
              </a:r>
            </a:p>
          </p:txBody>
        </p:sp>
        <p:sp>
          <p:nvSpPr>
            <p:cNvPr id="16" name="CuadroTexto 15"/>
            <p:cNvSpPr txBox="1"/>
            <p:nvPr/>
          </p:nvSpPr>
          <p:spPr>
            <a:xfrm>
              <a:off x="5039817" y="919371"/>
              <a:ext cx="308098" cy="338554"/>
            </a:xfrm>
            <a:prstGeom prst="rect">
              <a:avLst/>
            </a:prstGeom>
            <a:noFill/>
          </p:spPr>
          <p:txBody>
            <a:bodyPr wrap="none" rtlCol="0">
              <a:spAutoFit/>
            </a:bodyPr>
            <a:lstStyle/>
            <a:p>
              <a:r>
                <a:rPr lang="es-CO" sz="1600" b="1" dirty="0">
                  <a:solidFill>
                    <a:schemeClr val="tx1">
                      <a:lumMod val="50000"/>
                      <a:lumOff val="50000"/>
                    </a:schemeClr>
                  </a:solidFill>
                  <a:latin typeface="Century Gothic" panose="020B0502020202020204" pitchFamily="34" charset="0"/>
                </a:rPr>
                <a:t>+</a:t>
              </a:r>
            </a:p>
          </p:txBody>
        </p:sp>
        <p:sp>
          <p:nvSpPr>
            <p:cNvPr id="17" name="CuadroTexto 16"/>
            <p:cNvSpPr txBox="1"/>
            <p:nvPr/>
          </p:nvSpPr>
          <p:spPr>
            <a:xfrm>
              <a:off x="6395939" y="896518"/>
              <a:ext cx="308098" cy="338554"/>
            </a:xfrm>
            <a:prstGeom prst="rect">
              <a:avLst/>
            </a:prstGeom>
            <a:noFill/>
          </p:spPr>
          <p:txBody>
            <a:bodyPr wrap="none" rtlCol="0">
              <a:spAutoFit/>
            </a:bodyPr>
            <a:lstStyle/>
            <a:p>
              <a:r>
                <a:rPr lang="es-CO" sz="1600" b="1" dirty="0">
                  <a:solidFill>
                    <a:schemeClr val="tx1">
                      <a:lumMod val="50000"/>
                      <a:lumOff val="50000"/>
                    </a:schemeClr>
                  </a:solidFill>
                  <a:latin typeface="Century Gothic" panose="020B0502020202020204" pitchFamily="34" charset="0"/>
                </a:rPr>
                <a:t>+</a:t>
              </a:r>
            </a:p>
          </p:txBody>
        </p:sp>
        <p:sp>
          <p:nvSpPr>
            <p:cNvPr id="18" name="CuadroTexto 17"/>
            <p:cNvSpPr txBox="1"/>
            <p:nvPr/>
          </p:nvSpPr>
          <p:spPr>
            <a:xfrm>
              <a:off x="7695536" y="919371"/>
              <a:ext cx="308098" cy="338554"/>
            </a:xfrm>
            <a:prstGeom prst="rect">
              <a:avLst/>
            </a:prstGeom>
            <a:noFill/>
          </p:spPr>
          <p:txBody>
            <a:bodyPr wrap="none" rtlCol="0">
              <a:spAutoFit/>
            </a:bodyPr>
            <a:lstStyle/>
            <a:p>
              <a:r>
                <a:rPr lang="es-CO" sz="1600" b="1" dirty="0">
                  <a:solidFill>
                    <a:schemeClr val="tx1">
                      <a:lumMod val="50000"/>
                      <a:lumOff val="50000"/>
                    </a:schemeClr>
                  </a:solidFill>
                  <a:latin typeface="Century Gothic" panose="020B0502020202020204" pitchFamily="34" charset="0"/>
                </a:rPr>
                <a:t>=</a:t>
              </a:r>
            </a:p>
          </p:txBody>
        </p:sp>
      </p:grpSp>
      <p:sp>
        <p:nvSpPr>
          <p:cNvPr id="23" name="Text Box 5">
            <a:extLst>
              <a:ext uri="{FF2B5EF4-FFF2-40B4-BE49-F238E27FC236}">
                <a16:creationId xmlns:a16="http://schemas.microsoft.com/office/drawing/2014/main" id="{8BAE0D3E-A6BA-C54D-6E02-AABF79F59285}"/>
              </a:ext>
            </a:extLst>
          </p:cNvPr>
          <p:cNvSpPr txBox="1">
            <a:spLocks noChangeArrowheads="1"/>
          </p:cNvSpPr>
          <p:nvPr/>
        </p:nvSpPr>
        <p:spPr bwMode="auto">
          <a:xfrm>
            <a:off x="2726793" y="1735928"/>
            <a:ext cx="2459919" cy="307754"/>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Familiaridad</a:t>
            </a:r>
          </a:p>
        </p:txBody>
      </p:sp>
      <p:cxnSp>
        <p:nvCxnSpPr>
          <p:cNvPr id="24" name="Conector angular 23"/>
          <p:cNvCxnSpPr>
            <a:stCxn id="6" idx="0"/>
            <a:endCxn id="15" idx="1"/>
          </p:cNvCxnSpPr>
          <p:nvPr/>
        </p:nvCxnSpPr>
        <p:spPr>
          <a:xfrm rot="5400000" flipH="1" flipV="1">
            <a:off x="4111541" y="186782"/>
            <a:ext cx="524433" cy="842247"/>
          </a:xfrm>
          <a:prstGeom prst="bentConnector2">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angular 24"/>
          <p:cNvCxnSpPr>
            <a:stCxn id="19" idx="0"/>
            <a:endCxn id="15" idx="3"/>
          </p:cNvCxnSpPr>
          <p:nvPr/>
        </p:nvCxnSpPr>
        <p:spPr>
          <a:xfrm rot="16200000" flipV="1">
            <a:off x="7295495" y="252614"/>
            <a:ext cx="532900" cy="719048"/>
          </a:xfrm>
          <a:prstGeom prst="bentConnector2">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angular 25"/>
          <p:cNvCxnSpPr>
            <a:stCxn id="12" idx="0"/>
            <a:endCxn id="15" idx="2"/>
          </p:cNvCxnSpPr>
          <p:nvPr/>
        </p:nvCxnSpPr>
        <p:spPr>
          <a:xfrm rot="16200000" flipV="1">
            <a:off x="6184336" y="358751"/>
            <a:ext cx="295488" cy="666858"/>
          </a:xfrm>
          <a:prstGeom prst="bentConnector3">
            <a:avLst>
              <a:gd name="adj1" fmla="val 50000"/>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angular 26"/>
          <p:cNvCxnSpPr>
            <a:stCxn id="21" idx="0"/>
            <a:endCxn id="15" idx="2"/>
          </p:cNvCxnSpPr>
          <p:nvPr/>
        </p:nvCxnSpPr>
        <p:spPr>
          <a:xfrm rot="5400000" flipH="1" flipV="1">
            <a:off x="5487193" y="365643"/>
            <a:ext cx="332665" cy="690252"/>
          </a:xfrm>
          <a:prstGeom prst="bentConnector3">
            <a:avLst>
              <a:gd name="adj1" fmla="val 57635"/>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DB9113BF-D6AF-1ABD-0A45-3F52B21ED7E4}"/>
              </a:ext>
            </a:extLst>
          </p:cNvPr>
          <p:cNvSpPr txBox="1"/>
          <p:nvPr/>
        </p:nvSpPr>
        <p:spPr>
          <a:xfrm>
            <a:off x="-1" y="17585"/>
            <a:ext cx="3499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Antecedentes</a:t>
            </a:r>
            <a:endPar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9" name="CuadroTexto 28">
            <a:extLst>
              <a:ext uri="{FF2B5EF4-FFF2-40B4-BE49-F238E27FC236}">
                <a16:creationId xmlns:a16="http://schemas.microsoft.com/office/drawing/2014/main" id="{4206BB63-9222-CDD0-1F9A-F783E20CC807}"/>
              </a:ext>
            </a:extLst>
          </p:cNvPr>
          <p:cNvSpPr txBox="1"/>
          <p:nvPr/>
        </p:nvSpPr>
        <p:spPr>
          <a:xfrm>
            <a:off x="527449" y="2340166"/>
            <a:ext cx="11203770" cy="2893100"/>
          </a:xfrm>
          <a:prstGeom prst="rect">
            <a:avLst/>
          </a:prstGeom>
          <a:noFill/>
        </p:spPr>
        <p:txBody>
          <a:bodyPr wrap="square" rtlCol="0">
            <a:spAutoFit/>
          </a:bodyPr>
          <a:lstStyle/>
          <a:p>
            <a:pPr lvl="0" algn="just">
              <a:defRPr/>
            </a:pPr>
            <a:r>
              <a:rPr lang="es-ES" sz="1300" b="1" dirty="0">
                <a:solidFill>
                  <a:srgbClr val="FFA100"/>
                </a:solidFill>
                <a:latin typeface="Century Gothic" panose="020B0502020202020204" pitchFamily="34" charset="0"/>
                <a:ea typeface="Calibri" panose="020F0502020204030204" pitchFamily="34" charset="0"/>
                <a:cs typeface="Calibri" panose="020F0502020204030204" pitchFamily="34" charset="0"/>
              </a:rPr>
              <a:t>Familiaridad:</a:t>
            </a:r>
            <a:r>
              <a:rPr lang="es-ES" sz="1300" b="1" dirty="0">
                <a:solidFill>
                  <a:srgbClr val="FF6600"/>
                </a:solidFill>
                <a:latin typeface="Century Gothic" panose="020B0502020202020204" pitchFamily="34" charset="0"/>
                <a:ea typeface="Calibri" panose="020F0502020204030204" pitchFamily="34" charset="0"/>
                <a:cs typeface="Calibri" panose="020F0502020204030204" pitchFamily="34" charset="0"/>
              </a:rPr>
              <a:t> </a:t>
            </a:r>
            <a:r>
              <a:rPr lang="es-ES" sz="1300" b="1" dirty="0">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Es una marca que cuenta con un nivel muy bajo de conocimiento de manera espontánea y tiene una disminución en la prueba,</a:t>
            </a:r>
            <a:r>
              <a:rPr lang="es-ES" sz="1300" dirty="0">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 lo que significa</a:t>
            </a:r>
            <a:r>
              <a:rPr lang="es-ES" sz="1300" b="1" dirty="0">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 </a:t>
            </a:r>
            <a:r>
              <a:rPr lang="es-ES" sz="1300" dirty="0">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que no se encuentra entre el principal set de marcas en las que piensan los clientes al adquirir un medicamento genérico.</a:t>
            </a:r>
          </a:p>
          <a:p>
            <a:pPr lvl="0" algn="just">
              <a:defRPr/>
            </a:pPr>
            <a:endParaRPr lang="es-ES" sz="1300" b="1" dirty="0">
              <a:solidFill>
                <a:srgbClr val="FF6600"/>
              </a:solidFill>
              <a:latin typeface="Century Gothic" panose="020B0502020202020204" pitchFamily="34" charset="0"/>
              <a:ea typeface="Calibri" panose="020F0502020204030204" pitchFamily="34" charset="0"/>
              <a:cs typeface="Calibri" panose="020F0502020204030204" pitchFamily="34" charset="0"/>
            </a:endParaRPr>
          </a:p>
          <a:p>
            <a:pPr lvl="0" algn="just">
              <a:defRPr/>
            </a:pPr>
            <a:r>
              <a:rPr lang="es-ES" sz="1300" b="1" dirty="0">
                <a:solidFill>
                  <a:srgbClr val="FFA100"/>
                </a:solidFill>
                <a:latin typeface="Century Gothic" panose="020B0502020202020204" pitchFamily="34" charset="0"/>
                <a:ea typeface="Calibri" panose="020F0502020204030204" pitchFamily="34" charset="0"/>
                <a:cs typeface="Calibri" panose="020F0502020204030204" pitchFamily="34" charset="0"/>
              </a:rPr>
              <a:t>Asociaciones mentales: </a:t>
            </a:r>
            <a:r>
              <a:rPr lang="es-ES" sz="1300" b="1" dirty="0">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Es una marca que se encuentra muy asociada a facilidad para reconocerse en el PDV principalmente por su amplia variedad de productos;</a:t>
            </a:r>
            <a:r>
              <a:rPr lang="es-ES" sz="1300" dirty="0">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 sin embargo, se presenta la oportunidad de apropiarse de estudios que certifican su calidad, lo que puede aumentar la percepción de confianza hacia la marca.</a:t>
            </a:r>
          </a:p>
          <a:p>
            <a:pPr lvl="0" algn="just">
              <a:defRPr/>
            </a:pPr>
            <a:endParaRPr lang="es-ES" sz="1300" b="1" dirty="0">
              <a:solidFill>
                <a:srgbClr val="FF6600"/>
              </a:solidFill>
              <a:latin typeface="Century Gothic" panose="020B0502020202020204" pitchFamily="34" charset="0"/>
              <a:ea typeface="Calibri" panose="020F0502020204030204" pitchFamily="34" charset="0"/>
              <a:cs typeface="Calibri" panose="020F0502020204030204" pitchFamily="34" charset="0"/>
            </a:endParaRPr>
          </a:p>
          <a:p>
            <a:pPr lvl="0" algn="just">
              <a:defRPr/>
            </a:pPr>
            <a:r>
              <a:rPr lang="es-ES" sz="1300" b="1" dirty="0">
                <a:solidFill>
                  <a:srgbClr val="FFA100"/>
                </a:solidFill>
                <a:latin typeface="Century Gothic" panose="020B0502020202020204" pitchFamily="34" charset="0"/>
                <a:ea typeface="Calibri" panose="020F0502020204030204" pitchFamily="34" charset="0"/>
                <a:cs typeface="Calibri" panose="020F0502020204030204" pitchFamily="34" charset="0"/>
              </a:rPr>
              <a:t>Valor percibido de marca:</a:t>
            </a:r>
            <a:r>
              <a:rPr lang="es-ES" sz="1300" b="1" dirty="0">
                <a:solidFill>
                  <a:srgbClr val="FF6600"/>
                </a:solidFill>
                <a:latin typeface="Century Gothic" panose="020B0502020202020204" pitchFamily="34" charset="0"/>
                <a:ea typeface="Calibri" panose="020F0502020204030204" pitchFamily="34" charset="0"/>
                <a:cs typeface="Calibri" panose="020F0502020204030204" pitchFamily="34" charset="0"/>
              </a:rPr>
              <a:t> </a:t>
            </a:r>
            <a:r>
              <a:rPr lang="es-ES" sz="1300" b="1" dirty="0">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Se considera una marca con bajo valor percibido, se encuentra muy por encima de lo que se espera del mercado en precio y en nivel promedio de calidad/confianza;</a:t>
            </a:r>
            <a:r>
              <a:rPr lang="es-ES" sz="1300" dirty="0">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 mostrando así la necesidad de contar con estrategias de precios  y comunicación de beneficios de la marca que le permita mejorar la percepción de calidad.</a:t>
            </a:r>
          </a:p>
          <a:p>
            <a:pPr lvl="0" algn="just">
              <a:defRPr/>
            </a:pPr>
            <a:endParaRPr lang="es-ES" sz="1300" b="1" dirty="0">
              <a:solidFill>
                <a:srgbClr val="FF6600"/>
              </a:solidFill>
              <a:latin typeface="Century Gothic" panose="020B0502020202020204" pitchFamily="34" charset="0"/>
              <a:ea typeface="Calibri" panose="020F0502020204030204" pitchFamily="34" charset="0"/>
              <a:cs typeface="Calibri" panose="020F0502020204030204" pitchFamily="34" charset="0"/>
            </a:endParaRPr>
          </a:p>
          <a:p>
            <a:pPr lvl="0" algn="just">
              <a:defRPr/>
            </a:pPr>
            <a:r>
              <a:rPr lang="es-ES" sz="1300" b="1" dirty="0">
                <a:solidFill>
                  <a:srgbClr val="FFA100"/>
                </a:solidFill>
                <a:latin typeface="Century Gothic" panose="020B0502020202020204" pitchFamily="34" charset="0"/>
                <a:ea typeface="Calibri" panose="020F0502020204030204" pitchFamily="34" charset="0"/>
                <a:cs typeface="Calibri" panose="020F0502020204030204" pitchFamily="34" charset="0"/>
              </a:rPr>
              <a:t>Fidelidad: </a:t>
            </a:r>
            <a:r>
              <a:rPr lang="es-ES" sz="1300" b="1" dirty="0">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Presenta dificultades para fidelizar a los nuevos clientes a lo largo del tiempo</a:t>
            </a:r>
            <a:r>
              <a:rPr lang="es-ES" sz="1300" dirty="0">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 lo cual puede ser consecuencia de no percibir un diferencial claro en su propuesta de valor que los lleve a dejar de considerar marcas con mayor preferencia como Genfar y </a:t>
            </a:r>
            <a:r>
              <a:rPr lang="es-ES" sz="1300" dirty="0" err="1">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Mk</a:t>
            </a:r>
            <a:r>
              <a:rPr lang="es-ES" sz="1300" dirty="0">
                <a:solidFill>
                  <a:schemeClr val="tx1">
                    <a:lumMod val="75000"/>
                    <a:lumOff val="25000"/>
                  </a:schemeClr>
                </a:solidFill>
                <a:latin typeface="Century Gothic" panose="020B0502020202020204" pitchFamily="34" charset="0"/>
                <a:ea typeface="Calibri" panose="020F0502020204030204" pitchFamily="34" charset="0"/>
                <a:cs typeface="Calibri" panose="020F0502020204030204" pitchFamily="34" charset="0"/>
              </a:rPr>
              <a:t>.</a:t>
            </a:r>
          </a:p>
        </p:txBody>
      </p:sp>
      <p:sp>
        <p:nvSpPr>
          <p:cNvPr id="30" name="CuadroTexto 29">
            <a:extLst>
              <a:ext uri="{FF2B5EF4-FFF2-40B4-BE49-F238E27FC236}">
                <a16:creationId xmlns:a16="http://schemas.microsoft.com/office/drawing/2014/main" id="{4206BB63-9222-CDD0-1F9A-F783E20CC807}"/>
              </a:ext>
            </a:extLst>
          </p:cNvPr>
          <p:cNvSpPr txBox="1"/>
          <p:nvPr/>
        </p:nvSpPr>
        <p:spPr>
          <a:xfrm>
            <a:off x="527449" y="5489866"/>
            <a:ext cx="11203770" cy="1092607"/>
          </a:xfrm>
          <a:prstGeom prst="rect">
            <a:avLst/>
          </a:prstGeom>
          <a:noFill/>
        </p:spPr>
        <p:txBody>
          <a:bodyPr wrap="square" rtlCol="0">
            <a:spAutoFit/>
          </a:bodyPr>
          <a:lstStyle/>
          <a:p>
            <a:pPr lvl="0" algn="just">
              <a:defRPr/>
            </a:pPr>
            <a:r>
              <a:rPr lang="es-ES_tradnl" sz="1300" dirty="0">
                <a:solidFill>
                  <a:srgbClr val="575756"/>
                </a:solidFill>
                <a:latin typeface="Century Gothic" panose="020B0502020202020204" pitchFamily="34" charset="0"/>
              </a:rPr>
              <a:t>Actualmente la compañía se encuentra interesada en realizar un estudio de investigación de mercados que le permita dar cumplimiento a los siguientes objetivos:</a:t>
            </a:r>
          </a:p>
          <a:p>
            <a:pPr marL="285750" indent="-285750" algn="just">
              <a:buClr>
                <a:srgbClr val="EF7A17"/>
              </a:buClr>
              <a:buFont typeface="Arial" panose="020B0604020202020204" pitchFamily="34" charset="0"/>
              <a:buChar char="•"/>
              <a:defRPr/>
            </a:pPr>
            <a:r>
              <a:rPr lang="es-ES_tradnl" sz="1300" dirty="0">
                <a:solidFill>
                  <a:srgbClr val="FFA100"/>
                </a:solidFill>
                <a:latin typeface="Century Gothic" panose="020B0502020202020204" pitchFamily="34" charset="0"/>
              </a:rPr>
              <a:t> </a:t>
            </a:r>
            <a:r>
              <a:rPr lang="es-ES_tradnl" sz="1300" b="1" dirty="0">
                <a:solidFill>
                  <a:srgbClr val="FFA100"/>
                </a:solidFill>
                <a:latin typeface="Century Gothic" panose="020B0502020202020204" pitchFamily="34" charset="0"/>
              </a:rPr>
              <a:t>Identificar nuevos horizontes sobre los cuales extender su marca</a:t>
            </a:r>
            <a:r>
              <a:rPr lang="es-ES_tradnl" sz="1300" dirty="0">
                <a:solidFill>
                  <a:srgbClr val="FFA100"/>
                </a:solidFill>
                <a:latin typeface="Century Gothic" panose="020B0502020202020204" pitchFamily="34" charset="0"/>
              </a:rPr>
              <a:t>, </a:t>
            </a:r>
            <a:r>
              <a:rPr lang="es-ES_tradnl" sz="1300" dirty="0">
                <a:solidFill>
                  <a:srgbClr val="575756"/>
                </a:solidFill>
                <a:latin typeface="Century Gothic" panose="020B0502020202020204" pitchFamily="34" charset="0"/>
              </a:rPr>
              <a:t>pero sin llegar a perder el capital de marca que ha construido a lo largo del tiempo.</a:t>
            </a:r>
          </a:p>
          <a:p>
            <a:pPr marL="285750" indent="-285750" algn="just">
              <a:buClr>
                <a:srgbClr val="EF7A17"/>
              </a:buClr>
              <a:buFont typeface="Arial" panose="020B0604020202020204" pitchFamily="34" charset="0"/>
              <a:buChar char="•"/>
              <a:defRPr/>
            </a:pPr>
            <a:r>
              <a:rPr lang="es-ES_tradnl" sz="1300" b="1" dirty="0">
                <a:solidFill>
                  <a:srgbClr val="FFA100"/>
                </a:solidFill>
                <a:latin typeface="Century Gothic" panose="020B0502020202020204" pitchFamily="34" charset="0"/>
              </a:rPr>
              <a:t>Gestionar la estrategia de Salud de marca </a:t>
            </a:r>
            <a:r>
              <a:rPr lang="es-ES_tradnl" sz="1300" dirty="0">
                <a:solidFill>
                  <a:srgbClr val="575756"/>
                </a:solidFill>
                <a:latin typeface="Century Gothic" panose="020B0502020202020204" pitchFamily="34" charset="0"/>
              </a:rPr>
              <a:t>para La Santé.</a:t>
            </a:r>
            <a:endParaRPr lang="es-ES" sz="1300" dirty="0">
              <a:solidFill>
                <a:srgbClr val="575756"/>
              </a:solidFill>
              <a:latin typeface="Century Gothic" panose="020B0502020202020204" pitchFamily="34" charset="0"/>
            </a:endParaRPr>
          </a:p>
        </p:txBody>
      </p:sp>
    </p:spTree>
    <p:extLst>
      <p:ext uri="{BB962C8B-B14F-4D97-AF65-F5344CB8AC3E}">
        <p14:creationId xmlns:p14="http://schemas.microsoft.com/office/powerpoint/2010/main" val="4021225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58C9E-15A9-ECB7-9812-D883643FB69B}"/>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80B8A637-3E5B-97E3-D7F0-EA8FD25C58EF}"/>
              </a:ext>
            </a:extLst>
          </p:cNvPr>
          <p:cNvSpPr txBox="1"/>
          <p:nvPr/>
        </p:nvSpPr>
        <p:spPr>
          <a:xfrm>
            <a:off x="19757" y="29625"/>
            <a:ext cx="68475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Asociaciones mentales / </a:t>
            </a:r>
            <a:r>
              <a:rPr kumimoji="0" lang="es-ES"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Beneficios emocionales</a:t>
            </a:r>
            <a:endParaRPr kumimoji="0" lang="es-E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graphicFrame>
        <p:nvGraphicFramePr>
          <p:cNvPr id="10" name="Tabla 9">
            <a:extLst>
              <a:ext uri="{FF2B5EF4-FFF2-40B4-BE49-F238E27FC236}">
                <a16:creationId xmlns:a16="http://schemas.microsoft.com/office/drawing/2014/main" id="{B8A9674A-65E2-0610-0341-320B953141AB}"/>
              </a:ext>
            </a:extLst>
          </p:cNvPr>
          <p:cNvGraphicFramePr>
            <a:graphicFrameLocks noGrp="1"/>
          </p:cNvGraphicFramePr>
          <p:nvPr/>
        </p:nvGraphicFramePr>
        <p:xfrm>
          <a:off x="250712" y="3276290"/>
          <a:ext cx="2236148" cy="2955246"/>
        </p:xfrm>
        <a:graphic>
          <a:graphicData uri="http://schemas.openxmlformats.org/drawingml/2006/table">
            <a:tbl>
              <a:tblPr/>
              <a:tblGrid>
                <a:gridCol w="220746">
                  <a:extLst>
                    <a:ext uri="{9D8B030D-6E8A-4147-A177-3AD203B41FA5}">
                      <a16:colId xmlns:a16="http://schemas.microsoft.com/office/drawing/2014/main" val="3750003949"/>
                    </a:ext>
                  </a:extLst>
                </a:gridCol>
                <a:gridCol w="2015402">
                  <a:extLst>
                    <a:ext uri="{9D8B030D-6E8A-4147-A177-3AD203B41FA5}">
                      <a16:colId xmlns:a16="http://schemas.microsoft.com/office/drawing/2014/main" val="4135009256"/>
                    </a:ext>
                  </a:extLst>
                </a:gridCol>
              </a:tblGrid>
              <a:tr h="104712">
                <a:tc>
                  <a:txBody>
                    <a:bodyPr/>
                    <a:lstStyle/>
                    <a:p>
                      <a:pPr algn="ctr" fontAlgn="b"/>
                      <a:endParaRPr lang="es-CO" sz="1000" b="1" i="0" u="none" strike="noStrike" dirty="0">
                        <a:solidFill>
                          <a:srgbClr val="000000"/>
                        </a:solidFill>
                        <a:effectLst/>
                        <a:latin typeface="Calibri" panose="020F0502020204030204" pitchFamily="34" charset="0"/>
                      </a:endParaRPr>
                    </a:p>
                  </a:txBody>
                  <a:tcPr marL="6306" marR="6306" marT="6306" marB="0" anchor="b">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CO" sz="1000" b="1" i="0" u="none" strike="noStrike" dirty="0">
                          <a:solidFill>
                            <a:srgbClr val="000000"/>
                          </a:solidFill>
                          <a:effectLst/>
                          <a:latin typeface="Calibri" panose="020F0502020204030204" pitchFamily="34" charset="0"/>
                        </a:rPr>
                        <a:t>CONVENCIONES</a:t>
                      </a:r>
                    </a:p>
                  </a:txBody>
                  <a:tcPr marL="6306" marR="6306" marT="6306"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85868637"/>
                  </a:ext>
                </a:extLst>
              </a:tr>
              <a:tr h="139267">
                <a:tc>
                  <a:txBody>
                    <a:bodyPr/>
                    <a:lstStyle/>
                    <a:p>
                      <a:pPr algn="ctr" fontAlgn="ctr"/>
                      <a:r>
                        <a:rPr lang="es-ES" sz="1000" b="1" i="0" u="none" strike="noStrike" dirty="0">
                          <a:solidFill>
                            <a:srgbClr val="000000"/>
                          </a:solidFill>
                          <a:effectLst/>
                          <a:latin typeface="Calibri" panose="020F0502020204030204" pitchFamily="34" charset="0"/>
                        </a:rPr>
                        <a:t>A</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Son los más tradicionales/ de toda la vida.</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31034074"/>
                  </a:ext>
                </a:extLst>
              </a:tr>
              <a:tr h="139267">
                <a:tc>
                  <a:txBody>
                    <a:bodyPr/>
                    <a:lstStyle/>
                    <a:p>
                      <a:pPr algn="ctr" fontAlgn="ctr"/>
                      <a:r>
                        <a:rPr lang="es-ES" sz="1000" b="1" i="0" u="none" strike="noStrike" dirty="0">
                          <a:solidFill>
                            <a:srgbClr val="000000"/>
                          </a:solidFill>
                          <a:effectLst/>
                          <a:latin typeface="Calibri" panose="020F0502020204030204" pitchFamily="34" charset="0"/>
                        </a:rPr>
                        <a:t>B</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Transmiten tranquilidad y credibilidad en cada uso o consumo.</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79673002"/>
                  </a:ext>
                </a:extLst>
              </a:tr>
              <a:tr h="211350">
                <a:tc>
                  <a:txBody>
                    <a:bodyPr/>
                    <a:lstStyle/>
                    <a:p>
                      <a:pPr algn="ctr" fontAlgn="ctr"/>
                      <a:r>
                        <a:rPr lang="es-ES" sz="1000" b="1" i="0" u="none" strike="noStrike" dirty="0">
                          <a:solidFill>
                            <a:srgbClr val="000000"/>
                          </a:solidFill>
                          <a:effectLst/>
                          <a:latin typeface="Calibri" panose="020F0502020204030204" pitchFamily="34" charset="0"/>
                        </a:rPr>
                        <a:t>C</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EB5"/>
                    </a:solid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Genera seguridad de consumir estos medicamentos porque solucionan sus dolencias/enfermedad</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6DEB5"/>
                    </a:solidFill>
                  </a:tcPr>
                </a:tc>
                <a:extLst>
                  <a:ext uri="{0D108BD9-81ED-4DB2-BD59-A6C34878D82A}">
                    <a16:rowId xmlns:a16="http://schemas.microsoft.com/office/drawing/2014/main" val="2721500614"/>
                  </a:ext>
                </a:extLst>
              </a:tr>
              <a:tr h="211350">
                <a:tc>
                  <a:txBody>
                    <a:bodyPr/>
                    <a:lstStyle/>
                    <a:p>
                      <a:pPr algn="ctr" fontAlgn="ctr"/>
                      <a:r>
                        <a:rPr lang="es-ES" sz="1000" b="1" i="0" u="none" strike="noStrike" dirty="0">
                          <a:solidFill>
                            <a:srgbClr val="000000"/>
                          </a:solidFill>
                          <a:effectLst/>
                          <a:latin typeface="Calibri" panose="020F0502020204030204" pitchFamily="34" charset="0"/>
                        </a:rPr>
                        <a:t>D</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Genera tranquilidad comprar estos medicamentos, se preocupan por su salud.</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42458790"/>
                  </a:ext>
                </a:extLst>
              </a:tr>
              <a:tr h="211350">
                <a:tc>
                  <a:txBody>
                    <a:bodyPr/>
                    <a:lstStyle/>
                    <a:p>
                      <a:pPr algn="ctr" fontAlgn="ctr"/>
                      <a:r>
                        <a:rPr lang="es-ES" sz="1000" b="1" i="0" u="none" strike="noStrike" dirty="0">
                          <a:solidFill>
                            <a:srgbClr val="000000"/>
                          </a:solidFill>
                          <a:effectLst/>
                          <a:latin typeface="Calibri" panose="020F0502020204030204" pitchFamily="34" charset="0"/>
                        </a:rPr>
                        <a:t>E</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a:solidFill>
                            <a:srgbClr val="000000"/>
                          </a:solidFill>
                          <a:effectLst/>
                          <a:latin typeface="Century Gothic" panose="020B0502020202020204" pitchFamily="34" charset="0"/>
                        </a:rPr>
                        <a:t>Es una marca nacional que se siente orgulloso de consumir.</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15285863"/>
                  </a:ext>
                </a:extLst>
              </a:tr>
              <a:tr h="211350">
                <a:tc>
                  <a:txBody>
                    <a:bodyPr/>
                    <a:lstStyle/>
                    <a:p>
                      <a:pPr algn="ctr" fontAlgn="ctr"/>
                      <a:r>
                        <a:rPr lang="es-ES" sz="1000" b="1" i="0" u="none" strike="noStrike" dirty="0">
                          <a:solidFill>
                            <a:srgbClr val="000000"/>
                          </a:solidFill>
                          <a:effectLst/>
                          <a:latin typeface="Calibri" panose="020F0502020204030204" pitchFamily="34" charset="0"/>
                        </a:rPr>
                        <a:t>F</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Lo cuidan y lo acompaña cuando se siente frágil.</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5184966"/>
                  </a:ext>
                </a:extLst>
              </a:tr>
              <a:tr h="211350">
                <a:tc>
                  <a:txBody>
                    <a:bodyPr/>
                    <a:lstStyle/>
                    <a:p>
                      <a:pPr algn="ctr" fontAlgn="ctr"/>
                      <a:r>
                        <a:rPr lang="es-ES" sz="1000" b="1" i="0" u="none" strike="noStrike" dirty="0">
                          <a:solidFill>
                            <a:srgbClr val="000000"/>
                          </a:solidFill>
                          <a:effectLst/>
                          <a:latin typeface="Calibri" panose="020F0502020204030204" pitchFamily="34" charset="0"/>
                        </a:rPr>
                        <a:t>G</a:t>
                      </a:r>
                    </a:p>
                  </a:txBody>
                  <a:tcPr marL="6306" marR="6306" marT="630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s-ES" sz="1000" b="0" i="0" u="none" strike="noStrike" dirty="0">
                          <a:solidFill>
                            <a:srgbClr val="000000"/>
                          </a:solidFill>
                          <a:effectLst/>
                          <a:latin typeface="Century Gothic" panose="020B0502020202020204" pitchFamily="34" charset="0"/>
                        </a:rPr>
                        <a:t>Es un aliado para el cuidado de su familia.</a:t>
                      </a:r>
                    </a:p>
                  </a:txBody>
                  <a:tcPr marL="7620" marR="7620" marT="762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908406"/>
                  </a:ext>
                </a:extLst>
              </a:tr>
            </a:tbl>
          </a:graphicData>
        </a:graphic>
      </p:graphicFrame>
      <p:pic>
        <p:nvPicPr>
          <p:cNvPr id="2" name="Imagen 1">
            <a:extLst>
              <a:ext uri="{FF2B5EF4-FFF2-40B4-BE49-F238E27FC236}">
                <a16:creationId xmlns:a16="http://schemas.microsoft.com/office/drawing/2014/main" id="{F78056EE-BCE0-1114-8708-71D6C342B15A}"/>
              </a:ext>
            </a:extLst>
          </p:cNvPr>
          <p:cNvPicPr>
            <a:picLocks noChangeAspect="1"/>
          </p:cNvPicPr>
          <p:nvPr/>
        </p:nvPicPr>
        <p:blipFill>
          <a:blip r:embed="rId2"/>
          <a:stretch>
            <a:fillRect/>
          </a:stretch>
        </p:blipFill>
        <p:spPr>
          <a:xfrm>
            <a:off x="2545424" y="1745655"/>
            <a:ext cx="9461181" cy="4427981"/>
          </a:xfrm>
          <a:prstGeom prst="rect">
            <a:avLst/>
          </a:prstGeom>
        </p:spPr>
      </p:pic>
      <p:pic>
        <p:nvPicPr>
          <p:cNvPr id="3" name="Imagen 2">
            <a:extLst>
              <a:ext uri="{FF2B5EF4-FFF2-40B4-BE49-F238E27FC236}">
                <a16:creationId xmlns:a16="http://schemas.microsoft.com/office/drawing/2014/main" id="{A5902A2C-9E0F-051B-9EAF-A700405DAF6B}"/>
              </a:ext>
            </a:extLst>
          </p:cNvPr>
          <p:cNvPicPr>
            <a:picLocks noChangeAspect="1"/>
          </p:cNvPicPr>
          <p:nvPr/>
        </p:nvPicPr>
        <p:blipFill>
          <a:blip r:embed="rId3"/>
          <a:stretch>
            <a:fillRect/>
          </a:stretch>
        </p:blipFill>
        <p:spPr>
          <a:xfrm>
            <a:off x="7177419" y="2908905"/>
            <a:ext cx="4282811" cy="1775614"/>
          </a:xfrm>
          <a:prstGeom prst="rect">
            <a:avLst/>
          </a:prstGeom>
        </p:spPr>
      </p:pic>
      <p:cxnSp>
        <p:nvCxnSpPr>
          <p:cNvPr id="8" name="Conector recto 7">
            <a:extLst>
              <a:ext uri="{FF2B5EF4-FFF2-40B4-BE49-F238E27FC236}">
                <a16:creationId xmlns:a16="http://schemas.microsoft.com/office/drawing/2014/main" id="{E91228F7-CB94-CC9F-68CE-E0B3A608DA88}"/>
              </a:ext>
            </a:extLst>
          </p:cNvPr>
          <p:cNvCxnSpPr>
            <a:cxnSpLocks/>
          </p:cNvCxnSpPr>
          <p:nvPr/>
        </p:nvCxnSpPr>
        <p:spPr>
          <a:xfrm>
            <a:off x="9303636" y="2848729"/>
            <a:ext cx="0" cy="1835791"/>
          </a:xfrm>
          <a:prstGeom prst="line">
            <a:avLst/>
          </a:prstGeom>
          <a:noFill/>
          <a:ln w="28575" cap="flat" cmpd="sng" algn="ctr">
            <a:solidFill>
              <a:srgbClr val="FF0000"/>
            </a:solidFill>
            <a:prstDash val="solid"/>
            <a:miter lim="800000"/>
          </a:ln>
          <a:effectLst/>
        </p:spPr>
      </p:cxnSp>
      <p:sp>
        <p:nvSpPr>
          <p:cNvPr id="11" name="Rectángulo 10">
            <a:extLst>
              <a:ext uri="{FF2B5EF4-FFF2-40B4-BE49-F238E27FC236}">
                <a16:creationId xmlns:a16="http://schemas.microsoft.com/office/drawing/2014/main" id="{680E58A1-457D-A29C-5ECE-D6F341F7F4C8}"/>
              </a:ext>
            </a:extLst>
          </p:cNvPr>
          <p:cNvSpPr/>
          <p:nvPr/>
        </p:nvSpPr>
        <p:spPr>
          <a:xfrm flipV="1">
            <a:off x="9318824" y="3256329"/>
            <a:ext cx="2159215" cy="599008"/>
          </a:xfrm>
          <a:prstGeom prst="rect">
            <a:avLst/>
          </a:prstGeom>
          <a:solidFill>
            <a:srgbClr val="ED7D31">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4" name="Elipse 13">
            <a:extLst>
              <a:ext uri="{FF2B5EF4-FFF2-40B4-BE49-F238E27FC236}">
                <a16:creationId xmlns:a16="http://schemas.microsoft.com/office/drawing/2014/main" id="{3A41099C-6809-3480-DB89-CFEBCC745C52}"/>
              </a:ext>
            </a:extLst>
          </p:cNvPr>
          <p:cNvSpPr/>
          <p:nvPr/>
        </p:nvSpPr>
        <p:spPr>
          <a:xfrm rot="4888597">
            <a:off x="4793886" y="4484675"/>
            <a:ext cx="2249865" cy="1282150"/>
          </a:xfrm>
          <a:prstGeom prst="ellipse">
            <a:avLst/>
          </a:prstGeom>
          <a:solidFill>
            <a:srgbClr val="F8CBAD">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8" name="Elipse 17">
            <a:extLst>
              <a:ext uri="{FF2B5EF4-FFF2-40B4-BE49-F238E27FC236}">
                <a16:creationId xmlns:a16="http://schemas.microsoft.com/office/drawing/2014/main" id="{13733686-D519-DAAD-A4AD-A82EAA9376AB}"/>
              </a:ext>
            </a:extLst>
          </p:cNvPr>
          <p:cNvSpPr/>
          <p:nvPr/>
        </p:nvSpPr>
        <p:spPr>
          <a:xfrm rot="15665240">
            <a:off x="4784082" y="2543256"/>
            <a:ext cx="649357" cy="2446732"/>
          </a:xfrm>
          <a:prstGeom prst="ellipse">
            <a:avLst/>
          </a:prstGeom>
          <a:solidFill>
            <a:srgbClr val="70AD47">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25" name="Rectángulo 24">
            <a:extLst>
              <a:ext uri="{FF2B5EF4-FFF2-40B4-BE49-F238E27FC236}">
                <a16:creationId xmlns:a16="http://schemas.microsoft.com/office/drawing/2014/main" id="{B7C27D7D-3D8B-CBC0-DE41-91199916C910}"/>
              </a:ext>
            </a:extLst>
          </p:cNvPr>
          <p:cNvSpPr/>
          <p:nvPr/>
        </p:nvSpPr>
        <p:spPr>
          <a:xfrm flipV="1">
            <a:off x="9306257" y="3855338"/>
            <a:ext cx="2153971" cy="838507"/>
          </a:xfrm>
          <a:prstGeom prst="rect">
            <a:avLst/>
          </a:prstGeom>
          <a:solidFill>
            <a:srgbClr val="70AD47">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graphicFrame>
        <p:nvGraphicFramePr>
          <p:cNvPr id="26" name="Tabla 25">
            <a:extLst>
              <a:ext uri="{FF2B5EF4-FFF2-40B4-BE49-F238E27FC236}">
                <a16:creationId xmlns:a16="http://schemas.microsoft.com/office/drawing/2014/main" id="{5A8ADBA7-EED1-FF37-8810-45CEB5A3BCA8}"/>
              </a:ext>
            </a:extLst>
          </p:cNvPr>
          <p:cNvGraphicFramePr>
            <a:graphicFrameLocks noGrp="1"/>
          </p:cNvGraphicFramePr>
          <p:nvPr/>
        </p:nvGraphicFramePr>
        <p:xfrm>
          <a:off x="250712" y="903775"/>
          <a:ext cx="2471339" cy="2187613"/>
        </p:xfrm>
        <a:graphic>
          <a:graphicData uri="http://schemas.openxmlformats.org/drawingml/2006/table">
            <a:tbl>
              <a:tblPr/>
              <a:tblGrid>
                <a:gridCol w="1502023">
                  <a:extLst>
                    <a:ext uri="{9D8B030D-6E8A-4147-A177-3AD203B41FA5}">
                      <a16:colId xmlns:a16="http://schemas.microsoft.com/office/drawing/2014/main" val="4221951555"/>
                    </a:ext>
                  </a:extLst>
                </a:gridCol>
                <a:gridCol w="969316">
                  <a:extLst>
                    <a:ext uri="{9D8B030D-6E8A-4147-A177-3AD203B41FA5}">
                      <a16:colId xmlns:a16="http://schemas.microsoft.com/office/drawing/2014/main" val="1521719193"/>
                    </a:ext>
                  </a:extLst>
                </a:gridCol>
              </a:tblGrid>
              <a:tr h="211704">
                <a:tc gridSpan="2">
                  <a:txBody>
                    <a:bodyPr/>
                    <a:lstStyle/>
                    <a:p>
                      <a:pPr algn="ctr" rtl="0" fontAlgn="ctr">
                        <a:buNone/>
                      </a:pPr>
                      <a:r>
                        <a:rPr lang="es-CO" sz="1200" b="1" i="0" u="none" strike="noStrike">
                          <a:solidFill>
                            <a:srgbClr val="000000"/>
                          </a:solidFill>
                          <a:effectLst/>
                          <a:latin typeface="Gill Sans MT" panose="020B0502020104020203" pitchFamily="34" charset="0"/>
                        </a:rPr>
                        <a:t>INERCIA 87,1%</a:t>
                      </a:r>
                    </a:p>
                  </a:txBody>
                  <a:tcPr marL="7620" marR="7620" marT="7620" marB="0" anchor="ctr">
                    <a:lnL>
                      <a:noFill/>
                    </a:lnL>
                    <a:lnR>
                      <a:noFill/>
                    </a:lnR>
                    <a:lnT>
                      <a:noFill/>
                    </a:lnT>
                    <a:lnB w="12700" cap="flat" cmpd="sng" algn="ctr">
                      <a:solidFill>
                        <a:srgbClr val="D9D9D9"/>
                      </a:solidFill>
                      <a:prstDash val="solid"/>
                      <a:round/>
                      <a:headEnd type="none" w="med" len="med"/>
                      <a:tailEnd type="none" w="med" len="med"/>
                    </a:lnB>
                    <a:solidFill>
                      <a:srgbClr val="FFFFFF"/>
                    </a:solidFill>
                  </a:tcPr>
                </a:tc>
                <a:tc hMerge="1">
                  <a:txBody>
                    <a:bodyPr/>
                    <a:lstStyle/>
                    <a:p>
                      <a:endParaRPr lang="es-CO"/>
                    </a:p>
                  </a:txBody>
                  <a:tcPr/>
                </a:tc>
                <a:extLst>
                  <a:ext uri="{0D108BD9-81ED-4DB2-BD59-A6C34878D82A}">
                    <a16:rowId xmlns:a16="http://schemas.microsoft.com/office/drawing/2014/main" val="166737351"/>
                  </a:ext>
                </a:extLst>
              </a:tr>
              <a:tr h="186043">
                <a:tc>
                  <a:txBody>
                    <a:bodyPr/>
                    <a:lstStyle/>
                    <a:p>
                      <a:pPr algn="ctr" rtl="0" fontAlgn="ctr">
                        <a:buNone/>
                      </a:pPr>
                      <a:r>
                        <a:rPr lang="es-CO" sz="1000" b="1" i="0" u="none" strike="noStrike">
                          <a:solidFill>
                            <a:srgbClr val="FFFFFF"/>
                          </a:solidFill>
                          <a:effectLst/>
                          <a:latin typeface="Gill Sans MT" panose="020B0502020104020203" pitchFamily="34" charset="0"/>
                        </a:rPr>
                        <a:t>MARCA</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F7D25"/>
                    </a:solidFill>
                  </a:tcPr>
                </a:tc>
                <a:tc>
                  <a:txBody>
                    <a:bodyPr/>
                    <a:lstStyle/>
                    <a:p>
                      <a:pPr algn="ctr" rtl="0" fontAlgn="ctr">
                        <a:buNone/>
                      </a:pPr>
                      <a:r>
                        <a:rPr lang="es-CO" sz="1000" b="1" i="0" u="none" strike="noStrike">
                          <a:solidFill>
                            <a:srgbClr val="FFFFFF"/>
                          </a:solidFill>
                          <a:effectLst/>
                          <a:latin typeface="Gill Sans MT" panose="020B0502020104020203" pitchFamily="34" charset="0"/>
                        </a:rPr>
                        <a:t>SCORE</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F7D25"/>
                    </a:solidFill>
                  </a:tcPr>
                </a:tc>
                <a:extLst>
                  <a:ext uri="{0D108BD9-81ED-4DB2-BD59-A6C34878D82A}">
                    <a16:rowId xmlns:a16="http://schemas.microsoft.com/office/drawing/2014/main" val="105485928"/>
                  </a:ext>
                </a:extLst>
              </a:tr>
              <a:tr h="198874">
                <a:tc>
                  <a:txBody>
                    <a:bodyPr/>
                    <a:lstStyle/>
                    <a:p>
                      <a:pPr algn="l" rtl="0" fontAlgn="ctr">
                        <a:buNone/>
                      </a:pPr>
                      <a:r>
                        <a:rPr lang="es-CO" sz="900" b="0" i="0" u="none" strike="noStrike" dirty="0">
                          <a:solidFill>
                            <a:srgbClr val="000000"/>
                          </a:solidFill>
                          <a:effectLst/>
                          <a:latin typeface="Gill Sans MT" panose="020B0502020104020203" pitchFamily="34" charset="0"/>
                        </a:rPr>
                        <a:t>Genfar</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25,39%</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495839080"/>
                  </a:ext>
                </a:extLst>
              </a:tr>
              <a:tr h="198874">
                <a:tc>
                  <a:txBody>
                    <a:bodyPr/>
                    <a:lstStyle/>
                    <a:p>
                      <a:pPr algn="l" rtl="0" fontAlgn="ctr">
                        <a:buNone/>
                      </a:pPr>
                      <a:r>
                        <a:rPr lang="es-CO" sz="900" b="0" i="0" u="none" strike="noStrike" dirty="0">
                          <a:solidFill>
                            <a:srgbClr val="000000"/>
                          </a:solidFill>
                          <a:effectLst/>
                          <a:latin typeface="Gill Sans MT" panose="020B0502020104020203" pitchFamily="34" charset="0"/>
                        </a:rPr>
                        <a:t>Mk</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25,11%</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3870359530"/>
                  </a:ext>
                </a:extLst>
              </a:tr>
              <a:tr h="198874">
                <a:tc>
                  <a:txBody>
                    <a:bodyPr/>
                    <a:lstStyle/>
                    <a:p>
                      <a:pPr algn="l" rtl="0" fontAlgn="ctr">
                        <a:buNone/>
                      </a:pPr>
                      <a:r>
                        <a:rPr lang="es-CO" sz="900" b="0" i="0" u="none" strike="noStrike">
                          <a:solidFill>
                            <a:srgbClr val="000000"/>
                          </a:solidFill>
                          <a:effectLst/>
                          <a:latin typeface="Gill Sans MT" panose="020B0502020104020203" pitchFamily="34" charset="0"/>
                        </a:rPr>
                        <a:t>La Santé</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22,03%</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3141878558"/>
                  </a:ext>
                </a:extLst>
              </a:tr>
              <a:tr h="198874">
                <a:tc>
                  <a:txBody>
                    <a:bodyPr/>
                    <a:lstStyle/>
                    <a:p>
                      <a:pPr algn="l" rtl="0" fontAlgn="ctr">
                        <a:buNone/>
                      </a:pPr>
                      <a:r>
                        <a:rPr lang="es-CO" sz="900" b="0" i="0" u="none" strike="noStrike">
                          <a:solidFill>
                            <a:srgbClr val="000000"/>
                          </a:solidFill>
                          <a:effectLst/>
                          <a:latin typeface="Gill Sans MT" panose="020B0502020104020203" pitchFamily="34" charset="0"/>
                        </a:rPr>
                        <a:t>American Generics</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8,39%</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3036551932"/>
                  </a:ext>
                </a:extLst>
              </a:tr>
              <a:tr h="198874">
                <a:tc>
                  <a:txBody>
                    <a:bodyPr/>
                    <a:lstStyle/>
                    <a:p>
                      <a:pPr algn="l" rtl="0" fontAlgn="ctr">
                        <a:buNone/>
                      </a:pPr>
                      <a:r>
                        <a:rPr lang="es-CO" sz="900" b="0" i="0" u="none" strike="noStrike">
                          <a:solidFill>
                            <a:srgbClr val="000000"/>
                          </a:solidFill>
                          <a:effectLst/>
                          <a:latin typeface="Gill Sans MT" panose="020B0502020104020203" pitchFamily="34" charset="0"/>
                        </a:rPr>
                        <a:t>Laproff</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dirty="0">
                          <a:solidFill>
                            <a:srgbClr val="000000"/>
                          </a:solidFill>
                          <a:effectLst/>
                          <a:latin typeface="Gill Sans MT" panose="020B0502020104020203" pitchFamily="34" charset="0"/>
                        </a:rPr>
                        <a:t>8,36%</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140404953"/>
                  </a:ext>
                </a:extLst>
              </a:tr>
              <a:tr h="198874">
                <a:tc>
                  <a:txBody>
                    <a:bodyPr/>
                    <a:lstStyle/>
                    <a:p>
                      <a:pPr algn="l" rtl="0" fontAlgn="ctr">
                        <a:buNone/>
                      </a:pPr>
                      <a:r>
                        <a:rPr lang="es-CO" sz="900" b="0" i="0" u="none" strike="noStrike">
                          <a:solidFill>
                            <a:srgbClr val="000000"/>
                          </a:solidFill>
                          <a:effectLst/>
                          <a:latin typeface="Gill Sans MT" panose="020B0502020104020203" pitchFamily="34" charset="0"/>
                        </a:rPr>
                        <a:t>Ecar</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4,45%</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1317119968"/>
                  </a:ext>
                </a:extLst>
              </a:tr>
              <a:tr h="198874">
                <a:tc>
                  <a:txBody>
                    <a:bodyPr/>
                    <a:lstStyle/>
                    <a:p>
                      <a:pPr algn="l" rtl="0" fontAlgn="ctr">
                        <a:buNone/>
                      </a:pPr>
                      <a:r>
                        <a:rPr lang="es-CO" sz="900" b="0" i="0" u="none" strike="noStrike">
                          <a:solidFill>
                            <a:srgbClr val="000000"/>
                          </a:solidFill>
                          <a:effectLst/>
                          <a:latin typeface="Gill Sans MT" panose="020B0502020104020203" pitchFamily="34" charset="0"/>
                        </a:rPr>
                        <a:t>Humax</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a:solidFill>
                            <a:srgbClr val="000000"/>
                          </a:solidFill>
                          <a:effectLst/>
                          <a:latin typeface="Gill Sans MT" panose="020B0502020104020203" pitchFamily="34" charset="0"/>
                        </a:rPr>
                        <a:t>2,44%</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1048788846"/>
                  </a:ext>
                </a:extLst>
              </a:tr>
              <a:tr h="198874">
                <a:tc>
                  <a:txBody>
                    <a:bodyPr/>
                    <a:lstStyle/>
                    <a:p>
                      <a:pPr algn="l" rtl="0" fontAlgn="ctr">
                        <a:buNone/>
                      </a:pPr>
                      <a:r>
                        <a:rPr lang="es-CO" sz="900" b="0" i="0" u="none" strike="noStrike">
                          <a:solidFill>
                            <a:srgbClr val="000000"/>
                          </a:solidFill>
                          <a:effectLst/>
                          <a:latin typeface="Gill Sans MT" panose="020B0502020104020203" pitchFamily="34" charset="0"/>
                        </a:rPr>
                        <a:t>Coaspharma</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dirty="0">
                          <a:solidFill>
                            <a:srgbClr val="000000"/>
                          </a:solidFill>
                          <a:effectLst/>
                          <a:latin typeface="Gill Sans MT" panose="020B0502020104020203" pitchFamily="34" charset="0"/>
                        </a:rPr>
                        <a:t>2,37%</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67809156"/>
                  </a:ext>
                </a:extLst>
              </a:tr>
              <a:tr h="198874">
                <a:tc>
                  <a:txBody>
                    <a:bodyPr/>
                    <a:lstStyle/>
                    <a:p>
                      <a:pPr algn="l" rtl="0" fontAlgn="ctr">
                        <a:buNone/>
                      </a:pPr>
                      <a:r>
                        <a:rPr lang="es-CO" sz="900" b="0" i="0" u="none" strike="noStrike">
                          <a:solidFill>
                            <a:srgbClr val="000000"/>
                          </a:solidFill>
                          <a:effectLst/>
                          <a:latin typeface="Gill Sans MT" panose="020B0502020104020203" pitchFamily="34" charset="0"/>
                        </a:rPr>
                        <a:t>Recipe</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algn="ctr" rtl="0" fontAlgn="ctr">
                        <a:buNone/>
                      </a:pPr>
                      <a:r>
                        <a:rPr lang="es-CO" sz="1100" b="0" i="0" u="none" strike="noStrike" dirty="0">
                          <a:solidFill>
                            <a:srgbClr val="000000"/>
                          </a:solidFill>
                          <a:effectLst/>
                          <a:latin typeface="Gill Sans MT" panose="020B0502020104020203" pitchFamily="34" charset="0"/>
                        </a:rPr>
                        <a:t>1,46%</a:t>
                      </a:r>
                    </a:p>
                  </a:txBody>
                  <a:tcPr marL="7620" marR="7620" marT="762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1397325058"/>
                  </a:ext>
                </a:extLst>
              </a:tr>
            </a:tbl>
          </a:graphicData>
        </a:graphic>
      </p:graphicFrame>
      <p:sp>
        <p:nvSpPr>
          <p:cNvPr id="12" name="CuadroTexto 11">
            <a:extLst>
              <a:ext uri="{FF2B5EF4-FFF2-40B4-BE49-F238E27FC236}">
                <a16:creationId xmlns:a16="http://schemas.microsoft.com/office/drawing/2014/main" id="{54D8CF74-966C-4D90-CB87-6C8334B4D3FC}"/>
              </a:ext>
            </a:extLst>
          </p:cNvPr>
          <p:cNvSpPr txBox="1"/>
          <p:nvPr/>
        </p:nvSpPr>
        <p:spPr>
          <a:xfrm>
            <a:off x="3007866" y="782222"/>
            <a:ext cx="8712924"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Las marcas líderes a nivel emocional se asocian con la seguridad que generan en el consumidor al ser productos efectivos ante dolencias/enfermedades particulares; sin embargo, es una categoría donde la mayor parte de los genéricos presentan retos para generar posicionamiento, siendo un aspecto que genera oportunidad para diferenciar a La Santé.</a:t>
            </a:r>
          </a:p>
        </p:txBody>
      </p:sp>
    </p:spTree>
    <p:extLst>
      <p:ext uri="{BB962C8B-B14F-4D97-AF65-F5344CB8AC3E}">
        <p14:creationId xmlns:p14="http://schemas.microsoft.com/office/powerpoint/2010/main" val="296312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8AC3559-7A17-B996-7DE8-49F1C45F2ED0}"/>
              </a:ext>
            </a:extLst>
          </p:cNvPr>
          <p:cNvSpPr txBox="1"/>
          <p:nvPr/>
        </p:nvSpPr>
        <p:spPr>
          <a:xfrm>
            <a:off x="64315" y="8253"/>
            <a:ext cx="711092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Perfil imagen de marca </a:t>
            </a: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 </a:t>
            </a:r>
            <a:r>
              <a:rPr kumimoji="0" lang="es-ES"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Conceptualización</a:t>
            </a:r>
            <a:endParaRPr kumimoji="0" lang="es-E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sp>
        <p:nvSpPr>
          <p:cNvPr id="8" name="Rectangle 5">
            <a:extLst>
              <a:ext uri="{FF2B5EF4-FFF2-40B4-BE49-F238E27FC236}">
                <a16:creationId xmlns:a16="http://schemas.microsoft.com/office/drawing/2014/main" id="{33A94A42-ACEC-30A7-1610-83BD06B7DA48}"/>
              </a:ext>
            </a:extLst>
          </p:cNvPr>
          <p:cNvSpPr>
            <a:spLocks noChangeArrowheads="1"/>
          </p:cNvSpPr>
          <p:nvPr/>
        </p:nvSpPr>
        <p:spPr bwMode="auto">
          <a:xfrm>
            <a:off x="1056060" y="4595660"/>
            <a:ext cx="9798415" cy="1085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56" tIns="49838" rIns="101456" bIns="49838">
            <a:spAutoFit/>
          </a:bodyPr>
          <a:lstStyle/>
          <a:p>
            <a:pPr marL="285750" marR="0" lvl="0" indent="-285750" algn="l" defTabSz="914400" rtl="0" eaLnBrk="1" fontAlgn="auto" latinLnBrk="0" hangingPunct="1">
              <a:lnSpc>
                <a:spcPct val="100000"/>
              </a:lnSpc>
              <a:spcBef>
                <a:spcPct val="50000"/>
              </a:spcBef>
              <a:spcAft>
                <a:spcPts val="0"/>
              </a:spcAft>
              <a:buClr>
                <a:srgbClr val="FF0000"/>
              </a:buClr>
              <a:buSzPct val="80000"/>
              <a:buFont typeface="Arial" panose="020B0604020202020204" pitchFamily="34" charset="0"/>
              <a:buChar char="•"/>
              <a:tabLst>
                <a:tab pos="1224575" algn="l"/>
              </a:tabLst>
              <a:defRPr/>
            </a:pPr>
            <a:r>
              <a:rPr kumimoji="0" lang="es-E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Sr. Grande y Sr. Pequeño tienen la misma talla de zapatos.</a:t>
            </a:r>
          </a:p>
          <a:p>
            <a:pPr marL="285750" marR="0" lvl="0" indent="-285750" algn="l" defTabSz="914400" rtl="0" eaLnBrk="1" fontAlgn="auto" latinLnBrk="0" hangingPunct="1">
              <a:lnSpc>
                <a:spcPct val="100000"/>
              </a:lnSpc>
              <a:spcBef>
                <a:spcPct val="50000"/>
              </a:spcBef>
              <a:spcAft>
                <a:spcPts val="0"/>
              </a:spcAft>
              <a:buClr>
                <a:srgbClr val="FF0000"/>
              </a:buClr>
              <a:buSzPct val="80000"/>
              <a:buFont typeface="Arial" panose="020B0604020202020204" pitchFamily="34" charset="0"/>
              <a:buChar char="•"/>
              <a:tabLst>
                <a:tab pos="1224575" algn="l"/>
              </a:tabLst>
              <a:defRPr/>
            </a:pPr>
            <a:r>
              <a:rPr kumimoji="0" lang="es-E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Pero si lo vemos en relación con su tamaño, el pie del Sr. Pequeño es más grande.  </a:t>
            </a:r>
          </a:p>
          <a:p>
            <a:pPr marL="285750" marR="0" lvl="0" indent="-285750" algn="l" defTabSz="914400" rtl="0" eaLnBrk="1" fontAlgn="auto" latinLnBrk="0" hangingPunct="1">
              <a:lnSpc>
                <a:spcPct val="100000"/>
              </a:lnSpc>
              <a:spcBef>
                <a:spcPct val="50000"/>
              </a:spcBef>
              <a:spcAft>
                <a:spcPts val="0"/>
              </a:spcAft>
              <a:buClr>
                <a:srgbClr val="FF0000"/>
              </a:buClr>
              <a:buSzPct val="80000"/>
              <a:buFont typeface="Arial" panose="020B0604020202020204" pitchFamily="34" charset="0"/>
              <a:buChar char="•"/>
              <a:tabLst>
                <a:tab pos="1224575" algn="l"/>
              </a:tabLst>
              <a:defRPr/>
            </a:pPr>
            <a:r>
              <a:rPr kumimoji="0" lang="es-E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Esto puede ser usado como una </a:t>
            </a:r>
            <a:r>
              <a:rPr kumimoji="0" lang="es-ES" sz="1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característica distintiva para describirlo</a:t>
            </a:r>
            <a:r>
              <a:rPr kumimoji="0" lang="es-E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p:txBody>
      </p:sp>
      <p:grpSp>
        <p:nvGrpSpPr>
          <p:cNvPr id="9" name="Group 6">
            <a:extLst>
              <a:ext uri="{FF2B5EF4-FFF2-40B4-BE49-F238E27FC236}">
                <a16:creationId xmlns:a16="http://schemas.microsoft.com/office/drawing/2014/main" id="{A0E6E560-EAC1-3214-C498-2173EF5E6207}"/>
              </a:ext>
            </a:extLst>
          </p:cNvPr>
          <p:cNvGrpSpPr>
            <a:grpSpLocks/>
          </p:cNvGrpSpPr>
          <p:nvPr/>
        </p:nvGrpSpPr>
        <p:grpSpPr bwMode="auto">
          <a:xfrm>
            <a:off x="3809528" y="2061545"/>
            <a:ext cx="1120636" cy="2355074"/>
            <a:chOff x="1440" y="660"/>
            <a:chExt cx="838" cy="1601"/>
          </a:xfrm>
        </p:grpSpPr>
        <p:sp>
          <p:nvSpPr>
            <p:cNvPr id="10" name="Freeform 7">
              <a:extLst>
                <a:ext uri="{FF2B5EF4-FFF2-40B4-BE49-F238E27FC236}">
                  <a16:creationId xmlns:a16="http://schemas.microsoft.com/office/drawing/2014/main" id="{BD7EA745-3483-A759-4A13-8382D8431BEA}"/>
                </a:ext>
              </a:extLst>
            </p:cNvPr>
            <p:cNvSpPr>
              <a:spLocks/>
            </p:cNvSpPr>
            <p:nvPr/>
          </p:nvSpPr>
          <p:spPr bwMode="auto">
            <a:xfrm>
              <a:off x="1884" y="2116"/>
              <a:ext cx="394" cy="145"/>
            </a:xfrm>
            <a:custGeom>
              <a:avLst/>
              <a:gdLst>
                <a:gd name="T0" fmla="*/ 44 w 418"/>
                <a:gd name="T1" fmla="*/ 0 h 154"/>
                <a:gd name="T2" fmla="*/ 103 w 418"/>
                <a:gd name="T3" fmla="*/ 8 h 154"/>
                <a:gd name="T4" fmla="*/ 144 w 418"/>
                <a:gd name="T5" fmla="*/ 20 h 154"/>
                <a:gd name="T6" fmla="*/ 193 w 418"/>
                <a:gd name="T7" fmla="*/ 40 h 154"/>
                <a:gd name="T8" fmla="*/ 224 w 418"/>
                <a:gd name="T9" fmla="*/ 51 h 154"/>
                <a:gd name="T10" fmla="*/ 250 w 418"/>
                <a:gd name="T11" fmla="*/ 62 h 154"/>
                <a:gd name="T12" fmla="*/ 282 w 418"/>
                <a:gd name="T13" fmla="*/ 80 h 154"/>
                <a:gd name="T14" fmla="*/ 319 w 418"/>
                <a:gd name="T15" fmla="*/ 100 h 154"/>
                <a:gd name="T16" fmla="*/ 347 w 418"/>
                <a:gd name="T17" fmla="*/ 109 h 154"/>
                <a:gd name="T18" fmla="*/ 391 w 418"/>
                <a:gd name="T19" fmla="*/ 114 h 154"/>
                <a:gd name="T20" fmla="*/ 412 w 418"/>
                <a:gd name="T21" fmla="*/ 119 h 154"/>
                <a:gd name="T22" fmla="*/ 417 w 418"/>
                <a:gd name="T23" fmla="*/ 129 h 154"/>
                <a:gd name="T24" fmla="*/ 405 w 418"/>
                <a:gd name="T25" fmla="*/ 142 h 154"/>
                <a:gd name="T26" fmla="*/ 357 w 418"/>
                <a:gd name="T27" fmla="*/ 153 h 154"/>
                <a:gd name="T28" fmla="*/ 273 w 418"/>
                <a:gd name="T29" fmla="*/ 153 h 154"/>
                <a:gd name="T30" fmla="*/ 193 w 418"/>
                <a:gd name="T31" fmla="*/ 131 h 154"/>
                <a:gd name="T32" fmla="*/ 127 w 418"/>
                <a:gd name="T33" fmla="*/ 114 h 154"/>
                <a:gd name="T34" fmla="*/ 83 w 418"/>
                <a:gd name="T35" fmla="*/ 109 h 154"/>
                <a:gd name="T36" fmla="*/ 83 w 418"/>
                <a:gd name="T37" fmla="*/ 117 h 154"/>
                <a:gd name="T38" fmla="*/ 4 w 418"/>
                <a:gd name="T39" fmla="*/ 100 h 154"/>
                <a:gd name="T40" fmla="*/ 0 w 418"/>
                <a:gd name="T41" fmla="*/ 69 h 154"/>
                <a:gd name="T42" fmla="*/ 11 w 418"/>
                <a:gd name="T43" fmla="*/ 43 h 154"/>
                <a:gd name="T44" fmla="*/ 44 w 418"/>
                <a:gd name="T4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 h="154">
                  <a:moveTo>
                    <a:pt x="44" y="0"/>
                  </a:moveTo>
                  <a:lnTo>
                    <a:pt x="103" y="8"/>
                  </a:lnTo>
                  <a:lnTo>
                    <a:pt x="144" y="20"/>
                  </a:lnTo>
                  <a:lnTo>
                    <a:pt x="193" y="40"/>
                  </a:lnTo>
                  <a:lnTo>
                    <a:pt x="224" y="51"/>
                  </a:lnTo>
                  <a:lnTo>
                    <a:pt x="250" y="62"/>
                  </a:lnTo>
                  <a:lnTo>
                    <a:pt x="282" y="80"/>
                  </a:lnTo>
                  <a:lnTo>
                    <a:pt x="319" y="100"/>
                  </a:lnTo>
                  <a:lnTo>
                    <a:pt x="347" y="109"/>
                  </a:lnTo>
                  <a:lnTo>
                    <a:pt x="391" y="114"/>
                  </a:lnTo>
                  <a:lnTo>
                    <a:pt x="412" y="119"/>
                  </a:lnTo>
                  <a:lnTo>
                    <a:pt x="417" y="129"/>
                  </a:lnTo>
                  <a:lnTo>
                    <a:pt x="405" y="142"/>
                  </a:lnTo>
                  <a:lnTo>
                    <a:pt x="357" y="153"/>
                  </a:lnTo>
                  <a:lnTo>
                    <a:pt x="273" y="153"/>
                  </a:lnTo>
                  <a:lnTo>
                    <a:pt x="193" y="131"/>
                  </a:lnTo>
                  <a:lnTo>
                    <a:pt x="127" y="114"/>
                  </a:lnTo>
                  <a:lnTo>
                    <a:pt x="83" y="109"/>
                  </a:lnTo>
                  <a:lnTo>
                    <a:pt x="83" y="117"/>
                  </a:lnTo>
                  <a:lnTo>
                    <a:pt x="4" y="100"/>
                  </a:lnTo>
                  <a:lnTo>
                    <a:pt x="0" y="69"/>
                  </a:lnTo>
                  <a:lnTo>
                    <a:pt x="11" y="43"/>
                  </a:lnTo>
                  <a:lnTo>
                    <a:pt x="44" y="0"/>
                  </a:lnTo>
                </a:path>
              </a:pathLst>
            </a:custGeom>
            <a:solidFill>
              <a:srgbClr val="404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1" name="Freeform 8">
              <a:extLst>
                <a:ext uri="{FF2B5EF4-FFF2-40B4-BE49-F238E27FC236}">
                  <a16:creationId xmlns:a16="http://schemas.microsoft.com/office/drawing/2014/main" id="{3997F4E0-CF1E-82C9-01CD-9AA604B4FF97}"/>
                </a:ext>
              </a:extLst>
            </p:cNvPr>
            <p:cNvSpPr>
              <a:spLocks/>
            </p:cNvSpPr>
            <p:nvPr/>
          </p:nvSpPr>
          <p:spPr bwMode="auto">
            <a:xfrm>
              <a:off x="1440" y="2101"/>
              <a:ext cx="388" cy="144"/>
            </a:xfrm>
            <a:custGeom>
              <a:avLst/>
              <a:gdLst>
                <a:gd name="T0" fmla="*/ 367 w 412"/>
                <a:gd name="T1" fmla="*/ 0 h 153"/>
                <a:gd name="T2" fmla="*/ 310 w 412"/>
                <a:gd name="T3" fmla="*/ 8 h 153"/>
                <a:gd name="T4" fmla="*/ 269 w 412"/>
                <a:gd name="T5" fmla="*/ 20 h 153"/>
                <a:gd name="T6" fmla="*/ 217 w 412"/>
                <a:gd name="T7" fmla="*/ 39 h 153"/>
                <a:gd name="T8" fmla="*/ 187 w 412"/>
                <a:gd name="T9" fmla="*/ 51 h 153"/>
                <a:gd name="T10" fmla="*/ 162 w 412"/>
                <a:gd name="T11" fmla="*/ 62 h 153"/>
                <a:gd name="T12" fmla="*/ 131 w 412"/>
                <a:gd name="T13" fmla="*/ 79 h 153"/>
                <a:gd name="T14" fmla="*/ 93 w 412"/>
                <a:gd name="T15" fmla="*/ 100 h 153"/>
                <a:gd name="T16" fmla="*/ 64 w 412"/>
                <a:gd name="T17" fmla="*/ 108 h 153"/>
                <a:gd name="T18" fmla="*/ 20 w 412"/>
                <a:gd name="T19" fmla="*/ 116 h 153"/>
                <a:gd name="T20" fmla="*/ 1 w 412"/>
                <a:gd name="T21" fmla="*/ 120 h 153"/>
                <a:gd name="T22" fmla="*/ 0 w 412"/>
                <a:gd name="T23" fmla="*/ 130 h 153"/>
                <a:gd name="T24" fmla="*/ 7 w 412"/>
                <a:gd name="T25" fmla="*/ 141 h 153"/>
                <a:gd name="T26" fmla="*/ 56 w 412"/>
                <a:gd name="T27" fmla="*/ 152 h 153"/>
                <a:gd name="T28" fmla="*/ 139 w 412"/>
                <a:gd name="T29" fmla="*/ 152 h 153"/>
                <a:gd name="T30" fmla="*/ 217 w 412"/>
                <a:gd name="T31" fmla="*/ 132 h 153"/>
                <a:gd name="T32" fmla="*/ 285 w 412"/>
                <a:gd name="T33" fmla="*/ 116 h 153"/>
                <a:gd name="T34" fmla="*/ 328 w 412"/>
                <a:gd name="T35" fmla="*/ 108 h 153"/>
                <a:gd name="T36" fmla="*/ 328 w 412"/>
                <a:gd name="T37" fmla="*/ 117 h 153"/>
                <a:gd name="T38" fmla="*/ 407 w 412"/>
                <a:gd name="T39" fmla="*/ 100 h 153"/>
                <a:gd name="T40" fmla="*/ 411 w 412"/>
                <a:gd name="T41" fmla="*/ 69 h 153"/>
                <a:gd name="T42" fmla="*/ 401 w 412"/>
                <a:gd name="T43" fmla="*/ 43 h 153"/>
                <a:gd name="T44" fmla="*/ 367 w 412"/>
                <a:gd name="T4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2" h="153">
                  <a:moveTo>
                    <a:pt x="367" y="0"/>
                  </a:moveTo>
                  <a:lnTo>
                    <a:pt x="310" y="8"/>
                  </a:lnTo>
                  <a:lnTo>
                    <a:pt x="269" y="20"/>
                  </a:lnTo>
                  <a:lnTo>
                    <a:pt x="217" y="39"/>
                  </a:lnTo>
                  <a:lnTo>
                    <a:pt x="187" y="51"/>
                  </a:lnTo>
                  <a:lnTo>
                    <a:pt x="162" y="62"/>
                  </a:lnTo>
                  <a:lnTo>
                    <a:pt x="131" y="79"/>
                  </a:lnTo>
                  <a:lnTo>
                    <a:pt x="93" y="100"/>
                  </a:lnTo>
                  <a:lnTo>
                    <a:pt x="64" y="108"/>
                  </a:lnTo>
                  <a:lnTo>
                    <a:pt x="20" y="116"/>
                  </a:lnTo>
                  <a:lnTo>
                    <a:pt x="1" y="120"/>
                  </a:lnTo>
                  <a:lnTo>
                    <a:pt x="0" y="130"/>
                  </a:lnTo>
                  <a:lnTo>
                    <a:pt x="7" y="141"/>
                  </a:lnTo>
                  <a:lnTo>
                    <a:pt x="56" y="152"/>
                  </a:lnTo>
                  <a:lnTo>
                    <a:pt x="139" y="152"/>
                  </a:lnTo>
                  <a:lnTo>
                    <a:pt x="217" y="132"/>
                  </a:lnTo>
                  <a:lnTo>
                    <a:pt x="285" y="116"/>
                  </a:lnTo>
                  <a:lnTo>
                    <a:pt x="328" y="108"/>
                  </a:lnTo>
                  <a:lnTo>
                    <a:pt x="328" y="117"/>
                  </a:lnTo>
                  <a:lnTo>
                    <a:pt x="407" y="100"/>
                  </a:lnTo>
                  <a:lnTo>
                    <a:pt x="411" y="69"/>
                  </a:lnTo>
                  <a:lnTo>
                    <a:pt x="401" y="43"/>
                  </a:lnTo>
                  <a:lnTo>
                    <a:pt x="367" y="0"/>
                  </a:lnTo>
                </a:path>
              </a:pathLst>
            </a:custGeom>
            <a:solidFill>
              <a:srgbClr val="404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2" name="Freeform 9">
              <a:extLst>
                <a:ext uri="{FF2B5EF4-FFF2-40B4-BE49-F238E27FC236}">
                  <a16:creationId xmlns:a16="http://schemas.microsoft.com/office/drawing/2014/main" id="{B3E3BE97-C609-0219-9E62-8198CF9B6A76}"/>
                </a:ext>
              </a:extLst>
            </p:cNvPr>
            <p:cNvSpPr>
              <a:spLocks/>
            </p:cNvSpPr>
            <p:nvPr/>
          </p:nvSpPr>
          <p:spPr bwMode="auto">
            <a:xfrm>
              <a:off x="1620" y="1515"/>
              <a:ext cx="450" cy="652"/>
            </a:xfrm>
            <a:custGeom>
              <a:avLst/>
              <a:gdLst>
                <a:gd name="T0" fmla="*/ 152 w 477"/>
                <a:gd name="T1" fmla="*/ 49 h 691"/>
                <a:gd name="T2" fmla="*/ 140 w 477"/>
                <a:gd name="T3" fmla="*/ 101 h 691"/>
                <a:gd name="T4" fmla="*/ 121 w 477"/>
                <a:gd name="T5" fmla="*/ 175 h 691"/>
                <a:gd name="T6" fmla="*/ 103 w 477"/>
                <a:gd name="T7" fmla="*/ 260 h 691"/>
                <a:gd name="T8" fmla="*/ 85 w 477"/>
                <a:gd name="T9" fmla="*/ 332 h 691"/>
                <a:gd name="T10" fmla="*/ 71 w 477"/>
                <a:gd name="T11" fmla="*/ 374 h 691"/>
                <a:gd name="T12" fmla="*/ 66 w 477"/>
                <a:gd name="T13" fmla="*/ 427 h 691"/>
                <a:gd name="T14" fmla="*/ 69 w 477"/>
                <a:gd name="T15" fmla="*/ 486 h 691"/>
                <a:gd name="T16" fmla="*/ 51 w 477"/>
                <a:gd name="T17" fmla="*/ 535 h 691"/>
                <a:gd name="T18" fmla="*/ 28 w 477"/>
                <a:gd name="T19" fmla="*/ 601 h 691"/>
                <a:gd name="T20" fmla="*/ 6 w 477"/>
                <a:gd name="T21" fmla="*/ 657 h 691"/>
                <a:gd name="T22" fmla="*/ 13 w 477"/>
                <a:gd name="T23" fmla="*/ 688 h 691"/>
                <a:gd name="T24" fmla="*/ 57 w 477"/>
                <a:gd name="T25" fmla="*/ 676 h 691"/>
                <a:gd name="T26" fmla="*/ 107 w 477"/>
                <a:gd name="T27" fmla="*/ 667 h 691"/>
                <a:gd name="T28" fmla="*/ 158 w 477"/>
                <a:gd name="T29" fmla="*/ 645 h 691"/>
                <a:gd name="T30" fmla="*/ 198 w 477"/>
                <a:gd name="T31" fmla="*/ 575 h 691"/>
                <a:gd name="T32" fmla="*/ 220 w 477"/>
                <a:gd name="T33" fmla="*/ 446 h 691"/>
                <a:gd name="T34" fmla="*/ 238 w 477"/>
                <a:gd name="T35" fmla="*/ 344 h 691"/>
                <a:gd name="T36" fmla="*/ 267 w 477"/>
                <a:gd name="T37" fmla="*/ 266 h 691"/>
                <a:gd name="T38" fmla="*/ 285 w 477"/>
                <a:gd name="T39" fmla="*/ 237 h 691"/>
                <a:gd name="T40" fmla="*/ 304 w 477"/>
                <a:gd name="T41" fmla="*/ 324 h 691"/>
                <a:gd name="T42" fmla="*/ 307 w 477"/>
                <a:gd name="T43" fmla="*/ 400 h 691"/>
                <a:gd name="T44" fmla="*/ 301 w 477"/>
                <a:gd name="T45" fmla="*/ 481 h 691"/>
                <a:gd name="T46" fmla="*/ 309 w 477"/>
                <a:gd name="T47" fmla="*/ 568 h 691"/>
                <a:gd name="T48" fmla="*/ 297 w 477"/>
                <a:gd name="T49" fmla="*/ 633 h 691"/>
                <a:gd name="T50" fmla="*/ 307 w 477"/>
                <a:gd name="T51" fmla="*/ 657 h 691"/>
                <a:gd name="T52" fmla="*/ 371 w 477"/>
                <a:gd name="T53" fmla="*/ 670 h 691"/>
                <a:gd name="T54" fmla="*/ 428 w 477"/>
                <a:gd name="T55" fmla="*/ 680 h 691"/>
                <a:gd name="T56" fmla="*/ 467 w 477"/>
                <a:gd name="T57" fmla="*/ 690 h 691"/>
                <a:gd name="T58" fmla="*/ 461 w 477"/>
                <a:gd name="T59" fmla="*/ 643 h 691"/>
                <a:gd name="T60" fmla="*/ 447 w 477"/>
                <a:gd name="T61" fmla="*/ 556 h 691"/>
                <a:gd name="T62" fmla="*/ 454 w 477"/>
                <a:gd name="T63" fmla="*/ 435 h 691"/>
                <a:gd name="T64" fmla="*/ 459 w 477"/>
                <a:gd name="T65" fmla="*/ 332 h 691"/>
                <a:gd name="T66" fmla="*/ 447 w 477"/>
                <a:gd name="T67" fmla="*/ 234 h 691"/>
                <a:gd name="T68" fmla="*/ 465 w 477"/>
                <a:gd name="T69" fmla="*/ 122 h 691"/>
                <a:gd name="T70" fmla="*/ 431 w 477"/>
                <a:gd name="T71" fmla="*/ 32 h 691"/>
                <a:gd name="T72" fmla="*/ 366 w 477"/>
                <a:gd name="T73" fmla="*/ 16 h 691"/>
                <a:gd name="T74" fmla="*/ 240 w 477"/>
                <a:gd name="T75" fmla="*/ 13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7" h="691">
                  <a:moveTo>
                    <a:pt x="179" y="13"/>
                  </a:moveTo>
                  <a:lnTo>
                    <a:pt x="152" y="49"/>
                  </a:lnTo>
                  <a:lnTo>
                    <a:pt x="146" y="70"/>
                  </a:lnTo>
                  <a:lnTo>
                    <a:pt x="140" y="101"/>
                  </a:lnTo>
                  <a:lnTo>
                    <a:pt x="132" y="138"/>
                  </a:lnTo>
                  <a:lnTo>
                    <a:pt x="121" y="175"/>
                  </a:lnTo>
                  <a:lnTo>
                    <a:pt x="115" y="223"/>
                  </a:lnTo>
                  <a:lnTo>
                    <a:pt x="103" y="260"/>
                  </a:lnTo>
                  <a:lnTo>
                    <a:pt x="93" y="303"/>
                  </a:lnTo>
                  <a:lnTo>
                    <a:pt x="85" y="332"/>
                  </a:lnTo>
                  <a:lnTo>
                    <a:pt x="76" y="353"/>
                  </a:lnTo>
                  <a:lnTo>
                    <a:pt x="71" y="374"/>
                  </a:lnTo>
                  <a:lnTo>
                    <a:pt x="69" y="403"/>
                  </a:lnTo>
                  <a:lnTo>
                    <a:pt x="66" y="427"/>
                  </a:lnTo>
                  <a:lnTo>
                    <a:pt x="71" y="454"/>
                  </a:lnTo>
                  <a:lnTo>
                    <a:pt x="69" y="486"/>
                  </a:lnTo>
                  <a:lnTo>
                    <a:pt x="61" y="513"/>
                  </a:lnTo>
                  <a:lnTo>
                    <a:pt x="51" y="535"/>
                  </a:lnTo>
                  <a:lnTo>
                    <a:pt x="38" y="564"/>
                  </a:lnTo>
                  <a:lnTo>
                    <a:pt x="28" y="601"/>
                  </a:lnTo>
                  <a:lnTo>
                    <a:pt x="13" y="630"/>
                  </a:lnTo>
                  <a:lnTo>
                    <a:pt x="6" y="657"/>
                  </a:lnTo>
                  <a:lnTo>
                    <a:pt x="0" y="672"/>
                  </a:lnTo>
                  <a:lnTo>
                    <a:pt x="13" y="688"/>
                  </a:lnTo>
                  <a:lnTo>
                    <a:pt x="29" y="690"/>
                  </a:lnTo>
                  <a:lnTo>
                    <a:pt x="57" y="676"/>
                  </a:lnTo>
                  <a:lnTo>
                    <a:pt x="79" y="666"/>
                  </a:lnTo>
                  <a:lnTo>
                    <a:pt x="107" y="667"/>
                  </a:lnTo>
                  <a:lnTo>
                    <a:pt x="143" y="654"/>
                  </a:lnTo>
                  <a:lnTo>
                    <a:pt x="158" y="645"/>
                  </a:lnTo>
                  <a:lnTo>
                    <a:pt x="179" y="635"/>
                  </a:lnTo>
                  <a:lnTo>
                    <a:pt x="198" y="575"/>
                  </a:lnTo>
                  <a:lnTo>
                    <a:pt x="208" y="494"/>
                  </a:lnTo>
                  <a:lnTo>
                    <a:pt x="220" y="446"/>
                  </a:lnTo>
                  <a:lnTo>
                    <a:pt x="230" y="397"/>
                  </a:lnTo>
                  <a:lnTo>
                    <a:pt x="238" y="344"/>
                  </a:lnTo>
                  <a:lnTo>
                    <a:pt x="249" y="314"/>
                  </a:lnTo>
                  <a:lnTo>
                    <a:pt x="267" y="266"/>
                  </a:lnTo>
                  <a:lnTo>
                    <a:pt x="285" y="201"/>
                  </a:lnTo>
                  <a:lnTo>
                    <a:pt x="285" y="237"/>
                  </a:lnTo>
                  <a:lnTo>
                    <a:pt x="297" y="284"/>
                  </a:lnTo>
                  <a:lnTo>
                    <a:pt x="304" y="324"/>
                  </a:lnTo>
                  <a:lnTo>
                    <a:pt x="309" y="363"/>
                  </a:lnTo>
                  <a:lnTo>
                    <a:pt x="307" y="400"/>
                  </a:lnTo>
                  <a:lnTo>
                    <a:pt x="301" y="441"/>
                  </a:lnTo>
                  <a:lnTo>
                    <a:pt x="301" y="481"/>
                  </a:lnTo>
                  <a:lnTo>
                    <a:pt x="301" y="514"/>
                  </a:lnTo>
                  <a:lnTo>
                    <a:pt x="309" y="568"/>
                  </a:lnTo>
                  <a:lnTo>
                    <a:pt x="301" y="615"/>
                  </a:lnTo>
                  <a:lnTo>
                    <a:pt x="297" y="633"/>
                  </a:lnTo>
                  <a:lnTo>
                    <a:pt x="294" y="643"/>
                  </a:lnTo>
                  <a:lnTo>
                    <a:pt x="307" y="657"/>
                  </a:lnTo>
                  <a:lnTo>
                    <a:pt x="335" y="666"/>
                  </a:lnTo>
                  <a:lnTo>
                    <a:pt x="371" y="670"/>
                  </a:lnTo>
                  <a:lnTo>
                    <a:pt x="391" y="666"/>
                  </a:lnTo>
                  <a:lnTo>
                    <a:pt x="428" y="680"/>
                  </a:lnTo>
                  <a:lnTo>
                    <a:pt x="450" y="690"/>
                  </a:lnTo>
                  <a:lnTo>
                    <a:pt x="467" y="690"/>
                  </a:lnTo>
                  <a:lnTo>
                    <a:pt x="476" y="676"/>
                  </a:lnTo>
                  <a:lnTo>
                    <a:pt x="461" y="643"/>
                  </a:lnTo>
                  <a:lnTo>
                    <a:pt x="453" y="604"/>
                  </a:lnTo>
                  <a:lnTo>
                    <a:pt x="447" y="556"/>
                  </a:lnTo>
                  <a:lnTo>
                    <a:pt x="447" y="510"/>
                  </a:lnTo>
                  <a:lnTo>
                    <a:pt x="454" y="435"/>
                  </a:lnTo>
                  <a:lnTo>
                    <a:pt x="465" y="380"/>
                  </a:lnTo>
                  <a:lnTo>
                    <a:pt x="459" y="332"/>
                  </a:lnTo>
                  <a:lnTo>
                    <a:pt x="453" y="274"/>
                  </a:lnTo>
                  <a:lnTo>
                    <a:pt x="447" y="234"/>
                  </a:lnTo>
                  <a:lnTo>
                    <a:pt x="453" y="169"/>
                  </a:lnTo>
                  <a:lnTo>
                    <a:pt x="465" y="122"/>
                  </a:lnTo>
                  <a:lnTo>
                    <a:pt x="473" y="76"/>
                  </a:lnTo>
                  <a:lnTo>
                    <a:pt x="431" y="32"/>
                  </a:lnTo>
                  <a:lnTo>
                    <a:pt x="404" y="0"/>
                  </a:lnTo>
                  <a:lnTo>
                    <a:pt x="366" y="16"/>
                  </a:lnTo>
                  <a:lnTo>
                    <a:pt x="297" y="21"/>
                  </a:lnTo>
                  <a:lnTo>
                    <a:pt x="240" y="13"/>
                  </a:lnTo>
                  <a:lnTo>
                    <a:pt x="179" y="13"/>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13" name="Group 10">
              <a:extLst>
                <a:ext uri="{FF2B5EF4-FFF2-40B4-BE49-F238E27FC236}">
                  <a16:creationId xmlns:a16="http://schemas.microsoft.com/office/drawing/2014/main" id="{EFF5B479-73B0-E10B-1BCD-D5A0097DE1F7}"/>
                </a:ext>
              </a:extLst>
            </p:cNvPr>
            <p:cNvGrpSpPr>
              <a:grpSpLocks/>
            </p:cNvGrpSpPr>
            <p:nvPr/>
          </p:nvGrpSpPr>
          <p:grpSpPr bwMode="auto">
            <a:xfrm>
              <a:off x="1558" y="1119"/>
              <a:ext cx="682" cy="479"/>
              <a:chOff x="1510" y="1148"/>
              <a:chExt cx="724" cy="508"/>
            </a:xfrm>
          </p:grpSpPr>
          <p:sp>
            <p:nvSpPr>
              <p:cNvPr id="62" name="Freeform 11">
                <a:extLst>
                  <a:ext uri="{FF2B5EF4-FFF2-40B4-BE49-F238E27FC236}">
                    <a16:creationId xmlns:a16="http://schemas.microsoft.com/office/drawing/2014/main" id="{598882FA-3020-EEEB-A36D-AA4E64F9FAC3}"/>
                  </a:ext>
                </a:extLst>
              </p:cNvPr>
              <p:cNvSpPr>
                <a:spLocks/>
              </p:cNvSpPr>
              <p:nvPr/>
            </p:nvSpPr>
            <p:spPr bwMode="auto">
              <a:xfrm>
                <a:off x="1510" y="1151"/>
                <a:ext cx="362" cy="505"/>
              </a:xfrm>
              <a:custGeom>
                <a:avLst/>
                <a:gdLst>
                  <a:gd name="T0" fmla="*/ 7 w 362"/>
                  <a:gd name="T1" fmla="*/ 248 h 505"/>
                  <a:gd name="T2" fmla="*/ 100 w 362"/>
                  <a:gd name="T3" fmla="*/ 197 h 505"/>
                  <a:gd name="T4" fmla="*/ 138 w 362"/>
                  <a:gd name="T5" fmla="*/ 162 h 505"/>
                  <a:gd name="T6" fmla="*/ 160 w 362"/>
                  <a:gd name="T7" fmla="*/ 119 h 505"/>
                  <a:gd name="T8" fmla="*/ 185 w 362"/>
                  <a:gd name="T9" fmla="*/ 78 h 505"/>
                  <a:gd name="T10" fmla="*/ 198 w 362"/>
                  <a:gd name="T11" fmla="*/ 57 h 505"/>
                  <a:gd name="T12" fmla="*/ 217 w 362"/>
                  <a:gd name="T13" fmla="*/ 40 h 505"/>
                  <a:gd name="T14" fmla="*/ 238 w 362"/>
                  <a:gd name="T15" fmla="*/ 29 h 505"/>
                  <a:gd name="T16" fmla="*/ 262 w 362"/>
                  <a:gd name="T17" fmla="*/ 22 h 505"/>
                  <a:gd name="T18" fmla="*/ 284 w 362"/>
                  <a:gd name="T19" fmla="*/ 0 h 505"/>
                  <a:gd name="T20" fmla="*/ 334 w 362"/>
                  <a:gd name="T21" fmla="*/ 8 h 505"/>
                  <a:gd name="T22" fmla="*/ 361 w 362"/>
                  <a:gd name="T23" fmla="*/ 4 h 505"/>
                  <a:gd name="T24" fmla="*/ 361 w 362"/>
                  <a:gd name="T25" fmla="*/ 496 h 505"/>
                  <a:gd name="T26" fmla="*/ 292 w 362"/>
                  <a:gd name="T27" fmla="*/ 504 h 505"/>
                  <a:gd name="T28" fmla="*/ 230 w 362"/>
                  <a:gd name="T29" fmla="*/ 494 h 505"/>
                  <a:gd name="T30" fmla="*/ 173 w 362"/>
                  <a:gd name="T31" fmla="*/ 500 h 505"/>
                  <a:gd name="T32" fmla="*/ 185 w 362"/>
                  <a:gd name="T33" fmla="*/ 451 h 505"/>
                  <a:gd name="T34" fmla="*/ 187 w 362"/>
                  <a:gd name="T35" fmla="*/ 422 h 505"/>
                  <a:gd name="T36" fmla="*/ 196 w 362"/>
                  <a:gd name="T37" fmla="*/ 379 h 505"/>
                  <a:gd name="T38" fmla="*/ 196 w 362"/>
                  <a:gd name="T39" fmla="*/ 350 h 505"/>
                  <a:gd name="T40" fmla="*/ 191 w 362"/>
                  <a:gd name="T41" fmla="*/ 308 h 505"/>
                  <a:gd name="T42" fmla="*/ 181 w 362"/>
                  <a:gd name="T43" fmla="*/ 285 h 505"/>
                  <a:gd name="T44" fmla="*/ 156 w 362"/>
                  <a:gd name="T45" fmla="*/ 296 h 505"/>
                  <a:gd name="T46" fmla="*/ 145 w 362"/>
                  <a:gd name="T47" fmla="*/ 296 h 505"/>
                  <a:gd name="T48" fmla="*/ 134 w 362"/>
                  <a:gd name="T49" fmla="*/ 308 h 505"/>
                  <a:gd name="T50" fmla="*/ 121 w 362"/>
                  <a:gd name="T51" fmla="*/ 320 h 505"/>
                  <a:gd name="T52" fmla="*/ 110 w 362"/>
                  <a:gd name="T53" fmla="*/ 328 h 505"/>
                  <a:gd name="T54" fmla="*/ 96 w 362"/>
                  <a:gd name="T55" fmla="*/ 335 h 505"/>
                  <a:gd name="T56" fmla="*/ 80 w 362"/>
                  <a:gd name="T57" fmla="*/ 342 h 505"/>
                  <a:gd name="T58" fmla="*/ 63 w 362"/>
                  <a:gd name="T59" fmla="*/ 340 h 505"/>
                  <a:gd name="T60" fmla="*/ 48 w 362"/>
                  <a:gd name="T61" fmla="*/ 335 h 505"/>
                  <a:gd name="T62" fmla="*/ 33 w 362"/>
                  <a:gd name="T63" fmla="*/ 328 h 505"/>
                  <a:gd name="T64" fmla="*/ 7 w 362"/>
                  <a:gd name="T65" fmla="*/ 309 h 505"/>
                  <a:gd name="T66" fmla="*/ 0 w 362"/>
                  <a:gd name="T67" fmla="*/ 277 h 505"/>
                  <a:gd name="T68" fmla="*/ 7 w 362"/>
                  <a:gd name="T69" fmla="*/ 24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505">
                    <a:moveTo>
                      <a:pt x="7" y="248"/>
                    </a:moveTo>
                    <a:lnTo>
                      <a:pt x="100" y="197"/>
                    </a:lnTo>
                    <a:lnTo>
                      <a:pt x="138" y="162"/>
                    </a:lnTo>
                    <a:lnTo>
                      <a:pt x="160" y="119"/>
                    </a:lnTo>
                    <a:lnTo>
                      <a:pt x="185" y="78"/>
                    </a:lnTo>
                    <a:lnTo>
                      <a:pt x="198" y="57"/>
                    </a:lnTo>
                    <a:lnTo>
                      <a:pt x="217" y="40"/>
                    </a:lnTo>
                    <a:lnTo>
                      <a:pt x="238" y="29"/>
                    </a:lnTo>
                    <a:lnTo>
                      <a:pt x="262" y="22"/>
                    </a:lnTo>
                    <a:lnTo>
                      <a:pt x="284" y="0"/>
                    </a:lnTo>
                    <a:lnTo>
                      <a:pt x="334" y="8"/>
                    </a:lnTo>
                    <a:lnTo>
                      <a:pt x="361" y="4"/>
                    </a:lnTo>
                    <a:lnTo>
                      <a:pt x="361" y="496"/>
                    </a:lnTo>
                    <a:lnTo>
                      <a:pt x="292" y="504"/>
                    </a:lnTo>
                    <a:lnTo>
                      <a:pt x="230" y="494"/>
                    </a:lnTo>
                    <a:lnTo>
                      <a:pt x="173" y="500"/>
                    </a:lnTo>
                    <a:lnTo>
                      <a:pt x="185" y="451"/>
                    </a:lnTo>
                    <a:lnTo>
                      <a:pt x="187" y="422"/>
                    </a:lnTo>
                    <a:lnTo>
                      <a:pt x="196" y="379"/>
                    </a:lnTo>
                    <a:lnTo>
                      <a:pt x="196" y="350"/>
                    </a:lnTo>
                    <a:lnTo>
                      <a:pt x="191" y="308"/>
                    </a:lnTo>
                    <a:lnTo>
                      <a:pt x="181" y="285"/>
                    </a:lnTo>
                    <a:lnTo>
                      <a:pt x="156" y="296"/>
                    </a:lnTo>
                    <a:lnTo>
                      <a:pt x="145" y="296"/>
                    </a:lnTo>
                    <a:lnTo>
                      <a:pt x="134" y="308"/>
                    </a:lnTo>
                    <a:lnTo>
                      <a:pt x="121" y="320"/>
                    </a:lnTo>
                    <a:lnTo>
                      <a:pt x="110" y="328"/>
                    </a:lnTo>
                    <a:lnTo>
                      <a:pt x="96" y="335"/>
                    </a:lnTo>
                    <a:lnTo>
                      <a:pt x="80" y="342"/>
                    </a:lnTo>
                    <a:lnTo>
                      <a:pt x="63" y="340"/>
                    </a:lnTo>
                    <a:lnTo>
                      <a:pt x="48" y="335"/>
                    </a:lnTo>
                    <a:lnTo>
                      <a:pt x="33" y="328"/>
                    </a:lnTo>
                    <a:lnTo>
                      <a:pt x="7" y="309"/>
                    </a:lnTo>
                    <a:lnTo>
                      <a:pt x="0" y="277"/>
                    </a:lnTo>
                    <a:lnTo>
                      <a:pt x="7" y="248"/>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3" name="Freeform 12">
                <a:extLst>
                  <a:ext uri="{FF2B5EF4-FFF2-40B4-BE49-F238E27FC236}">
                    <a16:creationId xmlns:a16="http://schemas.microsoft.com/office/drawing/2014/main" id="{13BB1688-E7F9-37CC-998D-851238E7E2CE}"/>
                  </a:ext>
                </a:extLst>
              </p:cNvPr>
              <p:cNvSpPr>
                <a:spLocks/>
              </p:cNvSpPr>
              <p:nvPr/>
            </p:nvSpPr>
            <p:spPr bwMode="auto">
              <a:xfrm>
                <a:off x="1666" y="1386"/>
                <a:ext cx="50" cy="80"/>
              </a:xfrm>
              <a:custGeom>
                <a:avLst/>
                <a:gdLst>
                  <a:gd name="T0" fmla="*/ 33 w 50"/>
                  <a:gd name="T1" fmla="*/ 0 h 80"/>
                  <a:gd name="T2" fmla="*/ 42 w 50"/>
                  <a:gd name="T3" fmla="*/ 16 h 80"/>
                  <a:gd name="T4" fmla="*/ 42 w 50"/>
                  <a:gd name="T5" fmla="*/ 32 h 80"/>
                  <a:gd name="T6" fmla="*/ 30 w 50"/>
                  <a:gd name="T7" fmla="*/ 46 h 80"/>
                  <a:gd name="T8" fmla="*/ 21 w 50"/>
                  <a:gd name="T9" fmla="*/ 46 h 80"/>
                  <a:gd name="T10" fmla="*/ 0 w 50"/>
                  <a:gd name="T11" fmla="*/ 56 h 80"/>
                  <a:gd name="T12" fmla="*/ 21 w 50"/>
                  <a:gd name="T13" fmla="*/ 51 h 80"/>
                  <a:gd name="T14" fmla="*/ 25 w 50"/>
                  <a:gd name="T15" fmla="*/ 60 h 80"/>
                  <a:gd name="T16" fmla="*/ 28 w 50"/>
                  <a:gd name="T17" fmla="*/ 72 h 80"/>
                  <a:gd name="T18" fmla="*/ 28 w 50"/>
                  <a:gd name="T19" fmla="*/ 79 h 80"/>
                  <a:gd name="T20" fmla="*/ 33 w 50"/>
                  <a:gd name="T21" fmla="*/ 73 h 80"/>
                  <a:gd name="T22" fmla="*/ 33 w 50"/>
                  <a:gd name="T23" fmla="*/ 67 h 80"/>
                  <a:gd name="T24" fmla="*/ 28 w 50"/>
                  <a:gd name="T25" fmla="*/ 55 h 80"/>
                  <a:gd name="T26" fmla="*/ 36 w 50"/>
                  <a:gd name="T27" fmla="*/ 47 h 80"/>
                  <a:gd name="T28" fmla="*/ 46 w 50"/>
                  <a:gd name="T29" fmla="*/ 39 h 80"/>
                  <a:gd name="T30" fmla="*/ 49 w 50"/>
                  <a:gd name="T31" fmla="*/ 28 h 80"/>
                  <a:gd name="T32" fmla="*/ 48 w 50"/>
                  <a:gd name="T33" fmla="*/ 14 h 80"/>
                  <a:gd name="T34" fmla="*/ 33 w 50"/>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80">
                    <a:moveTo>
                      <a:pt x="33" y="0"/>
                    </a:moveTo>
                    <a:lnTo>
                      <a:pt x="42" y="16"/>
                    </a:lnTo>
                    <a:lnTo>
                      <a:pt x="42" y="32"/>
                    </a:lnTo>
                    <a:lnTo>
                      <a:pt x="30" y="46"/>
                    </a:lnTo>
                    <a:lnTo>
                      <a:pt x="21" y="46"/>
                    </a:lnTo>
                    <a:lnTo>
                      <a:pt x="0" y="56"/>
                    </a:lnTo>
                    <a:lnTo>
                      <a:pt x="21" y="51"/>
                    </a:lnTo>
                    <a:lnTo>
                      <a:pt x="25" y="60"/>
                    </a:lnTo>
                    <a:lnTo>
                      <a:pt x="28" y="72"/>
                    </a:lnTo>
                    <a:lnTo>
                      <a:pt x="28" y="79"/>
                    </a:lnTo>
                    <a:lnTo>
                      <a:pt x="33" y="73"/>
                    </a:lnTo>
                    <a:lnTo>
                      <a:pt x="33" y="67"/>
                    </a:lnTo>
                    <a:lnTo>
                      <a:pt x="28" y="55"/>
                    </a:lnTo>
                    <a:lnTo>
                      <a:pt x="36" y="47"/>
                    </a:lnTo>
                    <a:lnTo>
                      <a:pt x="46" y="39"/>
                    </a:lnTo>
                    <a:lnTo>
                      <a:pt x="49" y="28"/>
                    </a:lnTo>
                    <a:lnTo>
                      <a:pt x="48" y="14"/>
                    </a:lnTo>
                    <a:lnTo>
                      <a:pt x="33"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4" name="Freeform 13">
                <a:extLst>
                  <a:ext uri="{FF2B5EF4-FFF2-40B4-BE49-F238E27FC236}">
                    <a16:creationId xmlns:a16="http://schemas.microsoft.com/office/drawing/2014/main" id="{C499891A-955B-0727-CF3D-50D51AD34D20}"/>
                  </a:ext>
                </a:extLst>
              </p:cNvPr>
              <p:cNvSpPr>
                <a:spLocks/>
              </p:cNvSpPr>
              <p:nvPr/>
            </p:nvSpPr>
            <p:spPr bwMode="auto">
              <a:xfrm>
                <a:off x="1646" y="1408"/>
                <a:ext cx="37" cy="36"/>
              </a:xfrm>
              <a:custGeom>
                <a:avLst/>
                <a:gdLst>
                  <a:gd name="T0" fmla="*/ 17 w 37"/>
                  <a:gd name="T1" fmla="*/ 35 h 36"/>
                  <a:gd name="T2" fmla="*/ 15 w 37"/>
                  <a:gd name="T3" fmla="*/ 23 h 36"/>
                  <a:gd name="T4" fmla="*/ 0 w 37"/>
                  <a:gd name="T5" fmla="*/ 6 h 36"/>
                  <a:gd name="T6" fmla="*/ 5 w 37"/>
                  <a:gd name="T7" fmla="*/ 9 h 36"/>
                  <a:gd name="T8" fmla="*/ 15 w 37"/>
                  <a:gd name="T9" fmla="*/ 19 h 36"/>
                  <a:gd name="T10" fmla="*/ 21 w 37"/>
                  <a:gd name="T11" fmla="*/ 25 h 36"/>
                  <a:gd name="T12" fmla="*/ 26 w 37"/>
                  <a:gd name="T13" fmla="*/ 21 h 36"/>
                  <a:gd name="T14" fmla="*/ 27 w 37"/>
                  <a:gd name="T15" fmla="*/ 9 h 36"/>
                  <a:gd name="T16" fmla="*/ 36 w 37"/>
                  <a:gd name="T17" fmla="*/ 0 h 36"/>
                  <a:gd name="T18" fmla="*/ 31 w 37"/>
                  <a:gd name="T19" fmla="*/ 11 h 36"/>
                  <a:gd name="T20" fmla="*/ 30 w 37"/>
                  <a:gd name="T21" fmla="*/ 21 h 36"/>
                  <a:gd name="T22" fmla="*/ 27 w 37"/>
                  <a:gd name="T23" fmla="*/ 32 h 36"/>
                  <a:gd name="T24" fmla="*/ 17 w 37"/>
                  <a:gd name="T25"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36">
                    <a:moveTo>
                      <a:pt x="17" y="35"/>
                    </a:moveTo>
                    <a:lnTo>
                      <a:pt x="15" y="23"/>
                    </a:lnTo>
                    <a:lnTo>
                      <a:pt x="0" y="6"/>
                    </a:lnTo>
                    <a:lnTo>
                      <a:pt x="5" y="9"/>
                    </a:lnTo>
                    <a:lnTo>
                      <a:pt x="15" y="19"/>
                    </a:lnTo>
                    <a:lnTo>
                      <a:pt x="21" y="25"/>
                    </a:lnTo>
                    <a:lnTo>
                      <a:pt x="26" y="21"/>
                    </a:lnTo>
                    <a:lnTo>
                      <a:pt x="27" y="9"/>
                    </a:lnTo>
                    <a:lnTo>
                      <a:pt x="36" y="0"/>
                    </a:lnTo>
                    <a:lnTo>
                      <a:pt x="31" y="11"/>
                    </a:lnTo>
                    <a:lnTo>
                      <a:pt x="30" y="21"/>
                    </a:lnTo>
                    <a:lnTo>
                      <a:pt x="27" y="32"/>
                    </a:lnTo>
                    <a:lnTo>
                      <a:pt x="17" y="35"/>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5" name="Freeform 14">
                <a:extLst>
                  <a:ext uri="{FF2B5EF4-FFF2-40B4-BE49-F238E27FC236}">
                    <a16:creationId xmlns:a16="http://schemas.microsoft.com/office/drawing/2014/main" id="{E62D5325-9560-ECCC-3632-FD45F00A6657}"/>
                  </a:ext>
                </a:extLst>
              </p:cNvPr>
              <p:cNvSpPr>
                <a:spLocks/>
              </p:cNvSpPr>
              <p:nvPr/>
            </p:nvSpPr>
            <p:spPr bwMode="auto">
              <a:xfrm>
                <a:off x="1643" y="1304"/>
                <a:ext cx="41" cy="37"/>
              </a:xfrm>
              <a:custGeom>
                <a:avLst/>
                <a:gdLst>
                  <a:gd name="T0" fmla="*/ 0 w 41"/>
                  <a:gd name="T1" fmla="*/ 10 h 37"/>
                  <a:gd name="T2" fmla="*/ 8 w 41"/>
                  <a:gd name="T3" fmla="*/ 10 h 37"/>
                  <a:gd name="T4" fmla="*/ 13 w 41"/>
                  <a:gd name="T5" fmla="*/ 14 h 37"/>
                  <a:gd name="T6" fmla="*/ 13 w 41"/>
                  <a:gd name="T7" fmla="*/ 19 h 37"/>
                  <a:gd name="T8" fmla="*/ 13 w 41"/>
                  <a:gd name="T9" fmla="*/ 22 h 37"/>
                  <a:gd name="T10" fmla="*/ 16 w 41"/>
                  <a:gd name="T11" fmla="*/ 17 h 37"/>
                  <a:gd name="T12" fmla="*/ 16 w 41"/>
                  <a:gd name="T13" fmla="*/ 12 h 37"/>
                  <a:gd name="T14" fmla="*/ 11 w 41"/>
                  <a:gd name="T15" fmla="*/ 9 h 37"/>
                  <a:gd name="T16" fmla="*/ 8 w 41"/>
                  <a:gd name="T17" fmla="*/ 8 h 37"/>
                  <a:gd name="T18" fmla="*/ 16 w 41"/>
                  <a:gd name="T19" fmla="*/ 10 h 37"/>
                  <a:gd name="T20" fmla="*/ 22 w 41"/>
                  <a:gd name="T21" fmla="*/ 15 h 37"/>
                  <a:gd name="T22" fmla="*/ 24 w 41"/>
                  <a:gd name="T23" fmla="*/ 17 h 37"/>
                  <a:gd name="T24" fmla="*/ 24 w 41"/>
                  <a:gd name="T25" fmla="*/ 29 h 37"/>
                  <a:gd name="T26" fmla="*/ 24 w 41"/>
                  <a:gd name="T27" fmla="*/ 36 h 37"/>
                  <a:gd name="T28" fmla="*/ 27 w 41"/>
                  <a:gd name="T29" fmla="*/ 29 h 37"/>
                  <a:gd name="T30" fmla="*/ 27 w 41"/>
                  <a:gd name="T31" fmla="*/ 21 h 37"/>
                  <a:gd name="T32" fmla="*/ 26 w 41"/>
                  <a:gd name="T33" fmla="*/ 12 h 37"/>
                  <a:gd name="T34" fmla="*/ 19 w 41"/>
                  <a:gd name="T35" fmla="*/ 5 h 37"/>
                  <a:gd name="T36" fmla="*/ 13 w 41"/>
                  <a:gd name="T37" fmla="*/ 4 h 37"/>
                  <a:gd name="T38" fmla="*/ 25 w 41"/>
                  <a:gd name="T39" fmla="*/ 3 h 37"/>
                  <a:gd name="T40" fmla="*/ 31 w 41"/>
                  <a:gd name="T41" fmla="*/ 5 h 37"/>
                  <a:gd name="T42" fmla="*/ 40 w 41"/>
                  <a:gd name="T43" fmla="*/ 9 h 37"/>
                  <a:gd name="T44" fmla="*/ 37 w 41"/>
                  <a:gd name="T45" fmla="*/ 4 h 37"/>
                  <a:gd name="T46" fmla="*/ 29 w 41"/>
                  <a:gd name="T47" fmla="*/ 1 h 37"/>
                  <a:gd name="T48" fmla="*/ 14 w 41"/>
                  <a:gd name="T49" fmla="*/ 0 h 37"/>
                  <a:gd name="T50" fmla="*/ 10 w 41"/>
                  <a:gd name="T51" fmla="*/ 0 h 37"/>
                  <a:gd name="T52" fmla="*/ 6 w 41"/>
                  <a:gd name="T53" fmla="*/ 0 h 37"/>
                  <a:gd name="T54" fmla="*/ 0 w 41"/>
                  <a:gd name="T55"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37">
                    <a:moveTo>
                      <a:pt x="0" y="10"/>
                    </a:moveTo>
                    <a:lnTo>
                      <a:pt x="8" y="10"/>
                    </a:lnTo>
                    <a:lnTo>
                      <a:pt x="13" y="14"/>
                    </a:lnTo>
                    <a:lnTo>
                      <a:pt x="13" y="19"/>
                    </a:lnTo>
                    <a:lnTo>
                      <a:pt x="13" y="22"/>
                    </a:lnTo>
                    <a:lnTo>
                      <a:pt x="16" y="17"/>
                    </a:lnTo>
                    <a:lnTo>
                      <a:pt x="16" y="12"/>
                    </a:lnTo>
                    <a:lnTo>
                      <a:pt x="11" y="9"/>
                    </a:lnTo>
                    <a:lnTo>
                      <a:pt x="8" y="8"/>
                    </a:lnTo>
                    <a:lnTo>
                      <a:pt x="16" y="10"/>
                    </a:lnTo>
                    <a:lnTo>
                      <a:pt x="22" y="15"/>
                    </a:lnTo>
                    <a:lnTo>
                      <a:pt x="24" y="17"/>
                    </a:lnTo>
                    <a:lnTo>
                      <a:pt x="24" y="29"/>
                    </a:lnTo>
                    <a:lnTo>
                      <a:pt x="24" y="36"/>
                    </a:lnTo>
                    <a:lnTo>
                      <a:pt x="27" y="29"/>
                    </a:lnTo>
                    <a:lnTo>
                      <a:pt x="27" y="21"/>
                    </a:lnTo>
                    <a:lnTo>
                      <a:pt x="26" y="12"/>
                    </a:lnTo>
                    <a:lnTo>
                      <a:pt x="19" y="5"/>
                    </a:lnTo>
                    <a:lnTo>
                      <a:pt x="13" y="4"/>
                    </a:lnTo>
                    <a:lnTo>
                      <a:pt x="25" y="3"/>
                    </a:lnTo>
                    <a:lnTo>
                      <a:pt x="31" y="5"/>
                    </a:lnTo>
                    <a:lnTo>
                      <a:pt x="40" y="9"/>
                    </a:lnTo>
                    <a:lnTo>
                      <a:pt x="37" y="4"/>
                    </a:lnTo>
                    <a:lnTo>
                      <a:pt x="29" y="1"/>
                    </a:lnTo>
                    <a:lnTo>
                      <a:pt x="14" y="0"/>
                    </a:lnTo>
                    <a:lnTo>
                      <a:pt x="10" y="0"/>
                    </a:lnTo>
                    <a:lnTo>
                      <a:pt x="6" y="0"/>
                    </a:lnTo>
                    <a:lnTo>
                      <a:pt x="0" y="1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6" name="Freeform 15">
                <a:extLst>
                  <a:ext uri="{FF2B5EF4-FFF2-40B4-BE49-F238E27FC236}">
                    <a16:creationId xmlns:a16="http://schemas.microsoft.com/office/drawing/2014/main" id="{E92D1691-5540-6396-23DD-96AC363D6B97}"/>
                  </a:ext>
                </a:extLst>
              </p:cNvPr>
              <p:cNvSpPr>
                <a:spLocks/>
              </p:cNvSpPr>
              <p:nvPr/>
            </p:nvSpPr>
            <p:spPr bwMode="auto">
              <a:xfrm>
                <a:off x="1875" y="1151"/>
                <a:ext cx="359" cy="505"/>
              </a:xfrm>
              <a:custGeom>
                <a:avLst/>
                <a:gdLst>
                  <a:gd name="T0" fmla="*/ 351 w 359"/>
                  <a:gd name="T1" fmla="*/ 248 h 505"/>
                  <a:gd name="T2" fmla="*/ 257 w 359"/>
                  <a:gd name="T3" fmla="*/ 197 h 505"/>
                  <a:gd name="T4" fmla="*/ 222 w 359"/>
                  <a:gd name="T5" fmla="*/ 162 h 505"/>
                  <a:gd name="T6" fmla="*/ 200 w 359"/>
                  <a:gd name="T7" fmla="*/ 119 h 505"/>
                  <a:gd name="T8" fmla="*/ 177 w 359"/>
                  <a:gd name="T9" fmla="*/ 78 h 505"/>
                  <a:gd name="T10" fmla="*/ 160 w 359"/>
                  <a:gd name="T11" fmla="*/ 57 h 505"/>
                  <a:gd name="T12" fmla="*/ 140 w 359"/>
                  <a:gd name="T13" fmla="*/ 40 h 505"/>
                  <a:gd name="T14" fmla="*/ 120 w 359"/>
                  <a:gd name="T15" fmla="*/ 29 h 505"/>
                  <a:gd name="T16" fmla="*/ 96 w 359"/>
                  <a:gd name="T17" fmla="*/ 22 h 505"/>
                  <a:gd name="T18" fmla="*/ 75 w 359"/>
                  <a:gd name="T19" fmla="*/ 0 h 505"/>
                  <a:gd name="T20" fmla="*/ 25 w 359"/>
                  <a:gd name="T21" fmla="*/ 8 h 505"/>
                  <a:gd name="T22" fmla="*/ 0 w 359"/>
                  <a:gd name="T23" fmla="*/ 4 h 505"/>
                  <a:gd name="T24" fmla="*/ 0 w 359"/>
                  <a:gd name="T25" fmla="*/ 496 h 505"/>
                  <a:gd name="T26" fmla="*/ 67 w 359"/>
                  <a:gd name="T27" fmla="*/ 504 h 505"/>
                  <a:gd name="T28" fmla="*/ 129 w 359"/>
                  <a:gd name="T29" fmla="*/ 494 h 505"/>
                  <a:gd name="T30" fmla="*/ 186 w 359"/>
                  <a:gd name="T31" fmla="*/ 500 h 505"/>
                  <a:gd name="T32" fmla="*/ 176 w 359"/>
                  <a:gd name="T33" fmla="*/ 451 h 505"/>
                  <a:gd name="T34" fmla="*/ 172 w 359"/>
                  <a:gd name="T35" fmla="*/ 422 h 505"/>
                  <a:gd name="T36" fmla="*/ 162 w 359"/>
                  <a:gd name="T37" fmla="*/ 379 h 505"/>
                  <a:gd name="T38" fmla="*/ 162 w 359"/>
                  <a:gd name="T39" fmla="*/ 350 h 505"/>
                  <a:gd name="T40" fmla="*/ 167 w 359"/>
                  <a:gd name="T41" fmla="*/ 308 h 505"/>
                  <a:gd name="T42" fmla="*/ 178 w 359"/>
                  <a:gd name="T43" fmla="*/ 285 h 505"/>
                  <a:gd name="T44" fmla="*/ 204 w 359"/>
                  <a:gd name="T45" fmla="*/ 296 h 505"/>
                  <a:gd name="T46" fmla="*/ 214 w 359"/>
                  <a:gd name="T47" fmla="*/ 296 h 505"/>
                  <a:gd name="T48" fmla="*/ 226 w 359"/>
                  <a:gd name="T49" fmla="*/ 308 h 505"/>
                  <a:gd name="T50" fmla="*/ 237 w 359"/>
                  <a:gd name="T51" fmla="*/ 320 h 505"/>
                  <a:gd name="T52" fmla="*/ 247 w 359"/>
                  <a:gd name="T53" fmla="*/ 328 h 505"/>
                  <a:gd name="T54" fmla="*/ 261 w 359"/>
                  <a:gd name="T55" fmla="*/ 335 h 505"/>
                  <a:gd name="T56" fmla="*/ 277 w 359"/>
                  <a:gd name="T57" fmla="*/ 342 h 505"/>
                  <a:gd name="T58" fmla="*/ 295 w 359"/>
                  <a:gd name="T59" fmla="*/ 340 h 505"/>
                  <a:gd name="T60" fmla="*/ 311 w 359"/>
                  <a:gd name="T61" fmla="*/ 335 h 505"/>
                  <a:gd name="T62" fmla="*/ 325 w 359"/>
                  <a:gd name="T63" fmla="*/ 328 h 505"/>
                  <a:gd name="T64" fmla="*/ 352 w 359"/>
                  <a:gd name="T65" fmla="*/ 309 h 505"/>
                  <a:gd name="T66" fmla="*/ 358 w 359"/>
                  <a:gd name="T67" fmla="*/ 277 h 505"/>
                  <a:gd name="T68" fmla="*/ 351 w 359"/>
                  <a:gd name="T69" fmla="*/ 24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9" h="505">
                    <a:moveTo>
                      <a:pt x="351" y="248"/>
                    </a:moveTo>
                    <a:lnTo>
                      <a:pt x="257" y="197"/>
                    </a:lnTo>
                    <a:lnTo>
                      <a:pt x="222" y="162"/>
                    </a:lnTo>
                    <a:lnTo>
                      <a:pt x="200" y="119"/>
                    </a:lnTo>
                    <a:lnTo>
                      <a:pt x="177" y="78"/>
                    </a:lnTo>
                    <a:lnTo>
                      <a:pt x="160" y="57"/>
                    </a:lnTo>
                    <a:lnTo>
                      <a:pt x="140" y="40"/>
                    </a:lnTo>
                    <a:lnTo>
                      <a:pt x="120" y="29"/>
                    </a:lnTo>
                    <a:lnTo>
                      <a:pt x="96" y="22"/>
                    </a:lnTo>
                    <a:lnTo>
                      <a:pt x="75" y="0"/>
                    </a:lnTo>
                    <a:lnTo>
                      <a:pt x="25" y="8"/>
                    </a:lnTo>
                    <a:lnTo>
                      <a:pt x="0" y="4"/>
                    </a:lnTo>
                    <a:lnTo>
                      <a:pt x="0" y="496"/>
                    </a:lnTo>
                    <a:lnTo>
                      <a:pt x="67" y="504"/>
                    </a:lnTo>
                    <a:lnTo>
                      <a:pt x="129" y="494"/>
                    </a:lnTo>
                    <a:lnTo>
                      <a:pt x="186" y="500"/>
                    </a:lnTo>
                    <a:lnTo>
                      <a:pt x="176" y="451"/>
                    </a:lnTo>
                    <a:lnTo>
                      <a:pt x="172" y="422"/>
                    </a:lnTo>
                    <a:lnTo>
                      <a:pt x="162" y="379"/>
                    </a:lnTo>
                    <a:lnTo>
                      <a:pt x="162" y="350"/>
                    </a:lnTo>
                    <a:lnTo>
                      <a:pt x="167" y="308"/>
                    </a:lnTo>
                    <a:lnTo>
                      <a:pt x="178" y="285"/>
                    </a:lnTo>
                    <a:lnTo>
                      <a:pt x="204" y="296"/>
                    </a:lnTo>
                    <a:lnTo>
                      <a:pt x="214" y="296"/>
                    </a:lnTo>
                    <a:lnTo>
                      <a:pt x="226" y="308"/>
                    </a:lnTo>
                    <a:lnTo>
                      <a:pt x="237" y="320"/>
                    </a:lnTo>
                    <a:lnTo>
                      <a:pt x="247" y="328"/>
                    </a:lnTo>
                    <a:lnTo>
                      <a:pt x="261" y="335"/>
                    </a:lnTo>
                    <a:lnTo>
                      <a:pt x="277" y="342"/>
                    </a:lnTo>
                    <a:lnTo>
                      <a:pt x="295" y="340"/>
                    </a:lnTo>
                    <a:lnTo>
                      <a:pt x="311" y="335"/>
                    </a:lnTo>
                    <a:lnTo>
                      <a:pt x="325" y="328"/>
                    </a:lnTo>
                    <a:lnTo>
                      <a:pt x="352" y="309"/>
                    </a:lnTo>
                    <a:lnTo>
                      <a:pt x="358" y="277"/>
                    </a:lnTo>
                    <a:lnTo>
                      <a:pt x="351" y="248"/>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7" name="Freeform 16">
                <a:extLst>
                  <a:ext uri="{FF2B5EF4-FFF2-40B4-BE49-F238E27FC236}">
                    <a16:creationId xmlns:a16="http://schemas.microsoft.com/office/drawing/2014/main" id="{7CF89303-D45A-D53C-48BE-05AF779BB943}"/>
                  </a:ext>
                </a:extLst>
              </p:cNvPr>
              <p:cNvSpPr>
                <a:spLocks/>
              </p:cNvSpPr>
              <p:nvPr/>
            </p:nvSpPr>
            <p:spPr bwMode="auto">
              <a:xfrm>
                <a:off x="2021" y="1386"/>
                <a:ext cx="53" cy="80"/>
              </a:xfrm>
              <a:custGeom>
                <a:avLst/>
                <a:gdLst>
                  <a:gd name="T0" fmla="*/ 16 w 53"/>
                  <a:gd name="T1" fmla="*/ 0 h 80"/>
                  <a:gd name="T2" fmla="*/ 7 w 53"/>
                  <a:gd name="T3" fmla="*/ 16 h 80"/>
                  <a:gd name="T4" fmla="*/ 8 w 53"/>
                  <a:gd name="T5" fmla="*/ 32 h 80"/>
                  <a:gd name="T6" fmla="*/ 20 w 53"/>
                  <a:gd name="T7" fmla="*/ 46 h 80"/>
                  <a:gd name="T8" fmla="*/ 31 w 53"/>
                  <a:gd name="T9" fmla="*/ 46 h 80"/>
                  <a:gd name="T10" fmla="*/ 52 w 53"/>
                  <a:gd name="T11" fmla="*/ 56 h 80"/>
                  <a:gd name="T12" fmla="*/ 31 w 53"/>
                  <a:gd name="T13" fmla="*/ 51 h 80"/>
                  <a:gd name="T14" fmla="*/ 27 w 53"/>
                  <a:gd name="T15" fmla="*/ 60 h 80"/>
                  <a:gd name="T16" fmla="*/ 22 w 53"/>
                  <a:gd name="T17" fmla="*/ 72 h 80"/>
                  <a:gd name="T18" fmla="*/ 21 w 53"/>
                  <a:gd name="T19" fmla="*/ 79 h 80"/>
                  <a:gd name="T20" fmla="*/ 16 w 53"/>
                  <a:gd name="T21" fmla="*/ 73 h 80"/>
                  <a:gd name="T22" fmla="*/ 16 w 53"/>
                  <a:gd name="T23" fmla="*/ 67 h 80"/>
                  <a:gd name="T24" fmla="*/ 22 w 53"/>
                  <a:gd name="T25" fmla="*/ 55 h 80"/>
                  <a:gd name="T26" fmla="*/ 14 w 53"/>
                  <a:gd name="T27" fmla="*/ 47 h 80"/>
                  <a:gd name="T28" fmla="*/ 3 w 53"/>
                  <a:gd name="T29" fmla="*/ 39 h 80"/>
                  <a:gd name="T30" fmla="*/ 0 w 53"/>
                  <a:gd name="T31" fmla="*/ 28 h 80"/>
                  <a:gd name="T32" fmla="*/ 1 w 53"/>
                  <a:gd name="T33" fmla="*/ 14 h 80"/>
                  <a:gd name="T34" fmla="*/ 16 w 53"/>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80">
                    <a:moveTo>
                      <a:pt x="16" y="0"/>
                    </a:moveTo>
                    <a:lnTo>
                      <a:pt x="7" y="16"/>
                    </a:lnTo>
                    <a:lnTo>
                      <a:pt x="8" y="32"/>
                    </a:lnTo>
                    <a:lnTo>
                      <a:pt x="20" y="46"/>
                    </a:lnTo>
                    <a:lnTo>
                      <a:pt x="31" y="46"/>
                    </a:lnTo>
                    <a:lnTo>
                      <a:pt x="52" y="56"/>
                    </a:lnTo>
                    <a:lnTo>
                      <a:pt x="31" y="51"/>
                    </a:lnTo>
                    <a:lnTo>
                      <a:pt x="27" y="60"/>
                    </a:lnTo>
                    <a:lnTo>
                      <a:pt x="22" y="72"/>
                    </a:lnTo>
                    <a:lnTo>
                      <a:pt x="21" y="79"/>
                    </a:lnTo>
                    <a:lnTo>
                      <a:pt x="16" y="73"/>
                    </a:lnTo>
                    <a:lnTo>
                      <a:pt x="16" y="67"/>
                    </a:lnTo>
                    <a:lnTo>
                      <a:pt x="22" y="55"/>
                    </a:lnTo>
                    <a:lnTo>
                      <a:pt x="14" y="47"/>
                    </a:lnTo>
                    <a:lnTo>
                      <a:pt x="3" y="39"/>
                    </a:lnTo>
                    <a:lnTo>
                      <a:pt x="0" y="28"/>
                    </a:lnTo>
                    <a:lnTo>
                      <a:pt x="1" y="14"/>
                    </a:lnTo>
                    <a:lnTo>
                      <a:pt x="16"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8" name="Freeform 17">
                <a:extLst>
                  <a:ext uri="{FF2B5EF4-FFF2-40B4-BE49-F238E27FC236}">
                    <a16:creationId xmlns:a16="http://schemas.microsoft.com/office/drawing/2014/main" id="{EB11DDDB-4F0D-43C5-AC77-255C90073F56}"/>
                  </a:ext>
                </a:extLst>
              </p:cNvPr>
              <p:cNvSpPr>
                <a:spLocks/>
              </p:cNvSpPr>
              <p:nvPr/>
            </p:nvSpPr>
            <p:spPr bwMode="auto">
              <a:xfrm>
                <a:off x="2056" y="1408"/>
                <a:ext cx="38" cy="36"/>
              </a:xfrm>
              <a:custGeom>
                <a:avLst/>
                <a:gdLst>
                  <a:gd name="T0" fmla="*/ 20 w 38"/>
                  <a:gd name="T1" fmla="*/ 35 h 36"/>
                  <a:gd name="T2" fmla="*/ 21 w 38"/>
                  <a:gd name="T3" fmla="*/ 23 h 36"/>
                  <a:gd name="T4" fmla="*/ 37 w 38"/>
                  <a:gd name="T5" fmla="*/ 6 h 36"/>
                  <a:gd name="T6" fmla="*/ 31 w 38"/>
                  <a:gd name="T7" fmla="*/ 9 h 36"/>
                  <a:gd name="T8" fmla="*/ 21 w 38"/>
                  <a:gd name="T9" fmla="*/ 19 h 36"/>
                  <a:gd name="T10" fmla="*/ 16 w 38"/>
                  <a:gd name="T11" fmla="*/ 25 h 36"/>
                  <a:gd name="T12" fmla="*/ 12 w 38"/>
                  <a:gd name="T13" fmla="*/ 21 h 36"/>
                  <a:gd name="T14" fmla="*/ 9 w 38"/>
                  <a:gd name="T15" fmla="*/ 9 h 36"/>
                  <a:gd name="T16" fmla="*/ 0 w 38"/>
                  <a:gd name="T17" fmla="*/ 0 h 36"/>
                  <a:gd name="T18" fmla="*/ 5 w 38"/>
                  <a:gd name="T19" fmla="*/ 11 h 36"/>
                  <a:gd name="T20" fmla="*/ 6 w 38"/>
                  <a:gd name="T21" fmla="*/ 21 h 36"/>
                  <a:gd name="T22" fmla="*/ 9 w 38"/>
                  <a:gd name="T23" fmla="*/ 32 h 36"/>
                  <a:gd name="T24" fmla="*/ 20 w 38"/>
                  <a:gd name="T25"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6">
                    <a:moveTo>
                      <a:pt x="20" y="35"/>
                    </a:moveTo>
                    <a:lnTo>
                      <a:pt x="21" y="23"/>
                    </a:lnTo>
                    <a:lnTo>
                      <a:pt x="37" y="6"/>
                    </a:lnTo>
                    <a:lnTo>
                      <a:pt x="31" y="9"/>
                    </a:lnTo>
                    <a:lnTo>
                      <a:pt x="21" y="19"/>
                    </a:lnTo>
                    <a:lnTo>
                      <a:pt x="16" y="25"/>
                    </a:lnTo>
                    <a:lnTo>
                      <a:pt x="12" y="21"/>
                    </a:lnTo>
                    <a:lnTo>
                      <a:pt x="9" y="9"/>
                    </a:lnTo>
                    <a:lnTo>
                      <a:pt x="0" y="0"/>
                    </a:lnTo>
                    <a:lnTo>
                      <a:pt x="5" y="11"/>
                    </a:lnTo>
                    <a:lnTo>
                      <a:pt x="6" y="21"/>
                    </a:lnTo>
                    <a:lnTo>
                      <a:pt x="9" y="32"/>
                    </a:lnTo>
                    <a:lnTo>
                      <a:pt x="20" y="35"/>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9" name="Freeform 18">
                <a:extLst>
                  <a:ext uri="{FF2B5EF4-FFF2-40B4-BE49-F238E27FC236}">
                    <a16:creationId xmlns:a16="http://schemas.microsoft.com/office/drawing/2014/main" id="{75807275-5662-3D19-5623-FD2EE67EDFEE}"/>
                  </a:ext>
                </a:extLst>
              </p:cNvPr>
              <p:cNvSpPr>
                <a:spLocks/>
              </p:cNvSpPr>
              <p:nvPr/>
            </p:nvSpPr>
            <p:spPr bwMode="auto">
              <a:xfrm>
                <a:off x="2055" y="1304"/>
                <a:ext cx="42" cy="37"/>
              </a:xfrm>
              <a:custGeom>
                <a:avLst/>
                <a:gdLst>
                  <a:gd name="T0" fmla="*/ 41 w 42"/>
                  <a:gd name="T1" fmla="*/ 10 h 37"/>
                  <a:gd name="T2" fmla="*/ 32 w 42"/>
                  <a:gd name="T3" fmla="*/ 10 h 37"/>
                  <a:gd name="T4" fmla="*/ 28 w 42"/>
                  <a:gd name="T5" fmla="*/ 14 h 37"/>
                  <a:gd name="T6" fmla="*/ 27 w 42"/>
                  <a:gd name="T7" fmla="*/ 19 h 37"/>
                  <a:gd name="T8" fmla="*/ 27 w 42"/>
                  <a:gd name="T9" fmla="*/ 22 h 37"/>
                  <a:gd name="T10" fmla="*/ 24 w 42"/>
                  <a:gd name="T11" fmla="*/ 17 h 37"/>
                  <a:gd name="T12" fmla="*/ 24 w 42"/>
                  <a:gd name="T13" fmla="*/ 12 h 37"/>
                  <a:gd name="T14" fmla="*/ 28 w 42"/>
                  <a:gd name="T15" fmla="*/ 9 h 37"/>
                  <a:gd name="T16" fmla="*/ 32 w 42"/>
                  <a:gd name="T17" fmla="*/ 8 h 37"/>
                  <a:gd name="T18" fmla="*/ 24 w 42"/>
                  <a:gd name="T19" fmla="*/ 10 h 37"/>
                  <a:gd name="T20" fmla="*/ 21 w 42"/>
                  <a:gd name="T21" fmla="*/ 15 h 37"/>
                  <a:gd name="T22" fmla="*/ 17 w 42"/>
                  <a:gd name="T23" fmla="*/ 17 h 37"/>
                  <a:gd name="T24" fmla="*/ 17 w 42"/>
                  <a:gd name="T25" fmla="*/ 29 h 37"/>
                  <a:gd name="T26" fmla="*/ 17 w 42"/>
                  <a:gd name="T27" fmla="*/ 36 h 37"/>
                  <a:gd name="T28" fmla="*/ 14 w 42"/>
                  <a:gd name="T29" fmla="*/ 29 h 37"/>
                  <a:gd name="T30" fmla="*/ 14 w 42"/>
                  <a:gd name="T31" fmla="*/ 21 h 37"/>
                  <a:gd name="T32" fmla="*/ 16 w 42"/>
                  <a:gd name="T33" fmla="*/ 12 h 37"/>
                  <a:gd name="T34" fmla="*/ 21 w 42"/>
                  <a:gd name="T35" fmla="*/ 5 h 37"/>
                  <a:gd name="T36" fmla="*/ 27 w 42"/>
                  <a:gd name="T37" fmla="*/ 4 h 37"/>
                  <a:gd name="T38" fmla="*/ 16 w 42"/>
                  <a:gd name="T39" fmla="*/ 3 h 37"/>
                  <a:gd name="T40" fmla="*/ 9 w 42"/>
                  <a:gd name="T41" fmla="*/ 5 h 37"/>
                  <a:gd name="T42" fmla="*/ 0 w 42"/>
                  <a:gd name="T43" fmla="*/ 9 h 37"/>
                  <a:gd name="T44" fmla="*/ 3 w 42"/>
                  <a:gd name="T45" fmla="*/ 4 h 37"/>
                  <a:gd name="T46" fmla="*/ 13 w 42"/>
                  <a:gd name="T47" fmla="*/ 1 h 37"/>
                  <a:gd name="T48" fmla="*/ 26 w 42"/>
                  <a:gd name="T49" fmla="*/ 0 h 37"/>
                  <a:gd name="T50" fmla="*/ 30 w 42"/>
                  <a:gd name="T51" fmla="*/ 0 h 37"/>
                  <a:gd name="T52" fmla="*/ 35 w 42"/>
                  <a:gd name="T53" fmla="*/ 0 h 37"/>
                  <a:gd name="T54" fmla="*/ 41 w 42"/>
                  <a:gd name="T55"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7">
                    <a:moveTo>
                      <a:pt x="41" y="10"/>
                    </a:moveTo>
                    <a:lnTo>
                      <a:pt x="32" y="10"/>
                    </a:lnTo>
                    <a:lnTo>
                      <a:pt x="28" y="14"/>
                    </a:lnTo>
                    <a:lnTo>
                      <a:pt x="27" y="19"/>
                    </a:lnTo>
                    <a:lnTo>
                      <a:pt x="27" y="22"/>
                    </a:lnTo>
                    <a:lnTo>
                      <a:pt x="24" y="17"/>
                    </a:lnTo>
                    <a:lnTo>
                      <a:pt x="24" y="12"/>
                    </a:lnTo>
                    <a:lnTo>
                      <a:pt x="28" y="9"/>
                    </a:lnTo>
                    <a:lnTo>
                      <a:pt x="32" y="8"/>
                    </a:lnTo>
                    <a:lnTo>
                      <a:pt x="24" y="10"/>
                    </a:lnTo>
                    <a:lnTo>
                      <a:pt x="21" y="15"/>
                    </a:lnTo>
                    <a:lnTo>
                      <a:pt x="17" y="17"/>
                    </a:lnTo>
                    <a:lnTo>
                      <a:pt x="17" y="29"/>
                    </a:lnTo>
                    <a:lnTo>
                      <a:pt x="17" y="36"/>
                    </a:lnTo>
                    <a:lnTo>
                      <a:pt x="14" y="29"/>
                    </a:lnTo>
                    <a:lnTo>
                      <a:pt x="14" y="21"/>
                    </a:lnTo>
                    <a:lnTo>
                      <a:pt x="16" y="12"/>
                    </a:lnTo>
                    <a:lnTo>
                      <a:pt x="21" y="5"/>
                    </a:lnTo>
                    <a:lnTo>
                      <a:pt x="27" y="4"/>
                    </a:lnTo>
                    <a:lnTo>
                      <a:pt x="16" y="3"/>
                    </a:lnTo>
                    <a:lnTo>
                      <a:pt x="9" y="5"/>
                    </a:lnTo>
                    <a:lnTo>
                      <a:pt x="0" y="9"/>
                    </a:lnTo>
                    <a:lnTo>
                      <a:pt x="3" y="4"/>
                    </a:lnTo>
                    <a:lnTo>
                      <a:pt x="13" y="1"/>
                    </a:lnTo>
                    <a:lnTo>
                      <a:pt x="26" y="0"/>
                    </a:lnTo>
                    <a:lnTo>
                      <a:pt x="30" y="0"/>
                    </a:lnTo>
                    <a:lnTo>
                      <a:pt x="35" y="0"/>
                    </a:lnTo>
                    <a:lnTo>
                      <a:pt x="41" y="1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70" name="Freeform 19">
                <a:extLst>
                  <a:ext uri="{FF2B5EF4-FFF2-40B4-BE49-F238E27FC236}">
                    <a16:creationId xmlns:a16="http://schemas.microsoft.com/office/drawing/2014/main" id="{264DDDC1-510E-00B0-8AB5-EC362CF671D0}"/>
                  </a:ext>
                </a:extLst>
              </p:cNvPr>
              <p:cNvSpPr>
                <a:spLocks/>
              </p:cNvSpPr>
              <p:nvPr/>
            </p:nvSpPr>
            <p:spPr bwMode="auto">
              <a:xfrm>
                <a:off x="1756" y="1180"/>
                <a:ext cx="90" cy="225"/>
              </a:xfrm>
              <a:custGeom>
                <a:avLst/>
                <a:gdLst>
                  <a:gd name="T0" fmla="*/ 37 w 90"/>
                  <a:gd name="T1" fmla="*/ 0 h 225"/>
                  <a:gd name="T2" fmla="*/ 0 w 90"/>
                  <a:gd name="T3" fmla="*/ 37 h 225"/>
                  <a:gd name="T4" fmla="*/ 30 w 90"/>
                  <a:gd name="T5" fmla="*/ 55 h 225"/>
                  <a:gd name="T6" fmla="*/ 0 w 90"/>
                  <a:gd name="T7" fmla="*/ 70 h 225"/>
                  <a:gd name="T8" fmla="*/ 89 w 90"/>
                  <a:gd name="T9" fmla="*/ 224 h 225"/>
                </a:gdLst>
                <a:ahLst/>
                <a:cxnLst>
                  <a:cxn ang="0">
                    <a:pos x="T0" y="T1"/>
                  </a:cxn>
                  <a:cxn ang="0">
                    <a:pos x="T2" y="T3"/>
                  </a:cxn>
                  <a:cxn ang="0">
                    <a:pos x="T4" y="T5"/>
                  </a:cxn>
                  <a:cxn ang="0">
                    <a:pos x="T6" y="T7"/>
                  </a:cxn>
                  <a:cxn ang="0">
                    <a:pos x="T8" y="T9"/>
                  </a:cxn>
                </a:cxnLst>
                <a:rect l="0" t="0" r="r" b="b"/>
                <a:pathLst>
                  <a:path w="90" h="225">
                    <a:moveTo>
                      <a:pt x="37" y="0"/>
                    </a:moveTo>
                    <a:lnTo>
                      <a:pt x="0" y="37"/>
                    </a:lnTo>
                    <a:lnTo>
                      <a:pt x="30" y="55"/>
                    </a:lnTo>
                    <a:lnTo>
                      <a:pt x="0" y="70"/>
                    </a:lnTo>
                    <a:lnTo>
                      <a:pt x="89" y="22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71" name="Freeform 20">
                <a:extLst>
                  <a:ext uri="{FF2B5EF4-FFF2-40B4-BE49-F238E27FC236}">
                    <a16:creationId xmlns:a16="http://schemas.microsoft.com/office/drawing/2014/main" id="{F567F6DC-2953-733C-FB60-E27ED4B24156}"/>
                  </a:ext>
                </a:extLst>
              </p:cNvPr>
              <p:cNvSpPr>
                <a:spLocks/>
              </p:cNvSpPr>
              <p:nvPr/>
            </p:nvSpPr>
            <p:spPr bwMode="auto">
              <a:xfrm>
                <a:off x="1898" y="1175"/>
                <a:ext cx="82" cy="232"/>
              </a:xfrm>
              <a:custGeom>
                <a:avLst/>
                <a:gdLst>
                  <a:gd name="T0" fmla="*/ 47 w 82"/>
                  <a:gd name="T1" fmla="*/ 0 h 232"/>
                  <a:gd name="T2" fmla="*/ 81 w 82"/>
                  <a:gd name="T3" fmla="*/ 56 h 232"/>
                  <a:gd name="T4" fmla="*/ 57 w 82"/>
                  <a:gd name="T5" fmla="*/ 70 h 232"/>
                  <a:gd name="T6" fmla="*/ 80 w 82"/>
                  <a:gd name="T7" fmla="*/ 93 h 232"/>
                  <a:gd name="T8" fmla="*/ 0 w 82"/>
                  <a:gd name="T9" fmla="*/ 231 h 232"/>
                </a:gdLst>
                <a:ahLst/>
                <a:cxnLst>
                  <a:cxn ang="0">
                    <a:pos x="T0" y="T1"/>
                  </a:cxn>
                  <a:cxn ang="0">
                    <a:pos x="T2" y="T3"/>
                  </a:cxn>
                  <a:cxn ang="0">
                    <a:pos x="T4" y="T5"/>
                  </a:cxn>
                  <a:cxn ang="0">
                    <a:pos x="T6" y="T7"/>
                  </a:cxn>
                  <a:cxn ang="0">
                    <a:pos x="T8" y="T9"/>
                  </a:cxn>
                </a:cxnLst>
                <a:rect l="0" t="0" r="r" b="b"/>
                <a:pathLst>
                  <a:path w="82" h="232">
                    <a:moveTo>
                      <a:pt x="47" y="0"/>
                    </a:moveTo>
                    <a:lnTo>
                      <a:pt x="81" y="56"/>
                    </a:lnTo>
                    <a:lnTo>
                      <a:pt x="57" y="70"/>
                    </a:lnTo>
                    <a:lnTo>
                      <a:pt x="80" y="93"/>
                    </a:lnTo>
                    <a:lnTo>
                      <a:pt x="0" y="23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72" name="Freeform 21">
                <a:extLst>
                  <a:ext uri="{FF2B5EF4-FFF2-40B4-BE49-F238E27FC236}">
                    <a16:creationId xmlns:a16="http://schemas.microsoft.com/office/drawing/2014/main" id="{E7E8F5A7-356C-5D9D-CD69-646C8B930A81}"/>
                  </a:ext>
                </a:extLst>
              </p:cNvPr>
              <p:cNvSpPr>
                <a:spLocks/>
              </p:cNvSpPr>
              <p:nvPr/>
            </p:nvSpPr>
            <p:spPr bwMode="auto">
              <a:xfrm>
                <a:off x="1785" y="1148"/>
                <a:ext cx="161" cy="280"/>
              </a:xfrm>
              <a:custGeom>
                <a:avLst/>
                <a:gdLst>
                  <a:gd name="T0" fmla="*/ 0 w 161"/>
                  <a:gd name="T1" fmla="*/ 0 h 280"/>
                  <a:gd name="T2" fmla="*/ 33 w 161"/>
                  <a:gd name="T3" fmla="*/ 79 h 280"/>
                  <a:gd name="T4" fmla="*/ 35 w 161"/>
                  <a:gd name="T5" fmla="*/ 130 h 280"/>
                  <a:gd name="T6" fmla="*/ 56 w 161"/>
                  <a:gd name="T7" fmla="*/ 233 h 280"/>
                  <a:gd name="T8" fmla="*/ 66 w 161"/>
                  <a:gd name="T9" fmla="*/ 253 h 280"/>
                  <a:gd name="T10" fmla="*/ 83 w 161"/>
                  <a:gd name="T11" fmla="*/ 279 h 280"/>
                  <a:gd name="T12" fmla="*/ 107 w 161"/>
                  <a:gd name="T13" fmla="*/ 261 h 280"/>
                  <a:gd name="T14" fmla="*/ 120 w 161"/>
                  <a:gd name="T15" fmla="*/ 232 h 280"/>
                  <a:gd name="T16" fmla="*/ 136 w 161"/>
                  <a:gd name="T17" fmla="*/ 131 h 280"/>
                  <a:gd name="T18" fmla="*/ 138 w 161"/>
                  <a:gd name="T19" fmla="*/ 79 h 280"/>
                  <a:gd name="T20" fmla="*/ 160 w 161"/>
                  <a:gd name="T21" fmla="*/ 8 h 280"/>
                  <a:gd name="T22" fmla="*/ 131 w 161"/>
                  <a:gd name="T23" fmla="*/ 7 h 280"/>
                  <a:gd name="T24" fmla="*/ 101 w 161"/>
                  <a:gd name="T25" fmla="*/ 10 h 280"/>
                  <a:gd name="T26" fmla="*/ 76 w 161"/>
                  <a:gd name="T27" fmla="*/ 10 h 280"/>
                  <a:gd name="T28" fmla="*/ 21 w 161"/>
                  <a:gd name="T29" fmla="*/ 0 h 280"/>
                  <a:gd name="T30" fmla="*/ 0 w 161"/>
                  <a:gd name="T3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280">
                    <a:moveTo>
                      <a:pt x="0" y="0"/>
                    </a:moveTo>
                    <a:lnTo>
                      <a:pt x="33" y="79"/>
                    </a:lnTo>
                    <a:lnTo>
                      <a:pt x="35" y="130"/>
                    </a:lnTo>
                    <a:lnTo>
                      <a:pt x="56" y="233"/>
                    </a:lnTo>
                    <a:lnTo>
                      <a:pt x="66" y="253"/>
                    </a:lnTo>
                    <a:lnTo>
                      <a:pt x="83" y="279"/>
                    </a:lnTo>
                    <a:lnTo>
                      <a:pt x="107" y="261"/>
                    </a:lnTo>
                    <a:lnTo>
                      <a:pt x="120" y="232"/>
                    </a:lnTo>
                    <a:lnTo>
                      <a:pt x="136" y="131"/>
                    </a:lnTo>
                    <a:lnTo>
                      <a:pt x="138" y="79"/>
                    </a:lnTo>
                    <a:lnTo>
                      <a:pt x="160" y="8"/>
                    </a:lnTo>
                    <a:lnTo>
                      <a:pt x="131" y="7"/>
                    </a:lnTo>
                    <a:lnTo>
                      <a:pt x="101" y="10"/>
                    </a:lnTo>
                    <a:lnTo>
                      <a:pt x="76" y="10"/>
                    </a:lnTo>
                    <a:lnTo>
                      <a:pt x="21" y="0"/>
                    </a:lnTo>
                    <a:lnTo>
                      <a:pt x="0" y="0"/>
                    </a:lnTo>
                  </a:path>
                </a:pathLst>
              </a:custGeom>
              <a:solidFill>
                <a:srgbClr val="E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73" name="Group 22">
                <a:extLst>
                  <a:ext uri="{FF2B5EF4-FFF2-40B4-BE49-F238E27FC236}">
                    <a16:creationId xmlns:a16="http://schemas.microsoft.com/office/drawing/2014/main" id="{87C60FE8-A6E7-84B2-5258-FB269FD7EE97}"/>
                  </a:ext>
                </a:extLst>
              </p:cNvPr>
              <p:cNvGrpSpPr>
                <a:grpSpLocks/>
              </p:cNvGrpSpPr>
              <p:nvPr/>
            </p:nvGrpSpPr>
            <p:grpSpPr bwMode="auto">
              <a:xfrm>
                <a:off x="1816" y="1151"/>
                <a:ext cx="105" cy="313"/>
                <a:chOff x="1816" y="1151"/>
                <a:chExt cx="105" cy="313"/>
              </a:xfrm>
            </p:grpSpPr>
            <p:sp>
              <p:nvSpPr>
                <p:cNvPr id="80" name="Freeform 23">
                  <a:extLst>
                    <a:ext uri="{FF2B5EF4-FFF2-40B4-BE49-F238E27FC236}">
                      <a16:creationId xmlns:a16="http://schemas.microsoft.com/office/drawing/2014/main" id="{1D965538-4AFE-C9E9-3129-81BE93DAB768}"/>
                    </a:ext>
                  </a:extLst>
                </p:cNvPr>
                <p:cNvSpPr>
                  <a:spLocks/>
                </p:cNvSpPr>
                <p:nvPr/>
              </p:nvSpPr>
              <p:spPr bwMode="auto">
                <a:xfrm>
                  <a:off x="1843" y="1151"/>
                  <a:ext cx="60" cy="313"/>
                </a:xfrm>
                <a:custGeom>
                  <a:avLst/>
                  <a:gdLst>
                    <a:gd name="T0" fmla="*/ 25 w 60"/>
                    <a:gd name="T1" fmla="*/ 0 h 313"/>
                    <a:gd name="T2" fmla="*/ 7 w 60"/>
                    <a:gd name="T3" fmla="*/ 28 h 313"/>
                    <a:gd name="T4" fmla="*/ 19 w 60"/>
                    <a:gd name="T5" fmla="*/ 69 h 313"/>
                    <a:gd name="T6" fmla="*/ 13 w 60"/>
                    <a:gd name="T7" fmla="*/ 120 h 313"/>
                    <a:gd name="T8" fmla="*/ 2 w 60"/>
                    <a:gd name="T9" fmla="*/ 176 h 313"/>
                    <a:gd name="T10" fmla="*/ 0 w 60"/>
                    <a:gd name="T11" fmla="*/ 232 h 313"/>
                    <a:gd name="T12" fmla="*/ 32 w 60"/>
                    <a:gd name="T13" fmla="*/ 312 h 313"/>
                    <a:gd name="T14" fmla="*/ 59 w 60"/>
                    <a:gd name="T15" fmla="*/ 231 h 313"/>
                    <a:gd name="T16" fmla="*/ 57 w 60"/>
                    <a:gd name="T17" fmla="*/ 175 h 313"/>
                    <a:gd name="T18" fmla="*/ 51 w 60"/>
                    <a:gd name="T19" fmla="*/ 121 h 313"/>
                    <a:gd name="T20" fmla="*/ 42 w 60"/>
                    <a:gd name="T21" fmla="*/ 71 h 313"/>
                    <a:gd name="T22" fmla="*/ 53 w 60"/>
                    <a:gd name="T23" fmla="*/ 28 h 313"/>
                    <a:gd name="T24" fmla="*/ 42 w 60"/>
                    <a:gd name="T25" fmla="*/ 4 h 313"/>
                    <a:gd name="T26" fmla="*/ 25 w 60"/>
                    <a:gd name="T2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13">
                      <a:moveTo>
                        <a:pt x="25" y="0"/>
                      </a:moveTo>
                      <a:lnTo>
                        <a:pt x="7" y="28"/>
                      </a:lnTo>
                      <a:lnTo>
                        <a:pt x="19" y="69"/>
                      </a:lnTo>
                      <a:lnTo>
                        <a:pt x="13" y="120"/>
                      </a:lnTo>
                      <a:lnTo>
                        <a:pt x="2" y="176"/>
                      </a:lnTo>
                      <a:lnTo>
                        <a:pt x="0" y="232"/>
                      </a:lnTo>
                      <a:lnTo>
                        <a:pt x="32" y="312"/>
                      </a:lnTo>
                      <a:lnTo>
                        <a:pt x="59" y="231"/>
                      </a:lnTo>
                      <a:lnTo>
                        <a:pt x="57" y="175"/>
                      </a:lnTo>
                      <a:lnTo>
                        <a:pt x="51" y="121"/>
                      </a:lnTo>
                      <a:lnTo>
                        <a:pt x="42" y="71"/>
                      </a:lnTo>
                      <a:lnTo>
                        <a:pt x="53" y="28"/>
                      </a:lnTo>
                      <a:lnTo>
                        <a:pt x="42" y="4"/>
                      </a:lnTo>
                      <a:lnTo>
                        <a:pt x="25" y="0"/>
                      </a:lnTo>
                    </a:path>
                  </a:pathLst>
                </a:custGeom>
                <a:solidFill>
                  <a:srgbClr val="0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81" name="Freeform 24">
                  <a:extLst>
                    <a:ext uri="{FF2B5EF4-FFF2-40B4-BE49-F238E27FC236}">
                      <a16:creationId xmlns:a16="http://schemas.microsoft.com/office/drawing/2014/main" id="{20BCAF07-E130-7E28-92A3-2624FA63FC67}"/>
                    </a:ext>
                  </a:extLst>
                </p:cNvPr>
                <p:cNvSpPr>
                  <a:spLocks/>
                </p:cNvSpPr>
                <p:nvPr/>
              </p:nvSpPr>
              <p:spPr bwMode="auto">
                <a:xfrm>
                  <a:off x="1816" y="1190"/>
                  <a:ext cx="27" cy="31"/>
                </a:xfrm>
                <a:custGeom>
                  <a:avLst/>
                  <a:gdLst>
                    <a:gd name="T0" fmla="*/ 0 w 27"/>
                    <a:gd name="T1" fmla="*/ 30 h 31"/>
                    <a:gd name="T2" fmla="*/ 26 w 27"/>
                    <a:gd name="T3" fmla="*/ 0 h 31"/>
                    <a:gd name="T4" fmla="*/ 18 w 27"/>
                    <a:gd name="T5" fmla="*/ 23 h 31"/>
                    <a:gd name="T6" fmla="*/ 0 w 27"/>
                    <a:gd name="T7" fmla="*/ 30 h 31"/>
                  </a:gdLst>
                  <a:ahLst/>
                  <a:cxnLst>
                    <a:cxn ang="0">
                      <a:pos x="T0" y="T1"/>
                    </a:cxn>
                    <a:cxn ang="0">
                      <a:pos x="T2" y="T3"/>
                    </a:cxn>
                    <a:cxn ang="0">
                      <a:pos x="T4" y="T5"/>
                    </a:cxn>
                    <a:cxn ang="0">
                      <a:pos x="T6" y="T7"/>
                    </a:cxn>
                  </a:cxnLst>
                  <a:rect l="0" t="0" r="r" b="b"/>
                  <a:pathLst>
                    <a:path w="27" h="31">
                      <a:moveTo>
                        <a:pt x="0" y="30"/>
                      </a:moveTo>
                      <a:lnTo>
                        <a:pt x="26" y="0"/>
                      </a:lnTo>
                      <a:lnTo>
                        <a:pt x="18" y="23"/>
                      </a:lnTo>
                      <a:lnTo>
                        <a:pt x="0" y="30"/>
                      </a:lnTo>
                    </a:path>
                  </a:pathLst>
                </a:custGeom>
                <a:solidFill>
                  <a:srgbClr val="C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82" name="Freeform 25">
                  <a:extLst>
                    <a:ext uri="{FF2B5EF4-FFF2-40B4-BE49-F238E27FC236}">
                      <a16:creationId xmlns:a16="http://schemas.microsoft.com/office/drawing/2014/main" id="{04B35671-3133-A9D0-43CD-9BFB49BF1829}"/>
                    </a:ext>
                  </a:extLst>
                </p:cNvPr>
                <p:cNvSpPr>
                  <a:spLocks/>
                </p:cNvSpPr>
                <p:nvPr/>
              </p:nvSpPr>
              <p:spPr bwMode="auto">
                <a:xfrm>
                  <a:off x="1896" y="1189"/>
                  <a:ext cx="25" cy="31"/>
                </a:xfrm>
                <a:custGeom>
                  <a:avLst/>
                  <a:gdLst>
                    <a:gd name="T0" fmla="*/ 24 w 25"/>
                    <a:gd name="T1" fmla="*/ 30 h 31"/>
                    <a:gd name="T2" fmla="*/ 0 w 25"/>
                    <a:gd name="T3" fmla="*/ 0 h 31"/>
                    <a:gd name="T4" fmla="*/ 9 w 25"/>
                    <a:gd name="T5" fmla="*/ 28 h 31"/>
                    <a:gd name="T6" fmla="*/ 24 w 25"/>
                    <a:gd name="T7" fmla="*/ 30 h 31"/>
                  </a:gdLst>
                  <a:ahLst/>
                  <a:cxnLst>
                    <a:cxn ang="0">
                      <a:pos x="T0" y="T1"/>
                    </a:cxn>
                    <a:cxn ang="0">
                      <a:pos x="T2" y="T3"/>
                    </a:cxn>
                    <a:cxn ang="0">
                      <a:pos x="T4" y="T5"/>
                    </a:cxn>
                    <a:cxn ang="0">
                      <a:pos x="T6" y="T7"/>
                    </a:cxn>
                  </a:cxnLst>
                  <a:rect l="0" t="0" r="r" b="b"/>
                  <a:pathLst>
                    <a:path w="25" h="31">
                      <a:moveTo>
                        <a:pt x="24" y="30"/>
                      </a:moveTo>
                      <a:lnTo>
                        <a:pt x="0" y="0"/>
                      </a:lnTo>
                      <a:lnTo>
                        <a:pt x="9" y="28"/>
                      </a:lnTo>
                      <a:lnTo>
                        <a:pt x="24" y="30"/>
                      </a:lnTo>
                    </a:path>
                  </a:pathLst>
                </a:custGeom>
                <a:solidFill>
                  <a:srgbClr val="C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83" name="Freeform 26">
                  <a:extLst>
                    <a:ext uri="{FF2B5EF4-FFF2-40B4-BE49-F238E27FC236}">
                      <a16:creationId xmlns:a16="http://schemas.microsoft.com/office/drawing/2014/main" id="{CBD897DD-39BD-2D3D-EF61-5AB53FFDDEC0}"/>
                    </a:ext>
                  </a:extLst>
                </p:cNvPr>
                <p:cNvSpPr>
                  <a:spLocks/>
                </p:cNvSpPr>
                <p:nvPr/>
              </p:nvSpPr>
              <p:spPr bwMode="auto">
                <a:xfrm>
                  <a:off x="1859" y="1222"/>
                  <a:ext cx="23" cy="3"/>
                </a:xfrm>
                <a:custGeom>
                  <a:avLst/>
                  <a:gdLst>
                    <a:gd name="T0" fmla="*/ 0 w 23"/>
                    <a:gd name="T1" fmla="*/ 0 h 3"/>
                    <a:gd name="T2" fmla="*/ 7 w 23"/>
                    <a:gd name="T3" fmla="*/ 2 h 3"/>
                    <a:gd name="T4" fmla="*/ 14 w 23"/>
                    <a:gd name="T5" fmla="*/ 2 h 3"/>
                    <a:gd name="T6" fmla="*/ 22 w 23"/>
                    <a:gd name="T7" fmla="*/ 0 h 3"/>
                    <a:gd name="T8" fmla="*/ 16 w 23"/>
                    <a:gd name="T9" fmla="*/ 2 h 3"/>
                    <a:gd name="T10" fmla="*/ 5 w 23"/>
                    <a:gd name="T11" fmla="*/ 2 h 3"/>
                    <a:gd name="T12" fmla="*/ 0 w 2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3" h="3">
                      <a:moveTo>
                        <a:pt x="0" y="0"/>
                      </a:moveTo>
                      <a:lnTo>
                        <a:pt x="7" y="2"/>
                      </a:lnTo>
                      <a:lnTo>
                        <a:pt x="14" y="2"/>
                      </a:lnTo>
                      <a:lnTo>
                        <a:pt x="22" y="0"/>
                      </a:lnTo>
                      <a:lnTo>
                        <a:pt x="16" y="2"/>
                      </a:lnTo>
                      <a:lnTo>
                        <a:pt x="5" y="2"/>
                      </a:lnTo>
                      <a:lnTo>
                        <a:pt x="0" y="0"/>
                      </a:lnTo>
                    </a:path>
                  </a:pathLst>
                </a:custGeom>
                <a:solidFill>
                  <a:srgbClr val="00606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nvGrpSpPr>
              <p:cNvPr id="74" name="Group 27">
                <a:extLst>
                  <a:ext uri="{FF2B5EF4-FFF2-40B4-BE49-F238E27FC236}">
                    <a16:creationId xmlns:a16="http://schemas.microsoft.com/office/drawing/2014/main" id="{EDBFBCAD-C462-CD45-46A0-E5B9A34AB790}"/>
                  </a:ext>
                </a:extLst>
              </p:cNvPr>
              <p:cNvGrpSpPr>
                <a:grpSpLocks/>
              </p:cNvGrpSpPr>
              <p:nvPr/>
            </p:nvGrpSpPr>
            <p:grpSpPr bwMode="auto">
              <a:xfrm>
                <a:off x="1869" y="1490"/>
                <a:ext cx="4" cy="126"/>
                <a:chOff x="1869" y="1490"/>
                <a:chExt cx="4" cy="126"/>
              </a:xfrm>
            </p:grpSpPr>
            <p:sp>
              <p:nvSpPr>
                <p:cNvPr id="77" name="Oval 28">
                  <a:extLst>
                    <a:ext uri="{FF2B5EF4-FFF2-40B4-BE49-F238E27FC236}">
                      <a16:creationId xmlns:a16="http://schemas.microsoft.com/office/drawing/2014/main" id="{8FFCE28E-731F-B6EA-8623-8166114E027D}"/>
                    </a:ext>
                  </a:extLst>
                </p:cNvPr>
                <p:cNvSpPr>
                  <a:spLocks noChangeArrowheads="1"/>
                </p:cNvSpPr>
                <p:nvPr/>
              </p:nvSpPr>
              <p:spPr bwMode="auto">
                <a:xfrm>
                  <a:off x="1869" y="1553"/>
                  <a:ext cx="4" cy="5"/>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78" name="Oval 29">
                  <a:extLst>
                    <a:ext uri="{FF2B5EF4-FFF2-40B4-BE49-F238E27FC236}">
                      <a16:creationId xmlns:a16="http://schemas.microsoft.com/office/drawing/2014/main" id="{EB2D09E7-170A-83BC-FEDC-1C9CC3389A2E}"/>
                    </a:ext>
                  </a:extLst>
                </p:cNvPr>
                <p:cNvSpPr>
                  <a:spLocks noChangeArrowheads="1"/>
                </p:cNvSpPr>
                <p:nvPr/>
              </p:nvSpPr>
              <p:spPr bwMode="auto">
                <a:xfrm>
                  <a:off x="1869" y="1612"/>
                  <a:ext cx="4" cy="4"/>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79" name="Oval 30">
                  <a:extLst>
                    <a:ext uri="{FF2B5EF4-FFF2-40B4-BE49-F238E27FC236}">
                      <a16:creationId xmlns:a16="http://schemas.microsoft.com/office/drawing/2014/main" id="{5C8E5210-5D63-3A09-0C8C-007FCEA5A0CF}"/>
                    </a:ext>
                  </a:extLst>
                </p:cNvPr>
                <p:cNvSpPr>
                  <a:spLocks noChangeArrowheads="1"/>
                </p:cNvSpPr>
                <p:nvPr/>
              </p:nvSpPr>
              <p:spPr bwMode="auto">
                <a:xfrm>
                  <a:off x="1869" y="1490"/>
                  <a:ext cx="4" cy="5"/>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sp>
            <p:nvSpPr>
              <p:cNvPr id="75" name="Rectangle 31">
                <a:extLst>
                  <a:ext uri="{FF2B5EF4-FFF2-40B4-BE49-F238E27FC236}">
                    <a16:creationId xmlns:a16="http://schemas.microsoft.com/office/drawing/2014/main" id="{B099FA3B-5BE2-8FFF-7B54-124B8F3AB51B}"/>
                  </a:ext>
                </a:extLst>
              </p:cNvPr>
              <p:cNvSpPr>
                <a:spLocks noChangeArrowheads="1"/>
              </p:cNvSpPr>
              <p:nvPr/>
            </p:nvSpPr>
            <p:spPr bwMode="auto">
              <a:xfrm>
                <a:off x="1720" y="1549"/>
                <a:ext cx="87" cy="12"/>
              </a:xfrm>
              <a:prstGeom prst="rect">
                <a:avLst/>
              </a:prstGeom>
              <a:solidFill>
                <a:srgbClr val="A0A0A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76" name="Rectangle 32">
                <a:extLst>
                  <a:ext uri="{FF2B5EF4-FFF2-40B4-BE49-F238E27FC236}">
                    <a16:creationId xmlns:a16="http://schemas.microsoft.com/office/drawing/2014/main" id="{7D3A5F8E-E7D3-7F1C-22B5-6D753B2FA8D2}"/>
                  </a:ext>
                </a:extLst>
              </p:cNvPr>
              <p:cNvSpPr>
                <a:spLocks noChangeArrowheads="1"/>
              </p:cNvSpPr>
              <p:nvPr/>
            </p:nvSpPr>
            <p:spPr bwMode="auto">
              <a:xfrm>
                <a:off x="1931" y="1549"/>
                <a:ext cx="85" cy="12"/>
              </a:xfrm>
              <a:prstGeom prst="rect">
                <a:avLst/>
              </a:prstGeom>
              <a:solidFill>
                <a:srgbClr val="A0A0A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nvGrpSpPr>
            <p:cNvPr id="14" name="Group 33">
              <a:extLst>
                <a:ext uri="{FF2B5EF4-FFF2-40B4-BE49-F238E27FC236}">
                  <a16:creationId xmlns:a16="http://schemas.microsoft.com/office/drawing/2014/main" id="{6BF4917A-F88E-DA7C-5916-49CE178B0C8A}"/>
                </a:ext>
              </a:extLst>
            </p:cNvPr>
            <p:cNvGrpSpPr>
              <a:grpSpLocks/>
            </p:cNvGrpSpPr>
            <p:nvPr/>
          </p:nvGrpSpPr>
          <p:grpSpPr bwMode="auto">
            <a:xfrm>
              <a:off x="1554" y="1294"/>
              <a:ext cx="148" cy="106"/>
              <a:chOff x="1506" y="1333"/>
              <a:chExt cx="157" cy="113"/>
            </a:xfrm>
          </p:grpSpPr>
          <p:sp>
            <p:nvSpPr>
              <p:cNvPr id="51" name="Freeform 34">
                <a:extLst>
                  <a:ext uri="{FF2B5EF4-FFF2-40B4-BE49-F238E27FC236}">
                    <a16:creationId xmlns:a16="http://schemas.microsoft.com/office/drawing/2014/main" id="{080279AC-9EE1-7747-6029-213A2DAB0270}"/>
                  </a:ext>
                </a:extLst>
              </p:cNvPr>
              <p:cNvSpPr>
                <a:spLocks/>
              </p:cNvSpPr>
              <p:nvPr/>
            </p:nvSpPr>
            <p:spPr bwMode="auto">
              <a:xfrm>
                <a:off x="1506" y="1388"/>
                <a:ext cx="26" cy="49"/>
              </a:xfrm>
              <a:custGeom>
                <a:avLst/>
                <a:gdLst>
                  <a:gd name="T0" fmla="*/ 15 w 26"/>
                  <a:gd name="T1" fmla="*/ 0 h 49"/>
                  <a:gd name="T2" fmla="*/ 9 w 26"/>
                  <a:gd name="T3" fmla="*/ 8 h 49"/>
                  <a:gd name="T4" fmla="*/ 5 w 26"/>
                  <a:gd name="T5" fmla="*/ 15 h 49"/>
                  <a:gd name="T6" fmla="*/ 1 w 26"/>
                  <a:gd name="T7" fmla="*/ 21 h 49"/>
                  <a:gd name="T8" fmla="*/ 0 w 26"/>
                  <a:gd name="T9" fmla="*/ 29 h 49"/>
                  <a:gd name="T10" fmla="*/ 1 w 26"/>
                  <a:gd name="T11" fmla="*/ 38 h 49"/>
                  <a:gd name="T12" fmla="*/ 2 w 26"/>
                  <a:gd name="T13" fmla="*/ 48 h 49"/>
                  <a:gd name="T14" fmla="*/ 25 w 26"/>
                  <a:gd name="T15" fmla="*/ 36 h 49"/>
                  <a:gd name="T16" fmla="*/ 15 w 2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9">
                    <a:moveTo>
                      <a:pt x="15" y="0"/>
                    </a:moveTo>
                    <a:lnTo>
                      <a:pt x="9" y="8"/>
                    </a:lnTo>
                    <a:lnTo>
                      <a:pt x="5" y="15"/>
                    </a:lnTo>
                    <a:lnTo>
                      <a:pt x="1" y="21"/>
                    </a:lnTo>
                    <a:lnTo>
                      <a:pt x="0" y="29"/>
                    </a:lnTo>
                    <a:lnTo>
                      <a:pt x="1" y="38"/>
                    </a:lnTo>
                    <a:lnTo>
                      <a:pt x="2" y="48"/>
                    </a:lnTo>
                    <a:lnTo>
                      <a:pt x="25" y="36"/>
                    </a:lnTo>
                    <a:lnTo>
                      <a:pt x="15"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52" name="Group 35">
                <a:extLst>
                  <a:ext uri="{FF2B5EF4-FFF2-40B4-BE49-F238E27FC236}">
                    <a16:creationId xmlns:a16="http://schemas.microsoft.com/office/drawing/2014/main" id="{7D401AF1-28B8-46BA-FE26-0292948546A3}"/>
                  </a:ext>
                </a:extLst>
              </p:cNvPr>
              <p:cNvGrpSpPr>
                <a:grpSpLocks/>
              </p:cNvGrpSpPr>
              <p:nvPr/>
            </p:nvGrpSpPr>
            <p:grpSpPr bwMode="auto">
              <a:xfrm>
                <a:off x="1509" y="1333"/>
                <a:ext cx="154" cy="113"/>
                <a:chOff x="1509" y="1333"/>
                <a:chExt cx="154" cy="113"/>
              </a:xfrm>
            </p:grpSpPr>
            <p:sp>
              <p:nvSpPr>
                <p:cNvPr id="53" name="Freeform 36">
                  <a:extLst>
                    <a:ext uri="{FF2B5EF4-FFF2-40B4-BE49-F238E27FC236}">
                      <a16:creationId xmlns:a16="http://schemas.microsoft.com/office/drawing/2014/main" id="{CEFF22F2-3909-586A-63DE-1C80F72F8A4E}"/>
                    </a:ext>
                  </a:extLst>
                </p:cNvPr>
                <p:cNvSpPr>
                  <a:spLocks/>
                </p:cNvSpPr>
                <p:nvPr/>
              </p:nvSpPr>
              <p:spPr bwMode="auto">
                <a:xfrm>
                  <a:off x="1559" y="1375"/>
                  <a:ext cx="62" cy="65"/>
                </a:xfrm>
                <a:custGeom>
                  <a:avLst/>
                  <a:gdLst>
                    <a:gd name="T0" fmla="*/ 60 w 62"/>
                    <a:gd name="T1" fmla="*/ 0 h 65"/>
                    <a:gd name="T2" fmla="*/ 0 w 62"/>
                    <a:gd name="T3" fmla="*/ 60 h 65"/>
                    <a:gd name="T4" fmla="*/ 5 w 62"/>
                    <a:gd name="T5" fmla="*/ 64 h 65"/>
                    <a:gd name="T6" fmla="*/ 10 w 62"/>
                    <a:gd name="T7" fmla="*/ 63 h 65"/>
                    <a:gd name="T8" fmla="*/ 14 w 62"/>
                    <a:gd name="T9" fmla="*/ 62 h 65"/>
                    <a:gd name="T10" fmla="*/ 15 w 62"/>
                    <a:gd name="T11" fmla="*/ 58 h 65"/>
                    <a:gd name="T12" fmla="*/ 18 w 62"/>
                    <a:gd name="T13" fmla="*/ 58 h 65"/>
                    <a:gd name="T14" fmla="*/ 24 w 62"/>
                    <a:gd name="T15" fmla="*/ 55 h 65"/>
                    <a:gd name="T16" fmla="*/ 29 w 62"/>
                    <a:gd name="T17" fmla="*/ 53 h 65"/>
                    <a:gd name="T18" fmla="*/ 32 w 62"/>
                    <a:gd name="T19" fmla="*/ 49 h 65"/>
                    <a:gd name="T20" fmla="*/ 32 w 62"/>
                    <a:gd name="T21" fmla="*/ 40 h 65"/>
                    <a:gd name="T22" fmla="*/ 32 w 62"/>
                    <a:gd name="T23" fmla="*/ 38 h 65"/>
                    <a:gd name="T24" fmla="*/ 37 w 62"/>
                    <a:gd name="T25" fmla="*/ 38 h 65"/>
                    <a:gd name="T26" fmla="*/ 41 w 62"/>
                    <a:gd name="T27" fmla="*/ 36 h 65"/>
                    <a:gd name="T28" fmla="*/ 46 w 62"/>
                    <a:gd name="T29" fmla="*/ 32 h 65"/>
                    <a:gd name="T30" fmla="*/ 51 w 62"/>
                    <a:gd name="T31" fmla="*/ 25 h 65"/>
                    <a:gd name="T32" fmla="*/ 51 w 62"/>
                    <a:gd name="T33" fmla="*/ 19 h 65"/>
                    <a:gd name="T34" fmla="*/ 52 w 62"/>
                    <a:gd name="T35" fmla="*/ 15 h 65"/>
                    <a:gd name="T36" fmla="*/ 52 w 62"/>
                    <a:gd name="T37" fmla="*/ 13 h 65"/>
                    <a:gd name="T38" fmla="*/ 55 w 62"/>
                    <a:gd name="T39" fmla="*/ 13 h 65"/>
                    <a:gd name="T40" fmla="*/ 60 w 62"/>
                    <a:gd name="T41" fmla="*/ 12 h 65"/>
                    <a:gd name="T42" fmla="*/ 61 w 62"/>
                    <a:gd name="T43" fmla="*/ 9 h 65"/>
                    <a:gd name="T44" fmla="*/ 60 w 62"/>
                    <a:gd name="T4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65">
                      <a:moveTo>
                        <a:pt x="60" y="0"/>
                      </a:moveTo>
                      <a:lnTo>
                        <a:pt x="0" y="60"/>
                      </a:lnTo>
                      <a:lnTo>
                        <a:pt x="5" y="64"/>
                      </a:lnTo>
                      <a:lnTo>
                        <a:pt x="10" y="63"/>
                      </a:lnTo>
                      <a:lnTo>
                        <a:pt x="14" y="62"/>
                      </a:lnTo>
                      <a:lnTo>
                        <a:pt x="15" y="58"/>
                      </a:lnTo>
                      <a:lnTo>
                        <a:pt x="18" y="58"/>
                      </a:lnTo>
                      <a:lnTo>
                        <a:pt x="24" y="55"/>
                      </a:lnTo>
                      <a:lnTo>
                        <a:pt x="29" y="53"/>
                      </a:lnTo>
                      <a:lnTo>
                        <a:pt x="32" y="49"/>
                      </a:lnTo>
                      <a:lnTo>
                        <a:pt x="32" y="40"/>
                      </a:lnTo>
                      <a:lnTo>
                        <a:pt x="32" y="38"/>
                      </a:lnTo>
                      <a:lnTo>
                        <a:pt x="37" y="38"/>
                      </a:lnTo>
                      <a:lnTo>
                        <a:pt x="41" y="36"/>
                      </a:lnTo>
                      <a:lnTo>
                        <a:pt x="46" y="32"/>
                      </a:lnTo>
                      <a:lnTo>
                        <a:pt x="51" y="25"/>
                      </a:lnTo>
                      <a:lnTo>
                        <a:pt x="51" y="19"/>
                      </a:lnTo>
                      <a:lnTo>
                        <a:pt x="52" y="15"/>
                      </a:lnTo>
                      <a:lnTo>
                        <a:pt x="52" y="13"/>
                      </a:lnTo>
                      <a:lnTo>
                        <a:pt x="55" y="13"/>
                      </a:lnTo>
                      <a:lnTo>
                        <a:pt x="60" y="12"/>
                      </a:lnTo>
                      <a:lnTo>
                        <a:pt x="61" y="9"/>
                      </a:lnTo>
                      <a:lnTo>
                        <a:pt x="60"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54" name="Group 37">
                  <a:extLst>
                    <a:ext uri="{FF2B5EF4-FFF2-40B4-BE49-F238E27FC236}">
                      <a16:creationId xmlns:a16="http://schemas.microsoft.com/office/drawing/2014/main" id="{35EEC46C-5F48-6D42-3A3C-1A104FB2AFD9}"/>
                    </a:ext>
                  </a:extLst>
                </p:cNvPr>
                <p:cNvGrpSpPr>
                  <a:grpSpLocks/>
                </p:cNvGrpSpPr>
                <p:nvPr/>
              </p:nvGrpSpPr>
              <p:grpSpPr bwMode="auto">
                <a:xfrm>
                  <a:off x="1515" y="1333"/>
                  <a:ext cx="118" cy="112"/>
                  <a:chOff x="1515" y="1333"/>
                  <a:chExt cx="118" cy="112"/>
                </a:xfrm>
              </p:grpSpPr>
              <p:sp>
                <p:nvSpPr>
                  <p:cNvPr id="57" name="Freeform 38">
                    <a:extLst>
                      <a:ext uri="{FF2B5EF4-FFF2-40B4-BE49-F238E27FC236}">
                        <a16:creationId xmlns:a16="http://schemas.microsoft.com/office/drawing/2014/main" id="{A8E0CCF0-73D7-9425-14BB-082114C32937}"/>
                      </a:ext>
                    </a:extLst>
                  </p:cNvPr>
                  <p:cNvSpPr>
                    <a:spLocks/>
                  </p:cNvSpPr>
                  <p:nvPr/>
                </p:nvSpPr>
                <p:spPr bwMode="auto">
                  <a:xfrm>
                    <a:off x="1521" y="1333"/>
                    <a:ext cx="112" cy="112"/>
                  </a:xfrm>
                  <a:custGeom>
                    <a:avLst/>
                    <a:gdLst>
                      <a:gd name="T0" fmla="*/ 73 w 112"/>
                      <a:gd name="T1" fmla="*/ 1 h 112"/>
                      <a:gd name="T2" fmla="*/ 98 w 112"/>
                      <a:gd name="T3" fmla="*/ 10 h 112"/>
                      <a:gd name="T4" fmla="*/ 110 w 112"/>
                      <a:gd name="T5" fmla="*/ 23 h 112"/>
                      <a:gd name="T6" fmla="*/ 111 w 112"/>
                      <a:gd name="T7" fmla="*/ 32 h 112"/>
                      <a:gd name="T8" fmla="*/ 106 w 112"/>
                      <a:gd name="T9" fmla="*/ 44 h 112"/>
                      <a:gd name="T10" fmla="*/ 101 w 112"/>
                      <a:gd name="T11" fmla="*/ 50 h 112"/>
                      <a:gd name="T12" fmla="*/ 88 w 112"/>
                      <a:gd name="T13" fmla="*/ 48 h 112"/>
                      <a:gd name="T14" fmla="*/ 82 w 112"/>
                      <a:gd name="T15" fmla="*/ 46 h 112"/>
                      <a:gd name="T16" fmla="*/ 86 w 112"/>
                      <a:gd name="T17" fmla="*/ 53 h 112"/>
                      <a:gd name="T18" fmla="*/ 86 w 112"/>
                      <a:gd name="T19" fmla="*/ 64 h 112"/>
                      <a:gd name="T20" fmla="*/ 81 w 112"/>
                      <a:gd name="T21" fmla="*/ 72 h 112"/>
                      <a:gd name="T22" fmla="*/ 73 w 112"/>
                      <a:gd name="T23" fmla="*/ 77 h 112"/>
                      <a:gd name="T24" fmla="*/ 63 w 112"/>
                      <a:gd name="T25" fmla="*/ 77 h 112"/>
                      <a:gd name="T26" fmla="*/ 61 w 112"/>
                      <a:gd name="T27" fmla="*/ 78 h 112"/>
                      <a:gd name="T28" fmla="*/ 65 w 112"/>
                      <a:gd name="T29" fmla="*/ 84 h 112"/>
                      <a:gd name="T30" fmla="*/ 62 w 112"/>
                      <a:gd name="T31" fmla="*/ 93 h 112"/>
                      <a:gd name="T32" fmla="*/ 57 w 112"/>
                      <a:gd name="T33" fmla="*/ 98 h 112"/>
                      <a:gd name="T34" fmla="*/ 49 w 112"/>
                      <a:gd name="T35" fmla="*/ 99 h 112"/>
                      <a:gd name="T36" fmla="*/ 43 w 112"/>
                      <a:gd name="T37" fmla="*/ 97 h 112"/>
                      <a:gd name="T38" fmla="*/ 46 w 112"/>
                      <a:gd name="T39" fmla="*/ 105 h 112"/>
                      <a:gd name="T40" fmla="*/ 40 w 112"/>
                      <a:gd name="T41" fmla="*/ 109 h 112"/>
                      <a:gd name="T42" fmla="*/ 33 w 112"/>
                      <a:gd name="T43" fmla="*/ 111 h 112"/>
                      <a:gd name="T44" fmla="*/ 24 w 112"/>
                      <a:gd name="T45" fmla="*/ 109 h 112"/>
                      <a:gd name="T46" fmla="*/ 16 w 112"/>
                      <a:gd name="T47" fmla="*/ 105 h 112"/>
                      <a:gd name="T48" fmla="*/ 10 w 112"/>
                      <a:gd name="T49" fmla="*/ 101 h 112"/>
                      <a:gd name="T50" fmla="*/ 8 w 112"/>
                      <a:gd name="T51" fmla="*/ 99 h 112"/>
                      <a:gd name="T52" fmla="*/ 2 w 112"/>
                      <a:gd name="T53" fmla="*/ 92 h 112"/>
                      <a:gd name="T54" fmla="*/ 1 w 112"/>
                      <a:gd name="T55" fmla="*/ 82 h 112"/>
                      <a:gd name="T56" fmla="*/ 0 w 112"/>
                      <a:gd name="T57" fmla="*/ 75 h 112"/>
                      <a:gd name="T58" fmla="*/ 0 w 112"/>
                      <a:gd name="T59" fmla="*/ 64 h 112"/>
                      <a:gd name="T60" fmla="*/ 1 w 112"/>
                      <a:gd name="T61" fmla="*/ 53 h 112"/>
                      <a:gd name="T62" fmla="*/ 5 w 112"/>
                      <a:gd name="T63" fmla="*/ 41 h 112"/>
                      <a:gd name="T64" fmla="*/ 9 w 112"/>
                      <a:gd name="T65" fmla="*/ 31 h 112"/>
                      <a:gd name="T66" fmla="*/ 17 w 112"/>
                      <a:gd name="T67" fmla="*/ 21 h 112"/>
                      <a:gd name="T68" fmla="*/ 27 w 112"/>
                      <a:gd name="T69" fmla="*/ 11 h 112"/>
                      <a:gd name="T70" fmla="*/ 40 w 112"/>
                      <a:gd name="T71" fmla="*/ 3 h 112"/>
                      <a:gd name="T72" fmla="*/ 56 w 112"/>
                      <a:gd name="T73" fmla="*/ 0 h 112"/>
                      <a:gd name="T74" fmla="*/ 73 w 112"/>
                      <a:gd name="T75"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2">
                        <a:moveTo>
                          <a:pt x="73" y="1"/>
                        </a:moveTo>
                        <a:lnTo>
                          <a:pt x="98" y="10"/>
                        </a:lnTo>
                        <a:lnTo>
                          <a:pt x="110" y="23"/>
                        </a:lnTo>
                        <a:lnTo>
                          <a:pt x="111" y="32"/>
                        </a:lnTo>
                        <a:lnTo>
                          <a:pt x="106" y="44"/>
                        </a:lnTo>
                        <a:lnTo>
                          <a:pt x="101" y="50"/>
                        </a:lnTo>
                        <a:lnTo>
                          <a:pt x="88" y="48"/>
                        </a:lnTo>
                        <a:lnTo>
                          <a:pt x="82" y="46"/>
                        </a:lnTo>
                        <a:lnTo>
                          <a:pt x="86" y="53"/>
                        </a:lnTo>
                        <a:lnTo>
                          <a:pt x="86" y="64"/>
                        </a:lnTo>
                        <a:lnTo>
                          <a:pt x="81" y="72"/>
                        </a:lnTo>
                        <a:lnTo>
                          <a:pt x="73" y="77"/>
                        </a:lnTo>
                        <a:lnTo>
                          <a:pt x="63" y="77"/>
                        </a:lnTo>
                        <a:lnTo>
                          <a:pt x="61" y="78"/>
                        </a:lnTo>
                        <a:lnTo>
                          <a:pt x="65" y="84"/>
                        </a:lnTo>
                        <a:lnTo>
                          <a:pt x="62" y="93"/>
                        </a:lnTo>
                        <a:lnTo>
                          <a:pt x="57" y="98"/>
                        </a:lnTo>
                        <a:lnTo>
                          <a:pt x="49" y="99"/>
                        </a:lnTo>
                        <a:lnTo>
                          <a:pt x="43" y="97"/>
                        </a:lnTo>
                        <a:lnTo>
                          <a:pt x="46" y="105"/>
                        </a:lnTo>
                        <a:lnTo>
                          <a:pt x="40" y="109"/>
                        </a:lnTo>
                        <a:lnTo>
                          <a:pt x="33" y="111"/>
                        </a:lnTo>
                        <a:lnTo>
                          <a:pt x="24" y="109"/>
                        </a:lnTo>
                        <a:lnTo>
                          <a:pt x="16" y="105"/>
                        </a:lnTo>
                        <a:lnTo>
                          <a:pt x="10" y="101"/>
                        </a:lnTo>
                        <a:lnTo>
                          <a:pt x="8" y="99"/>
                        </a:lnTo>
                        <a:lnTo>
                          <a:pt x="2" y="92"/>
                        </a:lnTo>
                        <a:lnTo>
                          <a:pt x="1" y="82"/>
                        </a:lnTo>
                        <a:lnTo>
                          <a:pt x="0" y="75"/>
                        </a:lnTo>
                        <a:lnTo>
                          <a:pt x="0" y="64"/>
                        </a:lnTo>
                        <a:lnTo>
                          <a:pt x="1" y="53"/>
                        </a:lnTo>
                        <a:lnTo>
                          <a:pt x="5" y="41"/>
                        </a:lnTo>
                        <a:lnTo>
                          <a:pt x="9" y="31"/>
                        </a:lnTo>
                        <a:lnTo>
                          <a:pt x="17" y="21"/>
                        </a:lnTo>
                        <a:lnTo>
                          <a:pt x="27" y="11"/>
                        </a:lnTo>
                        <a:lnTo>
                          <a:pt x="40" y="3"/>
                        </a:lnTo>
                        <a:lnTo>
                          <a:pt x="56" y="0"/>
                        </a:lnTo>
                        <a:lnTo>
                          <a:pt x="73" y="1"/>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58" name="Freeform 39">
                    <a:extLst>
                      <a:ext uri="{FF2B5EF4-FFF2-40B4-BE49-F238E27FC236}">
                        <a16:creationId xmlns:a16="http://schemas.microsoft.com/office/drawing/2014/main" id="{A57C35E1-3232-8C9B-D5DE-613B6B618D29}"/>
                      </a:ext>
                    </a:extLst>
                  </p:cNvPr>
                  <p:cNvSpPr>
                    <a:spLocks/>
                  </p:cNvSpPr>
                  <p:nvPr/>
                </p:nvSpPr>
                <p:spPr bwMode="auto">
                  <a:xfrm>
                    <a:off x="1592" y="1366"/>
                    <a:ext cx="18" cy="20"/>
                  </a:xfrm>
                  <a:custGeom>
                    <a:avLst/>
                    <a:gdLst>
                      <a:gd name="T0" fmla="*/ 0 w 18"/>
                      <a:gd name="T1" fmla="*/ 0 h 20"/>
                      <a:gd name="T2" fmla="*/ 2 w 18"/>
                      <a:gd name="T3" fmla="*/ 7 h 20"/>
                      <a:gd name="T4" fmla="*/ 7 w 18"/>
                      <a:gd name="T5" fmla="*/ 13 h 20"/>
                      <a:gd name="T6" fmla="*/ 12 w 18"/>
                      <a:gd name="T7" fmla="*/ 17 h 20"/>
                      <a:gd name="T8" fmla="*/ 17 w 18"/>
                      <a:gd name="T9" fmla="*/ 19 h 20"/>
                    </a:gdLst>
                    <a:ahLst/>
                    <a:cxnLst>
                      <a:cxn ang="0">
                        <a:pos x="T0" y="T1"/>
                      </a:cxn>
                      <a:cxn ang="0">
                        <a:pos x="T2" y="T3"/>
                      </a:cxn>
                      <a:cxn ang="0">
                        <a:pos x="T4" y="T5"/>
                      </a:cxn>
                      <a:cxn ang="0">
                        <a:pos x="T6" y="T7"/>
                      </a:cxn>
                      <a:cxn ang="0">
                        <a:pos x="T8" y="T9"/>
                      </a:cxn>
                    </a:cxnLst>
                    <a:rect l="0" t="0" r="r" b="b"/>
                    <a:pathLst>
                      <a:path w="18" h="20">
                        <a:moveTo>
                          <a:pt x="0" y="0"/>
                        </a:moveTo>
                        <a:lnTo>
                          <a:pt x="2" y="7"/>
                        </a:lnTo>
                        <a:lnTo>
                          <a:pt x="7" y="13"/>
                        </a:lnTo>
                        <a:lnTo>
                          <a:pt x="12" y="17"/>
                        </a:lnTo>
                        <a:lnTo>
                          <a:pt x="17" y="1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59" name="Freeform 40">
                    <a:extLst>
                      <a:ext uri="{FF2B5EF4-FFF2-40B4-BE49-F238E27FC236}">
                        <a16:creationId xmlns:a16="http://schemas.microsoft.com/office/drawing/2014/main" id="{3B8F533B-1EF9-3508-D5E8-666C1FCD1E6C}"/>
                      </a:ext>
                    </a:extLst>
                  </p:cNvPr>
                  <p:cNvSpPr>
                    <a:spLocks/>
                  </p:cNvSpPr>
                  <p:nvPr/>
                </p:nvSpPr>
                <p:spPr bwMode="auto">
                  <a:xfrm>
                    <a:off x="1565" y="1389"/>
                    <a:ext cx="21" cy="25"/>
                  </a:xfrm>
                  <a:custGeom>
                    <a:avLst/>
                    <a:gdLst>
                      <a:gd name="T0" fmla="*/ 0 w 21"/>
                      <a:gd name="T1" fmla="*/ 0 h 25"/>
                      <a:gd name="T2" fmla="*/ 2 w 21"/>
                      <a:gd name="T3" fmla="*/ 7 h 25"/>
                      <a:gd name="T4" fmla="*/ 4 w 21"/>
                      <a:gd name="T5" fmla="*/ 15 h 25"/>
                      <a:gd name="T6" fmla="*/ 9 w 21"/>
                      <a:gd name="T7" fmla="*/ 19 h 25"/>
                      <a:gd name="T8" fmla="*/ 14 w 21"/>
                      <a:gd name="T9" fmla="*/ 23 h 25"/>
                      <a:gd name="T10" fmla="*/ 20 w 21"/>
                      <a:gd name="T11" fmla="*/ 24 h 25"/>
                    </a:gdLst>
                    <a:ahLst/>
                    <a:cxnLst>
                      <a:cxn ang="0">
                        <a:pos x="T0" y="T1"/>
                      </a:cxn>
                      <a:cxn ang="0">
                        <a:pos x="T2" y="T3"/>
                      </a:cxn>
                      <a:cxn ang="0">
                        <a:pos x="T4" y="T5"/>
                      </a:cxn>
                      <a:cxn ang="0">
                        <a:pos x="T6" y="T7"/>
                      </a:cxn>
                      <a:cxn ang="0">
                        <a:pos x="T8" y="T9"/>
                      </a:cxn>
                      <a:cxn ang="0">
                        <a:pos x="T10" y="T11"/>
                      </a:cxn>
                    </a:cxnLst>
                    <a:rect l="0" t="0" r="r" b="b"/>
                    <a:pathLst>
                      <a:path w="21" h="25">
                        <a:moveTo>
                          <a:pt x="0" y="0"/>
                        </a:moveTo>
                        <a:lnTo>
                          <a:pt x="2" y="7"/>
                        </a:lnTo>
                        <a:lnTo>
                          <a:pt x="4" y="15"/>
                        </a:lnTo>
                        <a:lnTo>
                          <a:pt x="9" y="19"/>
                        </a:lnTo>
                        <a:lnTo>
                          <a:pt x="14" y="23"/>
                        </a:lnTo>
                        <a:lnTo>
                          <a:pt x="20" y="2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0" name="Freeform 41">
                    <a:extLst>
                      <a:ext uri="{FF2B5EF4-FFF2-40B4-BE49-F238E27FC236}">
                        <a16:creationId xmlns:a16="http://schemas.microsoft.com/office/drawing/2014/main" id="{E6C11492-DB72-B352-DD1D-419A16948741}"/>
                      </a:ext>
                    </a:extLst>
                  </p:cNvPr>
                  <p:cNvSpPr>
                    <a:spLocks/>
                  </p:cNvSpPr>
                  <p:nvPr/>
                </p:nvSpPr>
                <p:spPr bwMode="auto">
                  <a:xfrm>
                    <a:off x="1546" y="1411"/>
                    <a:ext cx="23" cy="25"/>
                  </a:xfrm>
                  <a:custGeom>
                    <a:avLst/>
                    <a:gdLst>
                      <a:gd name="T0" fmla="*/ 0 w 23"/>
                      <a:gd name="T1" fmla="*/ 0 h 25"/>
                      <a:gd name="T2" fmla="*/ 2 w 23"/>
                      <a:gd name="T3" fmla="*/ 8 h 25"/>
                      <a:gd name="T4" fmla="*/ 5 w 23"/>
                      <a:gd name="T5" fmla="*/ 14 h 25"/>
                      <a:gd name="T6" fmla="*/ 9 w 23"/>
                      <a:gd name="T7" fmla="*/ 18 h 25"/>
                      <a:gd name="T8" fmla="*/ 14 w 23"/>
                      <a:gd name="T9" fmla="*/ 22 h 25"/>
                      <a:gd name="T10" fmla="*/ 22 w 23"/>
                      <a:gd name="T11" fmla="*/ 24 h 25"/>
                    </a:gdLst>
                    <a:ahLst/>
                    <a:cxnLst>
                      <a:cxn ang="0">
                        <a:pos x="T0" y="T1"/>
                      </a:cxn>
                      <a:cxn ang="0">
                        <a:pos x="T2" y="T3"/>
                      </a:cxn>
                      <a:cxn ang="0">
                        <a:pos x="T4" y="T5"/>
                      </a:cxn>
                      <a:cxn ang="0">
                        <a:pos x="T6" y="T7"/>
                      </a:cxn>
                      <a:cxn ang="0">
                        <a:pos x="T8" y="T9"/>
                      </a:cxn>
                      <a:cxn ang="0">
                        <a:pos x="T10" y="T11"/>
                      </a:cxn>
                    </a:cxnLst>
                    <a:rect l="0" t="0" r="r" b="b"/>
                    <a:pathLst>
                      <a:path w="23" h="25">
                        <a:moveTo>
                          <a:pt x="0" y="0"/>
                        </a:moveTo>
                        <a:lnTo>
                          <a:pt x="2" y="8"/>
                        </a:lnTo>
                        <a:lnTo>
                          <a:pt x="5" y="14"/>
                        </a:lnTo>
                        <a:lnTo>
                          <a:pt x="9" y="18"/>
                        </a:lnTo>
                        <a:lnTo>
                          <a:pt x="14" y="22"/>
                        </a:lnTo>
                        <a:lnTo>
                          <a:pt x="22" y="2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1" name="Freeform 42">
                    <a:extLst>
                      <a:ext uri="{FF2B5EF4-FFF2-40B4-BE49-F238E27FC236}">
                        <a16:creationId xmlns:a16="http://schemas.microsoft.com/office/drawing/2014/main" id="{E3E396D8-C062-3C3D-E08F-E04B2248CA90}"/>
                      </a:ext>
                    </a:extLst>
                  </p:cNvPr>
                  <p:cNvSpPr>
                    <a:spLocks/>
                  </p:cNvSpPr>
                  <p:nvPr/>
                </p:nvSpPr>
                <p:spPr bwMode="auto">
                  <a:xfrm>
                    <a:off x="1515" y="1396"/>
                    <a:ext cx="10" cy="38"/>
                  </a:xfrm>
                  <a:custGeom>
                    <a:avLst/>
                    <a:gdLst>
                      <a:gd name="T0" fmla="*/ 9 w 10"/>
                      <a:gd name="T1" fmla="*/ 37 h 38"/>
                      <a:gd name="T2" fmla="*/ 7 w 10"/>
                      <a:gd name="T3" fmla="*/ 34 h 38"/>
                      <a:gd name="T4" fmla="*/ 6 w 10"/>
                      <a:gd name="T5" fmla="*/ 34 h 38"/>
                      <a:gd name="T6" fmla="*/ 1 w 10"/>
                      <a:gd name="T7" fmla="*/ 37 h 38"/>
                      <a:gd name="T8" fmla="*/ 3 w 10"/>
                      <a:gd name="T9" fmla="*/ 29 h 38"/>
                      <a:gd name="T10" fmla="*/ 1 w 10"/>
                      <a:gd name="T11" fmla="*/ 28 h 38"/>
                      <a:gd name="T12" fmla="*/ 1 w 10"/>
                      <a:gd name="T13" fmla="*/ 22 h 38"/>
                      <a:gd name="T14" fmla="*/ 0 w 10"/>
                      <a:gd name="T15" fmla="*/ 16 h 38"/>
                      <a:gd name="T16" fmla="*/ 0 w 10"/>
                      <a:gd name="T17" fmla="*/ 9 h 38"/>
                      <a:gd name="T18" fmla="*/ 1 w 10"/>
                      <a:gd name="T19" fmla="*/ 0 h 38"/>
                      <a:gd name="T20" fmla="*/ 1 w 10"/>
                      <a:gd name="T21" fmla="*/ 10 h 38"/>
                      <a:gd name="T22" fmla="*/ 1 w 10"/>
                      <a:gd name="T23" fmla="*/ 18 h 38"/>
                      <a:gd name="T24" fmla="*/ 3 w 10"/>
                      <a:gd name="T25" fmla="*/ 26 h 38"/>
                      <a:gd name="T26" fmla="*/ 6 w 10"/>
                      <a:gd name="T27" fmla="*/ 29 h 38"/>
                      <a:gd name="T28" fmla="*/ 9 w 10"/>
                      <a:gd name="T29"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38">
                        <a:moveTo>
                          <a:pt x="9" y="37"/>
                        </a:moveTo>
                        <a:lnTo>
                          <a:pt x="7" y="34"/>
                        </a:lnTo>
                        <a:lnTo>
                          <a:pt x="6" y="34"/>
                        </a:lnTo>
                        <a:lnTo>
                          <a:pt x="1" y="37"/>
                        </a:lnTo>
                        <a:lnTo>
                          <a:pt x="3" y="29"/>
                        </a:lnTo>
                        <a:lnTo>
                          <a:pt x="1" y="28"/>
                        </a:lnTo>
                        <a:lnTo>
                          <a:pt x="1" y="22"/>
                        </a:lnTo>
                        <a:lnTo>
                          <a:pt x="0" y="16"/>
                        </a:lnTo>
                        <a:lnTo>
                          <a:pt x="0" y="9"/>
                        </a:lnTo>
                        <a:lnTo>
                          <a:pt x="1" y="0"/>
                        </a:lnTo>
                        <a:lnTo>
                          <a:pt x="1" y="10"/>
                        </a:lnTo>
                        <a:lnTo>
                          <a:pt x="1" y="18"/>
                        </a:lnTo>
                        <a:lnTo>
                          <a:pt x="3" y="26"/>
                        </a:lnTo>
                        <a:lnTo>
                          <a:pt x="6" y="29"/>
                        </a:lnTo>
                        <a:lnTo>
                          <a:pt x="9" y="37"/>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sp>
              <p:nvSpPr>
                <p:cNvPr id="55" name="Freeform 43">
                  <a:extLst>
                    <a:ext uri="{FF2B5EF4-FFF2-40B4-BE49-F238E27FC236}">
                      <a16:creationId xmlns:a16="http://schemas.microsoft.com/office/drawing/2014/main" id="{8ADD3365-EB2F-86DC-96B7-EE8AFAD856EC}"/>
                    </a:ext>
                  </a:extLst>
                </p:cNvPr>
                <p:cNvSpPr>
                  <a:spLocks/>
                </p:cNvSpPr>
                <p:nvPr/>
              </p:nvSpPr>
              <p:spPr bwMode="auto">
                <a:xfrm>
                  <a:off x="1604" y="1435"/>
                  <a:ext cx="59" cy="11"/>
                </a:xfrm>
                <a:custGeom>
                  <a:avLst/>
                  <a:gdLst>
                    <a:gd name="T0" fmla="*/ 15 w 59"/>
                    <a:gd name="T1" fmla="*/ 10 h 11"/>
                    <a:gd name="T2" fmla="*/ 24 w 59"/>
                    <a:gd name="T3" fmla="*/ 9 h 11"/>
                    <a:gd name="T4" fmla="*/ 30 w 59"/>
                    <a:gd name="T5" fmla="*/ 8 h 11"/>
                    <a:gd name="T6" fmla="*/ 39 w 59"/>
                    <a:gd name="T7" fmla="*/ 6 h 11"/>
                    <a:gd name="T8" fmla="*/ 44 w 59"/>
                    <a:gd name="T9" fmla="*/ 9 h 11"/>
                    <a:gd name="T10" fmla="*/ 48 w 59"/>
                    <a:gd name="T11" fmla="*/ 9 h 11"/>
                    <a:gd name="T12" fmla="*/ 52 w 59"/>
                    <a:gd name="T13" fmla="*/ 9 h 11"/>
                    <a:gd name="T14" fmla="*/ 58 w 59"/>
                    <a:gd name="T15" fmla="*/ 7 h 11"/>
                    <a:gd name="T16" fmla="*/ 52 w 59"/>
                    <a:gd name="T17" fmla="*/ 8 h 11"/>
                    <a:gd name="T18" fmla="*/ 45 w 59"/>
                    <a:gd name="T19" fmla="*/ 7 h 11"/>
                    <a:gd name="T20" fmla="*/ 39 w 59"/>
                    <a:gd name="T21" fmla="*/ 2 h 11"/>
                    <a:gd name="T22" fmla="*/ 30 w 59"/>
                    <a:gd name="T23" fmla="*/ 6 h 11"/>
                    <a:gd name="T24" fmla="*/ 19 w 59"/>
                    <a:gd name="T25" fmla="*/ 7 h 11"/>
                    <a:gd name="T26" fmla="*/ 3 w 59"/>
                    <a:gd name="T27" fmla="*/ 1 h 11"/>
                    <a:gd name="T28" fmla="*/ 0 w 59"/>
                    <a:gd name="T29" fmla="*/ 0 h 11"/>
                    <a:gd name="T30" fmla="*/ 10 w 59"/>
                    <a:gd name="T31" fmla="*/ 6 h 11"/>
                    <a:gd name="T32" fmla="*/ 15 w 59"/>
                    <a:gd name="T3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1">
                      <a:moveTo>
                        <a:pt x="15" y="10"/>
                      </a:moveTo>
                      <a:lnTo>
                        <a:pt x="24" y="9"/>
                      </a:lnTo>
                      <a:lnTo>
                        <a:pt x="30" y="8"/>
                      </a:lnTo>
                      <a:lnTo>
                        <a:pt x="39" y="6"/>
                      </a:lnTo>
                      <a:lnTo>
                        <a:pt x="44" y="9"/>
                      </a:lnTo>
                      <a:lnTo>
                        <a:pt x="48" y="9"/>
                      </a:lnTo>
                      <a:lnTo>
                        <a:pt x="52" y="9"/>
                      </a:lnTo>
                      <a:lnTo>
                        <a:pt x="58" y="7"/>
                      </a:lnTo>
                      <a:lnTo>
                        <a:pt x="52" y="8"/>
                      </a:lnTo>
                      <a:lnTo>
                        <a:pt x="45" y="7"/>
                      </a:lnTo>
                      <a:lnTo>
                        <a:pt x="39" y="2"/>
                      </a:lnTo>
                      <a:lnTo>
                        <a:pt x="30" y="6"/>
                      </a:lnTo>
                      <a:lnTo>
                        <a:pt x="19" y="7"/>
                      </a:lnTo>
                      <a:lnTo>
                        <a:pt x="3" y="1"/>
                      </a:lnTo>
                      <a:lnTo>
                        <a:pt x="0" y="0"/>
                      </a:lnTo>
                      <a:lnTo>
                        <a:pt x="10" y="6"/>
                      </a:lnTo>
                      <a:lnTo>
                        <a:pt x="15" y="1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56" name="Freeform 44">
                  <a:extLst>
                    <a:ext uri="{FF2B5EF4-FFF2-40B4-BE49-F238E27FC236}">
                      <a16:creationId xmlns:a16="http://schemas.microsoft.com/office/drawing/2014/main" id="{769F82D9-E09F-4A14-15B8-274341EFAF1D}"/>
                    </a:ext>
                  </a:extLst>
                </p:cNvPr>
                <p:cNvSpPr>
                  <a:spLocks/>
                </p:cNvSpPr>
                <p:nvPr/>
              </p:nvSpPr>
              <p:spPr bwMode="auto">
                <a:xfrm>
                  <a:off x="1509" y="1434"/>
                  <a:ext cx="29" cy="6"/>
                </a:xfrm>
                <a:custGeom>
                  <a:avLst/>
                  <a:gdLst>
                    <a:gd name="T0" fmla="*/ 0 w 29"/>
                    <a:gd name="T1" fmla="*/ 3 h 6"/>
                    <a:gd name="T2" fmla="*/ 5 w 29"/>
                    <a:gd name="T3" fmla="*/ 2 h 6"/>
                    <a:gd name="T4" fmla="*/ 6 w 29"/>
                    <a:gd name="T5" fmla="*/ 2 h 6"/>
                    <a:gd name="T6" fmla="*/ 9 w 29"/>
                    <a:gd name="T7" fmla="*/ 0 h 6"/>
                    <a:gd name="T8" fmla="*/ 12 w 29"/>
                    <a:gd name="T9" fmla="*/ 0 h 6"/>
                    <a:gd name="T10" fmla="*/ 15 w 29"/>
                    <a:gd name="T11" fmla="*/ 0 h 6"/>
                    <a:gd name="T12" fmla="*/ 18 w 29"/>
                    <a:gd name="T13" fmla="*/ 2 h 6"/>
                    <a:gd name="T14" fmla="*/ 21 w 29"/>
                    <a:gd name="T15" fmla="*/ 4 h 6"/>
                    <a:gd name="T16" fmla="*/ 28 w 29"/>
                    <a:gd name="T17" fmla="*/ 5 h 6"/>
                    <a:gd name="T18" fmla="*/ 23 w 29"/>
                    <a:gd name="T19" fmla="*/ 5 h 6"/>
                    <a:gd name="T20" fmla="*/ 20 w 29"/>
                    <a:gd name="T21" fmla="*/ 5 h 6"/>
                    <a:gd name="T22" fmla="*/ 16 w 29"/>
                    <a:gd name="T23" fmla="*/ 4 h 6"/>
                    <a:gd name="T24" fmla="*/ 13 w 29"/>
                    <a:gd name="T25" fmla="*/ 1 h 6"/>
                    <a:gd name="T26" fmla="*/ 11 w 29"/>
                    <a:gd name="T27" fmla="*/ 2 h 6"/>
                    <a:gd name="T28" fmla="*/ 9 w 29"/>
                    <a:gd name="T29" fmla="*/ 3 h 6"/>
                    <a:gd name="T30" fmla="*/ 6 w 29"/>
                    <a:gd name="T31" fmla="*/ 4 h 6"/>
                    <a:gd name="T32" fmla="*/ 0 w 29"/>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6">
                      <a:moveTo>
                        <a:pt x="0" y="3"/>
                      </a:moveTo>
                      <a:lnTo>
                        <a:pt x="5" y="2"/>
                      </a:lnTo>
                      <a:lnTo>
                        <a:pt x="6" y="2"/>
                      </a:lnTo>
                      <a:lnTo>
                        <a:pt x="9" y="0"/>
                      </a:lnTo>
                      <a:lnTo>
                        <a:pt x="12" y="0"/>
                      </a:lnTo>
                      <a:lnTo>
                        <a:pt x="15" y="0"/>
                      </a:lnTo>
                      <a:lnTo>
                        <a:pt x="18" y="2"/>
                      </a:lnTo>
                      <a:lnTo>
                        <a:pt x="21" y="4"/>
                      </a:lnTo>
                      <a:lnTo>
                        <a:pt x="28" y="5"/>
                      </a:lnTo>
                      <a:lnTo>
                        <a:pt x="23" y="5"/>
                      </a:lnTo>
                      <a:lnTo>
                        <a:pt x="20" y="5"/>
                      </a:lnTo>
                      <a:lnTo>
                        <a:pt x="16" y="4"/>
                      </a:lnTo>
                      <a:lnTo>
                        <a:pt x="13" y="1"/>
                      </a:lnTo>
                      <a:lnTo>
                        <a:pt x="11" y="2"/>
                      </a:lnTo>
                      <a:lnTo>
                        <a:pt x="9" y="3"/>
                      </a:lnTo>
                      <a:lnTo>
                        <a:pt x="6" y="4"/>
                      </a:lnTo>
                      <a:lnTo>
                        <a:pt x="0" y="3"/>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grpSp>
          <p:nvGrpSpPr>
            <p:cNvPr id="15" name="Group 45">
              <a:extLst>
                <a:ext uri="{FF2B5EF4-FFF2-40B4-BE49-F238E27FC236}">
                  <a16:creationId xmlns:a16="http://schemas.microsoft.com/office/drawing/2014/main" id="{C2089075-69A4-3D59-6735-D67096F555B0}"/>
                </a:ext>
              </a:extLst>
            </p:cNvPr>
            <p:cNvGrpSpPr>
              <a:grpSpLocks/>
            </p:cNvGrpSpPr>
            <p:nvPr/>
          </p:nvGrpSpPr>
          <p:grpSpPr bwMode="auto">
            <a:xfrm>
              <a:off x="2090" y="1294"/>
              <a:ext cx="147" cy="106"/>
              <a:chOff x="2075" y="1333"/>
              <a:chExt cx="156" cy="113"/>
            </a:xfrm>
          </p:grpSpPr>
          <p:sp>
            <p:nvSpPr>
              <p:cNvPr id="40" name="Freeform 46">
                <a:extLst>
                  <a:ext uri="{FF2B5EF4-FFF2-40B4-BE49-F238E27FC236}">
                    <a16:creationId xmlns:a16="http://schemas.microsoft.com/office/drawing/2014/main" id="{216362C3-29AD-A45A-9189-9820C4AD51D5}"/>
                  </a:ext>
                </a:extLst>
              </p:cNvPr>
              <p:cNvSpPr>
                <a:spLocks/>
              </p:cNvSpPr>
              <p:nvPr/>
            </p:nvSpPr>
            <p:spPr bwMode="auto">
              <a:xfrm>
                <a:off x="2207" y="1388"/>
                <a:ext cx="24" cy="49"/>
              </a:xfrm>
              <a:custGeom>
                <a:avLst/>
                <a:gdLst>
                  <a:gd name="T0" fmla="*/ 8 w 24"/>
                  <a:gd name="T1" fmla="*/ 0 h 49"/>
                  <a:gd name="T2" fmla="*/ 16 w 24"/>
                  <a:gd name="T3" fmla="*/ 8 h 49"/>
                  <a:gd name="T4" fmla="*/ 21 w 24"/>
                  <a:gd name="T5" fmla="*/ 15 h 49"/>
                  <a:gd name="T6" fmla="*/ 22 w 24"/>
                  <a:gd name="T7" fmla="*/ 21 h 49"/>
                  <a:gd name="T8" fmla="*/ 23 w 24"/>
                  <a:gd name="T9" fmla="*/ 29 h 49"/>
                  <a:gd name="T10" fmla="*/ 23 w 24"/>
                  <a:gd name="T11" fmla="*/ 38 h 49"/>
                  <a:gd name="T12" fmla="*/ 21 w 24"/>
                  <a:gd name="T13" fmla="*/ 48 h 49"/>
                  <a:gd name="T14" fmla="*/ 0 w 24"/>
                  <a:gd name="T15" fmla="*/ 36 h 49"/>
                  <a:gd name="T16" fmla="*/ 8 w 24"/>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49">
                    <a:moveTo>
                      <a:pt x="8" y="0"/>
                    </a:moveTo>
                    <a:lnTo>
                      <a:pt x="16" y="8"/>
                    </a:lnTo>
                    <a:lnTo>
                      <a:pt x="21" y="15"/>
                    </a:lnTo>
                    <a:lnTo>
                      <a:pt x="22" y="21"/>
                    </a:lnTo>
                    <a:lnTo>
                      <a:pt x="23" y="29"/>
                    </a:lnTo>
                    <a:lnTo>
                      <a:pt x="23" y="38"/>
                    </a:lnTo>
                    <a:lnTo>
                      <a:pt x="21" y="48"/>
                    </a:lnTo>
                    <a:lnTo>
                      <a:pt x="0" y="36"/>
                    </a:lnTo>
                    <a:lnTo>
                      <a:pt x="8"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41" name="Group 47">
                <a:extLst>
                  <a:ext uri="{FF2B5EF4-FFF2-40B4-BE49-F238E27FC236}">
                    <a16:creationId xmlns:a16="http://schemas.microsoft.com/office/drawing/2014/main" id="{E74F7D51-7910-407E-6138-87C8D51BEC6E}"/>
                  </a:ext>
                </a:extLst>
              </p:cNvPr>
              <p:cNvGrpSpPr>
                <a:grpSpLocks/>
              </p:cNvGrpSpPr>
              <p:nvPr/>
            </p:nvGrpSpPr>
            <p:grpSpPr bwMode="auto">
              <a:xfrm>
                <a:off x="2075" y="1333"/>
                <a:ext cx="153" cy="113"/>
                <a:chOff x="2075" y="1333"/>
                <a:chExt cx="153" cy="113"/>
              </a:xfrm>
            </p:grpSpPr>
            <p:sp>
              <p:nvSpPr>
                <p:cNvPr id="42" name="Freeform 48">
                  <a:extLst>
                    <a:ext uri="{FF2B5EF4-FFF2-40B4-BE49-F238E27FC236}">
                      <a16:creationId xmlns:a16="http://schemas.microsoft.com/office/drawing/2014/main" id="{6A24C142-52BC-D4BC-7D31-545079B7E924}"/>
                    </a:ext>
                  </a:extLst>
                </p:cNvPr>
                <p:cNvSpPr>
                  <a:spLocks/>
                </p:cNvSpPr>
                <p:nvPr/>
              </p:nvSpPr>
              <p:spPr bwMode="auto">
                <a:xfrm>
                  <a:off x="2116" y="1375"/>
                  <a:ext cx="62" cy="65"/>
                </a:xfrm>
                <a:custGeom>
                  <a:avLst/>
                  <a:gdLst>
                    <a:gd name="T0" fmla="*/ 2 w 62"/>
                    <a:gd name="T1" fmla="*/ 0 h 65"/>
                    <a:gd name="T2" fmla="*/ 61 w 62"/>
                    <a:gd name="T3" fmla="*/ 60 h 65"/>
                    <a:gd name="T4" fmla="*/ 55 w 62"/>
                    <a:gd name="T5" fmla="*/ 64 h 65"/>
                    <a:gd name="T6" fmla="*/ 49 w 62"/>
                    <a:gd name="T7" fmla="*/ 63 h 65"/>
                    <a:gd name="T8" fmla="*/ 48 w 62"/>
                    <a:gd name="T9" fmla="*/ 62 h 65"/>
                    <a:gd name="T10" fmla="*/ 46 w 62"/>
                    <a:gd name="T11" fmla="*/ 58 h 65"/>
                    <a:gd name="T12" fmla="*/ 43 w 62"/>
                    <a:gd name="T13" fmla="*/ 58 h 65"/>
                    <a:gd name="T14" fmla="*/ 36 w 62"/>
                    <a:gd name="T15" fmla="*/ 55 h 65"/>
                    <a:gd name="T16" fmla="*/ 31 w 62"/>
                    <a:gd name="T17" fmla="*/ 53 h 65"/>
                    <a:gd name="T18" fmla="*/ 29 w 62"/>
                    <a:gd name="T19" fmla="*/ 49 h 65"/>
                    <a:gd name="T20" fmla="*/ 28 w 62"/>
                    <a:gd name="T21" fmla="*/ 40 h 65"/>
                    <a:gd name="T22" fmla="*/ 28 w 62"/>
                    <a:gd name="T23" fmla="*/ 38 h 65"/>
                    <a:gd name="T24" fmla="*/ 24 w 62"/>
                    <a:gd name="T25" fmla="*/ 38 h 65"/>
                    <a:gd name="T26" fmla="*/ 20 w 62"/>
                    <a:gd name="T27" fmla="*/ 36 h 65"/>
                    <a:gd name="T28" fmla="*/ 15 w 62"/>
                    <a:gd name="T29" fmla="*/ 32 h 65"/>
                    <a:gd name="T30" fmla="*/ 10 w 62"/>
                    <a:gd name="T31" fmla="*/ 25 h 65"/>
                    <a:gd name="T32" fmla="*/ 9 w 62"/>
                    <a:gd name="T33" fmla="*/ 19 h 65"/>
                    <a:gd name="T34" fmla="*/ 8 w 62"/>
                    <a:gd name="T35" fmla="*/ 15 h 65"/>
                    <a:gd name="T36" fmla="*/ 8 w 62"/>
                    <a:gd name="T37" fmla="*/ 13 h 65"/>
                    <a:gd name="T38" fmla="*/ 5 w 62"/>
                    <a:gd name="T39" fmla="*/ 13 h 65"/>
                    <a:gd name="T40" fmla="*/ 2 w 62"/>
                    <a:gd name="T41" fmla="*/ 12 h 65"/>
                    <a:gd name="T42" fmla="*/ 0 w 62"/>
                    <a:gd name="T43" fmla="*/ 9 h 65"/>
                    <a:gd name="T44" fmla="*/ 2 w 62"/>
                    <a:gd name="T4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65">
                      <a:moveTo>
                        <a:pt x="2" y="0"/>
                      </a:moveTo>
                      <a:lnTo>
                        <a:pt x="61" y="60"/>
                      </a:lnTo>
                      <a:lnTo>
                        <a:pt x="55" y="64"/>
                      </a:lnTo>
                      <a:lnTo>
                        <a:pt x="49" y="63"/>
                      </a:lnTo>
                      <a:lnTo>
                        <a:pt x="48" y="62"/>
                      </a:lnTo>
                      <a:lnTo>
                        <a:pt x="46" y="58"/>
                      </a:lnTo>
                      <a:lnTo>
                        <a:pt x="43" y="58"/>
                      </a:lnTo>
                      <a:lnTo>
                        <a:pt x="36" y="55"/>
                      </a:lnTo>
                      <a:lnTo>
                        <a:pt x="31" y="53"/>
                      </a:lnTo>
                      <a:lnTo>
                        <a:pt x="29" y="49"/>
                      </a:lnTo>
                      <a:lnTo>
                        <a:pt x="28" y="40"/>
                      </a:lnTo>
                      <a:lnTo>
                        <a:pt x="28" y="38"/>
                      </a:lnTo>
                      <a:lnTo>
                        <a:pt x="24" y="38"/>
                      </a:lnTo>
                      <a:lnTo>
                        <a:pt x="20" y="36"/>
                      </a:lnTo>
                      <a:lnTo>
                        <a:pt x="15" y="32"/>
                      </a:lnTo>
                      <a:lnTo>
                        <a:pt x="10" y="25"/>
                      </a:lnTo>
                      <a:lnTo>
                        <a:pt x="9" y="19"/>
                      </a:lnTo>
                      <a:lnTo>
                        <a:pt x="8" y="15"/>
                      </a:lnTo>
                      <a:lnTo>
                        <a:pt x="8" y="13"/>
                      </a:lnTo>
                      <a:lnTo>
                        <a:pt x="5" y="13"/>
                      </a:lnTo>
                      <a:lnTo>
                        <a:pt x="2" y="12"/>
                      </a:lnTo>
                      <a:lnTo>
                        <a:pt x="0" y="9"/>
                      </a:lnTo>
                      <a:lnTo>
                        <a:pt x="2"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43" name="Group 49">
                  <a:extLst>
                    <a:ext uri="{FF2B5EF4-FFF2-40B4-BE49-F238E27FC236}">
                      <a16:creationId xmlns:a16="http://schemas.microsoft.com/office/drawing/2014/main" id="{73639EF4-8DBA-B6C9-808B-EF6DBE490BF3}"/>
                    </a:ext>
                  </a:extLst>
                </p:cNvPr>
                <p:cNvGrpSpPr>
                  <a:grpSpLocks/>
                </p:cNvGrpSpPr>
                <p:nvPr/>
              </p:nvGrpSpPr>
              <p:grpSpPr bwMode="auto">
                <a:xfrm>
                  <a:off x="2110" y="1333"/>
                  <a:ext cx="112" cy="112"/>
                  <a:chOff x="2110" y="1333"/>
                  <a:chExt cx="112" cy="112"/>
                </a:xfrm>
              </p:grpSpPr>
              <p:sp>
                <p:nvSpPr>
                  <p:cNvPr id="46" name="Freeform 50">
                    <a:extLst>
                      <a:ext uri="{FF2B5EF4-FFF2-40B4-BE49-F238E27FC236}">
                        <a16:creationId xmlns:a16="http://schemas.microsoft.com/office/drawing/2014/main" id="{D9CD18A6-6100-225F-7399-4DE798DD07CE}"/>
                      </a:ext>
                    </a:extLst>
                  </p:cNvPr>
                  <p:cNvSpPr>
                    <a:spLocks/>
                  </p:cNvSpPr>
                  <p:nvPr/>
                </p:nvSpPr>
                <p:spPr bwMode="auto">
                  <a:xfrm>
                    <a:off x="2110" y="1333"/>
                    <a:ext cx="112" cy="112"/>
                  </a:xfrm>
                  <a:custGeom>
                    <a:avLst/>
                    <a:gdLst>
                      <a:gd name="T0" fmla="*/ 38 w 112"/>
                      <a:gd name="T1" fmla="*/ 1 h 112"/>
                      <a:gd name="T2" fmla="*/ 13 w 112"/>
                      <a:gd name="T3" fmla="*/ 10 h 112"/>
                      <a:gd name="T4" fmla="*/ 2 w 112"/>
                      <a:gd name="T5" fmla="*/ 23 h 112"/>
                      <a:gd name="T6" fmla="*/ 0 w 112"/>
                      <a:gd name="T7" fmla="*/ 32 h 112"/>
                      <a:gd name="T8" fmla="*/ 5 w 112"/>
                      <a:gd name="T9" fmla="*/ 44 h 112"/>
                      <a:gd name="T10" fmla="*/ 10 w 112"/>
                      <a:gd name="T11" fmla="*/ 50 h 112"/>
                      <a:gd name="T12" fmla="*/ 22 w 112"/>
                      <a:gd name="T13" fmla="*/ 48 h 112"/>
                      <a:gd name="T14" fmla="*/ 29 w 112"/>
                      <a:gd name="T15" fmla="*/ 46 h 112"/>
                      <a:gd name="T16" fmla="*/ 24 w 112"/>
                      <a:gd name="T17" fmla="*/ 53 h 112"/>
                      <a:gd name="T18" fmla="*/ 24 w 112"/>
                      <a:gd name="T19" fmla="*/ 64 h 112"/>
                      <a:gd name="T20" fmla="*/ 30 w 112"/>
                      <a:gd name="T21" fmla="*/ 72 h 112"/>
                      <a:gd name="T22" fmla="*/ 37 w 112"/>
                      <a:gd name="T23" fmla="*/ 77 h 112"/>
                      <a:gd name="T24" fmla="*/ 47 w 112"/>
                      <a:gd name="T25" fmla="*/ 77 h 112"/>
                      <a:gd name="T26" fmla="*/ 50 w 112"/>
                      <a:gd name="T27" fmla="*/ 78 h 112"/>
                      <a:gd name="T28" fmla="*/ 45 w 112"/>
                      <a:gd name="T29" fmla="*/ 84 h 112"/>
                      <a:gd name="T30" fmla="*/ 48 w 112"/>
                      <a:gd name="T31" fmla="*/ 93 h 112"/>
                      <a:gd name="T32" fmla="*/ 55 w 112"/>
                      <a:gd name="T33" fmla="*/ 98 h 112"/>
                      <a:gd name="T34" fmla="*/ 61 w 112"/>
                      <a:gd name="T35" fmla="*/ 99 h 112"/>
                      <a:gd name="T36" fmla="*/ 66 w 112"/>
                      <a:gd name="T37" fmla="*/ 97 h 112"/>
                      <a:gd name="T38" fmla="*/ 65 w 112"/>
                      <a:gd name="T39" fmla="*/ 105 h 112"/>
                      <a:gd name="T40" fmla="*/ 70 w 112"/>
                      <a:gd name="T41" fmla="*/ 109 h 112"/>
                      <a:gd name="T42" fmla="*/ 78 w 112"/>
                      <a:gd name="T43" fmla="*/ 111 h 112"/>
                      <a:gd name="T44" fmla="*/ 87 w 112"/>
                      <a:gd name="T45" fmla="*/ 109 h 112"/>
                      <a:gd name="T46" fmla="*/ 96 w 112"/>
                      <a:gd name="T47" fmla="*/ 105 h 112"/>
                      <a:gd name="T48" fmla="*/ 101 w 112"/>
                      <a:gd name="T49" fmla="*/ 101 h 112"/>
                      <a:gd name="T50" fmla="*/ 103 w 112"/>
                      <a:gd name="T51" fmla="*/ 99 h 112"/>
                      <a:gd name="T52" fmla="*/ 109 w 112"/>
                      <a:gd name="T53" fmla="*/ 92 h 112"/>
                      <a:gd name="T54" fmla="*/ 110 w 112"/>
                      <a:gd name="T55" fmla="*/ 82 h 112"/>
                      <a:gd name="T56" fmla="*/ 111 w 112"/>
                      <a:gd name="T57" fmla="*/ 75 h 112"/>
                      <a:gd name="T58" fmla="*/ 111 w 112"/>
                      <a:gd name="T59" fmla="*/ 64 h 112"/>
                      <a:gd name="T60" fmla="*/ 110 w 112"/>
                      <a:gd name="T61" fmla="*/ 53 h 112"/>
                      <a:gd name="T62" fmla="*/ 106 w 112"/>
                      <a:gd name="T63" fmla="*/ 41 h 112"/>
                      <a:gd name="T64" fmla="*/ 102 w 112"/>
                      <a:gd name="T65" fmla="*/ 31 h 112"/>
                      <a:gd name="T66" fmla="*/ 95 w 112"/>
                      <a:gd name="T67" fmla="*/ 21 h 112"/>
                      <a:gd name="T68" fmla="*/ 85 w 112"/>
                      <a:gd name="T69" fmla="*/ 11 h 112"/>
                      <a:gd name="T70" fmla="*/ 70 w 112"/>
                      <a:gd name="T71" fmla="*/ 3 h 112"/>
                      <a:gd name="T72" fmla="*/ 55 w 112"/>
                      <a:gd name="T73" fmla="*/ 0 h 112"/>
                      <a:gd name="T74" fmla="*/ 38 w 112"/>
                      <a:gd name="T75"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2">
                        <a:moveTo>
                          <a:pt x="38" y="1"/>
                        </a:moveTo>
                        <a:lnTo>
                          <a:pt x="13" y="10"/>
                        </a:lnTo>
                        <a:lnTo>
                          <a:pt x="2" y="23"/>
                        </a:lnTo>
                        <a:lnTo>
                          <a:pt x="0" y="32"/>
                        </a:lnTo>
                        <a:lnTo>
                          <a:pt x="5" y="44"/>
                        </a:lnTo>
                        <a:lnTo>
                          <a:pt x="10" y="50"/>
                        </a:lnTo>
                        <a:lnTo>
                          <a:pt x="22" y="48"/>
                        </a:lnTo>
                        <a:lnTo>
                          <a:pt x="29" y="46"/>
                        </a:lnTo>
                        <a:lnTo>
                          <a:pt x="24" y="53"/>
                        </a:lnTo>
                        <a:lnTo>
                          <a:pt x="24" y="64"/>
                        </a:lnTo>
                        <a:lnTo>
                          <a:pt x="30" y="72"/>
                        </a:lnTo>
                        <a:lnTo>
                          <a:pt x="37" y="77"/>
                        </a:lnTo>
                        <a:lnTo>
                          <a:pt x="47" y="77"/>
                        </a:lnTo>
                        <a:lnTo>
                          <a:pt x="50" y="78"/>
                        </a:lnTo>
                        <a:lnTo>
                          <a:pt x="45" y="84"/>
                        </a:lnTo>
                        <a:lnTo>
                          <a:pt x="48" y="93"/>
                        </a:lnTo>
                        <a:lnTo>
                          <a:pt x="55" y="98"/>
                        </a:lnTo>
                        <a:lnTo>
                          <a:pt x="61" y="99"/>
                        </a:lnTo>
                        <a:lnTo>
                          <a:pt x="66" y="97"/>
                        </a:lnTo>
                        <a:lnTo>
                          <a:pt x="65" y="105"/>
                        </a:lnTo>
                        <a:lnTo>
                          <a:pt x="70" y="109"/>
                        </a:lnTo>
                        <a:lnTo>
                          <a:pt x="78" y="111"/>
                        </a:lnTo>
                        <a:lnTo>
                          <a:pt x="87" y="109"/>
                        </a:lnTo>
                        <a:lnTo>
                          <a:pt x="96" y="105"/>
                        </a:lnTo>
                        <a:lnTo>
                          <a:pt x="101" y="101"/>
                        </a:lnTo>
                        <a:lnTo>
                          <a:pt x="103" y="99"/>
                        </a:lnTo>
                        <a:lnTo>
                          <a:pt x="109" y="92"/>
                        </a:lnTo>
                        <a:lnTo>
                          <a:pt x="110" y="82"/>
                        </a:lnTo>
                        <a:lnTo>
                          <a:pt x="111" y="75"/>
                        </a:lnTo>
                        <a:lnTo>
                          <a:pt x="111" y="64"/>
                        </a:lnTo>
                        <a:lnTo>
                          <a:pt x="110" y="53"/>
                        </a:lnTo>
                        <a:lnTo>
                          <a:pt x="106" y="41"/>
                        </a:lnTo>
                        <a:lnTo>
                          <a:pt x="102" y="31"/>
                        </a:lnTo>
                        <a:lnTo>
                          <a:pt x="95" y="21"/>
                        </a:lnTo>
                        <a:lnTo>
                          <a:pt x="85" y="11"/>
                        </a:lnTo>
                        <a:lnTo>
                          <a:pt x="70" y="3"/>
                        </a:lnTo>
                        <a:lnTo>
                          <a:pt x="55" y="0"/>
                        </a:lnTo>
                        <a:lnTo>
                          <a:pt x="38" y="1"/>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47" name="Freeform 51">
                    <a:extLst>
                      <a:ext uri="{FF2B5EF4-FFF2-40B4-BE49-F238E27FC236}">
                        <a16:creationId xmlns:a16="http://schemas.microsoft.com/office/drawing/2014/main" id="{CDC90DE4-EA80-981B-95C9-920C20D3A5DC}"/>
                      </a:ext>
                    </a:extLst>
                  </p:cNvPr>
                  <p:cNvSpPr>
                    <a:spLocks/>
                  </p:cNvSpPr>
                  <p:nvPr/>
                </p:nvSpPr>
                <p:spPr bwMode="auto">
                  <a:xfrm>
                    <a:off x="2132" y="1366"/>
                    <a:ext cx="18" cy="20"/>
                  </a:xfrm>
                  <a:custGeom>
                    <a:avLst/>
                    <a:gdLst>
                      <a:gd name="T0" fmla="*/ 17 w 18"/>
                      <a:gd name="T1" fmla="*/ 0 h 20"/>
                      <a:gd name="T2" fmla="*/ 16 w 18"/>
                      <a:gd name="T3" fmla="*/ 7 h 20"/>
                      <a:gd name="T4" fmla="*/ 10 w 18"/>
                      <a:gd name="T5" fmla="*/ 13 h 20"/>
                      <a:gd name="T6" fmla="*/ 6 w 18"/>
                      <a:gd name="T7" fmla="*/ 17 h 20"/>
                      <a:gd name="T8" fmla="*/ 0 w 18"/>
                      <a:gd name="T9" fmla="*/ 19 h 20"/>
                    </a:gdLst>
                    <a:ahLst/>
                    <a:cxnLst>
                      <a:cxn ang="0">
                        <a:pos x="T0" y="T1"/>
                      </a:cxn>
                      <a:cxn ang="0">
                        <a:pos x="T2" y="T3"/>
                      </a:cxn>
                      <a:cxn ang="0">
                        <a:pos x="T4" y="T5"/>
                      </a:cxn>
                      <a:cxn ang="0">
                        <a:pos x="T6" y="T7"/>
                      </a:cxn>
                      <a:cxn ang="0">
                        <a:pos x="T8" y="T9"/>
                      </a:cxn>
                    </a:cxnLst>
                    <a:rect l="0" t="0" r="r" b="b"/>
                    <a:pathLst>
                      <a:path w="18" h="20">
                        <a:moveTo>
                          <a:pt x="17" y="0"/>
                        </a:moveTo>
                        <a:lnTo>
                          <a:pt x="16" y="7"/>
                        </a:lnTo>
                        <a:lnTo>
                          <a:pt x="10" y="13"/>
                        </a:lnTo>
                        <a:lnTo>
                          <a:pt x="6" y="17"/>
                        </a:lnTo>
                        <a:lnTo>
                          <a:pt x="0" y="1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48" name="Freeform 52">
                    <a:extLst>
                      <a:ext uri="{FF2B5EF4-FFF2-40B4-BE49-F238E27FC236}">
                        <a16:creationId xmlns:a16="http://schemas.microsoft.com/office/drawing/2014/main" id="{DA3BC2DE-7025-D0C0-4EF5-AE120E6F584B}"/>
                      </a:ext>
                    </a:extLst>
                  </p:cNvPr>
                  <p:cNvSpPr>
                    <a:spLocks/>
                  </p:cNvSpPr>
                  <p:nvPr/>
                </p:nvSpPr>
                <p:spPr bwMode="auto">
                  <a:xfrm>
                    <a:off x="2156" y="1389"/>
                    <a:ext cx="22" cy="25"/>
                  </a:xfrm>
                  <a:custGeom>
                    <a:avLst/>
                    <a:gdLst>
                      <a:gd name="T0" fmla="*/ 21 w 22"/>
                      <a:gd name="T1" fmla="*/ 0 h 25"/>
                      <a:gd name="T2" fmla="*/ 20 w 22"/>
                      <a:gd name="T3" fmla="*/ 7 h 25"/>
                      <a:gd name="T4" fmla="*/ 16 w 22"/>
                      <a:gd name="T5" fmla="*/ 15 h 25"/>
                      <a:gd name="T6" fmla="*/ 12 w 22"/>
                      <a:gd name="T7" fmla="*/ 19 h 25"/>
                      <a:gd name="T8" fmla="*/ 7 w 22"/>
                      <a:gd name="T9" fmla="*/ 23 h 25"/>
                      <a:gd name="T10" fmla="*/ 0 w 22"/>
                      <a:gd name="T11" fmla="*/ 24 h 25"/>
                    </a:gdLst>
                    <a:ahLst/>
                    <a:cxnLst>
                      <a:cxn ang="0">
                        <a:pos x="T0" y="T1"/>
                      </a:cxn>
                      <a:cxn ang="0">
                        <a:pos x="T2" y="T3"/>
                      </a:cxn>
                      <a:cxn ang="0">
                        <a:pos x="T4" y="T5"/>
                      </a:cxn>
                      <a:cxn ang="0">
                        <a:pos x="T6" y="T7"/>
                      </a:cxn>
                      <a:cxn ang="0">
                        <a:pos x="T8" y="T9"/>
                      </a:cxn>
                      <a:cxn ang="0">
                        <a:pos x="T10" y="T11"/>
                      </a:cxn>
                    </a:cxnLst>
                    <a:rect l="0" t="0" r="r" b="b"/>
                    <a:pathLst>
                      <a:path w="22" h="25">
                        <a:moveTo>
                          <a:pt x="21" y="0"/>
                        </a:moveTo>
                        <a:lnTo>
                          <a:pt x="20" y="7"/>
                        </a:lnTo>
                        <a:lnTo>
                          <a:pt x="16" y="15"/>
                        </a:lnTo>
                        <a:lnTo>
                          <a:pt x="12" y="19"/>
                        </a:lnTo>
                        <a:lnTo>
                          <a:pt x="7" y="23"/>
                        </a:lnTo>
                        <a:lnTo>
                          <a:pt x="0" y="2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49" name="Freeform 53">
                    <a:extLst>
                      <a:ext uri="{FF2B5EF4-FFF2-40B4-BE49-F238E27FC236}">
                        <a16:creationId xmlns:a16="http://schemas.microsoft.com/office/drawing/2014/main" id="{646660BE-4ADB-61DC-F7BB-4718F830B119}"/>
                      </a:ext>
                    </a:extLst>
                  </p:cNvPr>
                  <p:cNvSpPr>
                    <a:spLocks/>
                  </p:cNvSpPr>
                  <p:nvPr/>
                </p:nvSpPr>
                <p:spPr bwMode="auto">
                  <a:xfrm>
                    <a:off x="2174" y="1411"/>
                    <a:ext cx="23" cy="25"/>
                  </a:xfrm>
                  <a:custGeom>
                    <a:avLst/>
                    <a:gdLst>
                      <a:gd name="T0" fmla="*/ 22 w 23"/>
                      <a:gd name="T1" fmla="*/ 0 h 25"/>
                      <a:gd name="T2" fmla="*/ 21 w 23"/>
                      <a:gd name="T3" fmla="*/ 8 h 25"/>
                      <a:gd name="T4" fmla="*/ 17 w 23"/>
                      <a:gd name="T5" fmla="*/ 14 h 25"/>
                      <a:gd name="T6" fmla="*/ 13 w 23"/>
                      <a:gd name="T7" fmla="*/ 18 h 25"/>
                      <a:gd name="T8" fmla="*/ 7 w 23"/>
                      <a:gd name="T9" fmla="*/ 22 h 25"/>
                      <a:gd name="T10" fmla="*/ 0 w 23"/>
                      <a:gd name="T11" fmla="*/ 24 h 25"/>
                    </a:gdLst>
                    <a:ahLst/>
                    <a:cxnLst>
                      <a:cxn ang="0">
                        <a:pos x="T0" y="T1"/>
                      </a:cxn>
                      <a:cxn ang="0">
                        <a:pos x="T2" y="T3"/>
                      </a:cxn>
                      <a:cxn ang="0">
                        <a:pos x="T4" y="T5"/>
                      </a:cxn>
                      <a:cxn ang="0">
                        <a:pos x="T6" y="T7"/>
                      </a:cxn>
                      <a:cxn ang="0">
                        <a:pos x="T8" y="T9"/>
                      </a:cxn>
                      <a:cxn ang="0">
                        <a:pos x="T10" y="T11"/>
                      </a:cxn>
                    </a:cxnLst>
                    <a:rect l="0" t="0" r="r" b="b"/>
                    <a:pathLst>
                      <a:path w="23" h="25">
                        <a:moveTo>
                          <a:pt x="22" y="0"/>
                        </a:moveTo>
                        <a:lnTo>
                          <a:pt x="21" y="8"/>
                        </a:lnTo>
                        <a:lnTo>
                          <a:pt x="17" y="14"/>
                        </a:lnTo>
                        <a:lnTo>
                          <a:pt x="13" y="18"/>
                        </a:lnTo>
                        <a:lnTo>
                          <a:pt x="7" y="22"/>
                        </a:lnTo>
                        <a:lnTo>
                          <a:pt x="0" y="2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50" name="Freeform 54">
                    <a:extLst>
                      <a:ext uri="{FF2B5EF4-FFF2-40B4-BE49-F238E27FC236}">
                        <a16:creationId xmlns:a16="http://schemas.microsoft.com/office/drawing/2014/main" id="{DD557BD6-0D9E-A3C3-1D05-AAC3BAC85F27}"/>
                      </a:ext>
                    </a:extLst>
                  </p:cNvPr>
                  <p:cNvSpPr>
                    <a:spLocks/>
                  </p:cNvSpPr>
                  <p:nvPr/>
                </p:nvSpPr>
                <p:spPr bwMode="auto">
                  <a:xfrm>
                    <a:off x="2211" y="1396"/>
                    <a:ext cx="10" cy="38"/>
                  </a:xfrm>
                  <a:custGeom>
                    <a:avLst/>
                    <a:gdLst>
                      <a:gd name="T0" fmla="*/ 0 w 10"/>
                      <a:gd name="T1" fmla="*/ 37 h 38"/>
                      <a:gd name="T2" fmla="*/ 2 w 10"/>
                      <a:gd name="T3" fmla="*/ 34 h 38"/>
                      <a:gd name="T4" fmla="*/ 3 w 10"/>
                      <a:gd name="T5" fmla="*/ 34 h 38"/>
                      <a:gd name="T6" fmla="*/ 8 w 10"/>
                      <a:gd name="T7" fmla="*/ 37 h 38"/>
                      <a:gd name="T8" fmla="*/ 6 w 10"/>
                      <a:gd name="T9" fmla="*/ 29 h 38"/>
                      <a:gd name="T10" fmla="*/ 8 w 10"/>
                      <a:gd name="T11" fmla="*/ 28 h 38"/>
                      <a:gd name="T12" fmla="*/ 9 w 10"/>
                      <a:gd name="T13" fmla="*/ 22 h 38"/>
                      <a:gd name="T14" fmla="*/ 9 w 10"/>
                      <a:gd name="T15" fmla="*/ 16 h 38"/>
                      <a:gd name="T16" fmla="*/ 9 w 10"/>
                      <a:gd name="T17" fmla="*/ 9 h 38"/>
                      <a:gd name="T18" fmla="*/ 8 w 10"/>
                      <a:gd name="T19" fmla="*/ 0 h 38"/>
                      <a:gd name="T20" fmla="*/ 8 w 10"/>
                      <a:gd name="T21" fmla="*/ 10 h 38"/>
                      <a:gd name="T22" fmla="*/ 8 w 10"/>
                      <a:gd name="T23" fmla="*/ 18 h 38"/>
                      <a:gd name="T24" fmla="*/ 6 w 10"/>
                      <a:gd name="T25" fmla="*/ 26 h 38"/>
                      <a:gd name="T26" fmla="*/ 3 w 10"/>
                      <a:gd name="T27" fmla="*/ 29 h 38"/>
                      <a:gd name="T28" fmla="*/ 0 w 10"/>
                      <a:gd name="T29"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38">
                        <a:moveTo>
                          <a:pt x="0" y="37"/>
                        </a:moveTo>
                        <a:lnTo>
                          <a:pt x="2" y="34"/>
                        </a:lnTo>
                        <a:lnTo>
                          <a:pt x="3" y="34"/>
                        </a:lnTo>
                        <a:lnTo>
                          <a:pt x="8" y="37"/>
                        </a:lnTo>
                        <a:lnTo>
                          <a:pt x="6" y="29"/>
                        </a:lnTo>
                        <a:lnTo>
                          <a:pt x="8" y="28"/>
                        </a:lnTo>
                        <a:lnTo>
                          <a:pt x="9" y="22"/>
                        </a:lnTo>
                        <a:lnTo>
                          <a:pt x="9" y="16"/>
                        </a:lnTo>
                        <a:lnTo>
                          <a:pt x="9" y="9"/>
                        </a:lnTo>
                        <a:lnTo>
                          <a:pt x="8" y="0"/>
                        </a:lnTo>
                        <a:lnTo>
                          <a:pt x="8" y="10"/>
                        </a:lnTo>
                        <a:lnTo>
                          <a:pt x="8" y="18"/>
                        </a:lnTo>
                        <a:lnTo>
                          <a:pt x="6" y="26"/>
                        </a:lnTo>
                        <a:lnTo>
                          <a:pt x="3" y="29"/>
                        </a:lnTo>
                        <a:lnTo>
                          <a:pt x="0" y="37"/>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sp>
              <p:nvSpPr>
                <p:cNvPr id="44" name="Freeform 55">
                  <a:extLst>
                    <a:ext uri="{FF2B5EF4-FFF2-40B4-BE49-F238E27FC236}">
                      <a16:creationId xmlns:a16="http://schemas.microsoft.com/office/drawing/2014/main" id="{CFF2F5F5-D3D0-B283-8420-BBA320F39E0D}"/>
                    </a:ext>
                  </a:extLst>
                </p:cNvPr>
                <p:cNvSpPr>
                  <a:spLocks/>
                </p:cNvSpPr>
                <p:nvPr/>
              </p:nvSpPr>
              <p:spPr bwMode="auto">
                <a:xfrm>
                  <a:off x="2075" y="1435"/>
                  <a:ext cx="58" cy="11"/>
                </a:xfrm>
                <a:custGeom>
                  <a:avLst/>
                  <a:gdLst>
                    <a:gd name="T0" fmla="*/ 42 w 58"/>
                    <a:gd name="T1" fmla="*/ 10 h 11"/>
                    <a:gd name="T2" fmla="*/ 34 w 58"/>
                    <a:gd name="T3" fmla="*/ 9 h 11"/>
                    <a:gd name="T4" fmla="*/ 27 w 58"/>
                    <a:gd name="T5" fmla="*/ 8 h 11"/>
                    <a:gd name="T6" fmla="*/ 20 w 58"/>
                    <a:gd name="T7" fmla="*/ 6 h 11"/>
                    <a:gd name="T8" fmla="*/ 14 w 58"/>
                    <a:gd name="T9" fmla="*/ 9 h 11"/>
                    <a:gd name="T10" fmla="*/ 9 w 58"/>
                    <a:gd name="T11" fmla="*/ 9 h 11"/>
                    <a:gd name="T12" fmla="*/ 5 w 58"/>
                    <a:gd name="T13" fmla="*/ 9 h 11"/>
                    <a:gd name="T14" fmla="*/ 0 w 58"/>
                    <a:gd name="T15" fmla="*/ 7 h 11"/>
                    <a:gd name="T16" fmla="*/ 6 w 58"/>
                    <a:gd name="T17" fmla="*/ 8 h 11"/>
                    <a:gd name="T18" fmla="*/ 13 w 58"/>
                    <a:gd name="T19" fmla="*/ 7 h 11"/>
                    <a:gd name="T20" fmla="*/ 20 w 58"/>
                    <a:gd name="T21" fmla="*/ 2 h 11"/>
                    <a:gd name="T22" fmla="*/ 27 w 58"/>
                    <a:gd name="T23" fmla="*/ 6 h 11"/>
                    <a:gd name="T24" fmla="*/ 38 w 58"/>
                    <a:gd name="T25" fmla="*/ 7 h 11"/>
                    <a:gd name="T26" fmla="*/ 52 w 58"/>
                    <a:gd name="T27" fmla="*/ 1 h 11"/>
                    <a:gd name="T28" fmla="*/ 57 w 58"/>
                    <a:gd name="T29" fmla="*/ 0 h 11"/>
                    <a:gd name="T30" fmla="*/ 47 w 58"/>
                    <a:gd name="T31" fmla="*/ 6 h 11"/>
                    <a:gd name="T32" fmla="*/ 42 w 58"/>
                    <a:gd name="T3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11">
                      <a:moveTo>
                        <a:pt x="42" y="10"/>
                      </a:moveTo>
                      <a:lnTo>
                        <a:pt x="34" y="9"/>
                      </a:lnTo>
                      <a:lnTo>
                        <a:pt x="27" y="8"/>
                      </a:lnTo>
                      <a:lnTo>
                        <a:pt x="20" y="6"/>
                      </a:lnTo>
                      <a:lnTo>
                        <a:pt x="14" y="9"/>
                      </a:lnTo>
                      <a:lnTo>
                        <a:pt x="9" y="9"/>
                      </a:lnTo>
                      <a:lnTo>
                        <a:pt x="5" y="9"/>
                      </a:lnTo>
                      <a:lnTo>
                        <a:pt x="0" y="7"/>
                      </a:lnTo>
                      <a:lnTo>
                        <a:pt x="6" y="8"/>
                      </a:lnTo>
                      <a:lnTo>
                        <a:pt x="13" y="7"/>
                      </a:lnTo>
                      <a:lnTo>
                        <a:pt x="20" y="2"/>
                      </a:lnTo>
                      <a:lnTo>
                        <a:pt x="27" y="6"/>
                      </a:lnTo>
                      <a:lnTo>
                        <a:pt x="38" y="7"/>
                      </a:lnTo>
                      <a:lnTo>
                        <a:pt x="52" y="1"/>
                      </a:lnTo>
                      <a:lnTo>
                        <a:pt x="57" y="0"/>
                      </a:lnTo>
                      <a:lnTo>
                        <a:pt x="47" y="6"/>
                      </a:lnTo>
                      <a:lnTo>
                        <a:pt x="42" y="1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45" name="Freeform 56">
                  <a:extLst>
                    <a:ext uri="{FF2B5EF4-FFF2-40B4-BE49-F238E27FC236}">
                      <a16:creationId xmlns:a16="http://schemas.microsoft.com/office/drawing/2014/main" id="{63CC8551-37ED-71B1-3495-C2D368DD74CE}"/>
                    </a:ext>
                  </a:extLst>
                </p:cNvPr>
                <p:cNvSpPr>
                  <a:spLocks/>
                </p:cNvSpPr>
                <p:nvPr/>
              </p:nvSpPr>
              <p:spPr bwMode="auto">
                <a:xfrm>
                  <a:off x="2201" y="1434"/>
                  <a:ext cx="27" cy="6"/>
                </a:xfrm>
                <a:custGeom>
                  <a:avLst/>
                  <a:gdLst>
                    <a:gd name="T0" fmla="*/ 26 w 27"/>
                    <a:gd name="T1" fmla="*/ 3 h 6"/>
                    <a:gd name="T2" fmla="*/ 21 w 27"/>
                    <a:gd name="T3" fmla="*/ 2 h 6"/>
                    <a:gd name="T4" fmla="*/ 19 w 27"/>
                    <a:gd name="T5" fmla="*/ 2 h 6"/>
                    <a:gd name="T6" fmla="*/ 16 w 27"/>
                    <a:gd name="T7" fmla="*/ 0 h 6"/>
                    <a:gd name="T8" fmla="*/ 14 w 27"/>
                    <a:gd name="T9" fmla="*/ 0 h 6"/>
                    <a:gd name="T10" fmla="*/ 10 w 27"/>
                    <a:gd name="T11" fmla="*/ 0 h 6"/>
                    <a:gd name="T12" fmla="*/ 9 w 27"/>
                    <a:gd name="T13" fmla="*/ 2 h 6"/>
                    <a:gd name="T14" fmla="*/ 6 w 27"/>
                    <a:gd name="T15" fmla="*/ 4 h 6"/>
                    <a:gd name="T16" fmla="*/ 0 w 27"/>
                    <a:gd name="T17" fmla="*/ 5 h 6"/>
                    <a:gd name="T18" fmla="*/ 5 w 27"/>
                    <a:gd name="T19" fmla="*/ 5 h 6"/>
                    <a:gd name="T20" fmla="*/ 7 w 27"/>
                    <a:gd name="T21" fmla="*/ 5 h 6"/>
                    <a:gd name="T22" fmla="*/ 9 w 27"/>
                    <a:gd name="T23" fmla="*/ 4 h 6"/>
                    <a:gd name="T24" fmla="*/ 12 w 27"/>
                    <a:gd name="T25" fmla="*/ 1 h 6"/>
                    <a:gd name="T26" fmla="*/ 15 w 27"/>
                    <a:gd name="T27" fmla="*/ 2 h 6"/>
                    <a:gd name="T28" fmla="*/ 16 w 27"/>
                    <a:gd name="T29" fmla="*/ 3 h 6"/>
                    <a:gd name="T30" fmla="*/ 20 w 27"/>
                    <a:gd name="T31" fmla="*/ 4 h 6"/>
                    <a:gd name="T32" fmla="*/ 26 w 27"/>
                    <a:gd name="T3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6">
                      <a:moveTo>
                        <a:pt x="26" y="3"/>
                      </a:moveTo>
                      <a:lnTo>
                        <a:pt x="21" y="2"/>
                      </a:lnTo>
                      <a:lnTo>
                        <a:pt x="19" y="2"/>
                      </a:lnTo>
                      <a:lnTo>
                        <a:pt x="16" y="0"/>
                      </a:lnTo>
                      <a:lnTo>
                        <a:pt x="14" y="0"/>
                      </a:lnTo>
                      <a:lnTo>
                        <a:pt x="10" y="0"/>
                      </a:lnTo>
                      <a:lnTo>
                        <a:pt x="9" y="2"/>
                      </a:lnTo>
                      <a:lnTo>
                        <a:pt x="6" y="4"/>
                      </a:lnTo>
                      <a:lnTo>
                        <a:pt x="0" y="5"/>
                      </a:lnTo>
                      <a:lnTo>
                        <a:pt x="5" y="5"/>
                      </a:lnTo>
                      <a:lnTo>
                        <a:pt x="7" y="5"/>
                      </a:lnTo>
                      <a:lnTo>
                        <a:pt x="9" y="4"/>
                      </a:lnTo>
                      <a:lnTo>
                        <a:pt x="12" y="1"/>
                      </a:lnTo>
                      <a:lnTo>
                        <a:pt x="15" y="2"/>
                      </a:lnTo>
                      <a:lnTo>
                        <a:pt x="16" y="3"/>
                      </a:lnTo>
                      <a:lnTo>
                        <a:pt x="20" y="4"/>
                      </a:lnTo>
                      <a:lnTo>
                        <a:pt x="26" y="3"/>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grpSp>
          <p:nvGrpSpPr>
            <p:cNvPr id="16" name="Group 57">
              <a:extLst>
                <a:ext uri="{FF2B5EF4-FFF2-40B4-BE49-F238E27FC236}">
                  <a16:creationId xmlns:a16="http://schemas.microsoft.com/office/drawing/2014/main" id="{26E6E6A5-5E1E-E66F-B125-BAFB31A8DAD4}"/>
                </a:ext>
              </a:extLst>
            </p:cNvPr>
            <p:cNvGrpSpPr>
              <a:grpSpLocks/>
            </p:cNvGrpSpPr>
            <p:nvPr/>
          </p:nvGrpSpPr>
          <p:grpSpPr bwMode="auto">
            <a:xfrm>
              <a:off x="1729" y="660"/>
              <a:ext cx="401" cy="500"/>
              <a:chOff x="1692" y="661"/>
              <a:chExt cx="425" cy="530"/>
            </a:xfrm>
          </p:grpSpPr>
          <p:sp>
            <p:nvSpPr>
              <p:cNvPr id="31" name="Freeform 58">
                <a:extLst>
                  <a:ext uri="{FF2B5EF4-FFF2-40B4-BE49-F238E27FC236}">
                    <a16:creationId xmlns:a16="http://schemas.microsoft.com/office/drawing/2014/main" id="{212E5009-A770-C178-888E-5A91A246C3AE}"/>
                  </a:ext>
                </a:extLst>
              </p:cNvPr>
              <p:cNvSpPr>
                <a:spLocks/>
              </p:cNvSpPr>
              <p:nvPr/>
            </p:nvSpPr>
            <p:spPr bwMode="auto">
              <a:xfrm>
                <a:off x="1692" y="702"/>
                <a:ext cx="399" cy="489"/>
              </a:xfrm>
              <a:custGeom>
                <a:avLst/>
                <a:gdLst>
                  <a:gd name="T0" fmla="*/ 43 w 399"/>
                  <a:gd name="T1" fmla="*/ 219 h 489"/>
                  <a:gd name="T2" fmla="*/ 50 w 399"/>
                  <a:gd name="T3" fmla="*/ 260 h 489"/>
                  <a:gd name="T4" fmla="*/ 54 w 399"/>
                  <a:gd name="T5" fmla="*/ 297 h 489"/>
                  <a:gd name="T6" fmla="*/ 58 w 399"/>
                  <a:gd name="T7" fmla="*/ 329 h 489"/>
                  <a:gd name="T8" fmla="*/ 65 w 399"/>
                  <a:gd name="T9" fmla="*/ 358 h 489"/>
                  <a:gd name="T10" fmla="*/ 73 w 399"/>
                  <a:gd name="T11" fmla="*/ 396 h 489"/>
                  <a:gd name="T12" fmla="*/ 88 w 399"/>
                  <a:gd name="T13" fmla="*/ 431 h 489"/>
                  <a:gd name="T14" fmla="*/ 95 w 399"/>
                  <a:gd name="T15" fmla="*/ 446 h 489"/>
                  <a:gd name="T16" fmla="*/ 111 w 399"/>
                  <a:gd name="T17" fmla="*/ 466 h 489"/>
                  <a:gd name="T18" fmla="*/ 130 w 399"/>
                  <a:gd name="T19" fmla="*/ 477 h 489"/>
                  <a:gd name="T20" fmla="*/ 145 w 399"/>
                  <a:gd name="T21" fmla="*/ 482 h 489"/>
                  <a:gd name="T22" fmla="*/ 165 w 399"/>
                  <a:gd name="T23" fmla="*/ 486 h 489"/>
                  <a:gd name="T24" fmla="*/ 188 w 399"/>
                  <a:gd name="T25" fmla="*/ 488 h 489"/>
                  <a:gd name="T26" fmla="*/ 212 w 399"/>
                  <a:gd name="T27" fmla="*/ 486 h 489"/>
                  <a:gd name="T28" fmla="*/ 235 w 399"/>
                  <a:gd name="T29" fmla="*/ 482 h 489"/>
                  <a:gd name="T30" fmla="*/ 253 w 399"/>
                  <a:gd name="T31" fmla="*/ 471 h 489"/>
                  <a:gd name="T32" fmla="*/ 267 w 399"/>
                  <a:gd name="T33" fmla="*/ 455 h 489"/>
                  <a:gd name="T34" fmla="*/ 281 w 399"/>
                  <a:gd name="T35" fmla="*/ 433 h 489"/>
                  <a:gd name="T36" fmla="*/ 293 w 399"/>
                  <a:gd name="T37" fmla="*/ 414 h 489"/>
                  <a:gd name="T38" fmla="*/ 312 w 399"/>
                  <a:gd name="T39" fmla="*/ 377 h 489"/>
                  <a:gd name="T40" fmla="*/ 331 w 399"/>
                  <a:gd name="T41" fmla="*/ 332 h 489"/>
                  <a:gd name="T42" fmla="*/ 342 w 399"/>
                  <a:gd name="T43" fmla="*/ 297 h 489"/>
                  <a:gd name="T44" fmla="*/ 351 w 399"/>
                  <a:gd name="T45" fmla="*/ 256 h 489"/>
                  <a:gd name="T46" fmla="*/ 357 w 399"/>
                  <a:gd name="T47" fmla="*/ 218 h 489"/>
                  <a:gd name="T48" fmla="*/ 360 w 399"/>
                  <a:gd name="T49" fmla="*/ 204 h 489"/>
                  <a:gd name="T50" fmla="*/ 372 w 399"/>
                  <a:gd name="T51" fmla="*/ 199 h 489"/>
                  <a:gd name="T52" fmla="*/ 381 w 399"/>
                  <a:gd name="T53" fmla="*/ 193 h 489"/>
                  <a:gd name="T54" fmla="*/ 391 w 399"/>
                  <a:gd name="T55" fmla="*/ 186 h 489"/>
                  <a:gd name="T56" fmla="*/ 398 w 399"/>
                  <a:gd name="T57" fmla="*/ 178 h 489"/>
                  <a:gd name="T58" fmla="*/ 396 w 399"/>
                  <a:gd name="T59" fmla="*/ 169 h 489"/>
                  <a:gd name="T60" fmla="*/ 385 w 399"/>
                  <a:gd name="T61" fmla="*/ 162 h 489"/>
                  <a:gd name="T62" fmla="*/ 375 w 399"/>
                  <a:gd name="T63" fmla="*/ 157 h 489"/>
                  <a:gd name="T64" fmla="*/ 364 w 399"/>
                  <a:gd name="T65" fmla="*/ 155 h 489"/>
                  <a:gd name="T66" fmla="*/ 364 w 399"/>
                  <a:gd name="T67" fmla="*/ 145 h 489"/>
                  <a:gd name="T68" fmla="*/ 367 w 399"/>
                  <a:gd name="T69" fmla="*/ 116 h 489"/>
                  <a:gd name="T70" fmla="*/ 369 w 399"/>
                  <a:gd name="T71" fmla="*/ 81 h 489"/>
                  <a:gd name="T72" fmla="*/ 354 w 399"/>
                  <a:gd name="T73" fmla="*/ 44 h 489"/>
                  <a:gd name="T74" fmla="*/ 333 w 399"/>
                  <a:gd name="T75" fmla="*/ 25 h 489"/>
                  <a:gd name="T76" fmla="*/ 284 w 399"/>
                  <a:gd name="T77" fmla="*/ 3 h 489"/>
                  <a:gd name="T78" fmla="*/ 221 w 399"/>
                  <a:gd name="T79" fmla="*/ 0 h 489"/>
                  <a:gd name="T80" fmla="*/ 164 w 399"/>
                  <a:gd name="T81" fmla="*/ 5 h 489"/>
                  <a:gd name="T82" fmla="*/ 94 w 399"/>
                  <a:gd name="T83" fmla="*/ 23 h 489"/>
                  <a:gd name="T84" fmla="*/ 55 w 399"/>
                  <a:gd name="T85" fmla="*/ 56 h 489"/>
                  <a:gd name="T86" fmla="*/ 52 w 399"/>
                  <a:gd name="T87" fmla="*/ 89 h 489"/>
                  <a:gd name="T88" fmla="*/ 55 w 399"/>
                  <a:gd name="T89" fmla="*/ 112 h 489"/>
                  <a:gd name="T90" fmla="*/ 52 w 399"/>
                  <a:gd name="T91" fmla="*/ 129 h 489"/>
                  <a:gd name="T92" fmla="*/ 49 w 399"/>
                  <a:gd name="T93" fmla="*/ 142 h 489"/>
                  <a:gd name="T94" fmla="*/ 37 w 399"/>
                  <a:gd name="T95" fmla="*/ 149 h 489"/>
                  <a:gd name="T96" fmla="*/ 22 w 399"/>
                  <a:gd name="T97" fmla="*/ 155 h 489"/>
                  <a:gd name="T98" fmla="*/ 6 w 399"/>
                  <a:gd name="T99" fmla="*/ 162 h 489"/>
                  <a:gd name="T100" fmla="*/ 2 w 399"/>
                  <a:gd name="T101" fmla="*/ 170 h 489"/>
                  <a:gd name="T102" fmla="*/ 0 w 399"/>
                  <a:gd name="T103" fmla="*/ 178 h 489"/>
                  <a:gd name="T104" fmla="*/ 5 w 399"/>
                  <a:gd name="T105" fmla="*/ 187 h 489"/>
                  <a:gd name="T106" fmla="*/ 23 w 399"/>
                  <a:gd name="T107" fmla="*/ 194 h 489"/>
                  <a:gd name="T108" fmla="*/ 34 w 399"/>
                  <a:gd name="T109" fmla="*/ 199 h 489"/>
                  <a:gd name="T110" fmla="*/ 43 w 399"/>
                  <a:gd name="T111" fmla="*/ 21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9" h="489">
                    <a:moveTo>
                      <a:pt x="43" y="219"/>
                    </a:moveTo>
                    <a:lnTo>
                      <a:pt x="50" y="260"/>
                    </a:lnTo>
                    <a:lnTo>
                      <a:pt x="54" y="297"/>
                    </a:lnTo>
                    <a:lnTo>
                      <a:pt x="58" y="329"/>
                    </a:lnTo>
                    <a:lnTo>
                      <a:pt x="65" y="358"/>
                    </a:lnTo>
                    <a:lnTo>
                      <a:pt x="73" y="396"/>
                    </a:lnTo>
                    <a:lnTo>
                      <a:pt x="88" y="431"/>
                    </a:lnTo>
                    <a:lnTo>
                      <a:pt x="95" y="446"/>
                    </a:lnTo>
                    <a:lnTo>
                      <a:pt x="111" y="466"/>
                    </a:lnTo>
                    <a:lnTo>
                      <a:pt x="130" y="477"/>
                    </a:lnTo>
                    <a:lnTo>
                      <a:pt x="145" y="482"/>
                    </a:lnTo>
                    <a:lnTo>
                      <a:pt x="165" y="486"/>
                    </a:lnTo>
                    <a:lnTo>
                      <a:pt x="188" y="488"/>
                    </a:lnTo>
                    <a:lnTo>
                      <a:pt x="212" y="486"/>
                    </a:lnTo>
                    <a:lnTo>
                      <a:pt x="235" y="482"/>
                    </a:lnTo>
                    <a:lnTo>
                      <a:pt x="253" y="471"/>
                    </a:lnTo>
                    <a:lnTo>
                      <a:pt x="267" y="455"/>
                    </a:lnTo>
                    <a:lnTo>
                      <a:pt x="281" y="433"/>
                    </a:lnTo>
                    <a:lnTo>
                      <a:pt x="293" y="414"/>
                    </a:lnTo>
                    <a:lnTo>
                      <a:pt x="312" y="377"/>
                    </a:lnTo>
                    <a:lnTo>
                      <a:pt x="331" y="332"/>
                    </a:lnTo>
                    <a:lnTo>
                      <a:pt x="342" y="297"/>
                    </a:lnTo>
                    <a:lnTo>
                      <a:pt x="351" y="256"/>
                    </a:lnTo>
                    <a:lnTo>
                      <a:pt x="357" y="218"/>
                    </a:lnTo>
                    <a:lnTo>
                      <a:pt x="360" y="204"/>
                    </a:lnTo>
                    <a:lnTo>
                      <a:pt x="372" y="199"/>
                    </a:lnTo>
                    <a:lnTo>
                      <a:pt x="381" y="193"/>
                    </a:lnTo>
                    <a:lnTo>
                      <a:pt x="391" y="186"/>
                    </a:lnTo>
                    <a:lnTo>
                      <a:pt x="398" y="178"/>
                    </a:lnTo>
                    <a:lnTo>
                      <a:pt x="396" y="169"/>
                    </a:lnTo>
                    <a:lnTo>
                      <a:pt x="385" y="162"/>
                    </a:lnTo>
                    <a:lnTo>
                      <a:pt x="375" y="157"/>
                    </a:lnTo>
                    <a:lnTo>
                      <a:pt x="364" y="155"/>
                    </a:lnTo>
                    <a:lnTo>
                      <a:pt x="364" y="145"/>
                    </a:lnTo>
                    <a:lnTo>
                      <a:pt x="367" y="116"/>
                    </a:lnTo>
                    <a:lnTo>
                      <a:pt x="369" y="81"/>
                    </a:lnTo>
                    <a:lnTo>
                      <a:pt x="354" y="44"/>
                    </a:lnTo>
                    <a:lnTo>
                      <a:pt x="333" y="25"/>
                    </a:lnTo>
                    <a:lnTo>
                      <a:pt x="284" y="3"/>
                    </a:lnTo>
                    <a:lnTo>
                      <a:pt x="221" y="0"/>
                    </a:lnTo>
                    <a:lnTo>
                      <a:pt x="164" y="5"/>
                    </a:lnTo>
                    <a:lnTo>
                      <a:pt x="94" y="23"/>
                    </a:lnTo>
                    <a:lnTo>
                      <a:pt x="55" y="56"/>
                    </a:lnTo>
                    <a:lnTo>
                      <a:pt x="52" y="89"/>
                    </a:lnTo>
                    <a:lnTo>
                      <a:pt x="55" y="112"/>
                    </a:lnTo>
                    <a:lnTo>
                      <a:pt x="52" y="129"/>
                    </a:lnTo>
                    <a:lnTo>
                      <a:pt x="49" y="142"/>
                    </a:lnTo>
                    <a:lnTo>
                      <a:pt x="37" y="149"/>
                    </a:lnTo>
                    <a:lnTo>
                      <a:pt x="22" y="155"/>
                    </a:lnTo>
                    <a:lnTo>
                      <a:pt x="6" y="162"/>
                    </a:lnTo>
                    <a:lnTo>
                      <a:pt x="2" y="170"/>
                    </a:lnTo>
                    <a:lnTo>
                      <a:pt x="0" y="178"/>
                    </a:lnTo>
                    <a:lnTo>
                      <a:pt x="5" y="187"/>
                    </a:lnTo>
                    <a:lnTo>
                      <a:pt x="23" y="194"/>
                    </a:lnTo>
                    <a:lnTo>
                      <a:pt x="34" y="199"/>
                    </a:lnTo>
                    <a:lnTo>
                      <a:pt x="43" y="219"/>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32" name="Group 59">
                <a:extLst>
                  <a:ext uri="{FF2B5EF4-FFF2-40B4-BE49-F238E27FC236}">
                    <a16:creationId xmlns:a16="http://schemas.microsoft.com/office/drawing/2014/main" id="{9B08088F-B560-48E2-60E9-EE1CC1EC4CFE}"/>
                  </a:ext>
                </a:extLst>
              </p:cNvPr>
              <p:cNvGrpSpPr>
                <a:grpSpLocks/>
              </p:cNvGrpSpPr>
              <p:nvPr/>
            </p:nvGrpSpPr>
            <p:grpSpPr bwMode="auto">
              <a:xfrm>
                <a:off x="1695" y="661"/>
                <a:ext cx="422" cy="204"/>
                <a:chOff x="1695" y="661"/>
                <a:chExt cx="422" cy="204"/>
              </a:xfrm>
            </p:grpSpPr>
            <p:sp>
              <p:nvSpPr>
                <p:cNvPr id="33" name="Freeform 60">
                  <a:extLst>
                    <a:ext uri="{FF2B5EF4-FFF2-40B4-BE49-F238E27FC236}">
                      <a16:creationId xmlns:a16="http://schemas.microsoft.com/office/drawing/2014/main" id="{8712DB6F-BF58-C500-00EC-7696B1E23F09}"/>
                    </a:ext>
                  </a:extLst>
                </p:cNvPr>
                <p:cNvSpPr>
                  <a:spLocks/>
                </p:cNvSpPr>
                <p:nvPr/>
              </p:nvSpPr>
              <p:spPr bwMode="auto">
                <a:xfrm>
                  <a:off x="1695" y="661"/>
                  <a:ext cx="422" cy="204"/>
                </a:xfrm>
                <a:custGeom>
                  <a:avLst/>
                  <a:gdLst>
                    <a:gd name="T0" fmla="*/ 334 w 422"/>
                    <a:gd name="T1" fmla="*/ 176 h 204"/>
                    <a:gd name="T2" fmla="*/ 362 w 422"/>
                    <a:gd name="T3" fmla="*/ 198 h 204"/>
                    <a:gd name="T4" fmla="*/ 376 w 422"/>
                    <a:gd name="T5" fmla="*/ 179 h 204"/>
                    <a:gd name="T6" fmla="*/ 394 w 422"/>
                    <a:gd name="T7" fmla="*/ 160 h 204"/>
                    <a:gd name="T8" fmla="*/ 401 w 422"/>
                    <a:gd name="T9" fmla="*/ 138 h 204"/>
                    <a:gd name="T10" fmla="*/ 390 w 422"/>
                    <a:gd name="T11" fmla="*/ 122 h 204"/>
                    <a:gd name="T12" fmla="*/ 416 w 422"/>
                    <a:gd name="T13" fmla="*/ 103 h 204"/>
                    <a:gd name="T14" fmla="*/ 417 w 422"/>
                    <a:gd name="T15" fmla="*/ 83 h 204"/>
                    <a:gd name="T16" fmla="*/ 380 w 422"/>
                    <a:gd name="T17" fmla="*/ 70 h 204"/>
                    <a:gd name="T18" fmla="*/ 341 w 422"/>
                    <a:gd name="T19" fmla="*/ 62 h 204"/>
                    <a:gd name="T20" fmla="*/ 320 w 422"/>
                    <a:gd name="T21" fmla="*/ 48 h 204"/>
                    <a:gd name="T22" fmla="*/ 303 w 422"/>
                    <a:gd name="T23" fmla="*/ 33 h 204"/>
                    <a:gd name="T24" fmla="*/ 276 w 422"/>
                    <a:gd name="T25" fmla="*/ 26 h 204"/>
                    <a:gd name="T26" fmla="*/ 253 w 422"/>
                    <a:gd name="T27" fmla="*/ 18 h 204"/>
                    <a:gd name="T28" fmla="*/ 251 w 422"/>
                    <a:gd name="T29" fmla="*/ 6 h 204"/>
                    <a:gd name="T30" fmla="*/ 226 w 422"/>
                    <a:gd name="T31" fmla="*/ 2 h 204"/>
                    <a:gd name="T32" fmla="*/ 184 w 422"/>
                    <a:gd name="T33" fmla="*/ 11 h 204"/>
                    <a:gd name="T34" fmla="*/ 132 w 422"/>
                    <a:gd name="T35" fmla="*/ 5 h 204"/>
                    <a:gd name="T36" fmla="*/ 91 w 422"/>
                    <a:gd name="T37" fmla="*/ 0 h 204"/>
                    <a:gd name="T38" fmla="*/ 68 w 422"/>
                    <a:gd name="T39" fmla="*/ 18 h 204"/>
                    <a:gd name="T40" fmla="*/ 43 w 422"/>
                    <a:gd name="T41" fmla="*/ 38 h 204"/>
                    <a:gd name="T42" fmla="*/ 5 w 422"/>
                    <a:gd name="T43" fmla="*/ 55 h 204"/>
                    <a:gd name="T44" fmla="*/ 12 w 422"/>
                    <a:gd name="T45" fmla="*/ 77 h 204"/>
                    <a:gd name="T46" fmla="*/ 10 w 422"/>
                    <a:gd name="T47" fmla="*/ 94 h 204"/>
                    <a:gd name="T48" fmla="*/ 2 w 422"/>
                    <a:gd name="T49" fmla="*/ 111 h 204"/>
                    <a:gd name="T50" fmla="*/ 7 w 422"/>
                    <a:gd name="T51" fmla="*/ 133 h 204"/>
                    <a:gd name="T52" fmla="*/ 16 w 422"/>
                    <a:gd name="T53" fmla="*/ 151 h 204"/>
                    <a:gd name="T54" fmla="*/ 27 w 422"/>
                    <a:gd name="T55" fmla="*/ 176 h 204"/>
                    <a:gd name="T56" fmla="*/ 41 w 422"/>
                    <a:gd name="T57" fmla="*/ 196 h 204"/>
                    <a:gd name="T58" fmla="*/ 53 w 422"/>
                    <a:gd name="T59" fmla="*/ 193 h 204"/>
                    <a:gd name="T60" fmla="*/ 80 w 422"/>
                    <a:gd name="T61" fmla="*/ 176 h 204"/>
                    <a:gd name="T62" fmla="*/ 102 w 422"/>
                    <a:gd name="T63" fmla="*/ 157 h 204"/>
                    <a:gd name="T64" fmla="*/ 102 w 422"/>
                    <a:gd name="T65" fmla="*/ 143 h 204"/>
                    <a:gd name="T66" fmla="*/ 107 w 422"/>
                    <a:gd name="T67" fmla="*/ 131 h 204"/>
                    <a:gd name="T68" fmla="*/ 99 w 422"/>
                    <a:gd name="T69" fmla="*/ 117 h 204"/>
                    <a:gd name="T70" fmla="*/ 81 w 422"/>
                    <a:gd name="T71" fmla="*/ 111 h 204"/>
                    <a:gd name="T72" fmla="*/ 87 w 422"/>
                    <a:gd name="T73" fmla="*/ 100 h 204"/>
                    <a:gd name="T74" fmla="*/ 96 w 422"/>
                    <a:gd name="T75" fmla="*/ 91 h 204"/>
                    <a:gd name="T76" fmla="*/ 101 w 422"/>
                    <a:gd name="T77" fmla="*/ 83 h 204"/>
                    <a:gd name="T78" fmla="*/ 124 w 422"/>
                    <a:gd name="T79" fmla="*/ 79 h 204"/>
                    <a:gd name="T80" fmla="*/ 144 w 422"/>
                    <a:gd name="T81" fmla="*/ 79 h 204"/>
                    <a:gd name="T82" fmla="*/ 169 w 422"/>
                    <a:gd name="T83" fmla="*/ 78 h 204"/>
                    <a:gd name="T84" fmla="*/ 187 w 422"/>
                    <a:gd name="T85" fmla="*/ 84 h 204"/>
                    <a:gd name="T86" fmla="*/ 200 w 422"/>
                    <a:gd name="T87" fmla="*/ 90 h 204"/>
                    <a:gd name="T88" fmla="*/ 227 w 422"/>
                    <a:gd name="T89" fmla="*/ 85 h 204"/>
                    <a:gd name="T90" fmla="*/ 251 w 422"/>
                    <a:gd name="T91" fmla="*/ 77 h 204"/>
                    <a:gd name="T92" fmla="*/ 267 w 422"/>
                    <a:gd name="T93" fmla="*/ 64 h 204"/>
                    <a:gd name="T94" fmla="*/ 280 w 422"/>
                    <a:gd name="T95" fmla="*/ 57 h 204"/>
                    <a:gd name="T96" fmla="*/ 305 w 422"/>
                    <a:gd name="T97" fmla="*/ 59 h 204"/>
                    <a:gd name="T98" fmla="*/ 312 w 422"/>
                    <a:gd name="T99" fmla="*/ 73 h 204"/>
                    <a:gd name="T100" fmla="*/ 324 w 422"/>
                    <a:gd name="T101" fmla="*/ 85 h 204"/>
                    <a:gd name="T102" fmla="*/ 321 w 422"/>
                    <a:gd name="T103" fmla="*/ 96 h 204"/>
                    <a:gd name="T104" fmla="*/ 318 w 422"/>
                    <a:gd name="T105" fmla="*/ 108 h 204"/>
                    <a:gd name="T106" fmla="*/ 325 w 422"/>
                    <a:gd name="T107" fmla="*/ 121 h 204"/>
                    <a:gd name="T108" fmla="*/ 325 w 422"/>
                    <a:gd name="T109" fmla="*/ 14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2" h="204">
                      <a:moveTo>
                        <a:pt x="322" y="160"/>
                      </a:moveTo>
                      <a:lnTo>
                        <a:pt x="334" y="176"/>
                      </a:lnTo>
                      <a:lnTo>
                        <a:pt x="347" y="189"/>
                      </a:lnTo>
                      <a:lnTo>
                        <a:pt x="362" y="198"/>
                      </a:lnTo>
                      <a:lnTo>
                        <a:pt x="368" y="191"/>
                      </a:lnTo>
                      <a:lnTo>
                        <a:pt x="376" y="179"/>
                      </a:lnTo>
                      <a:lnTo>
                        <a:pt x="382" y="165"/>
                      </a:lnTo>
                      <a:lnTo>
                        <a:pt x="394" y="160"/>
                      </a:lnTo>
                      <a:lnTo>
                        <a:pt x="400" y="150"/>
                      </a:lnTo>
                      <a:lnTo>
                        <a:pt x="401" y="138"/>
                      </a:lnTo>
                      <a:lnTo>
                        <a:pt x="396" y="128"/>
                      </a:lnTo>
                      <a:lnTo>
                        <a:pt x="390" y="122"/>
                      </a:lnTo>
                      <a:lnTo>
                        <a:pt x="404" y="112"/>
                      </a:lnTo>
                      <a:lnTo>
                        <a:pt x="416" y="103"/>
                      </a:lnTo>
                      <a:lnTo>
                        <a:pt x="421" y="93"/>
                      </a:lnTo>
                      <a:lnTo>
                        <a:pt x="417" y="83"/>
                      </a:lnTo>
                      <a:lnTo>
                        <a:pt x="398" y="75"/>
                      </a:lnTo>
                      <a:lnTo>
                        <a:pt x="380" y="70"/>
                      </a:lnTo>
                      <a:lnTo>
                        <a:pt x="359" y="67"/>
                      </a:lnTo>
                      <a:lnTo>
                        <a:pt x="341" y="62"/>
                      </a:lnTo>
                      <a:lnTo>
                        <a:pt x="330" y="56"/>
                      </a:lnTo>
                      <a:lnTo>
                        <a:pt x="320" y="48"/>
                      </a:lnTo>
                      <a:lnTo>
                        <a:pt x="313" y="42"/>
                      </a:lnTo>
                      <a:lnTo>
                        <a:pt x="303" y="33"/>
                      </a:lnTo>
                      <a:lnTo>
                        <a:pt x="291" y="29"/>
                      </a:lnTo>
                      <a:lnTo>
                        <a:pt x="276" y="26"/>
                      </a:lnTo>
                      <a:lnTo>
                        <a:pt x="259" y="28"/>
                      </a:lnTo>
                      <a:lnTo>
                        <a:pt x="253" y="18"/>
                      </a:lnTo>
                      <a:lnTo>
                        <a:pt x="255" y="13"/>
                      </a:lnTo>
                      <a:lnTo>
                        <a:pt x="251" y="6"/>
                      </a:lnTo>
                      <a:lnTo>
                        <a:pt x="238" y="2"/>
                      </a:lnTo>
                      <a:lnTo>
                        <a:pt x="226" y="2"/>
                      </a:lnTo>
                      <a:lnTo>
                        <a:pt x="209" y="6"/>
                      </a:lnTo>
                      <a:lnTo>
                        <a:pt x="184" y="11"/>
                      </a:lnTo>
                      <a:lnTo>
                        <a:pt x="161" y="8"/>
                      </a:lnTo>
                      <a:lnTo>
                        <a:pt x="132" y="5"/>
                      </a:lnTo>
                      <a:lnTo>
                        <a:pt x="109" y="1"/>
                      </a:lnTo>
                      <a:lnTo>
                        <a:pt x="91" y="0"/>
                      </a:lnTo>
                      <a:lnTo>
                        <a:pt x="77" y="7"/>
                      </a:lnTo>
                      <a:lnTo>
                        <a:pt x="68" y="18"/>
                      </a:lnTo>
                      <a:lnTo>
                        <a:pt x="58" y="28"/>
                      </a:lnTo>
                      <a:lnTo>
                        <a:pt x="43" y="38"/>
                      </a:lnTo>
                      <a:lnTo>
                        <a:pt x="26" y="46"/>
                      </a:lnTo>
                      <a:lnTo>
                        <a:pt x="5" y="55"/>
                      </a:lnTo>
                      <a:lnTo>
                        <a:pt x="4" y="66"/>
                      </a:lnTo>
                      <a:lnTo>
                        <a:pt x="12" y="77"/>
                      </a:lnTo>
                      <a:lnTo>
                        <a:pt x="16" y="84"/>
                      </a:lnTo>
                      <a:lnTo>
                        <a:pt x="10" y="94"/>
                      </a:lnTo>
                      <a:lnTo>
                        <a:pt x="5" y="103"/>
                      </a:lnTo>
                      <a:lnTo>
                        <a:pt x="2" y="111"/>
                      </a:lnTo>
                      <a:lnTo>
                        <a:pt x="0" y="122"/>
                      </a:lnTo>
                      <a:lnTo>
                        <a:pt x="7" y="133"/>
                      </a:lnTo>
                      <a:lnTo>
                        <a:pt x="14" y="141"/>
                      </a:lnTo>
                      <a:lnTo>
                        <a:pt x="16" y="151"/>
                      </a:lnTo>
                      <a:lnTo>
                        <a:pt x="19" y="164"/>
                      </a:lnTo>
                      <a:lnTo>
                        <a:pt x="27" y="176"/>
                      </a:lnTo>
                      <a:lnTo>
                        <a:pt x="32" y="185"/>
                      </a:lnTo>
                      <a:lnTo>
                        <a:pt x="41" y="196"/>
                      </a:lnTo>
                      <a:lnTo>
                        <a:pt x="48" y="203"/>
                      </a:lnTo>
                      <a:lnTo>
                        <a:pt x="53" y="193"/>
                      </a:lnTo>
                      <a:lnTo>
                        <a:pt x="63" y="183"/>
                      </a:lnTo>
                      <a:lnTo>
                        <a:pt x="80" y="176"/>
                      </a:lnTo>
                      <a:lnTo>
                        <a:pt x="94" y="166"/>
                      </a:lnTo>
                      <a:lnTo>
                        <a:pt x="102" y="157"/>
                      </a:lnTo>
                      <a:lnTo>
                        <a:pt x="105" y="149"/>
                      </a:lnTo>
                      <a:lnTo>
                        <a:pt x="102" y="143"/>
                      </a:lnTo>
                      <a:lnTo>
                        <a:pt x="105" y="136"/>
                      </a:lnTo>
                      <a:lnTo>
                        <a:pt x="107" y="131"/>
                      </a:lnTo>
                      <a:lnTo>
                        <a:pt x="105" y="124"/>
                      </a:lnTo>
                      <a:lnTo>
                        <a:pt x="99" y="117"/>
                      </a:lnTo>
                      <a:lnTo>
                        <a:pt x="91" y="113"/>
                      </a:lnTo>
                      <a:lnTo>
                        <a:pt x="81" y="111"/>
                      </a:lnTo>
                      <a:lnTo>
                        <a:pt x="83" y="106"/>
                      </a:lnTo>
                      <a:lnTo>
                        <a:pt x="87" y="100"/>
                      </a:lnTo>
                      <a:lnTo>
                        <a:pt x="94" y="94"/>
                      </a:lnTo>
                      <a:lnTo>
                        <a:pt x="96" y="91"/>
                      </a:lnTo>
                      <a:lnTo>
                        <a:pt x="98" y="87"/>
                      </a:lnTo>
                      <a:lnTo>
                        <a:pt x="101" y="83"/>
                      </a:lnTo>
                      <a:lnTo>
                        <a:pt x="110" y="79"/>
                      </a:lnTo>
                      <a:lnTo>
                        <a:pt x="124" y="79"/>
                      </a:lnTo>
                      <a:lnTo>
                        <a:pt x="136" y="79"/>
                      </a:lnTo>
                      <a:lnTo>
                        <a:pt x="144" y="79"/>
                      </a:lnTo>
                      <a:lnTo>
                        <a:pt x="157" y="78"/>
                      </a:lnTo>
                      <a:lnTo>
                        <a:pt x="169" y="78"/>
                      </a:lnTo>
                      <a:lnTo>
                        <a:pt x="181" y="80"/>
                      </a:lnTo>
                      <a:lnTo>
                        <a:pt x="187" y="84"/>
                      </a:lnTo>
                      <a:lnTo>
                        <a:pt x="194" y="88"/>
                      </a:lnTo>
                      <a:lnTo>
                        <a:pt x="200" y="90"/>
                      </a:lnTo>
                      <a:lnTo>
                        <a:pt x="212" y="90"/>
                      </a:lnTo>
                      <a:lnTo>
                        <a:pt x="227" y="85"/>
                      </a:lnTo>
                      <a:lnTo>
                        <a:pt x="239" y="81"/>
                      </a:lnTo>
                      <a:lnTo>
                        <a:pt x="251" y="77"/>
                      </a:lnTo>
                      <a:lnTo>
                        <a:pt x="259" y="71"/>
                      </a:lnTo>
                      <a:lnTo>
                        <a:pt x="267" y="64"/>
                      </a:lnTo>
                      <a:lnTo>
                        <a:pt x="272" y="59"/>
                      </a:lnTo>
                      <a:lnTo>
                        <a:pt x="280" y="57"/>
                      </a:lnTo>
                      <a:lnTo>
                        <a:pt x="290" y="58"/>
                      </a:lnTo>
                      <a:lnTo>
                        <a:pt x="305" y="59"/>
                      </a:lnTo>
                      <a:lnTo>
                        <a:pt x="308" y="66"/>
                      </a:lnTo>
                      <a:lnTo>
                        <a:pt x="312" y="73"/>
                      </a:lnTo>
                      <a:lnTo>
                        <a:pt x="319" y="80"/>
                      </a:lnTo>
                      <a:lnTo>
                        <a:pt x="324" y="85"/>
                      </a:lnTo>
                      <a:lnTo>
                        <a:pt x="326" y="90"/>
                      </a:lnTo>
                      <a:lnTo>
                        <a:pt x="321" y="96"/>
                      </a:lnTo>
                      <a:lnTo>
                        <a:pt x="318" y="103"/>
                      </a:lnTo>
                      <a:lnTo>
                        <a:pt x="318" y="108"/>
                      </a:lnTo>
                      <a:lnTo>
                        <a:pt x="321" y="116"/>
                      </a:lnTo>
                      <a:lnTo>
                        <a:pt x="325" y="121"/>
                      </a:lnTo>
                      <a:lnTo>
                        <a:pt x="334" y="127"/>
                      </a:lnTo>
                      <a:lnTo>
                        <a:pt x="325" y="141"/>
                      </a:lnTo>
                      <a:lnTo>
                        <a:pt x="322" y="160"/>
                      </a:lnTo>
                    </a:path>
                  </a:pathLst>
                </a:custGeom>
                <a:solidFill>
                  <a:srgbClr val="A04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34" name="Group 61">
                  <a:extLst>
                    <a:ext uri="{FF2B5EF4-FFF2-40B4-BE49-F238E27FC236}">
                      <a16:creationId xmlns:a16="http://schemas.microsoft.com/office/drawing/2014/main" id="{B065D535-6B45-75C0-9A17-8BB7510B2D8B}"/>
                    </a:ext>
                  </a:extLst>
                </p:cNvPr>
                <p:cNvGrpSpPr>
                  <a:grpSpLocks/>
                </p:cNvGrpSpPr>
                <p:nvPr/>
              </p:nvGrpSpPr>
              <p:grpSpPr bwMode="auto">
                <a:xfrm>
                  <a:off x="1751" y="701"/>
                  <a:ext cx="307" cy="103"/>
                  <a:chOff x="1751" y="701"/>
                  <a:chExt cx="307" cy="103"/>
                </a:xfrm>
              </p:grpSpPr>
              <p:sp>
                <p:nvSpPr>
                  <p:cNvPr id="35" name="Freeform 62">
                    <a:extLst>
                      <a:ext uri="{FF2B5EF4-FFF2-40B4-BE49-F238E27FC236}">
                        <a16:creationId xmlns:a16="http://schemas.microsoft.com/office/drawing/2014/main" id="{75D80D42-646E-8E1E-FCFD-3867BFDF78C7}"/>
                      </a:ext>
                    </a:extLst>
                  </p:cNvPr>
                  <p:cNvSpPr>
                    <a:spLocks/>
                  </p:cNvSpPr>
                  <p:nvPr/>
                </p:nvSpPr>
                <p:spPr bwMode="auto">
                  <a:xfrm>
                    <a:off x="1816" y="710"/>
                    <a:ext cx="51" cy="30"/>
                  </a:xfrm>
                  <a:custGeom>
                    <a:avLst/>
                    <a:gdLst>
                      <a:gd name="T0" fmla="*/ 50 w 51"/>
                      <a:gd name="T1" fmla="*/ 29 h 30"/>
                      <a:gd name="T2" fmla="*/ 36 w 51"/>
                      <a:gd name="T3" fmla="*/ 25 h 30"/>
                      <a:gd name="T4" fmla="*/ 29 w 51"/>
                      <a:gd name="T5" fmla="*/ 15 h 30"/>
                      <a:gd name="T6" fmla="*/ 31 w 51"/>
                      <a:gd name="T7" fmla="*/ 8 h 30"/>
                      <a:gd name="T8" fmla="*/ 42 w 51"/>
                      <a:gd name="T9" fmla="*/ 0 h 30"/>
                      <a:gd name="T10" fmla="*/ 35 w 51"/>
                      <a:gd name="T11" fmla="*/ 3 h 30"/>
                      <a:gd name="T12" fmla="*/ 29 w 51"/>
                      <a:gd name="T13" fmla="*/ 6 h 30"/>
                      <a:gd name="T14" fmla="*/ 21 w 51"/>
                      <a:gd name="T15" fmla="*/ 10 h 30"/>
                      <a:gd name="T16" fmla="*/ 21 w 51"/>
                      <a:gd name="T17" fmla="*/ 16 h 30"/>
                      <a:gd name="T18" fmla="*/ 25 w 51"/>
                      <a:gd name="T19" fmla="*/ 19 h 30"/>
                      <a:gd name="T20" fmla="*/ 25 w 51"/>
                      <a:gd name="T21" fmla="*/ 22 h 30"/>
                      <a:gd name="T22" fmla="*/ 17 w 51"/>
                      <a:gd name="T23" fmla="*/ 23 h 30"/>
                      <a:gd name="T24" fmla="*/ 10 w 51"/>
                      <a:gd name="T25" fmla="*/ 18 h 30"/>
                      <a:gd name="T26" fmla="*/ 7 w 51"/>
                      <a:gd name="T27" fmla="*/ 12 h 30"/>
                      <a:gd name="T28" fmla="*/ 0 w 51"/>
                      <a:gd name="T29" fmla="*/ 18 h 30"/>
                      <a:gd name="T30" fmla="*/ 10 w 51"/>
                      <a:gd name="T31" fmla="*/ 25 h 30"/>
                      <a:gd name="T32" fmla="*/ 10 w 51"/>
                      <a:gd name="T33" fmla="*/ 28 h 30"/>
                      <a:gd name="T34" fmla="*/ 24 w 51"/>
                      <a:gd name="T35" fmla="*/ 28 h 30"/>
                      <a:gd name="T36" fmla="*/ 36 w 51"/>
                      <a:gd name="T37" fmla="*/ 27 h 30"/>
                      <a:gd name="T38" fmla="*/ 50 w 51"/>
                      <a:gd name="T39"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30">
                        <a:moveTo>
                          <a:pt x="50" y="29"/>
                        </a:moveTo>
                        <a:lnTo>
                          <a:pt x="36" y="25"/>
                        </a:lnTo>
                        <a:lnTo>
                          <a:pt x="29" y="15"/>
                        </a:lnTo>
                        <a:lnTo>
                          <a:pt x="31" y="8"/>
                        </a:lnTo>
                        <a:lnTo>
                          <a:pt x="42" y="0"/>
                        </a:lnTo>
                        <a:lnTo>
                          <a:pt x="35" y="3"/>
                        </a:lnTo>
                        <a:lnTo>
                          <a:pt x="29" y="6"/>
                        </a:lnTo>
                        <a:lnTo>
                          <a:pt x="21" y="10"/>
                        </a:lnTo>
                        <a:lnTo>
                          <a:pt x="21" y="16"/>
                        </a:lnTo>
                        <a:lnTo>
                          <a:pt x="25" y="19"/>
                        </a:lnTo>
                        <a:lnTo>
                          <a:pt x="25" y="22"/>
                        </a:lnTo>
                        <a:lnTo>
                          <a:pt x="17" y="23"/>
                        </a:lnTo>
                        <a:lnTo>
                          <a:pt x="10" y="18"/>
                        </a:lnTo>
                        <a:lnTo>
                          <a:pt x="7" y="12"/>
                        </a:lnTo>
                        <a:lnTo>
                          <a:pt x="0" y="18"/>
                        </a:lnTo>
                        <a:lnTo>
                          <a:pt x="10" y="25"/>
                        </a:lnTo>
                        <a:lnTo>
                          <a:pt x="10" y="28"/>
                        </a:lnTo>
                        <a:lnTo>
                          <a:pt x="24" y="28"/>
                        </a:lnTo>
                        <a:lnTo>
                          <a:pt x="36" y="27"/>
                        </a:lnTo>
                        <a:lnTo>
                          <a:pt x="50" y="29"/>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36" name="Freeform 63">
                    <a:extLst>
                      <a:ext uri="{FF2B5EF4-FFF2-40B4-BE49-F238E27FC236}">
                        <a16:creationId xmlns:a16="http://schemas.microsoft.com/office/drawing/2014/main" id="{946F97A1-D425-84C3-DF7E-16B4221BD070}"/>
                      </a:ext>
                    </a:extLst>
                  </p:cNvPr>
                  <p:cNvSpPr>
                    <a:spLocks/>
                  </p:cNvSpPr>
                  <p:nvPr/>
                </p:nvSpPr>
                <p:spPr bwMode="auto">
                  <a:xfrm>
                    <a:off x="1944" y="701"/>
                    <a:ext cx="32" cy="20"/>
                  </a:xfrm>
                  <a:custGeom>
                    <a:avLst/>
                    <a:gdLst>
                      <a:gd name="T0" fmla="*/ 19 w 32"/>
                      <a:gd name="T1" fmla="*/ 19 h 20"/>
                      <a:gd name="T2" fmla="*/ 24 w 32"/>
                      <a:gd name="T3" fmla="*/ 10 h 20"/>
                      <a:gd name="T4" fmla="*/ 22 w 32"/>
                      <a:gd name="T5" fmla="*/ 5 h 20"/>
                      <a:gd name="T6" fmla="*/ 10 w 32"/>
                      <a:gd name="T7" fmla="*/ 4 h 20"/>
                      <a:gd name="T8" fmla="*/ 0 w 32"/>
                      <a:gd name="T9" fmla="*/ 4 h 20"/>
                      <a:gd name="T10" fmla="*/ 8 w 32"/>
                      <a:gd name="T11" fmla="*/ 0 h 20"/>
                      <a:gd name="T12" fmla="*/ 19 w 32"/>
                      <a:gd name="T13" fmla="*/ 1 h 20"/>
                      <a:gd name="T14" fmla="*/ 29 w 32"/>
                      <a:gd name="T15" fmla="*/ 5 h 20"/>
                      <a:gd name="T16" fmla="*/ 31 w 32"/>
                      <a:gd name="T17" fmla="*/ 11 h 20"/>
                      <a:gd name="T18" fmla="*/ 19 w 32"/>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0">
                        <a:moveTo>
                          <a:pt x="19" y="19"/>
                        </a:moveTo>
                        <a:lnTo>
                          <a:pt x="24" y="10"/>
                        </a:lnTo>
                        <a:lnTo>
                          <a:pt x="22" y="5"/>
                        </a:lnTo>
                        <a:lnTo>
                          <a:pt x="10" y="4"/>
                        </a:lnTo>
                        <a:lnTo>
                          <a:pt x="0" y="4"/>
                        </a:lnTo>
                        <a:lnTo>
                          <a:pt x="8" y="0"/>
                        </a:lnTo>
                        <a:lnTo>
                          <a:pt x="19" y="1"/>
                        </a:lnTo>
                        <a:lnTo>
                          <a:pt x="29" y="5"/>
                        </a:lnTo>
                        <a:lnTo>
                          <a:pt x="31" y="11"/>
                        </a:lnTo>
                        <a:lnTo>
                          <a:pt x="19" y="19"/>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37" name="Freeform 64">
                    <a:extLst>
                      <a:ext uri="{FF2B5EF4-FFF2-40B4-BE49-F238E27FC236}">
                        <a16:creationId xmlns:a16="http://schemas.microsoft.com/office/drawing/2014/main" id="{BB830015-E9B1-6E63-C8CF-C520B453FEF0}"/>
                      </a:ext>
                    </a:extLst>
                  </p:cNvPr>
                  <p:cNvSpPr>
                    <a:spLocks/>
                  </p:cNvSpPr>
                  <p:nvPr/>
                </p:nvSpPr>
                <p:spPr bwMode="auto">
                  <a:xfrm>
                    <a:off x="1751" y="752"/>
                    <a:ext cx="22" cy="19"/>
                  </a:xfrm>
                  <a:custGeom>
                    <a:avLst/>
                    <a:gdLst>
                      <a:gd name="T0" fmla="*/ 21 w 22"/>
                      <a:gd name="T1" fmla="*/ 16 h 19"/>
                      <a:gd name="T2" fmla="*/ 9 w 22"/>
                      <a:gd name="T3" fmla="*/ 16 h 19"/>
                      <a:gd name="T4" fmla="*/ 6 w 22"/>
                      <a:gd name="T5" fmla="*/ 14 h 19"/>
                      <a:gd name="T6" fmla="*/ 2 w 22"/>
                      <a:gd name="T7" fmla="*/ 5 h 19"/>
                      <a:gd name="T8" fmla="*/ 2 w 22"/>
                      <a:gd name="T9" fmla="*/ 0 h 19"/>
                      <a:gd name="T10" fmla="*/ 0 w 22"/>
                      <a:gd name="T11" fmla="*/ 8 h 19"/>
                      <a:gd name="T12" fmla="*/ 2 w 22"/>
                      <a:gd name="T13" fmla="*/ 14 h 19"/>
                      <a:gd name="T14" fmla="*/ 5 w 22"/>
                      <a:gd name="T15" fmla="*/ 18 h 19"/>
                      <a:gd name="T16" fmla="*/ 21 w 22"/>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9">
                        <a:moveTo>
                          <a:pt x="21" y="16"/>
                        </a:moveTo>
                        <a:lnTo>
                          <a:pt x="9" y="16"/>
                        </a:lnTo>
                        <a:lnTo>
                          <a:pt x="6" y="14"/>
                        </a:lnTo>
                        <a:lnTo>
                          <a:pt x="2" y="5"/>
                        </a:lnTo>
                        <a:lnTo>
                          <a:pt x="2" y="0"/>
                        </a:lnTo>
                        <a:lnTo>
                          <a:pt x="0" y="8"/>
                        </a:lnTo>
                        <a:lnTo>
                          <a:pt x="2" y="14"/>
                        </a:lnTo>
                        <a:lnTo>
                          <a:pt x="5" y="18"/>
                        </a:lnTo>
                        <a:lnTo>
                          <a:pt x="21" y="16"/>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38" name="Freeform 65">
                    <a:extLst>
                      <a:ext uri="{FF2B5EF4-FFF2-40B4-BE49-F238E27FC236}">
                        <a16:creationId xmlns:a16="http://schemas.microsoft.com/office/drawing/2014/main" id="{543E094C-E96E-A0F3-93E9-0365B41DC7CA}"/>
                      </a:ext>
                    </a:extLst>
                  </p:cNvPr>
                  <p:cNvSpPr>
                    <a:spLocks/>
                  </p:cNvSpPr>
                  <p:nvPr/>
                </p:nvSpPr>
                <p:spPr bwMode="auto">
                  <a:xfrm>
                    <a:off x="1758" y="770"/>
                    <a:ext cx="18" cy="20"/>
                  </a:xfrm>
                  <a:custGeom>
                    <a:avLst/>
                    <a:gdLst>
                      <a:gd name="T0" fmla="*/ 17 w 18"/>
                      <a:gd name="T1" fmla="*/ 0 h 20"/>
                      <a:gd name="T2" fmla="*/ 3 w 18"/>
                      <a:gd name="T3" fmla="*/ 5 h 20"/>
                      <a:gd name="T4" fmla="*/ 0 w 18"/>
                      <a:gd name="T5" fmla="*/ 10 h 20"/>
                      <a:gd name="T6" fmla="*/ 0 w 18"/>
                      <a:gd name="T7" fmla="*/ 15 h 20"/>
                      <a:gd name="T8" fmla="*/ 8 w 18"/>
                      <a:gd name="T9" fmla="*/ 19 h 20"/>
                      <a:gd name="T10" fmla="*/ 3 w 18"/>
                      <a:gd name="T11" fmla="*/ 13 h 20"/>
                      <a:gd name="T12" fmla="*/ 4 w 18"/>
                      <a:gd name="T13" fmla="*/ 10 h 20"/>
                      <a:gd name="T14" fmla="*/ 10 w 18"/>
                      <a:gd name="T15" fmla="*/ 6 h 20"/>
                      <a:gd name="T16" fmla="*/ 17 w 1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7" y="0"/>
                        </a:moveTo>
                        <a:lnTo>
                          <a:pt x="3" y="5"/>
                        </a:lnTo>
                        <a:lnTo>
                          <a:pt x="0" y="10"/>
                        </a:lnTo>
                        <a:lnTo>
                          <a:pt x="0" y="15"/>
                        </a:lnTo>
                        <a:lnTo>
                          <a:pt x="8" y="19"/>
                        </a:lnTo>
                        <a:lnTo>
                          <a:pt x="3" y="13"/>
                        </a:lnTo>
                        <a:lnTo>
                          <a:pt x="4" y="10"/>
                        </a:lnTo>
                        <a:lnTo>
                          <a:pt x="10" y="6"/>
                        </a:lnTo>
                        <a:lnTo>
                          <a:pt x="17" y="0"/>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39" name="Freeform 66">
                    <a:extLst>
                      <a:ext uri="{FF2B5EF4-FFF2-40B4-BE49-F238E27FC236}">
                        <a16:creationId xmlns:a16="http://schemas.microsoft.com/office/drawing/2014/main" id="{8B7FD110-54D3-1C94-BCBE-74A0396CA3D3}"/>
                      </a:ext>
                    </a:extLst>
                  </p:cNvPr>
                  <p:cNvSpPr>
                    <a:spLocks/>
                  </p:cNvSpPr>
                  <p:nvPr/>
                </p:nvSpPr>
                <p:spPr bwMode="auto">
                  <a:xfrm>
                    <a:off x="2018" y="789"/>
                    <a:ext cx="40" cy="15"/>
                  </a:xfrm>
                  <a:custGeom>
                    <a:avLst/>
                    <a:gdLst>
                      <a:gd name="T0" fmla="*/ 7 w 40"/>
                      <a:gd name="T1" fmla="*/ 0 h 15"/>
                      <a:gd name="T2" fmla="*/ 23 w 40"/>
                      <a:gd name="T3" fmla="*/ 4 h 15"/>
                      <a:gd name="T4" fmla="*/ 32 w 40"/>
                      <a:gd name="T5" fmla="*/ 4 h 15"/>
                      <a:gd name="T6" fmla="*/ 39 w 40"/>
                      <a:gd name="T7" fmla="*/ 0 h 15"/>
                      <a:gd name="T8" fmla="*/ 32 w 40"/>
                      <a:gd name="T9" fmla="*/ 4 h 15"/>
                      <a:gd name="T10" fmla="*/ 24 w 40"/>
                      <a:gd name="T11" fmla="*/ 7 h 15"/>
                      <a:gd name="T12" fmla="*/ 29 w 40"/>
                      <a:gd name="T13" fmla="*/ 10 h 15"/>
                      <a:gd name="T14" fmla="*/ 37 w 40"/>
                      <a:gd name="T15" fmla="*/ 12 h 15"/>
                      <a:gd name="T16" fmla="*/ 24 w 40"/>
                      <a:gd name="T17" fmla="*/ 13 h 15"/>
                      <a:gd name="T18" fmla="*/ 20 w 40"/>
                      <a:gd name="T19" fmla="*/ 10 h 15"/>
                      <a:gd name="T20" fmla="*/ 16 w 40"/>
                      <a:gd name="T21" fmla="*/ 7 h 15"/>
                      <a:gd name="T22" fmla="*/ 9 w 40"/>
                      <a:gd name="T23" fmla="*/ 8 h 15"/>
                      <a:gd name="T24" fmla="*/ 5 w 40"/>
                      <a:gd name="T25" fmla="*/ 14 h 15"/>
                      <a:gd name="T26" fmla="*/ 0 w 40"/>
                      <a:gd name="T27" fmla="*/ 8 h 15"/>
                      <a:gd name="T28" fmla="*/ 2 w 40"/>
                      <a:gd name="T29" fmla="*/ 4 h 15"/>
                      <a:gd name="T30" fmla="*/ 7 w 40"/>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15">
                        <a:moveTo>
                          <a:pt x="7" y="0"/>
                        </a:moveTo>
                        <a:lnTo>
                          <a:pt x="23" y="4"/>
                        </a:lnTo>
                        <a:lnTo>
                          <a:pt x="32" y="4"/>
                        </a:lnTo>
                        <a:lnTo>
                          <a:pt x="39" y="0"/>
                        </a:lnTo>
                        <a:lnTo>
                          <a:pt x="32" y="4"/>
                        </a:lnTo>
                        <a:lnTo>
                          <a:pt x="24" y="7"/>
                        </a:lnTo>
                        <a:lnTo>
                          <a:pt x="29" y="10"/>
                        </a:lnTo>
                        <a:lnTo>
                          <a:pt x="37" y="12"/>
                        </a:lnTo>
                        <a:lnTo>
                          <a:pt x="24" y="13"/>
                        </a:lnTo>
                        <a:lnTo>
                          <a:pt x="20" y="10"/>
                        </a:lnTo>
                        <a:lnTo>
                          <a:pt x="16" y="7"/>
                        </a:lnTo>
                        <a:lnTo>
                          <a:pt x="9" y="8"/>
                        </a:lnTo>
                        <a:lnTo>
                          <a:pt x="5" y="14"/>
                        </a:lnTo>
                        <a:lnTo>
                          <a:pt x="0" y="8"/>
                        </a:lnTo>
                        <a:lnTo>
                          <a:pt x="2" y="4"/>
                        </a:lnTo>
                        <a:lnTo>
                          <a:pt x="7" y="0"/>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grpSp>
        <p:sp>
          <p:nvSpPr>
            <p:cNvPr id="17" name="Freeform 67">
              <a:extLst>
                <a:ext uri="{FF2B5EF4-FFF2-40B4-BE49-F238E27FC236}">
                  <a16:creationId xmlns:a16="http://schemas.microsoft.com/office/drawing/2014/main" id="{901CF4A4-76B4-D83C-A6BF-73B3FB8B3EFD}"/>
                </a:ext>
              </a:extLst>
            </p:cNvPr>
            <p:cNvSpPr>
              <a:spLocks/>
            </p:cNvSpPr>
            <p:nvPr/>
          </p:nvSpPr>
          <p:spPr bwMode="auto">
            <a:xfrm>
              <a:off x="1838" y="845"/>
              <a:ext cx="196" cy="80"/>
            </a:xfrm>
            <a:custGeom>
              <a:avLst/>
              <a:gdLst>
                <a:gd name="T0" fmla="*/ 125 w 207"/>
                <a:gd name="T1" fmla="*/ 0 h 85"/>
                <a:gd name="T2" fmla="*/ 156 w 207"/>
                <a:gd name="T3" fmla="*/ 5 h 85"/>
                <a:gd name="T4" fmla="*/ 178 w 207"/>
                <a:gd name="T5" fmla="*/ 10 h 85"/>
                <a:gd name="T6" fmla="*/ 194 w 207"/>
                <a:gd name="T7" fmla="*/ 17 h 85"/>
                <a:gd name="T8" fmla="*/ 200 w 207"/>
                <a:gd name="T9" fmla="*/ 23 h 85"/>
                <a:gd name="T10" fmla="*/ 206 w 207"/>
                <a:gd name="T11" fmla="*/ 35 h 85"/>
                <a:gd name="T12" fmla="*/ 202 w 207"/>
                <a:gd name="T13" fmla="*/ 45 h 85"/>
                <a:gd name="T14" fmla="*/ 197 w 207"/>
                <a:gd name="T15" fmla="*/ 56 h 85"/>
                <a:gd name="T16" fmla="*/ 185 w 207"/>
                <a:gd name="T17" fmla="*/ 66 h 85"/>
                <a:gd name="T18" fmla="*/ 169 w 207"/>
                <a:gd name="T19" fmla="*/ 73 h 85"/>
                <a:gd name="T20" fmla="*/ 152 w 207"/>
                <a:gd name="T21" fmla="*/ 78 h 85"/>
                <a:gd name="T22" fmla="*/ 132 w 207"/>
                <a:gd name="T23" fmla="*/ 82 h 85"/>
                <a:gd name="T24" fmla="*/ 107 w 207"/>
                <a:gd name="T25" fmla="*/ 84 h 85"/>
                <a:gd name="T26" fmla="*/ 81 w 207"/>
                <a:gd name="T27" fmla="*/ 84 h 85"/>
                <a:gd name="T28" fmla="*/ 53 w 207"/>
                <a:gd name="T29" fmla="*/ 82 h 85"/>
                <a:gd name="T30" fmla="*/ 24 w 207"/>
                <a:gd name="T31" fmla="*/ 77 h 85"/>
                <a:gd name="T32" fmla="*/ 9 w 207"/>
                <a:gd name="T33" fmla="*/ 69 h 85"/>
                <a:gd name="T34" fmla="*/ 0 w 207"/>
                <a:gd name="T35" fmla="*/ 59 h 85"/>
                <a:gd name="T36" fmla="*/ 0 w 207"/>
                <a:gd name="T37" fmla="*/ 50 h 85"/>
                <a:gd name="T38" fmla="*/ 2 w 207"/>
                <a:gd name="T39" fmla="*/ 40 h 85"/>
                <a:gd name="T40" fmla="*/ 11 w 207"/>
                <a:gd name="T41" fmla="*/ 30 h 85"/>
                <a:gd name="T42" fmla="*/ 20 w 207"/>
                <a:gd name="T43" fmla="*/ 22 h 85"/>
                <a:gd name="T44" fmla="*/ 36 w 207"/>
                <a:gd name="T45" fmla="*/ 15 h 85"/>
                <a:gd name="T46" fmla="*/ 28 w 207"/>
                <a:gd name="T47" fmla="*/ 1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 h="85">
                  <a:moveTo>
                    <a:pt x="125" y="0"/>
                  </a:moveTo>
                  <a:lnTo>
                    <a:pt x="156" y="5"/>
                  </a:lnTo>
                  <a:lnTo>
                    <a:pt x="178" y="10"/>
                  </a:lnTo>
                  <a:lnTo>
                    <a:pt x="194" y="17"/>
                  </a:lnTo>
                  <a:lnTo>
                    <a:pt x="200" y="23"/>
                  </a:lnTo>
                  <a:lnTo>
                    <a:pt x="206" y="35"/>
                  </a:lnTo>
                  <a:lnTo>
                    <a:pt x="202" y="45"/>
                  </a:lnTo>
                  <a:lnTo>
                    <a:pt x="197" y="56"/>
                  </a:lnTo>
                  <a:lnTo>
                    <a:pt x="185" y="66"/>
                  </a:lnTo>
                  <a:lnTo>
                    <a:pt x="169" y="73"/>
                  </a:lnTo>
                  <a:lnTo>
                    <a:pt x="152" y="78"/>
                  </a:lnTo>
                  <a:lnTo>
                    <a:pt x="132" y="82"/>
                  </a:lnTo>
                  <a:lnTo>
                    <a:pt x="107" y="84"/>
                  </a:lnTo>
                  <a:lnTo>
                    <a:pt x="81" y="84"/>
                  </a:lnTo>
                  <a:lnTo>
                    <a:pt x="53" y="82"/>
                  </a:lnTo>
                  <a:lnTo>
                    <a:pt x="24" y="77"/>
                  </a:lnTo>
                  <a:lnTo>
                    <a:pt x="9" y="69"/>
                  </a:lnTo>
                  <a:lnTo>
                    <a:pt x="0" y="59"/>
                  </a:lnTo>
                  <a:lnTo>
                    <a:pt x="0" y="50"/>
                  </a:lnTo>
                  <a:lnTo>
                    <a:pt x="2" y="40"/>
                  </a:lnTo>
                  <a:lnTo>
                    <a:pt x="11" y="30"/>
                  </a:lnTo>
                  <a:lnTo>
                    <a:pt x="20" y="22"/>
                  </a:lnTo>
                  <a:lnTo>
                    <a:pt x="36" y="15"/>
                  </a:lnTo>
                  <a:lnTo>
                    <a:pt x="28" y="1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18" name="Group 68">
              <a:extLst>
                <a:ext uri="{FF2B5EF4-FFF2-40B4-BE49-F238E27FC236}">
                  <a16:creationId xmlns:a16="http://schemas.microsoft.com/office/drawing/2014/main" id="{CB09CE44-0F04-D773-1D79-46DB39D8C659}"/>
                </a:ext>
              </a:extLst>
            </p:cNvPr>
            <p:cNvGrpSpPr>
              <a:grpSpLocks/>
            </p:cNvGrpSpPr>
            <p:nvPr/>
          </p:nvGrpSpPr>
          <p:grpSpPr bwMode="auto">
            <a:xfrm>
              <a:off x="1811" y="964"/>
              <a:ext cx="204" cy="53"/>
              <a:chOff x="1779" y="984"/>
              <a:chExt cx="216" cy="56"/>
            </a:xfrm>
          </p:grpSpPr>
          <p:grpSp>
            <p:nvGrpSpPr>
              <p:cNvPr id="22" name="Group 69">
                <a:extLst>
                  <a:ext uri="{FF2B5EF4-FFF2-40B4-BE49-F238E27FC236}">
                    <a16:creationId xmlns:a16="http://schemas.microsoft.com/office/drawing/2014/main" id="{A092495C-6753-D23A-8A84-0A3E89AF8AAD}"/>
                  </a:ext>
                </a:extLst>
              </p:cNvPr>
              <p:cNvGrpSpPr>
                <a:grpSpLocks/>
              </p:cNvGrpSpPr>
              <p:nvPr/>
            </p:nvGrpSpPr>
            <p:grpSpPr bwMode="auto">
              <a:xfrm>
                <a:off x="1801" y="1001"/>
                <a:ext cx="173" cy="35"/>
                <a:chOff x="1801" y="1001"/>
                <a:chExt cx="173" cy="35"/>
              </a:xfrm>
            </p:grpSpPr>
            <p:grpSp>
              <p:nvGrpSpPr>
                <p:cNvPr id="26" name="Group 70">
                  <a:extLst>
                    <a:ext uri="{FF2B5EF4-FFF2-40B4-BE49-F238E27FC236}">
                      <a16:creationId xmlns:a16="http://schemas.microsoft.com/office/drawing/2014/main" id="{25946E0E-598A-2137-B9AE-487220AEBA64}"/>
                    </a:ext>
                  </a:extLst>
                </p:cNvPr>
                <p:cNvGrpSpPr>
                  <a:grpSpLocks/>
                </p:cNvGrpSpPr>
                <p:nvPr/>
              </p:nvGrpSpPr>
              <p:grpSpPr bwMode="auto">
                <a:xfrm>
                  <a:off x="1801" y="1010"/>
                  <a:ext cx="166" cy="26"/>
                  <a:chOff x="1801" y="1010"/>
                  <a:chExt cx="166" cy="26"/>
                </a:xfrm>
              </p:grpSpPr>
              <p:sp>
                <p:nvSpPr>
                  <p:cNvPr id="28" name="Oval 71">
                    <a:extLst>
                      <a:ext uri="{FF2B5EF4-FFF2-40B4-BE49-F238E27FC236}">
                        <a16:creationId xmlns:a16="http://schemas.microsoft.com/office/drawing/2014/main" id="{54DCBC0F-2B7A-D3A5-1F87-43AE94B39930}"/>
                      </a:ext>
                    </a:extLst>
                  </p:cNvPr>
                  <p:cNvSpPr>
                    <a:spLocks noChangeArrowheads="1"/>
                  </p:cNvSpPr>
                  <p:nvPr/>
                </p:nvSpPr>
                <p:spPr bwMode="auto">
                  <a:xfrm>
                    <a:off x="1801" y="1010"/>
                    <a:ext cx="166" cy="26"/>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29" name="Oval 72">
                    <a:extLst>
                      <a:ext uri="{FF2B5EF4-FFF2-40B4-BE49-F238E27FC236}">
                        <a16:creationId xmlns:a16="http://schemas.microsoft.com/office/drawing/2014/main" id="{D45F136C-DECD-6C10-4096-E2CF7E975CC3}"/>
                      </a:ext>
                    </a:extLst>
                  </p:cNvPr>
                  <p:cNvSpPr>
                    <a:spLocks noChangeArrowheads="1"/>
                  </p:cNvSpPr>
                  <p:nvPr/>
                </p:nvSpPr>
                <p:spPr bwMode="auto">
                  <a:xfrm>
                    <a:off x="1818" y="1024"/>
                    <a:ext cx="129" cy="8"/>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30" name="Rectangle 73">
                    <a:extLst>
                      <a:ext uri="{FF2B5EF4-FFF2-40B4-BE49-F238E27FC236}">
                        <a16:creationId xmlns:a16="http://schemas.microsoft.com/office/drawing/2014/main" id="{F11FBC6B-D51C-5F10-F8BD-CCB72A89DCBF}"/>
                      </a:ext>
                    </a:extLst>
                  </p:cNvPr>
                  <p:cNvSpPr>
                    <a:spLocks noChangeArrowheads="1"/>
                  </p:cNvSpPr>
                  <p:nvPr/>
                </p:nvSpPr>
                <p:spPr bwMode="auto">
                  <a:xfrm>
                    <a:off x="1815" y="1016"/>
                    <a:ext cx="133" cy="7"/>
                  </a:xfrm>
                  <a:prstGeom prst="rect">
                    <a:avLst/>
                  </a:prstGeom>
                  <a:solidFill>
                    <a:srgbClr val="00000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sp>
              <p:nvSpPr>
                <p:cNvPr id="27" name="Freeform 74">
                  <a:extLst>
                    <a:ext uri="{FF2B5EF4-FFF2-40B4-BE49-F238E27FC236}">
                      <a16:creationId xmlns:a16="http://schemas.microsoft.com/office/drawing/2014/main" id="{73191ABE-76CB-723A-AED6-F0E866511397}"/>
                    </a:ext>
                  </a:extLst>
                </p:cNvPr>
                <p:cNvSpPr>
                  <a:spLocks/>
                </p:cNvSpPr>
                <p:nvPr/>
              </p:nvSpPr>
              <p:spPr bwMode="auto">
                <a:xfrm>
                  <a:off x="1802" y="1001"/>
                  <a:ext cx="172" cy="17"/>
                </a:xfrm>
                <a:custGeom>
                  <a:avLst/>
                  <a:gdLst>
                    <a:gd name="T0" fmla="*/ 1 w 172"/>
                    <a:gd name="T1" fmla="*/ 0 h 17"/>
                    <a:gd name="T2" fmla="*/ 31 w 172"/>
                    <a:gd name="T3" fmla="*/ 2 h 17"/>
                    <a:gd name="T4" fmla="*/ 65 w 172"/>
                    <a:gd name="T5" fmla="*/ 3 h 17"/>
                    <a:gd name="T6" fmla="*/ 106 w 172"/>
                    <a:gd name="T7" fmla="*/ 3 h 17"/>
                    <a:gd name="T8" fmla="*/ 141 w 172"/>
                    <a:gd name="T9" fmla="*/ 2 h 17"/>
                    <a:gd name="T10" fmla="*/ 169 w 172"/>
                    <a:gd name="T11" fmla="*/ 0 h 17"/>
                    <a:gd name="T12" fmla="*/ 171 w 172"/>
                    <a:gd name="T13" fmla="*/ 16 h 17"/>
                    <a:gd name="T14" fmla="*/ 0 w 172"/>
                    <a:gd name="T15" fmla="*/ 16 h 17"/>
                    <a:gd name="T16" fmla="*/ 1 w 17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17">
                      <a:moveTo>
                        <a:pt x="1" y="0"/>
                      </a:moveTo>
                      <a:lnTo>
                        <a:pt x="31" y="2"/>
                      </a:lnTo>
                      <a:lnTo>
                        <a:pt x="65" y="3"/>
                      </a:lnTo>
                      <a:lnTo>
                        <a:pt x="106" y="3"/>
                      </a:lnTo>
                      <a:lnTo>
                        <a:pt x="141" y="2"/>
                      </a:lnTo>
                      <a:lnTo>
                        <a:pt x="169" y="0"/>
                      </a:lnTo>
                      <a:lnTo>
                        <a:pt x="171" y="16"/>
                      </a:lnTo>
                      <a:lnTo>
                        <a:pt x="0" y="16"/>
                      </a:lnTo>
                      <a:lnTo>
                        <a:pt x="1"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nvGrpSpPr>
              <p:cNvPr id="23" name="Group 75">
                <a:extLst>
                  <a:ext uri="{FF2B5EF4-FFF2-40B4-BE49-F238E27FC236}">
                    <a16:creationId xmlns:a16="http://schemas.microsoft.com/office/drawing/2014/main" id="{7D887D53-FFBD-26D2-B529-554392598DC0}"/>
                  </a:ext>
                </a:extLst>
              </p:cNvPr>
              <p:cNvGrpSpPr>
                <a:grpSpLocks/>
              </p:cNvGrpSpPr>
              <p:nvPr/>
            </p:nvGrpSpPr>
            <p:grpSpPr bwMode="auto">
              <a:xfrm>
                <a:off x="1779" y="984"/>
                <a:ext cx="216" cy="56"/>
                <a:chOff x="1779" y="984"/>
                <a:chExt cx="216" cy="56"/>
              </a:xfrm>
            </p:grpSpPr>
            <p:sp>
              <p:nvSpPr>
                <p:cNvPr id="24" name="Arc 76">
                  <a:extLst>
                    <a:ext uri="{FF2B5EF4-FFF2-40B4-BE49-F238E27FC236}">
                      <a16:creationId xmlns:a16="http://schemas.microsoft.com/office/drawing/2014/main" id="{8C9B3039-A19C-B38B-5C97-858A9E9C7737}"/>
                    </a:ext>
                  </a:extLst>
                </p:cNvPr>
                <p:cNvSpPr>
                  <a:spLocks/>
                </p:cNvSpPr>
                <p:nvPr/>
              </p:nvSpPr>
              <p:spPr bwMode="auto">
                <a:xfrm>
                  <a:off x="1779" y="984"/>
                  <a:ext cx="18" cy="55"/>
                </a:xfrm>
                <a:custGeom>
                  <a:avLst/>
                  <a:gdLst>
                    <a:gd name="G0" fmla="+- 0 0 0"/>
                    <a:gd name="G1" fmla="+- 21289 0 0"/>
                    <a:gd name="G2" fmla="+- 21600 0 0"/>
                    <a:gd name="T0" fmla="*/ 3650 w 21600"/>
                    <a:gd name="T1" fmla="*/ 0 h 41015"/>
                    <a:gd name="T2" fmla="*/ 8801 w 21600"/>
                    <a:gd name="T3" fmla="*/ 41015 h 41015"/>
                    <a:gd name="T4" fmla="*/ 0 w 21600"/>
                    <a:gd name="T5" fmla="*/ 21289 h 41015"/>
                  </a:gdLst>
                  <a:ahLst/>
                  <a:cxnLst>
                    <a:cxn ang="0">
                      <a:pos x="T0" y="T1"/>
                    </a:cxn>
                    <a:cxn ang="0">
                      <a:pos x="T2" y="T3"/>
                    </a:cxn>
                    <a:cxn ang="0">
                      <a:pos x="T4" y="T5"/>
                    </a:cxn>
                  </a:cxnLst>
                  <a:rect l="0" t="0" r="r" b="b"/>
                  <a:pathLst>
                    <a:path w="21600" h="41015" fill="none" extrusionOk="0">
                      <a:moveTo>
                        <a:pt x="3650" y="-1"/>
                      </a:moveTo>
                      <a:cubicBezTo>
                        <a:pt x="14019" y="1777"/>
                        <a:pt x="21600" y="10768"/>
                        <a:pt x="21600" y="21289"/>
                      </a:cubicBezTo>
                      <a:cubicBezTo>
                        <a:pt x="21600" y="29813"/>
                        <a:pt x="16586" y="37541"/>
                        <a:pt x="8800" y="41014"/>
                      </a:cubicBezTo>
                    </a:path>
                    <a:path w="21600" h="41015" stroke="0" extrusionOk="0">
                      <a:moveTo>
                        <a:pt x="3650" y="-1"/>
                      </a:moveTo>
                      <a:cubicBezTo>
                        <a:pt x="14019" y="1777"/>
                        <a:pt x="21600" y="10768"/>
                        <a:pt x="21600" y="21289"/>
                      </a:cubicBezTo>
                      <a:cubicBezTo>
                        <a:pt x="21600" y="29813"/>
                        <a:pt x="16586" y="37541"/>
                        <a:pt x="8800" y="41014"/>
                      </a:cubicBezTo>
                      <a:lnTo>
                        <a:pt x="0" y="21289"/>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25" name="Arc 77">
                  <a:extLst>
                    <a:ext uri="{FF2B5EF4-FFF2-40B4-BE49-F238E27FC236}">
                      <a16:creationId xmlns:a16="http://schemas.microsoft.com/office/drawing/2014/main" id="{EDF20621-07CE-7104-3BCC-1C87AD15D48A}"/>
                    </a:ext>
                  </a:extLst>
                </p:cNvPr>
                <p:cNvSpPr>
                  <a:spLocks/>
                </p:cNvSpPr>
                <p:nvPr/>
              </p:nvSpPr>
              <p:spPr bwMode="auto">
                <a:xfrm>
                  <a:off x="1976" y="985"/>
                  <a:ext cx="19" cy="55"/>
                </a:xfrm>
                <a:custGeom>
                  <a:avLst/>
                  <a:gdLst>
                    <a:gd name="G0" fmla="+- 21600 0 0"/>
                    <a:gd name="G1" fmla="+- 21336 0 0"/>
                    <a:gd name="G2" fmla="+- 21600 0 0"/>
                    <a:gd name="T0" fmla="*/ 12418 w 21600"/>
                    <a:gd name="T1" fmla="*/ 40887 h 40887"/>
                    <a:gd name="T2" fmla="*/ 18231 w 21600"/>
                    <a:gd name="T3" fmla="*/ 0 h 40887"/>
                    <a:gd name="T4" fmla="*/ 21600 w 21600"/>
                    <a:gd name="T5" fmla="*/ 21336 h 40887"/>
                  </a:gdLst>
                  <a:ahLst/>
                  <a:cxnLst>
                    <a:cxn ang="0">
                      <a:pos x="T0" y="T1"/>
                    </a:cxn>
                    <a:cxn ang="0">
                      <a:pos x="T2" y="T3"/>
                    </a:cxn>
                    <a:cxn ang="0">
                      <a:pos x="T4" y="T5"/>
                    </a:cxn>
                  </a:cxnLst>
                  <a:rect l="0" t="0" r="r" b="b"/>
                  <a:pathLst>
                    <a:path w="21600" h="40887" fill="none" extrusionOk="0">
                      <a:moveTo>
                        <a:pt x="12417" y="40887"/>
                      </a:moveTo>
                      <a:cubicBezTo>
                        <a:pt x="4839" y="37327"/>
                        <a:pt x="0" y="29709"/>
                        <a:pt x="0" y="21336"/>
                      </a:cubicBezTo>
                      <a:cubicBezTo>
                        <a:pt x="-1" y="10707"/>
                        <a:pt x="7732" y="1658"/>
                        <a:pt x="18231" y="0"/>
                      </a:cubicBezTo>
                    </a:path>
                    <a:path w="21600" h="40887" stroke="0" extrusionOk="0">
                      <a:moveTo>
                        <a:pt x="12417" y="40887"/>
                      </a:moveTo>
                      <a:cubicBezTo>
                        <a:pt x="4839" y="37327"/>
                        <a:pt x="0" y="29709"/>
                        <a:pt x="0" y="21336"/>
                      </a:cubicBezTo>
                      <a:cubicBezTo>
                        <a:pt x="-1" y="10707"/>
                        <a:pt x="7732" y="1658"/>
                        <a:pt x="18231" y="0"/>
                      </a:cubicBezTo>
                      <a:lnTo>
                        <a:pt x="21600" y="21336"/>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grpSp>
          <p:nvGrpSpPr>
            <p:cNvPr id="19" name="Group 78">
              <a:extLst>
                <a:ext uri="{FF2B5EF4-FFF2-40B4-BE49-F238E27FC236}">
                  <a16:creationId xmlns:a16="http://schemas.microsoft.com/office/drawing/2014/main" id="{D5E5CE23-9CF6-278B-B83D-E738D74676C9}"/>
                </a:ext>
              </a:extLst>
            </p:cNvPr>
            <p:cNvGrpSpPr>
              <a:grpSpLocks/>
            </p:cNvGrpSpPr>
            <p:nvPr/>
          </p:nvGrpSpPr>
          <p:grpSpPr bwMode="auto">
            <a:xfrm>
              <a:off x="1878" y="772"/>
              <a:ext cx="101" cy="62"/>
              <a:chOff x="1850" y="780"/>
              <a:chExt cx="107" cy="66"/>
            </a:xfrm>
          </p:grpSpPr>
          <p:sp>
            <p:nvSpPr>
              <p:cNvPr id="20" name="Oval 79">
                <a:extLst>
                  <a:ext uri="{FF2B5EF4-FFF2-40B4-BE49-F238E27FC236}">
                    <a16:creationId xmlns:a16="http://schemas.microsoft.com/office/drawing/2014/main" id="{BD44A7B2-F0F0-5D2E-EF01-60828A2812BF}"/>
                  </a:ext>
                </a:extLst>
              </p:cNvPr>
              <p:cNvSpPr>
                <a:spLocks noChangeArrowheads="1"/>
              </p:cNvSpPr>
              <p:nvPr/>
            </p:nvSpPr>
            <p:spPr bwMode="auto">
              <a:xfrm>
                <a:off x="1850" y="780"/>
                <a:ext cx="27" cy="66"/>
              </a:xfrm>
              <a:prstGeom prst="ellipse">
                <a:avLst/>
              </a:prstGeom>
              <a:solidFill>
                <a:srgbClr val="00000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21" name="Oval 80">
                <a:extLst>
                  <a:ext uri="{FF2B5EF4-FFF2-40B4-BE49-F238E27FC236}">
                    <a16:creationId xmlns:a16="http://schemas.microsoft.com/office/drawing/2014/main" id="{B2BAD658-D5B7-9F06-D31C-A4640A5D95CF}"/>
                  </a:ext>
                </a:extLst>
              </p:cNvPr>
              <p:cNvSpPr>
                <a:spLocks noChangeArrowheads="1"/>
              </p:cNvSpPr>
              <p:nvPr/>
            </p:nvSpPr>
            <p:spPr bwMode="auto">
              <a:xfrm>
                <a:off x="1930" y="782"/>
                <a:ext cx="27" cy="64"/>
              </a:xfrm>
              <a:prstGeom prst="ellipse">
                <a:avLst/>
              </a:prstGeom>
              <a:solidFill>
                <a:srgbClr val="00000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grpSp>
        <p:nvGrpSpPr>
          <p:cNvPr id="84" name="Group 81">
            <a:extLst>
              <a:ext uri="{FF2B5EF4-FFF2-40B4-BE49-F238E27FC236}">
                <a16:creationId xmlns:a16="http://schemas.microsoft.com/office/drawing/2014/main" id="{261CB22F-B70B-2C3B-0028-3B3D986C3810}"/>
              </a:ext>
            </a:extLst>
          </p:cNvPr>
          <p:cNvGrpSpPr>
            <a:grpSpLocks/>
          </p:cNvGrpSpPr>
          <p:nvPr/>
        </p:nvGrpSpPr>
        <p:grpSpPr bwMode="auto">
          <a:xfrm>
            <a:off x="5342054" y="2693120"/>
            <a:ext cx="1109940" cy="1699006"/>
            <a:chOff x="3168" y="1092"/>
            <a:chExt cx="830" cy="1155"/>
          </a:xfrm>
        </p:grpSpPr>
        <p:sp>
          <p:nvSpPr>
            <p:cNvPr id="85" name="Freeform 82">
              <a:extLst>
                <a:ext uri="{FF2B5EF4-FFF2-40B4-BE49-F238E27FC236}">
                  <a16:creationId xmlns:a16="http://schemas.microsoft.com/office/drawing/2014/main" id="{D105643E-F838-FE7D-1C8A-F94775009FD3}"/>
                </a:ext>
              </a:extLst>
            </p:cNvPr>
            <p:cNvSpPr>
              <a:spLocks/>
            </p:cNvSpPr>
            <p:nvPr/>
          </p:nvSpPr>
          <p:spPr bwMode="auto">
            <a:xfrm>
              <a:off x="3597" y="2099"/>
              <a:ext cx="401" cy="148"/>
            </a:xfrm>
            <a:custGeom>
              <a:avLst/>
              <a:gdLst>
                <a:gd name="T0" fmla="*/ 44 w 418"/>
                <a:gd name="T1" fmla="*/ 0 h 154"/>
                <a:gd name="T2" fmla="*/ 103 w 418"/>
                <a:gd name="T3" fmla="*/ 8 h 154"/>
                <a:gd name="T4" fmla="*/ 144 w 418"/>
                <a:gd name="T5" fmla="*/ 20 h 154"/>
                <a:gd name="T6" fmla="*/ 193 w 418"/>
                <a:gd name="T7" fmla="*/ 40 h 154"/>
                <a:gd name="T8" fmla="*/ 224 w 418"/>
                <a:gd name="T9" fmla="*/ 51 h 154"/>
                <a:gd name="T10" fmla="*/ 250 w 418"/>
                <a:gd name="T11" fmla="*/ 62 h 154"/>
                <a:gd name="T12" fmla="*/ 282 w 418"/>
                <a:gd name="T13" fmla="*/ 80 h 154"/>
                <a:gd name="T14" fmla="*/ 319 w 418"/>
                <a:gd name="T15" fmla="*/ 100 h 154"/>
                <a:gd name="T16" fmla="*/ 347 w 418"/>
                <a:gd name="T17" fmla="*/ 109 h 154"/>
                <a:gd name="T18" fmla="*/ 391 w 418"/>
                <a:gd name="T19" fmla="*/ 114 h 154"/>
                <a:gd name="T20" fmla="*/ 412 w 418"/>
                <a:gd name="T21" fmla="*/ 119 h 154"/>
                <a:gd name="T22" fmla="*/ 417 w 418"/>
                <a:gd name="T23" fmla="*/ 129 h 154"/>
                <a:gd name="T24" fmla="*/ 405 w 418"/>
                <a:gd name="T25" fmla="*/ 142 h 154"/>
                <a:gd name="T26" fmla="*/ 357 w 418"/>
                <a:gd name="T27" fmla="*/ 153 h 154"/>
                <a:gd name="T28" fmla="*/ 273 w 418"/>
                <a:gd name="T29" fmla="*/ 153 h 154"/>
                <a:gd name="T30" fmla="*/ 193 w 418"/>
                <a:gd name="T31" fmla="*/ 131 h 154"/>
                <a:gd name="T32" fmla="*/ 127 w 418"/>
                <a:gd name="T33" fmla="*/ 114 h 154"/>
                <a:gd name="T34" fmla="*/ 83 w 418"/>
                <a:gd name="T35" fmla="*/ 109 h 154"/>
                <a:gd name="T36" fmla="*/ 83 w 418"/>
                <a:gd name="T37" fmla="*/ 117 h 154"/>
                <a:gd name="T38" fmla="*/ 4 w 418"/>
                <a:gd name="T39" fmla="*/ 100 h 154"/>
                <a:gd name="T40" fmla="*/ 0 w 418"/>
                <a:gd name="T41" fmla="*/ 69 h 154"/>
                <a:gd name="T42" fmla="*/ 11 w 418"/>
                <a:gd name="T43" fmla="*/ 43 h 154"/>
                <a:gd name="T44" fmla="*/ 44 w 418"/>
                <a:gd name="T4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 h="154">
                  <a:moveTo>
                    <a:pt x="44" y="0"/>
                  </a:moveTo>
                  <a:lnTo>
                    <a:pt x="103" y="8"/>
                  </a:lnTo>
                  <a:lnTo>
                    <a:pt x="144" y="20"/>
                  </a:lnTo>
                  <a:lnTo>
                    <a:pt x="193" y="40"/>
                  </a:lnTo>
                  <a:lnTo>
                    <a:pt x="224" y="51"/>
                  </a:lnTo>
                  <a:lnTo>
                    <a:pt x="250" y="62"/>
                  </a:lnTo>
                  <a:lnTo>
                    <a:pt x="282" y="80"/>
                  </a:lnTo>
                  <a:lnTo>
                    <a:pt x="319" y="100"/>
                  </a:lnTo>
                  <a:lnTo>
                    <a:pt x="347" y="109"/>
                  </a:lnTo>
                  <a:lnTo>
                    <a:pt x="391" y="114"/>
                  </a:lnTo>
                  <a:lnTo>
                    <a:pt x="412" y="119"/>
                  </a:lnTo>
                  <a:lnTo>
                    <a:pt x="417" y="129"/>
                  </a:lnTo>
                  <a:lnTo>
                    <a:pt x="405" y="142"/>
                  </a:lnTo>
                  <a:lnTo>
                    <a:pt x="357" y="153"/>
                  </a:lnTo>
                  <a:lnTo>
                    <a:pt x="273" y="153"/>
                  </a:lnTo>
                  <a:lnTo>
                    <a:pt x="193" y="131"/>
                  </a:lnTo>
                  <a:lnTo>
                    <a:pt x="127" y="114"/>
                  </a:lnTo>
                  <a:lnTo>
                    <a:pt x="83" y="109"/>
                  </a:lnTo>
                  <a:lnTo>
                    <a:pt x="83" y="117"/>
                  </a:lnTo>
                  <a:lnTo>
                    <a:pt x="4" y="100"/>
                  </a:lnTo>
                  <a:lnTo>
                    <a:pt x="0" y="69"/>
                  </a:lnTo>
                  <a:lnTo>
                    <a:pt x="11" y="43"/>
                  </a:lnTo>
                  <a:lnTo>
                    <a:pt x="44" y="0"/>
                  </a:lnTo>
                </a:path>
              </a:pathLst>
            </a:custGeom>
            <a:solidFill>
              <a:srgbClr val="404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86" name="Freeform 83">
              <a:extLst>
                <a:ext uri="{FF2B5EF4-FFF2-40B4-BE49-F238E27FC236}">
                  <a16:creationId xmlns:a16="http://schemas.microsoft.com/office/drawing/2014/main" id="{B8CA2F4C-AD9E-D887-83F4-B61890AF6DCD}"/>
                </a:ext>
              </a:extLst>
            </p:cNvPr>
            <p:cNvSpPr>
              <a:spLocks/>
            </p:cNvSpPr>
            <p:nvPr/>
          </p:nvSpPr>
          <p:spPr bwMode="auto">
            <a:xfrm>
              <a:off x="3168" y="2084"/>
              <a:ext cx="395" cy="147"/>
            </a:xfrm>
            <a:custGeom>
              <a:avLst/>
              <a:gdLst>
                <a:gd name="T0" fmla="*/ 367 w 412"/>
                <a:gd name="T1" fmla="*/ 0 h 153"/>
                <a:gd name="T2" fmla="*/ 310 w 412"/>
                <a:gd name="T3" fmla="*/ 8 h 153"/>
                <a:gd name="T4" fmla="*/ 269 w 412"/>
                <a:gd name="T5" fmla="*/ 20 h 153"/>
                <a:gd name="T6" fmla="*/ 217 w 412"/>
                <a:gd name="T7" fmla="*/ 39 h 153"/>
                <a:gd name="T8" fmla="*/ 187 w 412"/>
                <a:gd name="T9" fmla="*/ 51 h 153"/>
                <a:gd name="T10" fmla="*/ 162 w 412"/>
                <a:gd name="T11" fmla="*/ 62 h 153"/>
                <a:gd name="T12" fmla="*/ 131 w 412"/>
                <a:gd name="T13" fmla="*/ 79 h 153"/>
                <a:gd name="T14" fmla="*/ 93 w 412"/>
                <a:gd name="T15" fmla="*/ 100 h 153"/>
                <a:gd name="T16" fmla="*/ 64 w 412"/>
                <a:gd name="T17" fmla="*/ 108 h 153"/>
                <a:gd name="T18" fmla="*/ 20 w 412"/>
                <a:gd name="T19" fmla="*/ 116 h 153"/>
                <a:gd name="T20" fmla="*/ 1 w 412"/>
                <a:gd name="T21" fmla="*/ 120 h 153"/>
                <a:gd name="T22" fmla="*/ 0 w 412"/>
                <a:gd name="T23" fmla="*/ 130 h 153"/>
                <a:gd name="T24" fmla="*/ 7 w 412"/>
                <a:gd name="T25" fmla="*/ 141 h 153"/>
                <a:gd name="T26" fmla="*/ 56 w 412"/>
                <a:gd name="T27" fmla="*/ 152 h 153"/>
                <a:gd name="T28" fmla="*/ 139 w 412"/>
                <a:gd name="T29" fmla="*/ 152 h 153"/>
                <a:gd name="T30" fmla="*/ 217 w 412"/>
                <a:gd name="T31" fmla="*/ 132 h 153"/>
                <a:gd name="T32" fmla="*/ 285 w 412"/>
                <a:gd name="T33" fmla="*/ 116 h 153"/>
                <a:gd name="T34" fmla="*/ 328 w 412"/>
                <a:gd name="T35" fmla="*/ 108 h 153"/>
                <a:gd name="T36" fmla="*/ 328 w 412"/>
                <a:gd name="T37" fmla="*/ 117 h 153"/>
                <a:gd name="T38" fmla="*/ 407 w 412"/>
                <a:gd name="T39" fmla="*/ 100 h 153"/>
                <a:gd name="T40" fmla="*/ 411 w 412"/>
                <a:gd name="T41" fmla="*/ 69 h 153"/>
                <a:gd name="T42" fmla="*/ 401 w 412"/>
                <a:gd name="T43" fmla="*/ 43 h 153"/>
                <a:gd name="T44" fmla="*/ 367 w 412"/>
                <a:gd name="T4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2" h="153">
                  <a:moveTo>
                    <a:pt x="367" y="0"/>
                  </a:moveTo>
                  <a:lnTo>
                    <a:pt x="310" y="8"/>
                  </a:lnTo>
                  <a:lnTo>
                    <a:pt x="269" y="20"/>
                  </a:lnTo>
                  <a:lnTo>
                    <a:pt x="217" y="39"/>
                  </a:lnTo>
                  <a:lnTo>
                    <a:pt x="187" y="51"/>
                  </a:lnTo>
                  <a:lnTo>
                    <a:pt x="162" y="62"/>
                  </a:lnTo>
                  <a:lnTo>
                    <a:pt x="131" y="79"/>
                  </a:lnTo>
                  <a:lnTo>
                    <a:pt x="93" y="100"/>
                  </a:lnTo>
                  <a:lnTo>
                    <a:pt x="64" y="108"/>
                  </a:lnTo>
                  <a:lnTo>
                    <a:pt x="20" y="116"/>
                  </a:lnTo>
                  <a:lnTo>
                    <a:pt x="1" y="120"/>
                  </a:lnTo>
                  <a:lnTo>
                    <a:pt x="0" y="130"/>
                  </a:lnTo>
                  <a:lnTo>
                    <a:pt x="7" y="141"/>
                  </a:lnTo>
                  <a:lnTo>
                    <a:pt x="56" y="152"/>
                  </a:lnTo>
                  <a:lnTo>
                    <a:pt x="139" y="152"/>
                  </a:lnTo>
                  <a:lnTo>
                    <a:pt x="217" y="132"/>
                  </a:lnTo>
                  <a:lnTo>
                    <a:pt x="285" y="116"/>
                  </a:lnTo>
                  <a:lnTo>
                    <a:pt x="328" y="108"/>
                  </a:lnTo>
                  <a:lnTo>
                    <a:pt x="328" y="117"/>
                  </a:lnTo>
                  <a:lnTo>
                    <a:pt x="407" y="100"/>
                  </a:lnTo>
                  <a:lnTo>
                    <a:pt x="411" y="69"/>
                  </a:lnTo>
                  <a:lnTo>
                    <a:pt x="401" y="43"/>
                  </a:lnTo>
                  <a:lnTo>
                    <a:pt x="367" y="0"/>
                  </a:lnTo>
                </a:path>
              </a:pathLst>
            </a:custGeom>
            <a:solidFill>
              <a:srgbClr val="404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87" name="Freeform 84">
              <a:extLst>
                <a:ext uri="{FF2B5EF4-FFF2-40B4-BE49-F238E27FC236}">
                  <a16:creationId xmlns:a16="http://schemas.microsoft.com/office/drawing/2014/main" id="{5CB858B9-4E4A-BD73-E374-32E9CB3365E4}"/>
                </a:ext>
              </a:extLst>
            </p:cNvPr>
            <p:cNvSpPr>
              <a:spLocks/>
            </p:cNvSpPr>
            <p:nvPr/>
          </p:nvSpPr>
          <p:spPr bwMode="auto">
            <a:xfrm>
              <a:off x="3396" y="1684"/>
              <a:ext cx="347" cy="452"/>
            </a:xfrm>
            <a:custGeom>
              <a:avLst/>
              <a:gdLst>
                <a:gd name="T0" fmla="*/ 115 w 361"/>
                <a:gd name="T1" fmla="*/ 33 h 470"/>
                <a:gd name="T2" fmla="*/ 106 w 361"/>
                <a:gd name="T3" fmla="*/ 69 h 470"/>
                <a:gd name="T4" fmla="*/ 91 w 361"/>
                <a:gd name="T5" fmla="*/ 119 h 470"/>
                <a:gd name="T6" fmla="*/ 78 w 361"/>
                <a:gd name="T7" fmla="*/ 177 h 470"/>
                <a:gd name="T8" fmla="*/ 64 w 361"/>
                <a:gd name="T9" fmla="*/ 225 h 470"/>
                <a:gd name="T10" fmla="*/ 54 w 361"/>
                <a:gd name="T11" fmla="*/ 254 h 470"/>
                <a:gd name="T12" fmla="*/ 50 w 361"/>
                <a:gd name="T13" fmla="*/ 290 h 470"/>
                <a:gd name="T14" fmla="*/ 52 w 361"/>
                <a:gd name="T15" fmla="*/ 331 h 470"/>
                <a:gd name="T16" fmla="*/ 38 w 361"/>
                <a:gd name="T17" fmla="*/ 364 h 470"/>
                <a:gd name="T18" fmla="*/ 21 w 361"/>
                <a:gd name="T19" fmla="*/ 408 h 470"/>
                <a:gd name="T20" fmla="*/ 4 w 361"/>
                <a:gd name="T21" fmla="*/ 446 h 470"/>
                <a:gd name="T22" fmla="*/ 10 w 361"/>
                <a:gd name="T23" fmla="*/ 467 h 470"/>
                <a:gd name="T24" fmla="*/ 43 w 361"/>
                <a:gd name="T25" fmla="*/ 459 h 470"/>
                <a:gd name="T26" fmla="*/ 81 w 361"/>
                <a:gd name="T27" fmla="*/ 453 h 470"/>
                <a:gd name="T28" fmla="*/ 119 w 361"/>
                <a:gd name="T29" fmla="*/ 439 h 470"/>
                <a:gd name="T30" fmla="*/ 150 w 361"/>
                <a:gd name="T31" fmla="*/ 391 h 470"/>
                <a:gd name="T32" fmla="*/ 166 w 361"/>
                <a:gd name="T33" fmla="*/ 303 h 470"/>
                <a:gd name="T34" fmla="*/ 180 w 361"/>
                <a:gd name="T35" fmla="*/ 234 h 470"/>
                <a:gd name="T36" fmla="*/ 202 w 361"/>
                <a:gd name="T37" fmla="*/ 181 h 470"/>
                <a:gd name="T38" fmla="*/ 216 w 361"/>
                <a:gd name="T39" fmla="*/ 161 h 470"/>
                <a:gd name="T40" fmla="*/ 230 w 361"/>
                <a:gd name="T41" fmla="*/ 220 h 470"/>
                <a:gd name="T42" fmla="*/ 232 w 361"/>
                <a:gd name="T43" fmla="*/ 272 h 470"/>
                <a:gd name="T44" fmla="*/ 228 w 361"/>
                <a:gd name="T45" fmla="*/ 327 h 470"/>
                <a:gd name="T46" fmla="*/ 234 w 361"/>
                <a:gd name="T47" fmla="*/ 386 h 470"/>
                <a:gd name="T48" fmla="*/ 224 w 361"/>
                <a:gd name="T49" fmla="*/ 430 h 470"/>
                <a:gd name="T50" fmla="*/ 232 w 361"/>
                <a:gd name="T51" fmla="*/ 446 h 470"/>
                <a:gd name="T52" fmla="*/ 281 w 361"/>
                <a:gd name="T53" fmla="*/ 455 h 470"/>
                <a:gd name="T54" fmla="*/ 323 w 361"/>
                <a:gd name="T55" fmla="*/ 462 h 470"/>
                <a:gd name="T56" fmla="*/ 353 w 361"/>
                <a:gd name="T57" fmla="*/ 469 h 470"/>
                <a:gd name="T58" fmla="*/ 349 w 361"/>
                <a:gd name="T59" fmla="*/ 437 h 470"/>
                <a:gd name="T60" fmla="*/ 338 w 361"/>
                <a:gd name="T61" fmla="*/ 378 h 470"/>
                <a:gd name="T62" fmla="*/ 343 w 361"/>
                <a:gd name="T63" fmla="*/ 296 h 470"/>
                <a:gd name="T64" fmla="*/ 347 w 361"/>
                <a:gd name="T65" fmla="*/ 225 h 470"/>
                <a:gd name="T66" fmla="*/ 338 w 361"/>
                <a:gd name="T67" fmla="*/ 159 h 470"/>
                <a:gd name="T68" fmla="*/ 351 w 361"/>
                <a:gd name="T69" fmla="*/ 83 h 470"/>
                <a:gd name="T70" fmla="*/ 326 w 361"/>
                <a:gd name="T71" fmla="*/ 22 h 470"/>
                <a:gd name="T72" fmla="*/ 277 w 361"/>
                <a:gd name="T73" fmla="*/ 11 h 470"/>
                <a:gd name="T74" fmla="*/ 182 w 361"/>
                <a:gd name="T75" fmla="*/ 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1" h="470">
                  <a:moveTo>
                    <a:pt x="136" y="9"/>
                  </a:moveTo>
                  <a:lnTo>
                    <a:pt x="115" y="33"/>
                  </a:lnTo>
                  <a:lnTo>
                    <a:pt x="110" y="48"/>
                  </a:lnTo>
                  <a:lnTo>
                    <a:pt x="106" y="69"/>
                  </a:lnTo>
                  <a:lnTo>
                    <a:pt x="100" y="94"/>
                  </a:lnTo>
                  <a:lnTo>
                    <a:pt x="91" y="119"/>
                  </a:lnTo>
                  <a:lnTo>
                    <a:pt x="87" y="151"/>
                  </a:lnTo>
                  <a:lnTo>
                    <a:pt x="78" y="177"/>
                  </a:lnTo>
                  <a:lnTo>
                    <a:pt x="70" y="206"/>
                  </a:lnTo>
                  <a:lnTo>
                    <a:pt x="64" y="225"/>
                  </a:lnTo>
                  <a:lnTo>
                    <a:pt x="57" y="240"/>
                  </a:lnTo>
                  <a:lnTo>
                    <a:pt x="54" y="254"/>
                  </a:lnTo>
                  <a:lnTo>
                    <a:pt x="52" y="274"/>
                  </a:lnTo>
                  <a:lnTo>
                    <a:pt x="50" y="290"/>
                  </a:lnTo>
                  <a:lnTo>
                    <a:pt x="54" y="309"/>
                  </a:lnTo>
                  <a:lnTo>
                    <a:pt x="52" y="331"/>
                  </a:lnTo>
                  <a:lnTo>
                    <a:pt x="46" y="349"/>
                  </a:lnTo>
                  <a:lnTo>
                    <a:pt x="38" y="364"/>
                  </a:lnTo>
                  <a:lnTo>
                    <a:pt x="29" y="384"/>
                  </a:lnTo>
                  <a:lnTo>
                    <a:pt x="21" y="408"/>
                  </a:lnTo>
                  <a:lnTo>
                    <a:pt x="10" y="428"/>
                  </a:lnTo>
                  <a:lnTo>
                    <a:pt x="4" y="446"/>
                  </a:lnTo>
                  <a:lnTo>
                    <a:pt x="0" y="457"/>
                  </a:lnTo>
                  <a:lnTo>
                    <a:pt x="10" y="467"/>
                  </a:lnTo>
                  <a:lnTo>
                    <a:pt x="22" y="469"/>
                  </a:lnTo>
                  <a:lnTo>
                    <a:pt x="43" y="459"/>
                  </a:lnTo>
                  <a:lnTo>
                    <a:pt x="60" y="452"/>
                  </a:lnTo>
                  <a:lnTo>
                    <a:pt x="81" y="453"/>
                  </a:lnTo>
                  <a:lnTo>
                    <a:pt x="108" y="445"/>
                  </a:lnTo>
                  <a:lnTo>
                    <a:pt x="119" y="439"/>
                  </a:lnTo>
                  <a:lnTo>
                    <a:pt x="136" y="432"/>
                  </a:lnTo>
                  <a:lnTo>
                    <a:pt x="150" y="391"/>
                  </a:lnTo>
                  <a:lnTo>
                    <a:pt x="157" y="336"/>
                  </a:lnTo>
                  <a:lnTo>
                    <a:pt x="166" y="303"/>
                  </a:lnTo>
                  <a:lnTo>
                    <a:pt x="174" y="270"/>
                  </a:lnTo>
                  <a:lnTo>
                    <a:pt x="180" y="234"/>
                  </a:lnTo>
                  <a:lnTo>
                    <a:pt x="189" y="213"/>
                  </a:lnTo>
                  <a:lnTo>
                    <a:pt x="202" y="181"/>
                  </a:lnTo>
                  <a:lnTo>
                    <a:pt x="216" y="137"/>
                  </a:lnTo>
                  <a:lnTo>
                    <a:pt x="216" y="161"/>
                  </a:lnTo>
                  <a:lnTo>
                    <a:pt x="224" y="193"/>
                  </a:lnTo>
                  <a:lnTo>
                    <a:pt x="230" y="220"/>
                  </a:lnTo>
                  <a:lnTo>
                    <a:pt x="234" y="247"/>
                  </a:lnTo>
                  <a:lnTo>
                    <a:pt x="232" y="272"/>
                  </a:lnTo>
                  <a:lnTo>
                    <a:pt x="228" y="300"/>
                  </a:lnTo>
                  <a:lnTo>
                    <a:pt x="228" y="327"/>
                  </a:lnTo>
                  <a:lnTo>
                    <a:pt x="228" y="349"/>
                  </a:lnTo>
                  <a:lnTo>
                    <a:pt x="234" y="386"/>
                  </a:lnTo>
                  <a:lnTo>
                    <a:pt x="228" y="418"/>
                  </a:lnTo>
                  <a:lnTo>
                    <a:pt x="224" y="430"/>
                  </a:lnTo>
                  <a:lnTo>
                    <a:pt x="223" y="437"/>
                  </a:lnTo>
                  <a:lnTo>
                    <a:pt x="232" y="446"/>
                  </a:lnTo>
                  <a:lnTo>
                    <a:pt x="253" y="452"/>
                  </a:lnTo>
                  <a:lnTo>
                    <a:pt x="281" y="455"/>
                  </a:lnTo>
                  <a:lnTo>
                    <a:pt x="296" y="452"/>
                  </a:lnTo>
                  <a:lnTo>
                    <a:pt x="323" y="462"/>
                  </a:lnTo>
                  <a:lnTo>
                    <a:pt x="340" y="469"/>
                  </a:lnTo>
                  <a:lnTo>
                    <a:pt x="353" y="469"/>
                  </a:lnTo>
                  <a:lnTo>
                    <a:pt x="360" y="459"/>
                  </a:lnTo>
                  <a:lnTo>
                    <a:pt x="349" y="437"/>
                  </a:lnTo>
                  <a:lnTo>
                    <a:pt x="343" y="411"/>
                  </a:lnTo>
                  <a:lnTo>
                    <a:pt x="338" y="378"/>
                  </a:lnTo>
                  <a:lnTo>
                    <a:pt x="338" y="346"/>
                  </a:lnTo>
                  <a:lnTo>
                    <a:pt x="343" y="296"/>
                  </a:lnTo>
                  <a:lnTo>
                    <a:pt x="351" y="258"/>
                  </a:lnTo>
                  <a:lnTo>
                    <a:pt x="347" y="225"/>
                  </a:lnTo>
                  <a:lnTo>
                    <a:pt x="343" y="186"/>
                  </a:lnTo>
                  <a:lnTo>
                    <a:pt x="338" y="159"/>
                  </a:lnTo>
                  <a:lnTo>
                    <a:pt x="343" y="115"/>
                  </a:lnTo>
                  <a:lnTo>
                    <a:pt x="351" y="83"/>
                  </a:lnTo>
                  <a:lnTo>
                    <a:pt x="357" y="51"/>
                  </a:lnTo>
                  <a:lnTo>
                    <a:pt x="326" y="22"/>
                  </a:lnTo>
                  <a:lnTo>
                    <a:pt x="305" y="0"/>
                  </a:lnTo>
                  <a:lnTo>
                    <a:pt x="277" y="11"/>
                  </a:lnTo>
                  <a:lnTo>
                    <a:pt x="224" y="14"/>
                  </a:lnTo>
                  <a:lnTo>
                    <a:pt x="182" y="9"/>
                  </a:lnTo>
                  <a:lnTo>
                    <a:pt x="136" y="9"/>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88" name="Group 85">
              <a:extLst>
                <a:ext uri="{FF2B5EF4-FFF2-40B4-BE49-F238E27FC236}">
                  <a16:creationId xmlns:a16="http://schemas.microsoft.com/office/drawing/2014/main" id="{168DA490-A986-EED4-0D2E-391F996F1B09}"/>
                </a:ext>
              </a:extLst>
            </p:cNvPr>
            <p:cNvGrpSpPr>
              <a:grpSpLocks/>
            </p:cNvGrpSpPr>
            <p:nvPr/>
          </p:nvGrpSpPr>
          <p:grpSpPr bwMode="auto">
            <a:xfrm>
              <a:off x="3348" y="1410"/>
              <a:ext cx="527" cy="332"/>
              <a:chOff x="3357" y="1487"/>
              <a:chExt cx="549" cy="346"/>
            </a:xfrm>
          </p:grpSpPr>
          <p:sp>
            <p:nvSpPr>
              <p:cNvPr id="132" name="Freeform 86">
                <a:extLst>
                  <a:ext uri="{FF2B5EF4-FFF2-40B4-BE49-F238E27FC236}">
                    <a16:creationId xmlns:a16="http://schemas.microsoft.com/office/drawing/2014/main" id="{5D83DAB9-EC52-BFE6-D12B-14FD859C4AE9}"/>
                  </a:ext>
                </a:extLst>
              </p:cNvPr>
              <p:cNvSpPr>
                <a:spLocks/>
              </p:cNvSpPr>
              <p:nvPr/>
            </p:nvSpPr>
            <p:spPr bwMode="auto">
              <a:xfrm>
                <a:off x="3357" y="1490"/>
                <a:ext cx="274" cy="343"/>
              </a:xfrm>
              <a:custGeom>
                <a:avLst/>
                <a:gdLst>
                  <a:gd name="T0" fmla="*/ 5 w 274"/>
                  <a:gd name="T1" fmla="*/ 168 h 343"/>
                  <a:gd name="T2" fmla="*/ 76 w 274"/>
                  <a:gd name="T3" fmla="*/ 134 h 343"/>
                  <a:gd name="T4" fmla="*/ 105 w 274"/>
                  <a:gd name="T5" fmla="*/ 110 h 343"/>
                  <a:gd name="T6" fmla="*/ 121 w 274"/>
                  <a:gd name="T7" fmla="*/ 81 h 343"/>
                  <a:gd name="T8" fmla="*/ 140 w 274"/>
                  <a:gd name="T9" fmla="*/ 53 h 343"/>
                  <a:gd name="T10" fmla="*/ 150 w 274"/>
                  <a:gd name="T11" fmla="*/ 39 h 343"/>
                  <a:gd name="T12" fmla="*/ 164 w 274"/>
                  <a:gd name="T13" fmla="*/ 27 h 343"/>
                  <a:gd name="T14" fmla="*/ 180 w 274"/>
                  <a:gd name="T15" fmla="*/ 20 h 343"/>
                  <a:gd name="T16" fmla="*/ 198 w 274"/>
                  <a:gd name="T17" fmla="*/ 15 h 343"/>
                  <a:gd name="T18" fmla="*/ 215 w 274"/>
                  <a:gd name="T19" fmla="*/ 0 h 343"/>
                  <a:gd name="T20" fmla="*/ 253 w 274"/>
                  <a:gd name="T21" fmla="*/ 5 h 343"/>
                  <a:gd name="T22" fmla="*/ 273 w 274"/>
                  <a:gd name="T23" fmla="*/ 3 h 343"/>
                  <a:gd name="T24" fmla="*/ 273 w 274"/>
                  <a:gd name="T25" fmla="*/ 337 h 343"/>
                  <a:gd name="T26" fmla="*/ 221 w 274"/>
                  <a:gd name="T27" fmla="*/ 342 h 343"/>
                  <a:gd name="T28" fmla="*/ 174 w 274"/>
                  <a:gd name="T29" fmla="*/ 335 h 343"/>
                  <a:gd name="T30" fmla="*/ 131 w 274"/>
                  <a:gd name="T31" fmla="*/ 339 h 343"/>
                  <a:gd name="T32" fmla="*/ 140 w 274"/>
                  <a:gd name="T33" fmla="*/ 306 h 343"/>
                  <a:gd name="T34" fmla="*/ 141 w 274"/>
                  <a:gd name="T35" fmla="*/ 286 h 343"/>
                  <a:gd name="T36" fmla="*/ 148 w 274"/>
                  <a:gd name="T37" fmla="*/ 257 h 343"/>
                  <a:gd name="T38" fmla="*/ 148 w 274"/>
                  <a:gd name="T39" fmla="*/ 238 h 343"/>
                  <a:gd name="T40" fmla="*/ 145 w 274"/>
                  <a:gd name="T41" fmla="*/ 209 h 343"/>
                  <a:gd name="T42" fmla="*/ 137 w 274"/>
                  <a:gd name="T43" fmla="*/ 193 h 343"/>
                  <a:gd name="T44" fmla="*/ 118 w 274"/>
                  <a:gd name="T45" fmla="*/ 201 h 343"/>
                  <a:gd name="T46" fmla="*/ 110 w 274"/>
                  <a:gd name="T47" fmla="*/ 201 h 343"/>
                  <a:gd name="T48" fmla="*/ 101 w 274"/>
                  <a:gd name="T49" fmla="*/ 209 h 343"/>
                  <a:gd name="T50" fmla="*/ 92 w 274"/>
                  <a:gd name="T51" fmla="*/ 217 h 343"/>
                  <a:gd name="T52" fmla="*/ 83 w 274"/>
                  <a:gd name="T53" fmla="*/ 223 h 343"/>
                  <a:gd name="T54" fmla="*/ 72 w 274"/>
                  <a:gd name="T55" fmla="*/ 227 h 343"/>
                  <a:gd name="T56" fmla="*/ 60 w 274"/>
                  <a:gd name="T57" fmla="*/ 232 h 343"/>
                  <a:gd name="T58" fmla="*/ 48 w 274"/>
                  <a:gd name="T59" fmla="*/ 231 h 343"/>
                  <a:gd name="T60" fmla="*/ 37 w 274"/>
                  <a:gd name="T61" fmla="*/ 227 h 343"/>
                  <a:gd name="T62" fmla="*/ 25 w 274"/>
                  <a:gd name="T63" fmla="*/ 223 h 343"/>
                  <a:gd name="T64" fmla="*/ 5 w 274"/>
                  <a:gd name="T65" fmla="*/ 210 h 343"/>
                  <a:gd name="T66" fmla="*/ 0 w 274"/>
                  <a:gd name="T67" fmla="*/ 188 h 343"/>
                  <a:gd name="T68" fmla="*/ 5 w 274"/>
                  <a:gd name="T69" fmla="*/ 16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343">
                    <a:moveTo>
                      <a:pt x="5" y="168"/>
                    </a:moveTo>
                    <a:lnTo>
                      <a:pt x="76" y="134"/>
                    </a:lnTo>
                    <a:lnTo>
                      <a:pt x="105" y="110"/>
                    </a:lnTo>
                    <a:lnTo>
                      <a:pt x="121" y="81"/>
                    </a:lnTo>
                    <a:lnTo>
                      <a:pt x="140" y="53"/>
                    </a:lnTo>
                    <a:lnTo>
                      <a:pt x="150" y="39"/>
                    </a:lnTo>
                    <a:lnTo>
                      <a:pt x="164" y="27"/>
                    </a:lnTo>
                    <a:lnTo>
                      <a:pt x="180" y="20"/>
                    </a:lnTo>
                    <a:lnTo>
                      <a:pt x="198" y="15"/>
                    </a:lnTo>
                    <a:lnTo>
                      <a:pt x="215" y="0"/>
                    </a:lnTo>
                    <a:lnTo>
                      <a:pt x="253" y="5"/>
                    </a:lnTo>
                    <a:lnTo>
                      <a:pt x="273" y="3"/>
                    </a:lnTo>
                    <a:lnTo>
                      <a:pt x="273" y="337"/>
                    </a:lnTo>
                    <a:lnTo>
                      <a:pt x="221" y="342"/>
                    </a:lnTo>
                    <a:lnTo>
                      <a:pt x="174" y="335"/>
                    </a:lnTo>
                    <a:lnTo>
                      <a:pt x="131" y="339"/>
                    </a:lnTo>
                    <a:lnTo>
                      <a:pt x="140" y="306"/>
                    </a:lnTo>
                    <a:lnTo>
                      <a:pt x="141" y="286"/>
                    </a:lnTo>
                    <a:lnTo>
                      <a:pt x="148" y="257"/>
                    </a:lnTo>
                    <a:lnTo>
                      <a:pt x="148" y="238"/>
                    </a:lnTo>
                    <a:lnTo>
                      <a:pt x="145" y="209"/>
                    </a:lnTo>
                    <a:lnTo>
                      <a:pt x="137" y="193"/>
                    </a:lnTo>
                    <a:lnTo>
                      <a:pt x="118" y="201"/>
                    </a:lnTo>
                    <a:lnTo>
                      <a:pt x="110" y="201"/>
                    </a:lnTo>
                    <a:lnTo>
                      <a:pt x="101" y="209"/>
                    </a:lnTo>
                    <a:lnTo>
                      <a:pt x="92" y="217"/>
                    </a:lnTo>
                    <a:lnTo>
                      <a:pt x="83" y="223"/>
                    </a:lnTo>
                    <a:lnTo>
                      <a:pt x="72" y="227"/>
                    </a:lnTo>
                    <a:lnTo>
                      <a:pt x="60" y="232"/>
                    </a:lnTo>
                    <a:lnTo>
                      <a:pt x="48" y="231"/>
                    </a:lnTo>
                    <a:lnTo>
                      <a:pt x="37" y="227"/>
                    </a:lnTo>
                    <a:lnTo>
                      <a:pt x="25" y="223"/>
                    </a:lnTo>
                    <a:lnTo>
                      <a:pt x="5" y="210"/>
                    </a:lnTo>
                    <a:lnTo>
                      <a:pt x="0" y="188"/>
                    </a:lnTo>
                    <a:lnTo>
                      <a:pt x="5" y="168"/>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33" name="Freeform 87">
                <a:extLst>
                  <a:ext uri="{FF2B5EF4-FFF2-40B4-BE49-F238E27FC236}">
                    <a16:creationId xmlns:a16="http://schemas.microsoft.com/office/drawing/2014/main" id="{3B961489-BFC2-B23E-B7A5-34C2AD7F802F}"/>
                  </a:ext>
                </a:extLst>
              </p:cNvPr>
              <p:cNvSpPr>
                <a:spLocks/>
              </p:cNvSpPr>
              <p:nvPr/>
            </p:nvSpPr>
            <p:spPr bwMode="auto">
              <a:xfrm>
                <a:off x="3475" y="1649"/>
                <a:ext cx="37" cy="54"/>
              </a:xfrm>
              <a:custGeom>
                <a:avLst/>
                <a:gdLst>
                  <a:gd name="T0" fmla="*/ 24 w 37"/>
                  <a:gd name="T1" fmla="*/ 0 h 54"/>
                  <a:gd name="T2" fmla="*/ 31 w 37"/>
                  <a:gd name="T3" fmla="*/ 10 h 54"/>
                  <a:gd name="T4" fmla="*/ 31 w 37"/>
                  <a:gd name="T5" fmla="*/ 22 h 54"/>
                  <a:gd name="T6" fmla="*/ 22 w 37"/>
                  <a:gd name="T7" fmla="*/ 31 h 54"/>
                  <a:gd name="T8" fmla="*/ 15 w 37"/>
                  <a:gd name="T9" fmla="*/ 31 h 54"/>
                  <a:gd name="T10" fmla="*/ 0 w 37"/>
                  <a:gd name="T11" fmla="*/ 37 h 54"/>
                  <a:gd name="T12" fmla="*/ 15 w 37"/>
                  <a:gd name="T13" fmla="*/ 34 h 54"/>
                  <a:gd name="T14" fmla="*/ 18 w 37"/>
                  <a:gd name="T15" fmla="*/ 40 h 54"/>
                  <a:gd name="T16" fmla="*/ 21 w 37"/>
                  <a:gd name="T17" fmla="*/ 49 h 54"/>
                  <a:gd name="T18" fmla="*/ 21 w 37"/>
                  <a:gd name="T19" fmla="*/ 53 h 54"/>
                  <a:gd name="T20" fmla="*/ 24 w 37"/>
                  <a:gd name="T21" fmla="*/ 49 h 54"/>
                  <a:gd name="T22" fmla="*/ 24 w 37"/>
                  <a:gd name="T23" fmla="*/ 45 h 54"/>
                  <a:gd name="T24" fmla="*/ 21 w 37"/>
                  <a:gd name="T25" fmla="*/ 37 h 54"/>
                  <a:gd name="T26" fmla="*/ 27 w 37"/>
                  <a:gd name="T27" fmla="*/ 31 h 54"/>
                  <a:gd name="T28" fmla="*/ 33 w 37"/>
                  <a:gd name="T29" fmla="*/ 26 h 54"/>
                  <a:gd name="T30" fmla="*/ 36 w 37"/>
                  <a:gd name="T31" fmla="*/ 19 h 54"/>
                  <a:gd name="T32" fmla="*/ 35 w 37"/>
                  <a:gd name="T33" fmla="*/ 10 h 54"/>
                  <a:gd name="T34" fmla="*/ 24 w 37"/>
                  <a:gd name="T3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4">
                    <a:moveTo>
                      <a:pt x="24" y="0"/>
                    </a:moveTo>
                    <a:lnTo>
                      <a:pt x="31" y="10"/>
                    </a:lnTo>
                    <a:lnTo>
                      <a:pt x="31" y="22"/>
                    </a:lnTo>
                    <a:lnTo>
                      <a:pt x="22" y="31"/>
                    </a:lnTo>
                    <a:lnTo>
                      <a:pt x="15" y="31"/>
                    </a:lnTo>
                    <a:lnTo>
                      <a:pt x="0" y="37"/>
                    </a:lnTo>
                    <a:lnTo>
                      <a:pt x="15" y="34"/>
                    </a:lnTo>
                    <a:lnTo>
                      <a:pt x="18" y="40"/>
                    </a:lnTo>
                    <a:lnTo>
                      <a:pt x="21" y="49"/>
                    </a:lnTo>
                    <a:lnTo>
                      <a:pt x="21" y="53"/>
                    </a:lnTo>
                    <a:lnTo>
                      <a:pt x="24" y="49"/>
                    </a:lnTo>
                    <a:lnTo>
                      <a:pt x="24" y="45"/>
                    </a:lnTo>
                    <a:lnTo>
                      <a:pt x="21" y="37"/>
                    </a:lnTo>
                    <a:lnTo>
                      <a:pt x="27" y="31"/>
                    </a:lnTo>
                    <a:lnTo>
                      <a:pt x="33" y="26"/>
                    </a:lnTo>
                    <a:lnTo>
                      <a:pt x="36" y="19"/>
                    </a:lnTo>
                    <a:lnTo>
                      <a:pt x="35" y="10"/>
                    </a:lnTo>
                    <a:lnTo>
                      <a:pt x="24"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34" name="Freeform 88">
                <a:extLst>
                  <a:ext uri="{FF2B5EF4-FFF2-40B4-BE49-F238E27FC236}">
                    <a16:creationId xmlns:a16="http://schemas.microsoft.com/office/drawing/2014/main" id="{FC79DA77-F1DD-0254-4880-EA3FB0A4D2F5}"/>
                  </a:ext>
                </a:extLst>
              </p:cNvPr>
              <p:cNvSpPr>
                <a:spLocks/>
              </p:cNvSpPr>
              <p:nvPr/>
            </p:nvSpPr>
            <p:spPr bwMode="auto">
              <a:xfrm>
                <a:off x="3460" y="1664"/>
                <a:ext cx="29" cy="25"/>
              </a:xfrm>
              <a:custGeom>
                <a:avLst/>
                <a:gdLst>
                  <a:gd name="T0" fmla="*/ 14 w 29"/>
                  <a:gd name="T1" fmla="*/ 24 h 25"/>
                  <a:gd name="T2" fmla="*/ 12 w 29"/>
                  <a:gd name="T3" fmla="*/ 15 h 25"/>
                  <a:gd name="T4" fmla="*/ 0 w 29"/>
                  <a:gd name="T5" fmla="*/ 4 h 25"/>
                  <a:gd name="T6" fmla="*/ 4 w 29"/>
                  <a:gd name="T7" fmla="*/ 6 h 25"/>
                  <a:gd name="T8" fmla="*/ 12 w 29"/>
                  <a:gd name="T9" fmla="*/ 13 h 25"/>
                  <a:gd name="T10" fmla="*/ 16 w 29"/>
                  <a:gd name="T11" fmla="*/ 17 h 25"/>
                  <a:gd name="T12" fmla="*/ 20 w 29"/>
                  <a:gd name="T13" fmla="*/ 15 h 25"/>
                  <a:gd name="T14" fmla="*/ 21 w 29"/>
                  <a:gd name="T15" fmla="*/ 6 h 25"/>
                  <a:gd name="T16" fmla="*/ 28 w 29"/>
                  <a:gd name="T17" fmla="*/ 0 h 25"/>
                  <a:gd name="T18" fmla="*/ 24 w 29"/>
                  <a:gd name="T19" fmla="*/ 8 h 25"/>
                  <a:gd name="T20" fmla="*/ 23 w 29"/>
                  <a:gd name="T21" fmla="*/ 15 h 25"/>
                  <a:gd name="T22" fmla="*/ 21 w 29"/>
                  <a:gd name="T23" fmla="*/ 22 h 25"/>
                  <a:gd name="T24" fmla="*/ 14 w 29"/>
                  <a:gd name="T2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5">
                    <a:moveTo>
                      <a:pt x="14" y="24"/>
                    </a:moveTo>
                    <a:lnTo>
                      <a:pt x="12" y="15"/>
                    </a:lnTo>
                    <a:lnTo>
                      <a:pt x="0" y="4"/>
                    </a:lnTo>
                    <a:lnTo>
                      <a:pt x="4" y="6"/>
                    </a:lnTo>
                    <a:lnTo>
                      <a:pt x="12" y="13"/>
                    </a:lnTo>
                    <a:lnTo>
                      <a:pt x="16" y="17"/>
                    </a:lnTo>
                    <a:lnTo>
                      <a:pt x="20" y="15"/>
                    </a:lnTo>
                    <a:lnTo>
                      <a:pt x="21" y="6"/>
                    </a:lnTo>
                    <a:lnTo>
                      <a:pt x="28" y="0"/>
                    </a:lnTo>
                    <a:lnTo>
                      <a:pt x="24" y="8"/>
                    </a:lnTo>
                    <a:lnTo>
                      <a:pt x="23" y="15"/>
                    </a:lnTo>
                    <a:lnTo>
                      <a:pt x="21" y="22"/>
                    </a:lnTo>
                    <a:lnTo>
                      <a:pt x="14" y="24"/>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35" name="Freeform 89">
                <a:extLst>
                  <a:ext uri="{FF2B5EF4-FFF2-40B4-BE49-F238E27FC236}">
                    <a16:creationId xmlns:a16="http://schemas.microsoft.com/office/drawing/2014/main" id="{ACC16131-4832-F9FE-8E0D-CCC982BBC978}"/>
                  </a:ext>
                </a:extLst>
              </p:cNvPr>
              <p:cNvSpPr>
                <a:spLocks/>
              </p:cNvSpPr>
              <p:nvPr/>
            </p:nvSpPr>
            <p:spPr bwMode="auto">
              <a:xfrm>
                <a:off x="3457" y="1593"/>
                <a:ext cx="32" cy="25"/>
              </a:xfrm>
              <a:custGeom>
                <a:avLst/>
                <a:gdLst>
                  <a:gd name="T0" fmla="*/ 0 w 32"/>
                  <a:gd name="T1" fmla="*/ 7 h 25"/>
                  <a:gd name="T2" fmla="*/ 6 w 32"/>
                  <a:gd name="T3" fmla="*/ 7 h 25"/>
                  <a:gd name="T4" fmla="*/ 10 w 32"/>
                  <a:gd name="T5" fmla="*/ 9 h 25"/>
                  <a:gd name="T6" fmla="*/ 10 w 32"/>
                  <a:gd name="T7" fmla="*/ 12 h 25"/>
                  <a:gd name="T8" fmla="*/ 10 w 32"/>
                  <a:gd name="T9" fmla="*/ 15 h 25"/>
                  <a:gd name="T10" fmla="*/ 12 w 32"/>
                  <a:gd name="T11" fmla="*/ 12 h 25"/>
                  <a:gd name="T12" fmla="*/ 12 w 32"/>
                  <a:gd name="T13" fmla="*/ 8 h 25"/>
                  <a:gd name="T14" fmla="*/ 9 w 32"/>
                  <a:gd name="T15" fmla="*/ 6 h 25"/>
                  <a:gd name="T16" fmla="*/ 6 w 32"/>
                  <a:gd name="T17" fmla="*/ 5 h 25"/>
                  <a:gd name="T18" fmla="*/ 12 w 32"/>
                  <a:gd name="T19" fmla="*/ 7 h 25"/>
                  <a:gd name="T20" fmla="*/ 17 w 32"/>
                  <a:gd name="T21" fmla="*/ 10 h 25"/>
                  <a:gd name="T22" fmla="*/ 19 w 32"/>
                  <a:gd name="T23" fmla="*/ 12 h 25"/>
                  <a:gd name="T24" fmla="*/ 19 w 32"/>
                  <a:gd name="T25" fmla="*/ 20 h 25"/>
                  <a:gd name="T26" fmla="*/ 19 w 32"/>
                  <a:gd name="T27" fmla="*/ 24 h 25"/>
                  <a:gd name="T28" fmla="*/ 21 w 32"/>
                  <a:gd name="T29" fmla="*/ 20 h 25"/>
                  <a:gd name="T30" fmla="*/ 21 w 32"/>
                  <a:gd name="T31" fmla="*/ 14 h 25"/>
                  <a:gd name="T32" fmla="*/ 20 w 32"/>
                  <a:gd name="T33" fmla="*/ 8 h 25"/>
                  <a:gd name="T34" fmla="*/ 15 w 32"/>
                  <a:gd name="T35" fmla="*/ 4 h 25"/>
                  <a:gd name="T36" fmla="*/ 10 w 32"/>
                  <a:gd name="T37" fmla="*/ 3 h 25"/>
                  <a:gd name="T38" fmla="*/ 19 w 32"/>
                  <a:gd name="T39" fmla="*/ 2 h 25"/>
                  <a:gd name="T40" fmla="*/ 24 w 32"/>
                  <a:gd name="T41" fmla="*/ 4 h 25"/>
                  <a:gd name="T42" fmla="*/ 31 w 32"/>
                  <a:gd name="T43" fmla="*/ 6 h 25"/>
                  <a:gd name="T44" fmla="*/ 28 w 32"/>
                  <a:gd name="T45" fmla="*/ 3 h 25"/>
                  <a:gd name="T46" fmla="*/ 22 w 32"/>
                  <a:gd name="T47" fmla="*/ 1 h 25"/>
                  <a:gd name="T48" fmla="*/ 11 w 32"/>
                  <a:gd name="T49" fmla="*/ 0 h 25"/>
                  <a:gd name="T50" fmla="*/ 8 w 32"/>
                  <a:gd name="T51" fmla="*/ 0 h 25"/>
                  <a:gd name="T52" fmla="*/ 4 w 32"/>
                  <a:gd name="T53" fmla="*/ 0 h 25"/>
                  <a:gd name="T54" fmla="*/ 0 w 32"/>
                  <a:gd name="T55"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25">
                    <a:moveTo>
                      <a:pt x="0" y="7"/>
                    </a:moveTo>
                    <a:lnTo>
                      <a:pt x="6" y="7"/>
                    </a:lnTo>
                    <a:lnTo>
                      <a:pt x="10" y="9"/>
                    </a:lnTo>
                    <a:lnTo>
                      <a:pt x="10" y="12"/>
                    </a:lnTo>
                    <a:lnTo>
                      <a:pt x="10" y="15"/>
                    </a:lnTo>
                    <a:lnTo>
                      <a:pt x="12" y="12"/>
                    </a:lnTo>
                    <a:lnTo>
                      <a:pt x="12" y="8"/>
                    </a:lnTo>
                    <a:lnTo>
                      <a:pt x="9" y="6"/>
                    </a:lnTo>
                    <a:lnTo>
                      <a:pt x="6" y="5"/>
                    </a:lnTo>
                    <a:lnTo>
                      <a:pt x="12" y="7"/>
                    </a:lnTo>
                    <a:lnTo>
                      <a:pt x="17" y="10"/>
                    </a:lnTo>
                    <a:lnTo>
                      <a:pt x="19" y="12"/>
                    </a:lnTo>
                    <a:lnTo>
                      <a:pt x="19" y="20"/>
                    </a:lnTo>
                    <a:lnTo>
                      <a:pt x="19" y="24"/>
                    </a:lnTo>
                    <a:lnTo>
                      <a:pt x="21" y="20"/>
                    </a:lnTo>
                    <a:lnTo>
                      <a:pt x="21" y="14"/>
                    </a:lnTo>
                    <a:lnTo>
                      <a:pt x="20" y="8"/>
                    </a:lnTo>
                    <a:lnTo>
                      <a:pt x="15" y="4"/>
                    </a:lnTo>
                    <a:lnTo>
                      <a:pt x="10" y="3"/>
                    </a:lnTo>
                    <a:lnTo>
                      <a:pt x="19" y="2"/>
                    </a:lnTo>
                    <a:lnTo>
                      <a:pt x="24" y="4"/>
                    </a:lnTo>
                    <a:lnTo>
                      <a:pt x="31" y="6"/>
                    </a:lnTo>
                    <a:lnTo>
                      <a:pt x="28" y="3"/>
                    </a:lnTo>
                    <a:lnTo>
                      <a:pt x="22" y="1"/>
                    </a:lnTo>
                    <a:lnTo>
                      <a:pt x="11" y="0"/>
                    </a:lnTo>
                    <a:lnTo>
                      <a:pt x="8" y="0"/>
                    </a:lnTo>
                    <a:lnTo>
                      <a:pt x="4" y="0"/>
                    </a:lnTo>
                    <a:lnTo>
                      <a:pt x="0" y="7"/>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36" name="Freeform 90">
                <a:extLst>
                  <a:ext uri="{FF2B5EF4-FFF2-40B4-BE49-F238E27FC236}">
                    <a16:creationId xmlns:a16="http://schemas.microsoft.com/office/drawing/2014/main" id="{A600E1FC-D759-4A70-7FCB-0BF69F565ABA}"/>
                  </a:ext>
                </a:extLst>
              </p:cNvPr>
              <p:cNvSpPr>
                <a:spLocks/>
              </p:cNvSpPr>
              <p:nvPr/>
            </p:nvSpPr>
            <p:spPr bwMode="auto">
              <a:xfrm>
                <a:off x="3633" y="1490"/>
                <a:ext cx="273" cy="343"/>
              </a:xfrm>
              <a:custGeom>
                <a:avLst/>
                <a:gdLst>
                  <a:gd name="T0" fmla="*/ 267 w 273"/>
                  <a:gd name="T1" fmla="*/ 168 h 343"/>
                  <a:gd name="T2" fmla="*/ 195 w 273"/>
                  <a:gd name="T3" fmla="*/ 134 h 343"/>
                  <a:gd name="T4" fmla="*/ 169 w 273"/>
                  <a:gd name="T5" fmla="*/ 110 h 343"/>
                  <a:gd name="T6" fmla="*/ 152 w 273"/>
                  <a:gd name="T7" fmla="*/ 81 h 343"/>
                  <a:gd name="T8" fmla="*/ 135 w 273"/>
                  <a:gd name="T9" fmla="*/ 53 h 343"/>
                  <a:gd name="T10" fmla="*/ 122 w 273"/>
                  <a:gd name="T11" fmla="*/ 39 h 343"/>
                  <a:gd name="T12" fmla="*/ 107 w 273"/>
                  <a:gd name="T13" fmla="*/ 27 h 343"/>
                  <a:gd name="T14" fmla="*/ 91 w 273"/>
                  <a:gd name="T15" fmla="*/ 20 h 343"/>
                  <a:gd name="T16" fmla="*/ 73 w 273"/>
                  <a:gd name="T17" fmla="*/ 15 h 343"/>
                  <a:gd name="T18" fmla="*/ 57 w 273"/>
                  <a:gd name="T19" fmla="*/ 0 h 343"/>
                  <a:gd name="T20" fmla="*/ 19 w 273"/>
                  <a:gd name="T21" fmla="*/ 5 h 343"/>
                  <a:gd name="T22" fmla="*/ 0 w 273"/>
                  <a:gd name="T23" fmla="*/ 3 h 343"/>
                  <a:gd name="T24" fmla="*/ 0 w 273"/>
                  <a:gd name="T25" fmla="*/ 337 h 343"/>
                  <a:gd name="T26" fmla="*/ 51 w 273"/>
                  <a:gd name="T27" fmla="*/ 342 h 343"/>
                  <a:gd name="T28" fmla="*/ 98 w 273"/>
                  <a:gd name="T29" fmla="*/ 335 h 343"/>
                  <a:gd name="T30" fmla="*/ 142 w 273"/>
                  <a:gd name="T31" fmla="*/ 339 h 343"/>
                  <a:gd name="T32" fmla="*/ 134 w 273"/>
                  <a:gd name="T33" fmla="*/ 306 h 343"/>
                  <a:gd name="T34" fmla="*/ 130 w 273"/>
                  <a:gd name="T35" fmla="*/ 286 h 343"/>
                  <a:gd name="T36" fmla="*/ 123 w 273"/>
                  <a:gd name="T37" fmla="*/ 257 h 343"/>
                  <a:gd name="T38" fmla="*/ 123 w 273"/>
                  <a:gd name="T39" fmla="*/ 238 h 343"/>
                  <a:gd name="T40" fmla="*/ 127 w 273"/>
                  <a:gd name="T41" fmla="*/ 209 h 343"/>
                  <a:gd name="T42" fmla="*/ 136 w 273"/>
                  <a:gd name="T43" fmla="*/ 193 h 343"/>
                  <a:gd name="T44" fmla="*/ 155 w 273"/>
                  <a:gd name="T45" fmla="*/ 201 h 343"/>
                  <a:gd name="T46" fmla="*/ 163 w 273"/>
                  <a:gd name="T47" fmla="*/ 201 h 343"/>
                  <a:gd name="T48" fmla="*/ 171 w 273"/>
                  <a:gd name="T49" fmla="*/ 209 h 343"/>
                  <a:gd name="T50" fmla="*/ 180 w 273"/>
                  <a:gd name="T51" fmla="*/ 217 h 343"/>
                  <a:gd name="T52" fmla="*/ 188 w 273"/>
                  <a:gd name="T53" fmla="*/ 223 h 343"/>
                  <a:gd name="T54" fmla="*/ 199 w 273"/>
                  <a:gd name="T55" fmla="*/ 227 h 343"/>
                  <a:gd name="T56" fmla="*/ 211 w 273"/>
                  <a:gd name="T57" fmla="*/ 232 h 343"/>
                  <a:gd name="T58" fmla="*/ 224 w 273"/>
                  <a:gd name="T59" fmla="*/ 231 h 343"/>
                  <a:gd name="T60" fmla="*/ 236 w 273"/>
                  <a:gd name="T61" fmla="*/ 227 h 343"/>
                  <a:gd name="T62" fmla="*/ 247 w 273"/>
                  <a:gd name="T63" fmla="*/ 223 h 343"/>
                  <a:gd name="T64" fmla="*/ 268 w 273"/>
                  <a:gd name="T65" fmla="*/ 210 h 343"/>
                  <a:gd name="T66" fmla="*/ 272 w 273"/>
                  <a:gd name="T67" fmla="*/ 188 h 343"/>
                  <a:gd name="T68" fmla="*/ 267 w 273"/>
                  <a:gd name="T69" fmla="*/ 16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3" h="343">
                    <a:moveTo>
                      <a:pt x="267" y="168"/>
                    </a:moveTo>
                    <a:lnTo>
                      <a:pt x="195" y="134"/>
                    </a:lnTo>
                    <a:lnTo>
                      <a:pt x="169" y="110"/>
                    </a:lnTo>
                    <a:lnTo>
                      <a:pt x="152" y="81"/>
                    </a:lnTo>
                    <a:lnTo>
                      <a:pt x="135" y="53"/>
                    </a:lnTo>
                    <a:lnTo>
                      <a:pt x="122" y="39"/>
                    </a:lnTo>
                    <a:lnTo>
                      <a:pt x="107" y="27"/>
                    </a:lnTo>
                    <a:lnTo>
                      <a:pt x="91" y="20"/>
                    </a:lnTo>
                    <a:lnTo>
                      <a:pt x="73" y="15"/>
                    </a:lnTo>
                    <a:lnTo>
                      <a:pt x="57" y="0"/>
                    </a:lnTo>
                    <a:lnTo>
                      <a:pt x="19" y="5"/>
                    </a:lnTo>
                    <a:lnTo>
                      <a:pt x="0" y="3"/>
                    </a:lnTo>
                    <a:lnTo>
                      <a:pt x="0" y="337"/>
                    </a:lnTo>
                    <a:lnTo>
                      <a:pt x="51" y="342"/>
                    </a:lnTo>
                    <a:lnTo>
                      <a:pt x="98" y="335"/>
                    </a:lnTo>
                    <a:lnTo>
                      <a:pt x="142" y="339"/>
                    </a:lnTo>
                    <a:lnTo>
                      <a:pt x="134" y="306"/>
                    </a:lnTo>
                    <a:lnTo>
                      <a:pt x="130" y="286"/>
                    </a:lnTo>
                    <a:lnTo>
                      <a:pt x="123" y="257"/>
                    </a:lnTo>
                    <a:lnTo>
                      <a:pt x="123" y="238"/>
                    </a:lnTo>
                    <a:lnTo>
                      <a:pt x="127" y="209"/>
                    </a:lnTo>
                    <a:lnTo>
                      <a:pt x="136" y="193"/>
                    </a:lnTo>
                    <a:lnTo>
                      <a:pt x="155" y="201"/>
                    </a:lnTo>
                    <a:lnTo>
                      <a:pt x="163" y="201"/>
                    </a:lnTo>
                    <a:lnTo>
                      <a:pt x="171" y="209"/>
                    </a:lnTo>
                    <a:lnTo>
                      <a:pt x="180" y="217"/>
                    </a:lnTo>
                    <a:lnTo>
                      <a:pt x="188" y="223"/>
                    </a:lnTo>
                    <a:lnTo>
                      <a:pt x="199" y="227"/>
                    </a:lnTo>
                    <a:lnTo>
                      <a:pt x="211" y="232"/>
                    </a:lnTo>
                    <a:lnTo>
                      <a:pt x="224" y="231"/>
                    </a:lnTo>
                    <a:lnTo>
                      <a:pt x="236" y="227"/>
                    </a:lnTo>
                    <a:lnTo>
                      <a:pt x="247" y="223"/>
                    </a:lnTo>
                    <a:lnTo>
                      <a:pt x="268" y="210"/>
                    </a:lnTo>
                    <a:lnTo>
                      <a:pt x="272" y="188"/>
                    </a:lnTo>
                    <a:lnTo>
                      <a:pt x="267" y="168"/>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37" name="Freeform 91">
                <a:extLst>
                  <a:ext uri="{FF2B5EF4-FFF2-40B4-BE49-F238E27FC236}">
                    <a16:creationId xmlns:a16="http://schemas.microsoft.com/office/drawing/2014/main" id="{E8D065B4-A078-6EEF-560C-48671D5F10A9}"/>
                  </a:ext>
                </a:extLst>
              </p:cNvPr>
              <p:cNvSpPr>
                <a:spLocks/>
              </p:cNvSpPr>
              <p:nvPr/>
            </p:nvSpPr>
            <p:spPr bwMode="auto">
              <a:xfrm>
                <a:off x="3744" y="1649"/>
                <a:ext cx="40" cy="54"/>
              </a:xfrm>
              <a:custGeom>
                <a:avLst/>
                <a:gdLst>
                  <a:gd name="T0" fmla="*/ 12 w 40"/>
                  <a:gd name="T1" fmla="*/ 0 h 54"/>
                  <a:gd name="T2" fmla="*/ 5 w 40"/>
                  <a:gd name="T3" fmla="*/ 10 h 54"/>
                  <a:gd name="T4" fmla="*/ 6 w 40"/>
                  <a:gd name="T5" fmla="*/ 22 h 54"/>
                  <a:gd name="T6" fmla="*/ 15 w 40"/>
                  <a:gd name="T7" fmla="*/ 31 h 54"/>
                  <a:gd name="T8" fmla="*/ 23 w 40"/>
                  <a:gd name="T9" fmla="*/ 31 h 54"/>
                  <a:gd name="T10" fmla="*/ 39 w 40"/>
                  <a:gd name="T11" fmla="*/ 37 h 54"/>
                  <a:gd name="T12" fmla="*/ 23 w 40"/>
                  <a:gd name="T13" fmla="*/ 34 h 54"/>
                  <a:gd name="T14" fmla="*/ 20 w 40"/>
                  <a:gd name="T15" fmla="*/ 40 h 54"/>
                  <a:gd name="T16" fmla="*/ 16 w 40"/>
                  <a:gd name="T17" fmla="*/ 49 h 54"/>
                  <a:gd name="T18" fmla="*/ 16 w 40"/>
                  <a:gd name="T19" fmla="*/ 53 h 54"/>
                  <a:gd name="T20" fmla="*/ 12 w 40"/>
                  <a:gd name="T21" fmla="*/ 49 h 54"/>
                  <a:gd name="T22" fmla="*/ 12 w 40"/>
                  <a:gd name="T23" fmla="*/ 45 h 54"/>
                  <a:gd name="T24" fmla="*/ 16 w 40"/>
                  <a:gd name="T25" fmla="*/ 37 h 54"/>
                  <a:gd name="T26" fmla="*/ 10 w 40"/>
                  <a:gd name="T27" fmla="*/ 31 h 54"/>
                  <a:gd name="T28" fmla="*/ 3 w 40"/>
                  <a:gd name="T29" fmla="*/ 26 h 54"/>
                  <a:gd name="T30" fmla="*/ 0 w 40"/>
                  <a:gd name="T31" fmla="*/ 19 h 54"/>
                  <a:gd name="T32" fmla="*/ 1 w 40"/>
                  <a:gd name="T33" fmla="*/ 10 h 54"/>
                  <a:gd name="T34" fmla="*/ 12 w 40"/>
                  <a:gd name="T3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54">
                    <a:moveTo>
                      <a:pt x="12" y="0"/>
                    </a:moveTo>
                    <a:lnTo>
                      <a:pt x="5" y="10"/>
                    </a:lnTo>
                    <a:lnTo>
                      <a:pt x="6" y="22"/>
                    </a:lnTo>
                    <a:lnTo>
                      <a:pt x="15" y="31"/>
                    </a:lnTo>
                    <a:lnTo>
                      <a:pt x="23" y="31"/>
                    </a:lnTo>
                    <a:lnTo>
                      <a:pt x="39" y="37"/>
                    </a:lnTo>
                    <a:lnTo>
                      <a:pt x="23" y="34"/>
                    </a:lnTo>
                    <a:lnTo>
                      <a:pt x="20" y="40"/>
                    </a:lnTo>
                    <a:lnTo>
                      <a:pt x="16" y="49"/>
                    </a:lnTo>
                    <a:lnTo>
                      <a:pt x="16" y="53"/>
                    </a:lnTo>
                    <a:lnTo>
                      <a:pt x="12" y="49"/>
                    </a:lnTo>
                    <a:lnTo>
                      <a:pt x="12" y="45"/>
                    </a:lnTo>
                    <a:lnTo>
                      <a:pt x="16" y="37"/>
                    </a:lnTo>
                    <a:lnTo>
                      <a:pt x="10" y="31"/>
                    </a:lnTo>
                    <a:lnTo>
                      <a:pt x="3" y="26"/>
                    </a:lnTo>
                    <a:lnTo>
                      <a:pt x="0" y="19"/>
                    </a:lnTo>
                    <a:lnTo>
                      <a:pt x="1" y="10"/>
                    </a:lnTo>
                    <a:lnTo>
                      <a:pt x="12"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38" name="Freeform 92">
                <a:extLst>
                  <a:ext uri="{FF2B5EF4-FFF2-40B4-BE49-F238E27FC236}">
                    <a16:creationId xmlns:a16="http://schemas.microsoft.com/office/drawing/2014/main" id="{ACDB2EFA-DD82-8580-CE54-AA2D6C0CA20B}"/>
                  </a:ext>
                </a:extLst>
              </p:cNvPr>
              <p:cNvSpPr>
                <a:spLocks/>
              </p:cNvSpPr>
              <p:nvPr/>
            </p:nvSpPr>
            <p:spPr bwMode="auto">
              <a:xfrm>
                <a:off x="3771" y="1664"/>
                <a:ext cx="29" cy="25"/>
              </a:xfrm>
              <a:custGeom>
                <a:avLst/>
                <a:gdLst>
                  <a:gd name="T0" fmla="*/ 15 w 29"/>
                  <a:gd name="T1" fmla="*/ 24 h 25"/>
                  <a:gd name="T2" fmla="*/ 16 w 29"/>
                  <a:gd name="T3" fmla="*/ 15 h 25"/>
                  <a:gd name="T4" fmla="*/ 28 w 29"/>
                  <a:gd name="T5" fmla="*/ 4 h 25"/>
                  <a:gd name="T6" fmla="*/ 24 w 29"/>
                  <a:gd name="T7" fmla="*/ 6 h 25"/>
                  <a:gd name="T8" fmla="*/ 16 w 29"/>
                  <a:gd name="T9" fmla="*/ 13 h 25"/>
                  <a:gd name="T10" fmla="*/ 12 w 29"/>
                  <a:gd name="T11" fmla="*/ 17 h 25"/>
                  <a:gd name="T12" fmla="*/ 9 w 29"/>
                  <a:gd name="T13" fmla="*/ 15 h 25"/>
                  <a:gd name="T14" fmla="*/ 7 w 29"/>
                  <a:gd name="T15" fmla="*/ 6 h 25"/>
                  <a:gd name="T16" fmla="*/ 0 w 29"/>
                  <a:gd name="T17" fmla="*/ 0 h 25"/>
                  <a:gd name="T18" fmla="*/ 4 w 29"/>
                  <a:gd name="T19" fmla="*/ 8 h 25"/>
                  <a:gd name="T20" fmla="*/ 4 w 29"/>
                  <a:gd name="T21" fmla="*/ 15 h 25"/>
                  <a:gd name="T22" fmla="*/ 7 w 29"/>
                  <a:gd name="T23" fmla="*/ 22 h 25"/>
                  <a:gd name="T24" fmla="*/ 15 w 29"/>
                  <a:gd name="T2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5">
                    <a:moveTo>
                      <a:pt x="15" y="24"/>
                    </a:moveTo>
                    <a:lnTo>
                      <a:pt x="16" y="15"/>
                    </a:lnTo>
                    <a:lnTo>
                      <a:pt x="28" y="4"/>
                    </a:lnTo>
                    <a:lnTo>
                      <a:pt x="24" y="6"/>
                    </a:lnTo>
                    <a:lnTo>
                      <a:pt x="16" y="13"/>
                    </a:lnTo>
                    <a:lnTo>
                      <a:pt x="12" y="17"/>
                    </a:lnTo>
                    <a:lnTo>
                      <a:pt x="9" y="15"/>
                    </a:lnTo>
                    <a:lnTo>
                      <a:pt x="7" y="6"/>
                    </a:lnTo>
                    <a:lnTo>
                      <a:pt x="0" y="0"/>
                    </a:lnTo>
                    <a:lnTo>
                      <a:pt x="4" y="8"/>
                    </a:lnTo>
                    <a:lnTo>
                      <a:pt x="4" y="15"/>
                    </a:lnTo>
                    <a:lnTo>
                      <a:pt x="7" y="22"/>
                    </a:lnTo>
                    <a:lnTo>
                      <a:pt x="15" y="24"/>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39" name="Freeform 93">
                <a:extLst>
                  <a:ext uri="{FF2B5EF4-FFF2-40B4-BE49-F238E27FC236}">
                    <a16:creationId xmlns:a16="http://schemas.microsoft.com/office/drawing/2014/main" id="{5692D8E6-D726-4B99-0D23-0F111341542B}"/>
                  </a:ext>
                </a:extLst>
              </p:cNvPr>
              <p:cNvSpPr>
                <a:spLocks/>
              </p:cNvSpPr>
              <p:nvPr/>
            </p:nvSpPr>
            <p:spPr bwMode="auto">
              <a:xfrm>
                <a:off x="3770" y="1593"/>
                <a:ext cx="32" cy="25"/>
              </a:xfrm>
              <a:custGeom>
                <a:avLst/>
                <a:gdLst>
                  <a:gd name="T0" fmla="*/ 31 w 32"/>
                  <a:gd name="T1" fmla="*/ 7 h 25"/>
                  <a:gd name="T2" fmla="*/ 24 w 32"/>
                  <a:gd name="T3" fmla="*/ 7 h 25"/>
                  <a:gd name="T4" fmla="*/ 22 w 32"/>
                  <a:gd name="T5" fmla="*/ 9 h 25"/>
                  <a:gd name="T6" fmla="*/ 21 w 32"/>
                  <a:gd name="T7" fmla="*/ 12 h 25"/>
                  <a:gd name="T8" fmla="*/ 21 w 32"/>
                  <a:gd name="T9" fmla="*/ 15 h 25"/>
                  <a:gd name="T10" fmla="*/ 18 w 32"/>
                  <a:gd name="T11" fmla="*/ 12 h 25"/>
                  <a:gd name="T12" fmla="*/ 18 w 32"/>
                  <a:gd name="T13" fmla="*/ 8 h 25"/>
                  <a:gd name="T14" fmla="*/ 22 w 32"/>
                  <a:gd name="T15" fmla="*/ 6 h 25"/>
                  <a:gd name="T16" fmla="*/ 24 w 32"/>
                  <a:gd name="T17" fmla="*/ 5 h 25"/>
                  <a:gd name="T18" fmla="*/ 18 w 32"/>
                  <a:gd name="T19" fmla="*/ 7 h 25"/>
                  <a:gd name="T20" fmla="*/ 16 w 32"/>
                  <a:gd name="T21" fmla="*/ 10 h 25"/>
                  <a:gd name="T22" fmla="*/ 13 w 32"/>
                  <a:gd name="T23" fmla="*/ 12 h 25"/>
                  <a:gd name="T24" fmla="*/ 13 w 32"/>
                  <a:gd name="T25" fmla="*/ 20 h 25"/>
                  <a:gd name="T26" fmla="*/ 13 w 32"/>
                  <a:gd name="T27" fmla="*/ 24 h 25"/>
                  <a:gd name="T28" fmla="*/ 10 w 32"/>
                  <a:gd name="T29" fmla="*/ 20 h 25"/>
                  <a:gd name="T30" fmla="*/ 10 w 32"/>
                  <a:gd name="T31" fmla="*/ 14 h 25"/>
                  <a:gd name="T32" fmla="*/ 12 w 32"/>
                  <a:gd name="T33" fmla="*/ 8 h 25"/>
                  <a:gd name="T34" fmla="*/ 16 w 32"/>
                  <a:gd name="T35" fmla="*/ 4 h 25"/>
                  <a:gd name="T36" fmla="*/ 21 w 32"/>
                  <a:gd name="T37" fmla="*/ 3 h 25"/>
                  <a:gd name="T38" fmla="*/ 12 w 32"/>
                  <a:gd name="T39" fmla="*/ 2 h 25"/>
                  <a:gd name="T40" fmla="*/ 7 w 32"/>
                  <a:gd name="T41" fmla="*/ 4 h 25"/>
                  <a:gd name="T42" fmla="*/ 0 w 32"/>
                  <a:gd name="T43" fmla="*/ 6 h 25"/>
                  <a:gd name="T44" fmla="*/ 3 w 32"/>
                  <a:gd name="T45" fmla="*/ 3 h 25"/>
                  <a:gd name="T46" fmla="*/ 9 w 32"/>
                  <a:gd name="T47" fmla="*/ 1 h 25"/>
                  <a:gd name="T48" fmla="*/ 20 w 32"/>
                  <a:gd name="T49" fmla="*/ 0 h 25"/>
                  <a:gd name="T50" fmla="*/ 22 w 32"/>
                  <a:gd name="T51" fmla="*/ 0 h 25"/>
                  <a:gd name="T52" fmla="*/ 27 w 32"/>
                  <a:gd name="T53" fmla="*/ 0 h 25"/>
                  <a:gd name="T54" fmla="*/ 31 w 32"/>
                  <a:gd name="T55"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25">
                    <a:moveTo>
                      <a:pt x="31" y="7"/>
                    </a:moveTo>
                    <a:lnTo>
                      <a:pt x="24" y="7"/>
                    </a:lnTo>
                    <a:lnTo>
                      <a:pt x="22" y="9"/>
                    </a:lnTo>
                    <a:lnTo>
                      <a:pt x="21" y="12"/>
                    </a:lnTo>
                    <a:lnTo>
                      <a:pt x="21" y="15"/>
                    </a:lnTo>
                    <a:lnTo>
                      <a:pt x="18" y="12"/>
                    </a:lnTo>
                    <a:lnTo>
                      <a:pt x="18" y="8"/>
                    </a:lnTo>
                    <a:lnTo>
                      <a:pt x="22" y="6"/>
                    </a:lnTo>
                    <a:lnTo>
                      <a:pt x="24" y="5"/>
                    </a:lnTo>
                    <a:lnTo>
                      <a:pt x="18" y="7"/>
                    </a:lnTo>
                    <a:lnTo>
                      <a:pt x="16" y="10"/>
                    </a:lnTo>
                    <a:lnTo>
                      <a:pt x="13" y="12"/>
                    </a:lnTo>
                    <a:lnTo>
                      <a:pt x="13" y="20"/>
                    </a:lnTo>
                    <a:lnTo>
                      <a:pt x="13" y="24"/>
                    </a:lnTo>
                    <a:lnTo>
                      <a:pt x="10" y="20"/>
                    </a:lnTo>
                    <a:lnTo>
                      <a:pt x="10" y="14"/>
                    </a:lnTo>
                    <a:lnTo>
                      <a:pt x="12" y="8"/>
                    </a:lnTo>
                    <a:lnTo>
                      <a:pt x="16" y="4"/>
                    </a:lnTo>
                    <a:lnTo>
                      <a:pt x="21" y="3"/>
                    </a:lnTo>
                    <a:lnTo>
                      <a:pt x="12" y="2"/>
                    </a:lnTo>
                    <a:lnTo>
                      <a:pt x="7" y="4"/>
                    </a:lnTo>
                    <a:lnTo>
                      <a:pt x="0" y="6"/>
                    </a:lnTo>
                    <a:lnTo>
                      <a:pt x="3" y="3"/>
                    </a:lnTo>
                    <a:lnTo>
                      <a:pt x="9" y="1"/>
                    </a:lnTo>
                    <a:lnTo>
                      <a:pt x="20" y="0"/>
                    </a:lnTo>
                    <a:lnTo>
                      <a:pt x="22" y="0"/>
                    </a:lnTo>
                    <a:lnTo>
                      <a:pt x="27" y="0"/>
                    </a:lnTo>
                    <a:lnTo>
                      <a:pt x="31" y="7"/>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40" name="Freeform 94">
                <a:extLst>
                  <a:ext uri="{FF2B5EF4-FFF2-40B4-BE49-F238E27FC236}">
                    <a16:creationId xmlns:a16="http://schemas.microsoft.com/office/drawing/2014/main" id="{D816B912-E9C2-019A-F9CC-02DD746D0A56}"/>
                  </a:ext>
                </a:extLst>
              </p:cNvPr>
              <p:cNvSpPr>
                <a:spLocks/>
              </p:cNvSpPr>
              <p:nvPr/>
            </p:nvSpPr>
            <p:spPr bwMode="auto">
              <a:xfrm>
                <a:off x="3543" y="1509"/>
                <a:ext cx="69" cy="153"/>
              </a:xfrm>
              <a:custGeom>
                <a:avLst/>
                <a:gdLst>
                  <a:gd name="T0" fmla="*/ 28 w 69"/>
                  <a:gd name="T1" fmla="*/ 0 h 153"/>
                  <a:gd name="T2" fmla="*/ 0 w 69"/>
                  <a:gd name="T3" fmla="*/ 25 h 153"/>
                  <a:gd name="T4" fmla="*/ 23 w 69"/>
                  <a:gd name="T5" fmla="*/ 37 h 153"/>
                  <a:gd name="T6" fmla="*/ 0 w 69"/>
                  <a:gd name="T7" fmla="*/ 48 h 153"/>
                  <a:gd name="T8" fmla="*/ 68 w 69"/>
                  <a:gd name="T9" fmla="*/ 152 h 153"/>
                </a:gdLst>
                <a:ahLst/>
                <a:cxnLst>
                  <a:cxn ang="0">
                    <a:pos x="T0" y="T1"/>
                  </a:cxn>
                  <a:cxn ang="0">
                    <a:pos x="T2" y="T3"/>
                  </a:cxn>
                  <a:cxn ang="0">
                    <a:pos x="T4" y="T5"/>
                  </a:cxn>
                  <a:cxn ang="0">
                    <a:pos x="T6" y="T7"/>
                  </a:cxn>
                  <a:cxn ang="0">
                    <a:pos x="T8" y="T9"/>
                  </a:cxn>
                </a:cxnLst>
                <a:rect l="0" t="0" r="r" b="b"/>
                <a:pathLst>
                  <a:path w="69" h="153">
                    <a:moveTo>
                      <a:pt x="28" y="0"/>
                    </a:moveTo>
                    <a:lnTo>
                      <a:pt x="0" y="25"/>
                    </a:lnTo>
                    <a:lnTo>
                      <a:pt x="23" y="37"/>
                    </a:lnTo>
                    <a:lnTo>
                      <a:pt x="0" y="48"/>
                    </a:lnTo>
                    <a:lnTo>
                      <a:pt x="68" y="15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41" name="Freeform 95">
                <a:extLst>
                  <a:ext uri="{FF2B5EF4-FFF2-40B4-BE49-F238E27FC236}">
                    <a16:creationId xmlns:a16="http://schemas.microsoft.com/office/drawing/2014/main" id="{A98E972E-F57B-906B-3E25-60848314D7D6}"/>
                  </a:ext>
                </a:extLst>
              </p:cNvPr>
              <p:cNvSpPr>
                <a:spLocks/>
              </p:cNvSpPr>
              <p:nvPr/>
            </p:nvSpPr>
            <p:spPr bwMode="auto">
              <a:xfrm>
                <a:off x="3651" y="1505"/>
                <a:ext cx="62" cy="158"/>
              </a:xfrm>
              <a:custGeom>
                <a:avLst/>
                <a:gdLst>
                  <a:gd name="T0" fmla="*/ 36 w 62"/>
                  <a:gd name="T1" fmla="*/ 0 h 158"/>
                  <a:gd name="T2" fmla="*/ 61 w 62"/>
                  <a:gd name="T3" fmla="*/ 38 h 158"/>
                  <a:gd name="T4" fmla="*/ 43 w 62"/>
                  <a:gd name="T5" fmla="*/ 48 h 158"/>
                  <a:gd name="T6" fmla="*/ 60 w 62"/>
                  <a:gd name="T7" fmla="*/ 63 h 158"/>
                  <a:gd name="T8" fmla="*/ 0 w 62"/>
                  <a:gd name="T9" fmla="*/ 157 h 158"/>
                </a:gdLst>
                <a:ahLst/>
                <a:cxnLst>
                  <a:cxn ang="0">
                    <a:pos x="T0" y="T1"/>
                  </a:cxn>
                  <a:cxn ang="0">
                    <a:pos x="T2" y="T3"/>
                  </a:cxn>
                  <a:cxn ang="0">
                    <a:pos x="T4" y="T5"/>
                  </a:cxn>
                  <a:cxn ang="0">
                    <a:pos x="T6" y="T7"/>
                  </a:cxn>
                  <a:cxn ang="0">
                    <a:pos x="T8" y="T9"/>
                  </a:cxn>
                </a:cxnLst>
                <a:rect l="0" t="0" r="r" b="b"/>
                <a:pathLst>
                  <a:path w="62" h="158">
                    <a:moveTo>
                      <a:pt x="36" y="0"/>
                    </a:moveTo>
                    <a:lnTo>
                      <a:pt x="61" y="38"/>
                    </a:lnTo>
                    <a:lnTo>
                      <a:pt x="43" y="48"/>
                    </a:lnTo>
                    <a:lnTo>
                      <a:pt x="60" y="63"/>
                    </a:lnTo>
                    <a:lnTo>
                      <a:pt x="0" y="15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42" name="Freeform 96">
                <a:extLst>
                  <a:ext uri="{FF2B5EF4-FFF2-40B4-BE49-F238E27FC236}">
                    <a16:creationId xmlns:a16="http://schemas.microsoft.com/office/drawing/2014/main" id="{9064A1C3-951E-F745-B6EA-A19F3A6F165E}"/>
                  </a:ext>
                </a:extLst>
              </p:cNvPr>
              <p:cNvSpPr>
                <a:spLocks/>
              </p:cNvSpPr>
              <p:nvPr/>
            </p:nvSpPr>
            <p:spPr bwMode="auto">
              <a:xfrm>
                <a:off x="3565" y="1487"/>
                <a:ext cx="122" cy="191"/>
              </a:xfrm>
              <a:custGeom>
                <a:avLst/>
                <a:gdLst>
                  <a:gd name="T0" fmla="*/ 0 w 122"/>
                  <a:gd name="T1" fmla="*/ 0 h 191"/>
                  <a:gd name="T2" fmla="*/ 25 w 122"/>
                  <a:gd name="T3" fmla="*/ 54 h 191"/>
                  <a:gd name="T4" fmla="*/ 26 w 122"/>
                  <a:gd name="T5" fmla="*/ 89 h 191"/>
                  <a:gd name="T6" fmla="*/ 43 w 122"/>
                  <a:gd name="T7" fmla="*/ 159 h 191"/>
                  <a:gd name="T8" fmla="*/ 50 w 122"/>
                  <a:gd name="T9" fmla="*/ 173 h 191"/>
                  <a:gd name="T10" fmla="*/ 63 w 122"/>
                  <a:gd name="T11" fmla="*/ 190 h 191"/>
                  <a:gd name="T12" fmla="*/ 81 w 122"/>
                  <a:gd name="T13" fmla="*/ 178 h 191"/>
                  <a:gd name="T14" fmla="*/ 91 w 122"/>
                  <a:gd name="T15" fmla="*/ 158 h 191"/>
                  <a:gd name="T16" fmla="*/ 103 w 122"/>
                  <a:gd name="T17" fmla="*/ 89 h 191"/>
                  <a:gd name="T18" fmla="*/ 104 w 122"/>
                  <a:gd name="T19" fmla="*/ 54 h 191"/>
                  <a:gd name="T20" fmla="*/ 121 w 122"/>
                  <a:gd name="T21" fmla="*/ 5 h 191"/>
                  <a:gd name="T22" fmla="*/ 99 w 122"/>
                  <a:gd name="T23" fmla="*/ 5 h 191"/>
                  <a:gd name="T24" fmla="*/ 77 w 122"/>
                  <a:gd name="T25" fmla="*/ 7 h 191"/>
                  <a:gd name="T26" fmla="*/ 57 w 122"/>
                  <a:gd name="T27" fmla="*/ 7 h 191"/>
                  <a:gd name="T28" fmla="*/ 16 w 122"/>
                  <a:gd name="T29" fmla="*/ 0 h 191"/>
                  <a:gd name="T30" fmla="*/ 0 w 122"/>
                  <a:gd name="T3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1">
                    <a:moveTo>
                      <a:pt x="0" y="0"/>
                    </a:moveTo>
                    <a:lnTo>
                      <a:pt x="25" y="54"/>
                    </a:lnTo>
                    <a:lnTo>
                      <a:pt x="26" y="89"/>
                    </a:lnTo>
                    <a:lnTo>
                      <a:pt x="43" y="159"/>
                    </a:lnTo>
                    <a:lnTo>
                      <a:pt x="50" y="173"/>
                    </a:lnTo>
                    <a:lnTo>
                      <a:pt x="63" y="190"/>
                    </a:lnTo>
                    <a:lnTo>
                      <a:pt x="81" y="178"/>
                    </a:lnTo>
                    <a:lnTo>
                      <a:pt x="91" y="158"/>
                    </a:lnTo>
                    <a:lnTo>
                      <a:pt x="103" y="89"/>
                    </a:lnTo>
                    <a:lnTo>
                      <a:pt x="104" y="54"/>
                    </a:lnTo>
                    <a:lnTo>
                      <a:pt x="121" y="5"/>
                    </a:lnTo>
                    <a:lnTo>
                      <a:pt x="99" y="5"/>
                    </a:lnTo>
                    <a:lnTo>
                      <a:pt x="77" y="7"/>
                    </a:lnTo>
                    <a:lnTo>
                      <a:pt x="57" y="7"/>
                    </a:lnTo>
                    <a:lnTo>
                      <a:pt x="16" y="0"/>
                    </a:lnTo>
                    <a:lnTo>
                      <a:pt x="0" y="0"/>
                    </a:lnTo>
                  </a:path>
                </a:pathLst>
              </a:custGeom>
              <a:solidFill>
                <a:srgbClr val="E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143" name="Group 97">
                <a:extLst>
                  <a:ext uri="{FF2B5EF4-FFF2-40B4-BE49-F238E27FC236}">
                    <a16:creationId xmlns:a16="http://schemas.microsoft.com/office/drawing/2014/main" id="{41732906-D0E4-010E-052A-63584644C811}"/>
                  </a:ext>
                </a:extLst>
              </p:cNvPr>
              <p:cNvGrpSpPr>
                <a:grpSpLocks/>
              </p:cNvGrpSpPr>
              <p:nvPr/>
            </p:nvGrpSpPr>
            <p:grpSpPr bwMode="auto">
              <a:xfrm>
                <a:off x="3589" y="1490"/>
                <a:ext cx="79" cy="212"/>
                <a:chOff x="3589" y="1490"/>
                <a:chExt cx="79" cy="212"/>
              </a:xfrm>
            </p:grpSpPr>
            <p:sp>
              <p:nvSpPr>
                <p:cNvPr id="150" name="Freeform 98">
                  <a:extLst>
                    <a:ext uri="{FF2B5EF4-FFF2-40B4-BE49-F238E27FC236}">
                      <a16:creationId xmlns:a16="http://schemas.microsoft.com/office/drawing/2014/main" id="{7BAC63A0-4C9A-FF85-AE69-72AFE1A6D6E3}"/>
                    </a:ext>
                  </a:extLst>
                </p:cNvPr>
                <p:cNvSpPr>
                  <a:spLocks/>
                </p:cNvSpPr>
                <p:nvPr/>
              </p:nvSpPr>
              <p:spPr bwMode="auto">
                <a:xfrm>
                  <a:off x="3609" y="1490"/>
                  <a:ext cx="46" cy="212"/>
                </a:xfrm>
                <a:custGeom>
                  <a:avLst/>
                  <a:gdLst>
                    <a:gd name="T0" fmla="*/ 19 w 46"/>
                    <a:gd name="T1" fmla="*/ 0 h 212"/>
                    <a:gd name="T2" fmla="*/ 5 w 46"/>
                    <a:gd name="T3" fmla="*/ 19 h 212"/>
                    <a:gd name="T4" fmla="*/ 14 w 46"/>
                    <a:gd name="T5" fmla="*/ 47 h 212"/>
                    <a:gd name="T6" fmla="*/ 10 w 46"/>
                    <a:gd name="T7" fmla="*/ 81 h 212"/>
                    <a:gd name="T8" fmla="*/ 2 w 46"/>
                    <a:gd name="T9" fmla="*/ 119 h 212"/>
                    <a:gd name="T10" fmla="*/ 0 w 46"/>
                    <a:gd name="T11" fmla="*/ 157 h 212"/>
                    <a:gd name="T12" fmla="*/ 25 w 46"/>
                    <a:gd name="T13" fmla="*/ 211 h 212"/>
                    <a:gd name="T14" fmla="*/ 45 w 46"/>
                    <a:gd name="T15" fmla="*/ 156 h 212"/>
                    <a:gd name="T16" fmla="*/ 43 w 46"/>
                    <a:gd name="T17" fmla="*/ 118 h 212"/>
                    <a:gd name="T18" fmla="*/ 39 w 46"/>
                    <a:gd name="T19" fmla="*/ 82 h 212"/>
                    <a:gd name="T20" fmla="*/ 32 w 46"/>
                    <a:gd name="T21" fmla="*/ 48 h 212"/>
                    <a:gd name="T22" fmla="*/ 41 w 46"/>
                    <a:gd name="T23" fmla="*/ 19 h 212"/>
                    <a:gd name="T24" fmla="*/ 32 w 46"/>
                    <a:gd name="T25" fmla="*/ 3 h 212"/>
                    <a:gd name="T26" fmla="*/ 19 w 46"/>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212">
                      <a:moveTo>
                        <a:pt x="19" y="0"/>
                      </a:moveTo>
                      <a:lnTo>
                        <a:pt x="5" y="19"/>
                      </a:lnTo>
                      <a:lnTo>
                        <a:pt x="14" y="47"/>
                      </a:lnTo>
                      <a:lnTo>
                        <a:pt x="10" y="81"/>
                      </a:lnTo>
                      <a:lnTo>
                        <a:pt x="2" y="119"/>
                      </a:lnTo>
                      <a:lnTo>
                        <a:pt x="0" y="157"/>
                      </a:lnTo>
                      <a:lnTo>
                        <a:pt x="25" y="211"/>
                      </a:lnTo>
                      <a:lnTo>
                        <a:pt x="45" y="156"/>
                      </a:lnTo>
                      <a:lnTo>
                        <a:pt x="43" y="118"/>
                      </a:lnTo>
                      <a:lnTo>
                        <a:pt x="39" y="82"/>
                      </a:lnTo>
                      <a:lnTo>
                        <a:pt x="32" y="48"/>
                      </a:lnTo>
                      <a:lnTo>
                        <a:pt x="41" y="19"/>
                      </a:lnTo>
                      <a:lnTo>
                        <a:pt x="32" y="3"/>
                      </a:lnTo>
                      <a:lnTo>
                        <a:pt x="19" y="0"/>
                      </a:lnTo>
                    </a:path>
                  </a:pathLst>
                </a:custGeom>
                <a:solidFill>
                  <a:srgbClr val="0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51" name="Freeform 99">
                  <a:extLst>
                    <a:ext uri="{FF2B5EF4-FFF2-40B4-BE49-F238E27FC236}">
                      <a16:creationId xmlns:a16="http://schemas.microsoft.com/office/drawing/2014/main" id="{026C4934-181A-92E3-F9C1-B5FCE14254C3}"/>
                    </a:ext>
                  </a:extLst>
                </p:cNvPr>
                <p:cNvSpPr>
                  <a:spLocks/>
                </p:cNvSpPr>
                <p:nvPr/>
              </p:nvSpPr>
              <p:spPr bwMode="auto">
                <a:xfrm>
                  <a:off x="3589" y="1516"/>
                  <a:ext cx="20" cy="21"/>
                </a:xfrm>
                <a:custGeom>
                  <a:avLst/>
                  <a:gdLst>
                    <a:gd name="T0" fmla="*/ 0 w 20"/>
                    <a:gd name="T1" fmla="*/ 20 h 21"/>
                    <a:gd name="T2" fmla="*/ 19 w 20"/>
                    <a:gd name="T3" fmla="*/ 0 h 21"/>
                    <a:gd name="T4" fmla="*/ 13 w 20"/>
                    <a:gd name="T5" fmla="*/ 16 h 21"/>
                    <a:gd name="T6" fmla="*/ 0 w 20"/>
                    <a:gd name="T7" fmla="*/ 20 h 21"/>
                  </a:gdLst>
                  <a:ahLst/>
                  <a:cxnLst>
                    <a:cxn ang="0">
                      <a:pos x="T0" y="T1"/>
                    </a:cxn>
                    <a:cxn ang="0">
                      <a:pos x="T2" y="T3"/>
                    </a:cxn>
                    <a:cxn ang="0">
                      <a:pos x="T4" y="T5"/>
                    </a:cxn>
                    <a:cxn ang="0">
                      <a:pos x="T6" y="T7"/>
                    </a:cxn>
                  </a:cxnLst>
                  <a:rect l="0" t="0" r="r" b="b"/>
                  <a:pathLst>
                    <a:path w="20" h="21">
                      <a:moveTo>
                        <a:pt x="0" y="20"/>
                      </a:moveTo>
                      <a:lnTo>
                        <a:pt x="19" y="0"/>
                      </a:lnTo>
                      <a:lnTo>
                        <a:pt x="13" y="16"/>
                      </a:lnTo>
                      <a:lnTo>
                        <a:pt x="0" y="20"/>
                      </a:lnTo>
                    </a:path>
                  </a:pathLst>
                </a:custGeom>
                <a:solidFill>
                  <a:srgbClr val="C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52" name="Freeform 100">
                  <a:extLst>
                    <a:ext uri="{FF2B5EF4-FFF2-40B4-BE49-F238E27FC236}">
                      <a16:creationId xmlns:a16="http://schemas.microsoft.com/office/drawing/2014/main" id="{08454892-A13E-C362-1513-6215208EE3D5}"/>
                    </a:ext>
                  </a:extLst>
                </p:cNvPr>
                <p:cNvSpPr>
                  <a:spLocks/>
                </p:cNvSpPr>
                <p:nvPr/>
              </p:nvSpPr>
              <p:spPr bwMode="auto">
                <a:xfrm>
                  <a:off x="3649" y="1515"/>
                  <a:ext cx="19" cy="21"/>
                </a:xfrm>
                <a:custGeom>
                  <a:avLst/>
                  <a:gdLst>
                    <a:gd name="T0" fmla="*/ 18 w 19"/>
                    <a:gd name="T1" fmla="*/ 20 h 21"/>
                    <a:gd name="T2" fmla="*/ 0 w 19"/>
                    <a:gd name="T3" fmla="*/ 0 h 21"/>
                    <a:gd name="T4" fmla="*/ 7 w 19"/>
                    <a:gd name="T5" fmla="*/ 19 h 21"/>
                    <a:gd name="T6" fmla="*/ 18 w 19"/>
                    <a:gd name="T7" fmla="*/ 20 h 21"/>
                  </a:gdLst>
                  <a:ahLst/>
                  <a:cxnLst>
                    <a:cxn ang="0">
                      <a:pos x="T0" y="T1"/>
                    </a:cxn>
                    <a:cxn ang="0">
                      <a:pos x="T2" y="T3"/>
                    </a:cxn>
                    <a:cxn ang="0">
                      <a:pos x="T4" y="T5"/>
                    </a:cxn>
                    <a:cxn ang="0">
                      <a:pos x="T6" y="T7"/>
                    </a:cxn>
                  </a:cxnLst>
                  <a:rect l="0" t="0" r="r" b="b"/>
                  <a:pathLst>
                    <a:path w="19" h="21">
                      <a:moveTo>
                        <a:pt x="18" y="20"/>
                      </a:moveTo>
                      <a:lnTo>
                        <a:pt x="0" y="0"/>
                      </a:lnTo>
                      <a:lnTo>
                        <a:pt x="7" y="19"/>
                      </a:lnTo>
                      <a:lnTo>
                        <a:pt x="18" y="20"/>
                      </a:lnTo>
                    </a:path>
                  </a:pathLst>
                </a:custGeom>
                <a:solidFill>
                  <a:srgbClr val="C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53" name="Freeform 101">
                  <a:extLst>
                    <a:ext uri="{FF2B5EF4-FFF2-40B4-BE49-F238E27FC236}">
                      <a16:creationId xmlns:a16="http://schemas.microsoft.com/office/drawing/2014/main" id="{C6C07E1C-3524-057E-542A-39F534AEB098}"/>
                    </a:ext>
                  </a:extLst>
                </p:cNvPr>
                <p:cNvSpPr>
                  <a:spLocks/>
                </p:cNvSpPr>
                <p:nvPr/>
              </p:nvSpPr>
              <p:spPr bwMode="auto">
                <a:xfrm>
                  <a:off x="3621" y="1537"/>
                  <a:ext cx="19" cy="2"/>
                </a:xfrm>
                <a:custGeom>
                  <a:avLst/>
                  <a:gdLst>
                    <a:gd name="T0" fmla="*/ 0 w 19"/>
                    <a:gd name="T1" fmla="*/ 0 h 2"/>
                    <a:gd name="T2" fmla="*/ 6 w 19"/>
                    <a:gd name="T3" fmla="*/ 1 h 2"/>
                    <a:gd name="T4" fmla="*/ 11 w 19"/>
                    <a:gd name="T5" fmla="*/ 1 h 2"/>
                    <a:gd name="T6" fmla="*/ 18 w 19"/>
                    <a:gd name="T7" fmla="*/ 0 h 2"/>
                    <a:gd name="T8" fmla="*/ 13 w 19"/>
                    <a:gd name="T9" fmla="*/ 1 h 2"/>
                    <a:gd name="T10" fmla="*/ 4 w 19"/>
                    <a:gd name="T11" fmla="*/ 1 h 2"/>
                    <a:gd name="T12" fmla="*/ 0 w 19"/>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9" h="2">
                      <a:moveTo>
                        <a:pt x="0" y="0"/>
                      </a:moveTo>
                      <a:lnTo>
                        <a:pt x="6" y="1"/>
                      </a:lnTo>
                      <a:lnTo>
                        <a:pt x="11" y="1"/>
                      </a:lnTo>
                      <a:lnTo>
                        <a:pt x="18" y="0"/>
                      </a:lnTo>
                      <a:lnTo>
                        <a:pt x="13" y="1"/>
                      </a:lnTo>
                      <a:lnTo>
                        <a:pt x="4" y="1"/>
                      </a:lnTo>
                      <a:lnTo>
                        <a:pt x="0" y="0"/>
                      </a:lnTo>
                    </a:path>
                  </a:pathLst>
                </a:custGeom>
                <a:solidFill>
                  <a:srgbClr val="00606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nvGrpSpPr>
              <p:cNvPr id="144" name="Group 102">
                <a:extLst>
                  <a:ext uri="{FF2B5EF4-FFF2-40B4-BE49-F238E27FC236}">
                    <a16:creationId xmlns:a16="http://schemas.microsoft.com/office/drawing/2014/main" id="{900C1CDA-2772-F532-B621-5E72ED70E132}"/>
                  </a:ext>
                </a:extLst>
              </p:cNvPr>
              <p:cNvGrpSpPr>
                <a:grpSpLocks/>
              </p:cNvGrpSpPr>
              <p:nvPr/>
            </p:nvGrpSpPr>
            <p:grpSpPr bwMode="auto">
              <a:xfrm>
                <a:off x="3630" y="1720"/>
                <a:ext cx="1" cy="86"/>
                <a:chOff x="3630" y="1720"/>
                <a:chExt cx="1" cy="86"/>
              </a:xfrm>
            </p:grpSpPr>
            <p:sp>
              <p:nvSpPr>
                <p:cNvPr id="147" name="Oval 103">
                  <a:extLst>
                    <a:ext uri="{FF2B5EF4-FFF2-40B4-BE49-F238E27FC236}">
                      <a16:creationId xmlns:a16="http://schemas.microsoft.com/office/drawing/2014/main" id="{5BCE4EEA-9592-A95F-EB53-ACE455385BD9}"/>
                    </a:ext>
                  </a:extLst>
                </p:cNvPr>
                <p:cNvSpPr>
                  <a:spLocks noChangeArrowheads="1"/>
                </p:cNvSpPr>
                <p:nvPr/>
              </p:nvSpPr>
              <p:spPr bwMode="auto">
                <a:xfrm>
                  <a:off x="3630" y="1763"/>
                  <a:ext cx="1" cy="3"/>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48" name="Oval 104">
                  <a:extLst>
                    <a:ext uri="{FF2B5EF4-FFF2-40B4-BE49-F238E27FC236}">
                      <a16:creationId xmlns:a16="http://schemas.microsoft.com/office/drawing/2014/main" id="{A4672749-6E5E-3373-F43C-302B5C6CDA35}"/>
                    </a:ext>
                  </a:extLst>
                </p:cNvPr>
                <p:cNvSpPr>
                  <a:spLocks noChangeArrowheads="1"/>
                </p:cNvSpPr>
                <p:nvPr/>
              </p:nvSpPr>
              <p:spPr bwMode="auto">
                <a:xfrm>
                  <a:off x="3630" y="1803"/>
                  <a:ext cx="1" cy="3"/>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49" name="Oval 105">
                  <a:extLst>
                    <a:ext uri="{FF2B5EF4-FFF2-40B4-BE49-F238E27FC236}">
                      <a16:creationId xmlns:a16="http://schemas.microsoft.com/office/drawing/2014/main" id="{61F2306C-33DC-08DD-A14D-EC70558626A6}"/>
                    </a:ext>
                  </a:extLst>
                </p:cNvPr>
                <p:cNvSpPr>
                  <a:spLocks noChangeArrowheads="1"/>
                </p:cNvSpPr>
                <p:nvPr/>
              </p:nvSpPr>
              <p:spPr bwMode="auto">
                <a:xfrm>
                  <a:off x="3630" y="1720"/>
                  <a:ext cx="1" cy="3"/>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sp>
            <p:nvSpPr>
              <p:cNvPr id="145" name="Rectangle 106">
                <a:extLst>
                  <a:ext uri="{FF2B5EF4-FFF2-40B4-BE49-F238E27FC236}">
                    <a16:creationId xmlns:a16="http://schemas.microsoft.com/office/drawing/2014/main" id="{9E7507C9-7147-54A5-9084-B16BA0FF1DE3}"/>
                  </a:ext>
                </a:extLst>
              </p:cNvPr>
              <p:cNvSpPr>
                <a:spLocks noChangeArrowheads="1"/>
              </p:cNvSpPr>
              <p:nvPr/>
            </p:nvSpPr>
            <p:spPr bwMode="auto">
              <a:xfrm>
                <a:off x="3516" y="1761"/>
                <a:ext cx="65" cy="6"/>
              </a:xfrm>
              <a:prstGeom prst="rect">
                <a:avLst/>
              </a:prstGeom>
              <a:solidFill>
                <a:srgbClr val="A0A0A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46" name="Rectangle 107">
                <a:extLst>
                  <a:ext uri="{FF2B5EF4-FFF2-40B4-BE49-F238E27FC236}">
                    <a16:creationId xmlns:a16="http://schemas.microsoft.com/office/drawing/2014/main" id="{E0A08C0F-E737-50CF-51F9-06B34D0A7FD5}"/>
                  </a:ext>
                </a:extLst>
              </p:cNvPr>
              <p:cNvSpPr>
                <a:spLocks noChangeArrowheads="1"/>
              </p:cNvSpPr>
              <p:nvPr/>
            </p:nvSpPr>
            <p:spPr bwMode="auto">
              <a:xfrm>
                <a:off x="3677" y="1761"/>
                <a:ext cx="63" cy="6"/>
              </a:xfrm>
              <a:prstGeom prst="rect">
                <a:avLst/>
              </a:prstGeom>
              <a:solidFill>
                <a:srgbClr val="A0A0A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nvGrpSpPr>
            <p:cNvPr id="89" name="Group 108">
              <a:extLst>
                <a:ext uri="{FF2B5EF4-FFF2-40B4-BE49-F238E27FC236}">
                  <a16:creationId xmlns:a16="http://schemas.microsoft.com/office/drawing/2014/main" id="{8F54C65C-183F-8375-AAF6-3B1B73E5E840}"/>
                </a:ext>
              </a:extLst>
            </p:cNvPr>
            <p:cNvGrpSpPr>
              <a:grpSpLocks/>
            </p:cNvGrpSpPr>
            <p:nvPr/>
          </p:nvGrpSpPr>
          <p:grpSpPr bwMode="auto">
            <a:xfrm>
              <a:off x="3346" y="1531"/>
              <a:ext cx="114" cy="75"/>
              <a:chOff x="3354" y="1613"/>
              <a:chExt cx="119" cy="78"/>
            </a:xfrm>
          </p:grpSpPr>
          <p:sp>
            <p:nvSpPr>
              <p:cNvPr id="121" name="Freeform 109">
                <a:extLst>
                  <a:ext uri="{FF2B5EF4-FFF2-40B4-BE49-F238E27FC236}">
                    <a16:creationId xmlns:a16="http://schemas.microsoft.com/office/drawing/2014/main" id="{E27B00ED-6FD5-49C9-CC85-58086127E4ED}"/>
                  </a:ext>
                </a:extLst>
              </p:cNvPr>
              <p:cNvSpPr>
                <a:spLocks/>
              </p:cNvSpPr>
              <p:nvPr/>
            </p:nvSpPr>
            <p:spPr bwMode="auto">
              <a:xfrm>
                <a:off x="3354" y="1651"/>
                <a:ext cx="19" cy="33"/>
              </a:xfrm>
              <a:custGeom>
                <a:avLst/>
                <a:gdLst>
                  <a:gd name="T0" fmla="*/ 11 w 19"/>
                  <a:gd name="T1" fmla="*/ 0 h 33"/>
                  <a:gd name="T2" fmla="*/ 7 w 19"/>
                  <a:gd name="T3" fmla="*/ 5 h 33"/>
                  <a:gd name="T4" fmla="*/ 3 w 19"/>
                  <a:gd name="T5" fmla="*/ 10 h 33"/>
                  <a:gd name="T6" fmla="*/ 1 w 19"/>
                  <a:gd name="T7" fmla="*/ 14 h 33"/>
                  <a:gd name="T8" fmla="*/ 0 w 19"/>
                  <a:gd name="T9" fmla="*/ 19 h 33"/>
                  <a:gd name="T10" fmla="*/ 1 w 19"/>
                  <a:gd name="T11" fmla="*/ 25 h 33"/>
                  <a:gd name="T12" fmla="*/ 2 w 19"/>
                  <a:gd name="T13" fmla="*/ 32 h 33"/>
                  <a:gd name="T14" fmla="*/ 18 w 19"/>
                  <a:gd name="T15" fmla="*/ 24 h 33"/>
                  <a:gd name="T16" fmla="*/ 11 w 19"/>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3">
                    <a:moveTo>
                      <a:pt x="11" y="0"/>
                    </a:moveTo>
                    <a:lnTo>
                      <a:pt x="7" y="5"/>
                    </a:lnTo>
                    <a:lnTo>
                      <a:pt x="3" y="10"/>
                    </a:lnTo>
                    <a:lnTo>
                      <a:pt x="1" y="14"/>
                    </a:lnTo>
                    <a:lnTo>
                      <a:pt x="0" y="19"/>
                    </a:lnTo>
                    <a:lnTo>
                      <a:pt x="1" y="25"/>
                    </a:lnTo>
                    <a:lnTo>
                      <a:pt x="2" y="32"/>
                    </a:lnTo>
                    <a:lnTo>
                      <a:pt x="18" y="24"/>
                    </a:lnTo>
                    <a:lnTo>
                      <a:pt x="11"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122" name="Group 110">
                <a:extLst>
                  <a:ext uri="{FF2B5EF4-FFF2-40B4-BE49-F238E27FC236}">
                    <a16:creationId xmlns:a16="http://schemas.microsoft.com/office/drawing/2014/main" id="{4F9A479A-F553-0678-5B49-02C5BE43DCA4}"/>
                  </a:ext>
                </a:extLst>
              </p:cNvPr>
              <p:cNvGrpSpPr>
                <a:grpSpLocks/>
              </p:cNvGrpSpPr>
              <p:nvPr/>
            </p:nvGrpSpPr>
            <p:grpSpPr bwMode="auto">
              <a:xfrm>
                <a:off x="3356" y="1613"/>
                <a:ext cx="117" cy="78"/>
                <a:chOff x="3356" y="1613"/>
                <a:chExt cx="117" cy="78"/>
              </a:xfrm>
            </p:grpSpPr>
            <p:sp>
              <p:nvSpPr>
                <p:cNvPr id="123" name="Freeform 111">
                  <a:extLst>
                    <a:ext uri="{FF2B5EF4-FFF2-40B4-BE49-F238E27FC236}">
                      <a16:creationId xmlns:a16="http://schemas.microsoft.com/office/drawing/2014/main" id="{3CC3CFC3-CEC3-9F66-A423-49A8F9CA2458}"/>
                    </a:ext>
                  </a:extLst>
                </p:cNvPr>
                <p:cNvSpPr>
                  <a:spLocks/>
                </p:cNvSpPr>
                <p:nvPr/>
              </p:nvSpPr>
              <p:spPr bwMode="auto">
                <a:xfrm>
                  <a:off x="3394" y="1642"/>
                  <a:ext cx="48" cy="44"/>
                </a:xfrm>
                <a:custGeom>
                  <a:avLst/>
                  <a:gdLst>
                    <a:gd name="T0" fmla="*/ 46 w 48"/>
                    <a:gd name="T1" fmla="*/ 0 h 44"/>
                    <a:gd name="T2" fmla="*/ 0 w 48"/>
                    <a:gd name="T3" fmla="*/ 40 h 44"/>
                    <a:gd name="T4" fmla="*/ 4 w 48"/>
                    <a:gd name="T5" fmla="*/ 43 h 44"/>
                    <a:gd name="T6" fmla="*/ 8 w 48"/>
                    <a:gd name="T7" fmla="*/ 42 h 44"/>
                    <a:gd name="T8" fmla="*/ 11 w 48"/>
                    <a:gd name="T9" fmla="*/ 42 h 44"/>
                    <a:gd name="T10" fmla="*/ 12 w 48"/>
                    <a:gd name="T11" fmla="*/ 39 h 44"/>
                    <a:gd name="T12" fmla="*/ 14 w 48"/>
                    <a:gd name="T13" fmla="*/ 39 h 44"/>
                    <a:gd name="T14" fmla="*/ 19 w 48"/>
                    <a:gd name="T15" fmla="*/ 37 h 44"/>
                    <a:gd name="T16" fmla="*/ 22 w 48"/>
                    <a:gd name="T17" fmla="*/ 36 h 44"/>
                    <a:gd name="T18" fmla="*/ 25 w 48"/>
                    <a:gd name="T19" fmla="*/ 33 h 44"/>
                    <a:gd name="T20" fmla="*/ 25 w 48"/>
                    <a:gd name="T21" fmla="*/ 27 h 44"/>
                    <a:gd name="T22" fmla="*/ 25 w 48"/>
                    <a:gd name="T23" fmla="*/ 25 h 44"/>
                    <a:gd name="T24" fmla="*/ 28 w 48"/>
                    <a:gd name="T25" fmla="*/ 25 h 44"/>
                    <a:gd name="T26" fmla="*/ 32 w 48"/>
                    <a:gd name="T27" fmla="*/ 24 h 44"/>
                    <a:gd name="T28" fmla="*/ 35 w 48"/>
                    <a:gd name="T29" fmla="*/ 22 h 44"/>
                    <a:gd name="T30" fmla="*/ 39 w 48"/>
                    <a:gd name="T31" fmla="*/ 17 h 44"/>
                    <a:gd name="T32" fmla="*/ 39 w 48"/>
                    <a:gd name="T33" fmla="*/ 13 h 44"/>
                    <a:gd name="T34" fmla="*/ 40 w 48"/>
                    <a:gd name="T35" fmla="*/ 10 h 44"/>
                    <a:gd name="T36" fmla="*/ 40 w 48"/>
                    <a:gd name="T37" fmla="*/ 9 h 44"/>
                    <a:gd name="T38" fmla="*/ 43 w 48"/>
                    <a:gd name="T39" fmla="*/ 9 h 44"/>
                    <a:gd name="T40" fmla="*/ 46 w 48"/>
                    <a:gd name="T41" fmla="*/ 8 h 44"/>
                    <a:gd name="T42" fmla="*/ 47 w 48"/>
                    <a:gd name="T43" fmla="*/ 6 h 44"/>
                    <a:gd name="T44" fmla="*/ 46 w 48"/>
                    <a:gd name="T4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44">
                      <a:moveTo>
                        <a:pt x="46" y="0"/>
                      </a:moveTo>
                      <a:lnTo>
                        <a:pt x="0" y="40"/>
                      </a:lnTo>
                      <a:lnTo>
                        <a:pt x="4" y="43"/>
                      </a:lnTo>
                      <a:lnTo>
                        <a:pt x="8" y="42"/>
                      </a:lnTo>
                      <a:lnTo>
                        <a:pt x="11" y="42"/>
                      </a:lnTo>
                      <a:lnTo>
                        <a:pt x="12" y="39"/>
                      </a:lnTo>
                      <a:lnTo>
                        <a:pt x="14" y="39"/>
                      </a:lnTo>
                      <a:lnTo>
                        <a:pt x="19" y="37"/>
                      </a:lnTo>
                      <a:lnTo>
                        <a:pt x="22" y="36"/>
                      </a:lnTo>
                      <a:lnTo>
                        <a:pt x="25" y="33"/>
                      </a:lnTo>
                      <a:lnTo>
                        <a:pt x="25" y="27"/>
                      </a:lnTo>
                      <a:lnTo>
                        <a:pt x="25" y="25"/>
                      </a:lnTo>
                      <a:lnTo>
                        <a:pt x="28" y="25"/>
                      </a:lnTo>
                      <a:lnTo>
                        <a:pt x="32" y="24"/>
                      </a:lnTo>
                      <a:lnTo>
                        <a:pt x="35" y="22"/>
                      </a:lnTo>
                      <a:lnTo>
                        <a:pt x="39" y="17"/>
                      </a:lnTo>
                      <a:lnTo>
                        <a:pt x="39" y="13"/>
                      </a:lnTo>
                      <a:lnTo>
                        <a:pt x="40" y="10"/>
                      </a:lnTo>
                      <a:lnTo>
                        <a:pt x="40" y="9"/>
                      </a:lnTo>
                      <a:lnTo>
                        <a:pt x="43" y="9"/>
                      </a:lnTo>
                      <a:lnTo>
                        <a:pt x="46" y="8"/>
                      </a:lnTo>
                      <a:lnTo>
                        <a:pt x="47" y="6"/>
                      </a:lnTo>
                      <a:lnTo>
                        <a:pt x="46"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124" name="Group 112">
                  <a:extLst>
                    <a:ext uri="{FF2B5EF4-FFF2-40B4-BE49-F238E27FC236}">
                      <a16:creationId xmlns:a16="http://schemas.microsoft.com/office/drawing/2014/main" id="{56E2297B-177F-945A-23E4-179ABD536625}"/>
                    </a:ext>
                  </a:extLst>
                </p:cNvPr>
                <p:cNvGrpSpPr>
                  <a:grpSpLocks/>
                </p:cNvGrpSpPr>
                <p:nvPr/>
              </p:nvGrpSpPr>
              <p:grpSpPr bwMode="auto">
                <a:xfrm>
                  <a:off x="3361" y="1613"/>
                  <a:ext cx="89" cy="77"/>
                  <a:chOff x="3361" y="1613"/>
                  <a:chExt cx="89" cy="77"/>
                </a:xfrm>
              </p:grpSpPr>
              <p:sp>
                <p:nvSpPr>
                  <p:cNvPr id="127" name="Freeform 113">
                    <a:extLst>
                      <a:ext uri="{FF2B5EF4-FFF2-40B4-BE49-F238E27FC236}">
                        <a16:creationId xmlns:a16="http://schemas.microsoft.com/office/drawing/2014/main" id="{378DD81E-5364-9921-F5DA-392994D15343}"/>
                      </a:ext>
                    </a:extLst>
                  </p:cNvPr>
                  <p:cNvSpPr>
                    <a:spLocks/>
                  </p:cNvSpPr>
                  <p:nvPr/>
                </p:nvSpPr>
                <p:spPr bwMode="auto">
                  <a:xfrm>
                    <a:off x="3365" y="1613"/>
                    <a:ext cx="85" cy="77"/>
                  </a:xfrm>
                  <a:custGeom>
                    <a:avLst/>
                    <a:gdLst>
                      <a:gd name="T0" fmla="*/ 55 w 85"/>
                      <a:gd name="T1" fmla="*/ 1 h 77"/>
                      <a:gd name="T2" fmla="*/ 74 w 85"/>
                      <a:gd name="T3" fmla="*/ 7 h 77"/>
                      <a:gd name="T4" fmla="*/ 83 w 85"/>
                      <a:gd name="T5" fmla="*/ 16 h 77"/>
                      <a:gd name="T6" fmla="*/ 84 w 85"/>
                      <a:gd name="T7" fmla="*/ 22 h 77"/>
                      <a:gd name="T8" fmla="*/ 81 w 85"/>
                      <a:gd name="T9" fmla="*/ 30 h 77"/>
                      <a:gd name="T10" fmla="*/ 76 w 85"/>
                      <a:gd name="T11" fmla="*/ 34 h 77"/>
                      <a:gd name="T12" fmla="*/ 67 w 85"/>
                      <a:gd name="T13" fmla="*/ 33 h 77"/>
                      <a:gd name="T14" fmla="*/ 62 w 85"/>
                      <a:gd name="T15" fmla="*/ 31 h 77"/>
                      <a:gd name="T16" fmla="*/ 65 w 85"/>
                      <a:gd name="T17" fmla="*/ 36 h 77"/>
                      <a:gd name="T18" fmla="*/ 65 w 85"/>
                      <a:gd name="T19" fmla="*/ 44 h 77"/>
                      <a:gd name="T20" fmla="*/ 61 w 85"/>
                      <a:gd name="T21" fmla="*/ 49 h 77"/>
                      <a:gd name="T22" fmla="*/ 55 w 85"/>
                      <a:gd name="T23" fmla="*/ 52 h 77"/>
                      <a:gd name="T24" fmla="*/ 48 w 85"/>
                      <a:gd name="T25" fmla="*/ 52 h 77"/>
                      <a:gd name="T26" fmla="*/ 46 w 85"/>
                      <a:gd name="T27" fmla="*/ 53 h 77"/>
                      <a:gd name="T28" fmla="*/ 49 w 85"/>
                      <a:gd name="T29" fmla="*/ 58 h 77"/>
                      <a:gd name="T30" fmla="*/ 47 w 85"/>
                      <a:gd name="T31" fmla="*/ 64 h 77"/>
                      <a:gd name="T32" fmla="*/ 43 w 85"/>
                      <a:gd name="T33" fmla="*/ 67 h 77"/>
                      <a:gd name="T34" fmla="*/ 37 w 85"/>
                      <a:gd name="T35" fmla="*/ 68 h 77"/>
                      <a:gd name="T36" fmla="*/ 33 w 85"/>
                      <a:gd name="T37" fmla="*/ 66 h 77"/>
                      <a:gd name="T38" fmla="*/ 35 w 85"/>
                      <a:gd name="T39" fmla="*/ 72 h 77"/>
                      <a:gd name="T40" fmla="*/ 30 w 85"/>
                      <a:gd name="T41" fmla="*/ 74 h 77"/>
                      <a:gd name="T42" fmla="*/ 25 w 85"/>
                      <a:gd name="T43" fmla="*/ 76 h 77"/>
                      <a:gd name="T44" fmla="*/ 18 w 85"/>
                      <a:gd name="T45" fmla="*/ 74 h 77"/>
                      <a:gd name="T46" fmla="*/ 12 w 85"/>
                      <a:gd name="T47" fmla="*/ 72 h 77"/>
                      <a:gd name="T48" fmla="*/ 8 w 85"/>
                      <a:gd name="T49" fmla="*/ 69 h 77"/>
                      <a:gd name="T50" fmla="*/ 6 w 85"/>
                      <a:gd name="T51" fmla="*/ 68 h 77"/>
                      <a:gd name="T52" fmla="*/ 2 w 85"/>
                      <a:gd name="T53" fmla="*/ 63 h 77"/>
                      <a:gd name="T54" fmla="*/ 1 w 85"/>
                      <a:gd name="T55" fmla="*/ 56 h 77"/>
                      <a:gd name="T56" fmla="*/ 0 w 85"/>
                      <a:gd name="T57" fmla="*/ 52 h 77"/>
                      <a:gd name="T58" fmla="*/ 0 w 85"/>
                      <a:gd name="T59" fmla="*/ 44 h 77"/>
                      <a:gd name="T60" fmla="*/ 1 w 85"/>
                      <a:gd name="T61" fmla="*/ 36 h 77"/>
                      <a:gd name="T62" fmla="*/ 3 w 85"/>
                      <a:gd name="T63" fmla="*/ 28 h 77"/>
                      <a:gd name="T64" fmla="*/ 7 w 85"/>
                      <a:gd name="T65" fmla="*/ 21 h 77"/>
                      <a:gd name="T66" fmla="*/ 13 w 85"/>
                      <a:gd name="T67" fmla="*/ 14 h 77"/>
                      <a:gd name="T68" fmla="*/ 21 w 85"/>
                      <a:gd name="T69" fmla="*/ 8 h 77"/>
                      <a:gd name="T70" fmla="*/ 30 w 85"/>
                      <a:gd name="T71" fmla="*/ 2 h 77"/>
                      <a:gd name="T72" fmla="*/ 42 w 85"/>
                      <a:gd name="T73" fmla="*/ 0 h 77"/>
                      <a:gd name="T74" fmla="*/ 55 w 85"/>
                      <a:gd name="T7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77">
                        <a:moveTo>
                          <a:pt x="55" y="1"/>
                        </a:moveTo>
                        <a:lnTo>
                          <a:pt x="74" y="7"/>
                        </a:lnTo>
                        <a:lnTo>
                          <a:pt x="83" y="16"/>
                        </a:lnTo>
                        <a:lnTo>
                          <a:pt x="84" y="22"/>
                        </a:lnTo>
                        <a:lnTo>
                          <a:pt x="81" y="30"/>
                        </a:lnTo>
                        <a:lnTo>
                          <a:pt x="76" y="34"/>
                        </a:lnTo>
                        <a:lnTo>
                          <a:pt x="67" y="33"/>
                        </a:lnTo>
                        <a:lnTo>
                          <a:pt x="62" y="31"/>
                        </a:lnTo>
                        <a:lnTo>
                          <a:pt x="65" y="36"/>
                        </a:lnTo>
                        <a:lnTo>
                          <a:pt x="65" y="44"/>
                        </a:lnTo>
                        <a:lnTo>
                          <a:pt x="61" y="49"/>
                        </a:lnTo>
                        <a:lnTo>
                          <a:pt x="55" y="52"/>
                        </a:lnTo>
                        <a:lnTo>
                          <a:pt x="48" y="52"/>
                        </a:lnTo>
                        <a:lnTo>
                          <a:pt x="46" y="53"/>
                        </a:lnTo>
                        <a:lnTo>
                          <a:pt x="49" y="58"/>
                        </a:lnTo>
                        <a:lnTo>
                          <a:pt x="47" y="64"/>
                        </a:lnTo>
                        <a:lnTo>
                          <a:pt x="43" y="67"/>
                        </a:lnTo>
                        <a:lnTo>
                          <a:pt x="37" y="68"/>
                        </a:lnTo>
                        <a:lnTo>
                          <a:pt x="33" y="66"/>
                        </a:lnTo>
                        <a:lnTo>
                          <a:pt x="35" y="72"/>
                        </a:lnTo>
                        <a:lnTo>
                          <a:pt x="30" y="74"/>
                        </a:lnTo>
                        <a:lnTo>
                          <a:pt x="25" y="76"/>
                        </a:lnTo>
                        <a:lnTo>
                          <a:pt x="18" y="74"/>
                        </a:lnTo>
                        <a:lnTo>
                          <a:pt x="12" y="72"/>
                        </a:lnTo>
                        <a:lnTo>
                          <a:pt x="8" y="69"/>
                        </a:lnTo>
                        <a:lnTo>
                          <a:pt x="6" y="68"/>
                        </a:lnTo>
                        <a:lnTo>
                          <a:pt x="2" y="63"/>
                        </a:lnTo>
                        <a:lnTo>
                          <a:pt x="1" y="56"/>
                        </a:lnTo>
                        <a:lnTo>
                          <a:pt x="0" y="52"/>
                        </a:lnTo>
                        <a:lnTo>
                          <a:pt x="0" y="44"/>
                        </a:lnTo>
                        <a:lnTo>
                          <a:pt x="1" y="36"/>
                        </a:lnTo>
                        <a:lnTo>
                          <a:pt x="3" y="28"/>
                        </a:lnTo>
                        <a:lnTo>
                          <a:pt x="7" y="21"/>
                        </a:lnTo>
                        <a:lnTo>
                          <a:pt x="13" y="14"/>
                        </a:lnTo>
                        <a:lnTo>
                          <a:pt x="21" y="8"/>
                        </a:lnTo>
                        <a:lnTo>
                          <a:pt x="30" y="2"/>
                        </a:lnTo>
                        <a:lnTo>
                          <a:pt x="42" y="0"/>
                        </a:lnTo>
                        <a:lnTo>
                          <a:pt x="55" y="1"/>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28" name="Freeform 114">
                    <a:extLst>
                      <a:ext uri="{FF2B5EF4-FFF2-40B4-BE49-F238E27FC236}">
                        <a16:creationId xmlns:a16="http://schemas.microsoft.com/office/drawing/2014/main" id="{125A7491-20F6-43C6-2C48-C81425506093}"/>
                      </a:ext>
                    </a:extLst>
                  </p:cNvPr>
                  <p:cNvSpPr>
                    <a:spLocks/>
                  </p:cNvSpPr>
                  <p:nvPr/>
                </p:nvSpPr>
                <p:spPr bwMode="auto">
                  <a:xfrm>
                    <a:off x="3419" y="1635"/>
                    <a:ext cx="13" cy="15"/>
                  </a:xfrm>
                  <a:custGeom>
                    <a:avLst/>
                    <a:gdLst>
                      <a:gd name="T0" fmla="*/ 0 w 13"/>
                      <a:gd name="T1" fmla="*/ 0 h 15"/>
                      <a:gd name="T2" fmla="*/ 2 w 13"/>
                      <a:gd name="T3" fmla="*/ 5 h 15"/>
                      <a:gd name="T4" fmla="*/ 5 w 13"/>
                      <a:gd name="T5" fmla="*/ 10 h 15"/>
                      <a:gd name="T6" fmla="*/ 9 w 13"/>
                      <a:gd name="T7" fmla="*/ 12 h 15"/>
                      <a:gd name="T8" fmla="*/ 12 w 13"/>
                      <a:gd name="T9" fmla="*/ 14 h 15"/>
                    </a:gdLst>
                    <a:ahLst/>
                    <a:cxnLst>
                      <a:cxn ang="0">
                        <a:pos x="T0" y="T1"/>
                      </a:cxn>
                      <a:cxn ang="0">
                        <a:pos x="T2" y="T3"/>
                      </a:cxn>
                      <a:cxn ang="0">
                        <a:pos x="T4" y="T5"/>
                      </a:cxn>
                      <a:cxn ang="0">
                        <a:pos x="T6" y="T7"/>
                      </a:cxn>
                      <a:cxn ang="0">
                        <a:pos x="T8" y="T9"/>
                      </a:cxn>
                    </a:cxnLst>
                    <a:rect l="0" t="0" r="r" b="b"/>
                    <a:pathLst>
                      <a:path w="13" h="15">
                        <a:moveTo>
                          <a:pt x="0" y="0"/>
                        </a:moveTo>
                        <a:lnTo>
                          <a:pt x="2" y="5"/>
                        </a:lnTo>
                        <a:lnTo>
                          <a:pt x="5" y="10"/>
                        </a:lnTo>
                        <a:lnTo>
                          <a:pt x="9" y="12"/>
                        </a:lnTo>
                        <a:lnTo>
                          <a:pt x="12" y="1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29" name="Freeform 115">
                    <a:extLst>
                      <a:ext uri="{FF2B5EF4-FFF2-40B4-BE49-F238E27FC236}">
                        <a16:creationId xmlns:a16="http://schemas.microsoft.com/office/drawing/2014/main" id="{6131557B-DAC5-417C-A6C7-3F6CB20918EE}"/>
                      </a:ext>
                    </a:extLst>
                  </p:cNvPr>
                  <p:cNvSpPr>
                    <a:spLocks/>
                  </p:cNvSpPr>
                  <p:nvPr/>
                </p:nvSpPr>
                <p:spPr bwMode="auto">
                  <a:xfrm>
                    <a:off x="3398" y="1651"/>
                    <a:ext cx="17" cy="17"/>
                  </a:xfrm>
                  <a:custGeom>
                    <a:avLst/>
                    <a:gdLst>
                      <a:gd name="T0" fmla="*/ 0 w 17"/>
                      <a:gd name="T1" fmla="*/ 0 h 17"/>
                      <a:gd name="T2" fmla="*/ 2 w 17"/>
                      <a:gd name="T3" fmla="*/ 5 h 17"/>
                      <a:gd name="T4" fmla="*/ 4 w 17"/>
                      <a:gd name="T5" fmla="*/ 10 h 17"/>
                      <a:gd name="T6" fmla="*/ 7 w 17"/>
                      <a:gd name="T7" fmla="*/ 13 h 17"/>
                      <a:gd name="T8" fmla="*/ 12 w 17"/>
                      <a:gd name="T9" fmla="*/ 15 h 17"/>
                      <a:gd name="T10" fmla="*/ 16 w 17"/>
                      <a:gd name="T11" fmla="*/ 16 h 17"/>
                    </a:gdLst>
                    <a:ahLst/>
                    <a:cxnLst>
                      <a:cxn ang="0">
                        <a:pos x="T0" y="T1"/>
                      </a:cxn>
                      <a:cxn ang="0">
                        <a:pos x="T2" y="T3"/>
                      </a:cxn>
                      <a:cxn ang="0">
                        <a:pos x="T4" y="T5"/>
                      </a:cxn>
                      <a:cxn ang="0">
                        <a:pos x="T6" y="T7"/>
                      </a:cxn>
                      <a:cxn ang="0">
                        <a:pos x="T8" y="T9"/>
                      </a:cxn>
                      <a:cxn ang="0">
                        <a:pos x="T10" y="T11"/>
                      </a:cxn>
                    </a:cxnLst>
                    <a:rect l="0" t="0" r="r" b="b"/>
                    <a:pathLst>
                      <a:path w="17" h="17">
                        <a:moveTo>
                          <a:pt x="0" y="0"/>
                        </a:moveTo>
                        <a:lnTo>
                          <a:pt x="2" y="5"/>
                        </a:lnTo>
                        <a:lnTo>
                          <a:pt x="4" y="10"/>
                        </a:lnTo>
                        <a:lnTo>
                          <a:pt x="7" y="13"/>
                        </a:lnTo>
                        <a:lnTo>
                          <a:pt x="12" y="15"/>
                        </a:lnTo>
                        <a:lnTo>
                          <a:pt x="16" y="1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30" name="Freeform 116">
                    <a:extLst>
                      <a:ext uri="{FF2B5EF4-FFF2-40B4-BE49-F238E27FC236}">
                        <a16:creationId xmlns:a16="http://schemas.microsoft.com/office/drawing/2014/main" id="{10D859E8-A768-B264-6507-6F641F9B996F}"/>
                      </a:ext>
                    </a:extLst>
                  </p:cNvPr>
                  <p:cNvSpPr>
                    <a:spLocks/>
                  </p:cNvSpPr>
                  <p:nvPr/>
                </p:nvSpPr>
                <p:spPr bwMode="auto">
                  <a:xfrm>
                    <a:off x="3384" y="1666"/>
                    <a:ext cx="18" cy="18"/>
                  </a:xfrm>
                  <a:custGeom>
                    <a:avLst/>
                    <a:gdLst>
                      <a:gd name="T0" fmla="*/ 0 w 18"/>
                      <a:gd name="T1" fmla="*/ 0 h 18"/>
                      <a:gd name="T2" fmla="*/ 2 w 18"/>
                      <a:gd name="T3" fmla="*/ 6 h 18"/>
                      <a:gd name="T4" fmla="*/ 4 w 18"/>
                      <a:gd name="T5" fmla="*/ 10 h 18"/>
                      <a:gd name="T6" fmla="*/ 7 w 18"/>
                      <a:gd name="T7" fmla="*/ 13 h 18"/>
                      <a:gd name="T8" fmla="*/ 11 w 18"/>
                      <a:gd name="T9" fmla="*/ 15 h 18"/>
                      <a:gd name="T10" fmla="*/ 17 w 18"/>
                      <a:gd name="T11" fmla="*/ 17 h 18"/>
                    </a:gdLst>
                    <a:ahLst/>
                    <a:cxnLst>
                      <a:cxn ang="0">
                        <a:pos x="T0" y="T1"/>
                      </a:cxn>
                      <a:cxn ang="0">
                        <a:pos x="T2" y="T3"/>
                      </a:cxn>
                      <a:cxn ang="0">
                        <a:pos x="T4" y="T5"/>
                      </a:cxn>
                      <a:cxn ang="0">
                        <a:pos x="T6" y="T7"/>
                      </a:cxn>
                      <a:cxn ang="0">
                        <a:pos x="T8" y="T9"/>
                      </a:cxn>
                      <a:cxn ang="0">
                        <a:pos x="T10" y="T11"/>
                      </a:cxn>
                    </a:cxnLst>
                    <a:rect l="0" t="0" r="r" b="b"/>
                    <a:pathLst>
                      <a:path w="18" h="18">
                        <a:moveTo>
                          <a:pt x="0" y="0"/>
                        </a:moveTo>
                        <a:lnTo>
                          <a:pt x="2" y="6"/>
                        </a:lnTo>
                        <a:lnTo>
                          <a:pt x="4" y="10"/>
                        </a:lnTo>
                        <a:lnTo>
                          <a:pt x="7" y="13"/>
                        </a:lnTo>
                        <a:lnTo>
                          <a:pt x="11" y="15"/>
                        </a:lnTo>
                        <a:lnTo>
                          <a:pt x="17" y="1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31" name="Freeform 117">
                    <a:extLst>
                      <a:ext uri="{FF2B5EF4-FFF2-40B4-BE49-F238E27FC236}">
                        <a16:creationId xmlns:a16="http://schemas.microsoft.com/office/drawing/2014/main" id="{6FB698C0-7BC2-A1F6-9533-80C25F92259F}"/>
                      </a:ext>
                    </a:extLst>
                  </p:cNvPr>
                  <p:cNvSpPr>
                    <a:spLocks/>
                  </p:cNvSpPr>
                  <p:nvPr/>
                </p:nvSpPr>
                <p:spPr bwMode="auto">
                  <a:xfrm>
                    <a:off x="3361" y="1655"/>
                    <a:ext cx="7" cy="27"/>
                  </a:xfrm>
                  <a:custGeom>
                    <a:avLst/>
                    <a:gdLst>
                      <a:gd name="T0" fmla="*/ 6 w 7"/>
                      <a:gd name="T1" fmla="*/ 26 h 27"/>
                      <a:gd name="T2" fmla="*/ 5 w 7"/>
                      <a:gd name="T3" fmla="*/ 24 h 27"/>
                      <a:gd name="T4" fmla="*/ 4 w 7"/>
                      <a:gd name="T5" fmla="*/ 24 h 27"/>
                      <a:gd name="T6" fmla="*/ 1 w 7"/>
                      <a:gd name="T7" fmla="*/ 26 h 27"/>
                      <a:gd name="T8" fmla="*/ 2 w 7"/>
                      <a:gd name="T9" fmla="*/ 20 h 27"/>
                      <a:gd name="T10" fmla="*/ 1 w 7"/>
                      <a:gd name="T11" fmla="*/ 20 h 27"/>
                      <a:gd name="T12" fmla="*/ 1 w 7"/>
                      <a:gd name="T13" fmla="*/ 16 h 27"/>
                      <a:gd name="T14" fmla="*/ 0 w 7"/>
                      <a:gd name="T15" fmla="*/ 11 h 27"/>
                      <a:gd name="T16" fmla="*/ 0 w 7"/>
                      <a:gd name="T17" fmla="*/ 6 h 27"/>
                      <a:gd name="T18" fmla="*/ 1 w 7"/>
                      <a:gd name="T19" fmla="*/ 0 h 27"/>
                      <a:gd name="T20" fmla="*/ 1 w 7"/>
                      <a:gd name="T21" fmla="*/ 7 h 27"/>
                      <a:gd name="T22" fmla="*/ 1 w 7"/>
                      <a:gd name="T23" fmla="*/ 13 h 27"/>
                      <a:gd name="T24" fmla="*/ 2 w 7"/>
                      <a:gd name="T25" fmla="*/ 18 h 27"/>
                      <a:gd name="T26" fmla="*/ 4 w 7"/>
                      <a:gd name="T27" fmla="*/ 20 h 27"/>
                      <a:gd name="T28" fmla="*/ 6 w 7"/>
                      <a:gd name="T2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27">
                        <a:moveTo>
                          <a:pt x="6" y="26"/>
                        </a:moveTo>
                        <a:lnTo>
                          <a:pt x="5" y="24"/>
                        </a:lnTo>
                        <a:lnTo>
                          <a:pt x="4" y="24"/>
                        </a:lnTo>
                        <a:lnTo>
                          <a:pt x="1" y="26"/>
                        </a:lnTo>
                        <a:lnTo>
                          <a:pt x="2" y="20"/>
                        </a:lnTo>
                        <a:lnTo>
                          <a:pt x="1" y="20"/>
                        </a:lnTo>
                        <a:lnTo>
                          <a:pt x="1" y="16"/>
                        </a:lnTo>
                        <a:lnTo>
                          <a:pt x="0" y="11"/>
                        </a:lnTo>
                        <a:lnTo>
                          <a:pt x="0" y="6"/>
                        </a:lnTo>
                        <a:lnTo>
                          <a:pt x="1" y="0"/>
                        </a:lnTo>
                        <a:lnTo>
                          <a:pt x="1" y="7"/>
                        </a:lnTo>
                        <a:lnTo>
                          <a:pt x="1" y="13"/>
                        </a:lnTo>
                        <a:lnTo>
                          <a:pt x="2" y="18"/>
                        </a:lnTo>
                        <a:lnTo>
                          <a:pt x="4" y="20"/>
                        </a:lnTo>
                        <a:lnTo>
                          <a:pt x="6" y="26"/>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sp>
              <p:nvSpPr>
                <p:cNvPr id="125" name="Freeform 118">
                  <a:extLst>
                    <a:ext uri="{FF2B5EF4-FFF2-40B4-BE49-F238E27FC236}">
                      <a16:creationId xmlns:a16="http://schemas.microsoft.com/office/drawing/2014/main" id="{03CBFB55-411E-A4CE-7872-EFA346AD13E5}"/>
                    </a:ext>
                  </a:extLst>
                </p:cNvPr>
                <p:cNvSpPr>
                  <a:spLocks/>
                </p:cNvSpPr>
                <p:nvPr/>
              </p:nvSpPr>
              <p:spPr bwMode="auto">
                <a:xfrm>
                  <a:off x="3428" y="1683"/>
                  <a:ext cx="45" cy="8"/>
                </a:xfrm>
                <a:custGeom>
                  <a:avLst/>
                  <a:gdLst>
                    <a:gd name="T0" fmla="*/ 11 w 45"/>
                    <a:gd name="T1" fmla="*/ 7 h 8"/>
                    <a:gd name="T2" fmla="*/ 18 w 45"/>
                    <a:gd name="T3" fmla="*/ 6 h 8"/>
                    <a:gd name="T4" fmla="*/ 22 w 45"/>
                    <a:gd name="T5" fmla="*/ 5 h 8"/>
                    <a:gd name="T6" fmla="*/ 29 w 45"/>
                    <a:gd name="T7" fmla="*/ 4 h 8"/>
                    <a:gd name="T8" fmla="*/ 34 w 45"/>
                    <a:gd name="T9" fmla="*/ 6 h 8"/>
                    <a:gd name="T10" fmla="*/ 36 w 45"/>
                    <a:gd name="T11" fmla="*/ 6 h 8"/>
                    <a:gd name="T12" fmla="*/ 40 w 45"/>
                    <a:gd name="T13" fmla="*/ 6 h 8"/>
                    <a:gd name="T14" fmla="*/ 44 w 45"/>
                    <a:gd name="T15" fmla="*/ 5 h 8"/>
                    <a:gd name="T16" fmla="*/ 40 w 45"/>
                    <a:gd name="T17" fmla="*/ 5 h 8"/>
                    <a:gd name="T18" fmla="*/ 35 w 45"/>
                    <a:gd name="T19" fmla="*/ 5 h 8"/>
                    <a:gd name="T20" fmla="*/ 29 w 45"/>
                    <a:gd name="T21" fmla="*/ 2 h 8"/>
                    <a:gd name="T22" fmla="*/ 22 w 45"/>
                    <a:gd name="T23" fmla="*/ 4 h 8"/>
                    <a:gd name="T24" fmla="*/ 15 w 45"/>
                    <a:gd name="T25" fmla="*/ 5 h 8"/>
                    <a:gd name="T26" fmla="*/ 3 w 45"/>
                    <a:gd name="T27" fmla="*/ 1 h 8"/>
                    <a:gd name="T28" fmla="*/ 0 w 45"/>
                    <a:gd name="T29" fmla="*/ 0 h 8"/>
                    <a:gd name="T30" fmla="*/ 8 w 45"/>
                    <a:gd name="T31" fmla="*/ 4 h 8"/>
                    <a:gd name="T32" fmla="*/ 11 w 45"/>
                    <a:gd name="T3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8">
                      <a:moveTo>
                        <a:pt x="11" y="7"/>
                      </a:moveTo>
                      <a:lnTo>
                        <a:pt x="18" y="6"/>
                      </a:lnTo>
                      <a:lnTo>
                        <a:pt x="22" y="5"/>
                      </a:lnTo>
                      <a:lnTo>
                        <a:pt x="29" y="4"/>
                      </a:lnTo>
                      <a:lnTo>
                        <a:pt x="34" y="6"/>
                      </a:lnTo>
                      <a:lnTo>
                        <a:pt x="36" y="6"/>
                      </a:lnTo>
                      <a:lnTo>
                        <a:pt x="40" y="6"/>
                      </a:lnTo>
                      <a:lnTo>
                        <a:pt x="44" y="5"/>
                      </a:lnTo>
                      <a:lnTo>
                        <a:pt x="40" y="5"/>
                      </a:lnTo>
                      <a:lnTo>
                        <a:pt x="35" y="5"/>
                      </a:lnTo>
                      <a:lnTo>
                        <a:pt x="29" y="2"/>
                      </a:lnTo>
                      <a:lnTo>
                        <a:pt x="22" y="4"/>
                      </a:lnTo>
                      <a:lnTo>
                        <a:pt x="15" y="5"/>
                      </a:lnTo>
                      <a:lnTo>
                        <a:pt x="3" y="1"/>
                      </a:lnTo>
                      <a:lnTo>
                        <a:pt x="0" y="0"/>
                      </a:lnTo>
                      <a:lnTo>
                        <a:pt x="8" y="4"/>
                      </a:lnTo>
                      <a:lnTo>
                        <a:pt x="11" y="7"/>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26" name="Freeform 119">
                  <a:extLst>
                    <a:ext uri="{FF2B5EF4-FFF2-40B4-BE49-F238E27FC236}">
                      <a16:creationId xmlns:a16="http://schemas.microsoft.com/office/drawing/2014/main" id="{C91A5739-249A-FD6E-2DF0-32FC4FC14E4C}"/>
                    </a:ext>
                  </a:extLst>
                </p:cNvPr>
                <p:cNvSpPr>
                  <a:spLocks/>
                </p:cNvSpPr>
                <p:nvPr/>
              </p:nvSpPr>
              <p:spPr bwMode="auto">
                <a:xfrm>
                  <a:off x="3356" y="1682"/>
                  <a:ext cx="22" cy="4"/>
                </a:xfrm>
                <a:custGeom>
                  <a:avLst/>
                  <a:gdLst>
                    <a:gd name="T0" fmla="*/ 0 w 22"/>
                    <a:gd name="T1" fmla="*/ 2 h 4"/>
                    <a:gd name="T2" fmla="*/ 4 w 22"/>
                    <a:gd name="T3" fmla="*/ 1 h 4"/>
                    <a:gd name="T4" fmla="*/ 4 w 22"/>
                    <a:gd name="T5" fmla="*/ 1 h 4"/>
                    <a:gd name="T6" fmla="*/ 7 w 22"/>
                    <a:gd name="T7" fmla="*/ 0 h 4"/>
                    <a:gd name="T8" fmla="*/ 9 w 22"/>
                    <a:gd name="T9" fmla="*/ 0 h 4"/>
                    <a:gd name="T10" fmla="*/ 11 w 22"/>
                    <a:gd name="T11" fmla="*/ 0 h 4"/>
                    <a:gd name="T12" fmla="*/ 13 w 22"/>
                    <a:gd name="T13" fmla="*/ 1 h 4"/>
                    <a:gd name="T14" fmla="*/ 16 w 22"/>
                    <a:gd name="T15" fmla="*/ 2 h 4"/>
                    <a:gd name="T16" fmla="*/ 21 w 22"/>
                    <a:gd name="T17" fmla="*/ 3 h 4"/>
                    <a:gd name="T18" fmla="*/ 18 w 22"/>
                    <a:gd name="T19" fmla="*/ 3 h 4"/>
                    <a:gd name="T20" fmla="*/ 15 w 22"/>
                    <a:gd name="T21" fmla="*/ 3 h 4"/>
                    <a:gd name="T22" fmla="*/ 12 w 22"/>
                    <a:gd name="T23" fmla="*/ 2 h 4"/>
                    <a:gd name="T24" fmla="*/ 10 w 22"/>
                    <a:gd name="T25" fmla="*/ 1 h 4"/>
                    <a:gd name="T26" fmla="*/ 8 w 22"/>
                    <a:gd name="T27" fmla="*/ 1 h 4"/>
                    <a:gd name="T28" fmla="*/ 7 w 22"/>
                    <a:gd name="T29" fmla="*/ 2 h 4"/>
                    <a:gd name="T30" fmla="*/ 4 w 22"/>
                    <a:gd name="T31" fmla="*/ 2 h 4"/>
                    <a:gd name="T32" fmla="*/ 0 w 22"/>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4">
                      <a:moveTo>
                        <a:pt x="0" y="2"/>
                      </a:moveTo>
                      <a:lnTo>
                        <a:pt x="4" y="1"/>
                      </a:lnTo>
                      <a:lnTo>
                        <a:pt x="4" y="1"/>
                      </a:lnTo>
                      <a:lnTo>
                        <a:pt x="7" y="0"/>
                      </a:lnTo>
                      <a:lnTo>
                        <a:pt x="9" y="0"/>
                      </a:lnTo>
                      <a:lnTo>
                        <a:pt x="11" y="0"/>
                      </a:lnTo>
                      <a:lnTo>
                        <a:pt x="13" y="1"/>
                      </a:lnTo>
                      <a:lnTo>
                        <a:pt x="16" y="2"/>
                      </a:lnTo>
                      <a:lnTo>
                        <a:pt x="21" y="3"/>
                      </a:lnTo>
                      <a:lnTo>
                        <a:pt x="18" y="3"/>
                      </a:lnTo>
                      <a:lnTo>
                        <a:pt x="15" y="3"/>
                      </a:lnTo>
                      <a:lnTo>
                        <a:pt x="12" y="2"/>
                      </a:lnTo>
                      <a:lnTo>
                        <a:pt x="10" y="1"/>
                      </a:lnTo>
                      <a:lnTo>
                        <a:pt x="8" y="1"/>
                      </a:lnTo>
                      <a:lnTo>
                        <a:pt x="7" y="2"/>
                      </a:lnTo>
                      <a:lnTo>
                        <a:pt x="4" y="2"/>
                      </a:lnTo>
                      <a:lnTo>
                        <a:pt x="0" y="2"/>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grpSp>
          <p:nvGrpSpPr>
            <p:cNvPr id="90" name="Group 120">
              <a:extLst>
                <a:ext uri="{FF2B5EF4-FFF2-40B4-BE49-F238E27FC236}">
                  <a16:creationId xmlns:a16="http://schemas.microsoft.com/office/drawing/2014/main" id="{7BFBCA5E-034B-B32C-B9F7-CD39921CC103}"/>
                </a:ext>
              </a:extLst>
            </p:cNvPr>
            <p:cNvGrpSpPr>
              <a:grpSpLocks/>
            </p:cNvGrpSpPr>
            <p:nvPr/>
          </p:nvGrpSpPr>
          <p:grpSpPr bwMode="auto">
            <a:xfrm>
              <a:off x="3759" y="1531"/>
              <a:ext cx="114" cy="75"/>
              <a:chOff x="3785" y="1613"/>
              <a:chExt cx="119" cy="78"/>
            </a:xfrm>
          </p:grpSpPr>
          <p:sp>
            <p:nvSpPr>
              <p:cNvPr id="110" name="Freeform 121">
                <a:extLst>
                  <a:ext uri="{FF2B5EF4-FFF2-40B4-BE49-F238E27FC236}">
                    <a16:creationId xmlns:a16="http://schemas.microsoft.com/office/drawing/2014/main" id="{2F206FCC-AB22-8122-6265-49448C61F2F5}"/>
                  </a:ext>
                </a:extLst>
              </p:cNvPr>
              <p:cNvSpPr>
                <a:spLocks/>
              </p:cNvSpPr>
              <p:nvPr/>
            </p:nvSpPr>
            <p:spPr bwMode="auto">
              <a:xfrm>
                <a:off x="3884" y="1651"/>
                <a:ext cx="20" cy="33"/>
              </a:xfrm>
              <a:custGeom>
                <a:avLst/>
                <a:gdLst>
                  <a:gd name="T0" fmla="*/ 7 w 20"/>
                  <a:gd name="T1" fmla="*/ 0 h 33"/>
                  <a:gd name="T2" fmla="*/ 13 w 20"/>
                  <a:gd name="T3" fmla="*/ 5 h 33"/>
                  <a:gd name="T4" fmla="*/ 17 w 20"/>
                  <a:gd name="T5" fmla="*/ 10 h 33"/>
                  <a:gd name="T6" fmla="*/ 18 w 20"/>
                  <a:gd name="T7" fmla="*/ 14 h 33"/>
                  <a:gd name="T8" fmla="*/ 19 w 20"/>
                  <a:gd name="T9" fmla="*/ 19 h 33"/>
                  <a:gd name="T10" fmla="*/ 19 w 20"/>
                  <a:gd name="T11" fmla="*/ 25 h 33"/>
                  <a:gd name="T12" fmla="*/ 17 w 20"/>
                  <a:gd name="T13" fmla="*/ 32 h 33"/>
                  <a:gd name="T14" fmla="*/ 0 w 20"/>
                  <a:gd name="T15" fmla="*/ 24 h 33"/>
                  <a:gd name="T16" fmla="*/ 7 w 20"/>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3">
                    <a:moveTo>
                      <a:pt x="7" y="0"/>
                    </a:moveTo>
                    <a:lnTo>
                      <a:pt x="13" y="5"/>
                    </a:lnTo>
                    <a:lnTo>
                      <a:pt x="17" y="10"/>
                    </a:lnTo>
                    <a:lnTo>
                      <a:pt x="18" y="14"/>
                    </a:lnTo>
                    <a:lnTo>
                      <a:pt x="19" y="19"/>
                    </a:lnTo>
                    <a:lnTo>
                      <a:pt x="19" y="25"/>
                    </a:lnTo>
                    <a:lnTo>
                      <a:pt x="17" y="32"/>
                    </a:lnTo>
                    <a:lnTo>
                      <a:pt x="0" y="24"/>
                    </a:lnTo>
                    <a:lnTo>
                      <a:pt x="7"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111" name="Group 122">
                <a:extLst>
                  <a:ext uri="{FF2B5EF4-FFF2-40B4-BE49-F238E27FC236}">
                    <a16:creationId xmlns:a16="http://schemas.microsoft.com/office/drawing/2014/main" id="{E3EDA35D-D62A-E361-F0F2-24E4C308BAA8}"/>
                  </a:ext>
                </a:extLst>
              </p:cNvPr>
              <p:cNvGrpSpPr>
                <a:grpSpLocks/>
              </p:cNvGrpSpPr>
              <p:nvPr/>
            </p:nvGrpSpPr>
            <p:grpSpPr bwMode="auto">
              <a:xfrm>
                <a:off x="3785" y="1613"/>
                <a:ext cx="117" cy="78"/>
                <a:chOff x="3785" y="1613"/>
                <a:chExt cx="117" cy="78"/>
              </a:xfrm>
            </p:grpSpPr>
            <p:sp>
              <p:nvSpPr>
                <p:cNvPr id="112" name="Freeform 123">
                  <a:extLst>
                    <a:ext uri="{FF2B5EF4-FFF2-40B4-BE49-F238E27FC236}">
                      <a16:creationId xmlns:a16="http://schemas.microsoft.com/office/drawing/2014/main" id="{77CA5290-FC1B-6F13-0480-EF781F42A55E}"/>
                    </a:ext>
                  </a:extLst>
                </p:cNvPr>
                <p:cNvSpPr>
                  <a:spLocks/>
                </p:cNvSpPr>
                <p:nvPr/>
              </p:nvSpPr>
              <p:spPr bwMode="auto">
                <a:xfrm>
                  <a:off x="3815" y="1642"/>
                  <a:ext cx="48" cy="44"/>
                </a:xfrm>
                <a:custGeom>
                  <a:avLst/>
                  <a:gdLst>
                    <a:gd name="T0" fmla="*/ 2 w 48"/>
                    <a:gd name="T1" fmla="*/ 0 h 44"/>
                    <a:gd name="T2" fmla="*/ 47 w 48"/>
                    <a:gd name="T3" fmla="*/ 40 h 44"/>
                    <a:gd name="T4" fmla="*/ 43 w 48"/>
                    <a:gd name="T5" fmla="*/ 43 h 44"/>
                    <a:gd name="T6" fmla="*/ 38 w 48"/>
                    <a:gd name="T7" fmla="*/ 42 h 44"/>
                    <a:gd name="T8" fmla="*/ 37 w 48"/>
                    <a:gd name="T9" fmla="*/ 42 h 44"/>
                    <a:gd name="T10" fmla="*/ 35 w 48"/>
                    <a:gd name="T11" fmla="*/ 39 h 44"/>
                    <a:gd name="T12" fmla="*/ 33 w 48"/>
                    <a:gd name="T13" fmla="*/ 39 h 44"/>
                    <a:gd name="T14" fmla="*/ 27 w 48"/>
                    <a:gd name="T15" fmla="*/ 37 h 44"/>
                    <a:gd name="T16" fmla="*/ 24 w 48"/>
                    <a:gd name="T17" fmla="*/ 36 h 44"/>
                    <a:gd name="T18" fmla="*/ 22 w 48"/>
                    <a:gd name="T19" fmla="*/ 33 h 44"/>
                    <a:gd name="T20" fmla="*/ 21 w 48"/>
                    <a:gd name="T21" fmla="*/ 27 h 44"/>
                    <a:gd name="T22" fmla="*/ 21 w 48"/>
                    <a:gd name="T23" fmla="*/ 25 h 44"/>
                    <a:gd name="T24" fmla="*/ 19 w 48"/>
                    <a:gd name="T25" fmla="*/ 25 h 44"/>
                    <a:gd name="T26" fmla="*/ 15 w 48"/>
                    <a:gd name="T27" fmla="*/ 24 h 44"/>
                    <a:gd name="T28" fmla="*/ 12 w 48"/>
                    <a:gd name="T29" fmla="*/ 22 h 44"/>
                    <a:gd name="T30" fmla="*/ 8 w 48"/>
                    <a:gd name="T31" fmla="*/ 17 h 44"/>
                    <a:gd name="T32" fmla="*/ 7 w 48"/>
                    <a:gd name="T33" fmla="*/ 13 h 44"/>
                    <a:gd name="T34" fmla="*/ 6 w 48"/>
                    <a:gd name="T35" fmla="*/ 10 h 44"/>
                    <a:gd name="T36" fmla="*/ 6 w 48"/>
                    <a:gd name="T37" fmla="*/ 9 h 44"/>
                    <a:gd name="T38" fmla="*/ 4 w 48"/>
                    <a:gd name="T39" fmla="*/ 9 h 44"/>
                    <a:gd name="T40" fmla="*/ 2 w 48"/>
                    <a:gd name="T41" fmla="*/ 8 h 44"/>
                    <a:gd name="T42" fmla="*/ 0 w 48"/>
                    <a:gd name="T43" fmla="*/ 6 h 44"/>
                    <a:gd name="T44" fmla="*/ 2 w 48"/>
                    <a:gd name="T4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44">
                      <a:moveTo>
                        <a:pt x="2" y="0"/>
                      </a:moveTo>
                      <a:lnTo>
                        <a:pt x="47" y="40"/>
                      </a:lnTo>
                      <a:lnTo>
                        <a:pt x="43" y="43"/>
                      </a:lnTo>
                      <a:lnTo>
                        <a:pt x="38" y="42"/>
                      </a:lnTo>
                      <a:lnTo>
                        <a:pt x="37" y="42"/>
                      </a:lnTo>
                      <a:lnTo>
                        <a:pt x="35" y="39"/>
                      </a:lnTo>
                      <a:lnTo>
                        <a:pt x="33" y="39"/>
                      </a:lnTo>
                      <a:lnTo>
                        <a:pt x="27" y="37"/>
                      </a:lnTo>
                      <a:lnTo>
                        <a:pt x="24" y="36"/>
                      </a:lnTo>
                      <a:lnTo>
                        <a:pt x="22" y="33"/>
                      </a:lnTo>
                      <a:lnTo>
                        <a:pt x="21" y="27"/>
                      </a:lnTo>
                      <a:lnTo>
                        <a:pt x="21" y="25"/>
                      </a:lnTo>
                      <a:lnTo>
                        <a:pt x="19" y="25"/>
                      </a:lnTo>
                      <a:lnTo>
                        <a:pt x="15" y="24"/>
                      </a:lnTo>
                      <a:lnTo>
                        <a:pt x="12" y="22"/>
                      </a:lnTo>
                      <a:lnTo>
                        <a:pt x="8" y="17"/>
                      </a:lnTo>
                      <a:lnTo>
                        <a:pt x="7" y="13"/>
                      </a:lnTo>
                      <a:lnTo>
                        <a:pt x="6" y="10"/>
                      </a:lnTo>
                      <a:lnTo>
                        <a:pt x="6" y="9"/>
                      </a:lnTo>
                      <a:lnTo>
                        <a:pt x="4" y="9"/>
                      </a:lnTo>
                      <a:lnTo>
                        <a:pt x="2" y="8"/>
                      </a:lnTo>
                      <a:lnTo>
                        <a:pt x="0" y="6"/>
                      </a:lnTo>
                      <a:lnTo>
                        <a:pt x="2" y="0"/>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113" name="Group 124">
                  <a:extLst>
                    <a:ext uri="{FF2B5EF4-FFF2-40B4-BE49-F238E27FC236}">
                      <a16:creationId xmlns:a16="http://schemas.microsoft.com/office/drawing/2014/main" id="{FAAD09D1-EA82-D65C-ACFF-7CEDBACB6EFD}"/>
                    </a:ext>
                  </a:extLst>
                </p:cNvPr>
                <p:cNvGrpSpPr>
                  <a:grpSpLocks/>
                </p:cNvGrpSpPr>
                <p:nvPr/>
              </p:nvGrpSpPr>
              <p:grpSpPr bwMode="auto">
                <a:xfrm>
                  <a:off x="3812" y="1613"/>
                  <a:ext cx="84" cy="77"/>
                  <a:chOff x="3812" y="1613"/>
                  <a:chExt cx="84" cy="77"/>
                </a:xfrm>
              </p:grpSpPr>
              <p:sp>
                <p:nvSpPr>
                  <p:cNvPr id="116" name="Freeform 125">
                    <a:extLst>
                      <a:ext uri="{FF2B5EF4-FFF2-40B4-BE49-F238E27FC236}">
                        <a16:creationId xmlns:a16="http://schemas.microsoft.com/office/drawing/2014/main" id="{84D52D5F-ACF5-1B07-4895-49FE8C6FDA1D}"/>
                      </a:ext>
                    </a:extLst>
                  </p:cNvPr>
                  <p:cNvSpPr>
                    <a:spLocks/>
                  </p:cNvSpPr>
                  <p:nvPr/>
                </p:nvSpPr>
                <p:spPr bwMode="auto">
                  <a:xfrm>
                    <a:off x="3812" y="1613"/>
                    <a:ext cx="84" cy="77"/>
                  </a:xfrm>
                  <a:custGeom>
                    <a:avLst/>
                    <a:gdLst>
                      <a:gd name="T0" fmla="*/ 28 w 84"/>
                      <a:gd name="T1" fmla="*/ 1 h 77"/>
                      <a:gd name="T2" fmla="*/ 9 w 84"/>
                      <a:gd name="T3" fmla="*/ 7 h 77"/>
                      <a:gd name="T4" fmla="*/ 2 w 84"/>
                      <a:gd name="T5" fmla="*/ 16 h 77"/>
                      <a:gd name="T6" fmla="*/ 0 w 84"/>
                      <a:gd name="T7" fmla="*/ 22 h 77"/>
                      <a:gd name="T8" fmla="*/ 3 w 84"/>
                      <a:gd name="T9" fmla="*/ 30 h 77"/>
                      <a:gd name="T10" fmla="*/ 8 w 84"/>
                      <a:gd name="T11" fmla="*/ 34 h 77"/>
                      <a:gd name="T12" fmla="*/ 16 w 84"/>
                      <a:gd name="T13" fmla="*/ 33 h 77"/>
                      <a:gd name="T14" fmla="*/ 21 w 84"/>
                      <a:gd name="T15" fmla="*/ 31 h 77"/>
                      <a:gd name="T16" fmla="*/ 18 w 84"/>
                      <a:gd name="T17" fmla="*/ 36 h 77"/>
                      <a:gd name="T18" fmla="*/ 18 w 84"/>
                      <a:gd name="T19" fmla="*/ 44 h 77"/>
                      <a:gd name="T20" fmla="*/ 22 w 84"/>
                      <a:gd name="T21" fmla="*/ 49 h 77"/>
                      <a:gd name="T22" fmla="*/ 27 w 84"/>
                      <a:gd name="T23" fmla="*/ 52 h 77"/>
                      <a:gd name="T24" fmla="*/ 35 w 84"/>
                      <a:gd name="T25" fmla="*/ 52 h 77"/>
                      <a:gd name="T26" fmla="*/ 38 w 84"/>
                      <a:gd name="T27" fmla="*/ 53 h 77"/>
                      <a:gd name="T28" fmla="*/ 33 w 84"/>
                      <a:gd name="T29" fmla="*/ 58 h 77"/>
                      <a:gd name="T30" fmla="*/ 36 w 84"/>
                      <a:gd name="T31" fmla="*/ 64 h 77"/>
                      <a:gd name="T32" fmla="*/ 41 w 84"/>
                      <a:gd name="T33" fmla="*/ 67 h 77"/>
                      <a:gd name="T34" fmla="*/ 45 w 84"/>
                      <a:gd name="T35" fmla="*/ 68 h 77"/>
                      <a:gd name="T36" fmla="*/ 50 w 84"/>
                      <a:gd name="T37" fmla="*/ 66 h 77"/>
                      <a:gd name="T38" fmla="*/ 49 w 84"/>
                      <a:gd name="T39" fmla="*/ 72 h 77"/>
                      <a:gd name="T40" fmla="*/ 52 w 84"/>
                      <a:gd name="T41" fmla="*/ 74 h 77"/>
                      <a:gd name="T42" fmla="*/ 58 w 84"/>
                      <a:gd name="T43" fmla="*/ 76 h 77"/>
                      <a:gd name="T44" fmla="*/ 65 w 84"/>
                      <a:gd name="T45" fmla="*/ 74 h 77"/>
                      <a:gd name="T46" fmla="*/ 72 w 84"/>
                      <a:gd name="T47" fmla="*/ 72 h 77"/>
                      <a:gd name="T48" fmla="*/ 75 w 84"/>
                      <a:gd name="T49" fmla="*/ 69 h 77"/>
                      <a:gd name="T50" fmla="*/ 77 w 84"/>
                      <a:gd name="T51" fmla="*/ 68 h 77"/>
                      <a:gd name="T52" fmla="*/ 81 w 84"/>
                      <a:gd name="T53" fmla="*/ 63 h 77"/>
                      <a:gd name="T54" fmla="*/ 82 w 84"/>
                      <a:gd name="T55" fmla="*/ 56 h 77"/>
                      <a:gd name="T56" fmla="*/ 83 w 84"/>
                      <a:gd name="T57" fmla="*/ 52 h 77"/>
                      <a:gd name="T58" fmla="*/ 83 w 84"/>
                      <a:gd name="T59" fmla="*/ 44 h 77"/>
                      <a:gd name="T60" fmla="*/ 82 w 84"/>
                      <a:gd name="T61" fmla="*/ 36 h 77"/>
                      <a:gd name="T62" fmla="*/ 80 w 84"/>
                      <a:gd name="T63" fmla="*/ 28 h 77"/>
                      <a:gd name="T64" fmla="*/ 76 w 84"/>
                      <a:gd name="T65" fmla="*/ 21 h 77"/>
                      <a:gd name="T66" fmla="*/ 71 w 84"/>
                      <a:gd name="T67" fmla="*/ 14 h 77"/>
                      <a:gd name="T68" fmla="*/ 63 w 84"/>
                      <a:gd name="T69" fmla="*/ 8 h 77"/>
                      <a:gd name="T70" fmla="*/ 52 w 84"/>
                      <a:gd name="T71" fmla="*/ 2 h 77"/>
                      <a:gd name="T72" fmla="*/ 41 w 84"/>
                      <a:gd name="T73" fmla="*/ 0 h 77"/>
                      <a:gd name="T74" fmla="*/ 28 w 84"/>
                      <a:gd name="T7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77">
                        <a:moveTo>
                          <a:pt x="28" y="1"/>
                        </a:moveTo>
                        <a:lnTo>
                          <a:pt x="9" y="7"/>
                        </a:lnTo>
                        <a:lnTo>
                          <a:pt x="2" y="16"/>
                        </a:lnTo>
                        <a:lnTo>
                          <a:pt x="0" y="22"/>
                        </a:lnTo>
                        <a:lnTo>
                          <a:pt x="3" y="30"/>
                        </a:lnTo>
                        <a:lnTo>
                          <a:pt x="8" y="34"/>
                        </a:lnTo>
                        <a:lnTo>
                          <a:pt x="16" y="33"/>
                        </a:lnTo>
                        <a:lnTo>
                          <a:pt x="21" y="31"/>
                        </a:lnTo>
                        <a:lnTo>
                          <a:pt x="18" y="36"/>
                        </a:lnTo>
                        <a:lnTo>
                          <a:pt x="18" y="44"/>
                        </a:lnTo>
                        <a:lnTo>
                          <a:pt x="22" y="49"/>
                        </a:lnTo>
                        <a:lnTo>
                          <a:pt x="27" y="52"/>
                        </a:lnTo>
                        <a:lnTo>
                          <a:pt x="35" y="52"/>
                        </a:lnTo>
                        <a:lnTo>
                          <a:pt x="38" y="53"/>
                        </a:lnTo>
                        <a:lnTo>
                          <a:pt x="33" y="58"/>
                        </a:lnTo>
                        <a:lnTo>
                          <a:pt x="36" y="64"/>
                        </a:lnTo>
                        <a:lnTo>
                          <a:pt x="41" y="67"/>
                        </a:lnTo>
                        <a:lnTo>
                          <a:pt x="45" y="68"/>
                        </a:lnTo>
                        <a:lnTo>
                          <a:pt x="50" y="66"/>
                        </a:lnTo>
                        <a:lnTo>
                          <a:pt x="49" y="72"/>
                        </a:lnTo>
                        <a:lnTo>
                          <a:pt x="52" y="74"/>
                        </a:lnTo>
                        <a:lnTo>
                          <a:pt x="58" y="76"/>
                        </a:lnTo>
                        <a:lnTo>
                          <a:pt x="65" y="74"/>
                        </a:lnTo>
                        <a:lnTo>
                          <a:pt x="72" y="72"/>
                        </a:lnTo>
                        <a:lnTo>
                          <a:pt x="75" y="69"/>
                        </a:lnTo>
                        <a:lnTo>
                          <a:pt x="77" y="68"/>
                        </a:lnTo>
                        <a:lnTo>
                          <a:pt x="81" y="63"/>
                        </a:lnTo>
                        <a:lnTo>
                          <a:pt x="82" y="56"/>
                        </a:lnTo>
                        <a:lnTo>
                          <a:pt x="83" y="52"/>
                        </a:lnTo>
                        <a:lnTo>
                          <a:pt x="83" y="44"/>
                        </a:lnTo>
                        <a:lnTo>
                          <a:pt x="82" y="36"/>
                        </a:lnTo>
                        <a:lnTo>
                          <a:pt x="80" y="28"/>
                        </a:lnTo>
                        <a:lnTo>
                          <a:pt x="76" y="21"/>
                        </a:lnTo>
                        <a:lnTo>
                          <a:pt x="71" y="14"/>
                        </a:lnTo>
                        <a:lnTo>
                          <a:pt x="63" y="8"/>
                        </a:lnTo>
                        <a:lnTo>
                          <a:pt x="52" y="2"/>
                        </a:lnTo>
                        <a:lnTo>
                          <a:pt x="41" y="0"/>
                        </a:lnTo>
                        <a:lnTo>
                          <a:pt x="28" y="1"/>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17" name="Freeform 126">
                    <a:extLst>
                      <a:ext uri="{FF2B5EF4-FFF2-40B4-BE49-F238E27FC236}">
                        <a16:creationId xmlns:a16="http://schemas.microsoft.com/office/drawing/2014/main" id="{F8F58038-8C29-B9A2-6D3B-28DF7EC6B942}"/>
                      </a:ext>
                    </a:extLst>
                  </p:cNvPr>
                  <p:cNvSpPr>
                    <a:spLocks/>
                  </p:cNvSpPr>
                  <p:nvPr/>
                </p:nvSpPr>
                <p:spPr bwMode="auto">
                  <a:xfrm>
                    <a:off x="3828" y="1635"/>
                    <a:ext cx="14" cy="15"/>
                  </a:xfrm>
                  <a:custGeom>
                    <a:avLst/>
                    <a:gdLst>
                      <a:gd name="T0" fmla="*/ 13 w 14"/>
                      <a:gd name="T1" fmla="*/ 0 h 15"/>
                      <a:gd name="T2" fmla="*/ 12 w 14"/>
                      <a:gd name="T3" fmla="*/ 5 h 15"/>
                      <a:gd name="T4" fmla="*/ 8 w 14"/>
                      <a:gd name="T5" fmla="*/ 10 h 15"/>
                      <a:gd name="T6" fmla="*/ 4 w 14"/>
                      <a:gd name="T7" fmla="*/ 12 h 15"/>
                      <a:gd name="T8" fmla="*/ 0 w 14"/>
                      <a:gd name="T9" fmla="*/ 14 h 15"/>
                    </a:gdLst>
                    <a:ahLst/>
                    <a:cxnLst>
                      <a:cxn ang="0">
                        <a:pos x="T0" y="T1"/>
                      </a:cxn>
                      <a:cxn ang="0">
                        <a:pos x="T2" y="T3"/>
                      </a:cxn>
                      <a:cxn ang="0">
                        <a:pos x="T4" y="T5"/>
                      </a:cxn>
                      <a:cxn ang="0">
                        <a:pos x="T6" y="T7"/>
                      </a:cxn>
                      <a:cxn ang="0">
                        <a:pos x="T8" y="T9"/>
                      </a:cxn>
                    </a:cxnLst>
                    <a:rect l="0" t="0" r="r" b="b"/>
                    <a:pathLst>
                      <a:path w="14" h="15">
                        <a:moveTo>
                          <a:pt x="13" y="0"/>
                        </a:moveTo>
                        <a:lnTo>
                          <a:pt x="12" y="5"/>
                        </a:lnTo>
                        <a:lnTo>
                          <a:pt x="8" y="10"/>
                        </a:lnTo>
                        <a:lnTo>
                          <a:pt x="4" y="12"/>
                        </a:lnTo>
                        <a:lnTo>
                          <a:pt x="0" y="1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18" name="Freeform 127">
                    <a:extLst>
                      <a:ext uri="{FF2B5EF4-FFF2-40B4-BE49-F238E27FC236}">
                        <a16:creationId xmlns:a16="http://schemas.microsoft.com/office/drawing/2014/main" id="{7E7CDBC4-9FF6-29C9-6D49-3B491D95E0E5}"/>
                      </a:ext>
                    </a:extLst>
                  </p:cNvPr>
                  <p:cNvSpPr>
                    <a:spLocks/>
                  </p:cNvSpPr>
                  <p:nvPr/>
                </p:nvSpPr>
                <p:spPr bwMode="auto">
                  <a:xfrm>
                    <a:off x="3847" y="1651"/>
                    <a:ext cx="16" cy="17"/>
                  </a:xfrm>
                  <a:custGeom>
                    <a:avLst/>
                    <a:gdLst>
                      <a:gd name="T0" fmla="*/ 15 w 16"/>
                      <a:gd name="T1" fmla="*/ 0 h 17"/>
                      <a:gd name="T2" fmla="*/ 14 w 16"/>
                      <a:gd name="T3" fmla="*/ 5 h 17"/>
                      <a:gd name="T4" fmla="*/ 12 w 16"/>
                      <a:gd name="T5" fmla="*/ 10 h 17"/>
                      <a:gd name="T6" fmla="*/ 8 w 16"/>
                      <a:gd name="T7" fmla="*/ 13 h 17"/>
                      <a:gd name="T8" fmla="*/ 5 w 16"/>
                      <a:gd name="T9" fmla="*/ 15 h 17"/>
                      <a:gd name="T10" fmla="*/ 0 w 16"/>
                      <a:gd name="T11" fmla="*/ 16 h 17"/>
                    </a:gdLst>
                    <a:ahLst/>
                    <a:cxnLst>
                      <a:cxn ang="0">
                        <a:pos x="T0" y="T1"/>
                      </a:cxn>
                      <a:cxn ang="0">
                        <a:pos x="T2" y="T3"/>
                      </a:cxn>
                      <a:cxn ang="0">
                        <a:pos x="T4" y="T5"/>
                      </a:cxn>
                      <a:cxn ang="0">
                        <a:pos x="T6" y="T7"/>
                      </a:cxn>
                      <a:cxn ang="0">
                        <a:pos x="T8" y="T9"/>
                      </a:cxn>
                      <a:cxn ang="0">
                        <a:pos x="T10" y="T11"/>
                      </a:cxn>
                    </a:cxnLst>
                    <a:rect l="0" t="0" r="r" b="b"/>
                    <a:pathLst>
                      <a:path w="16" h="17">
                        <a:moveTo>
                          <a:pt x="15" y="0"/>
                        </a:moveTo>
                        <a:lnTo>
                          <a:pt x="14" y="5"/>
                        </a:lnTo>
                        <a:lnTo>
                          <a:pt x="12" y="10"/>
                        </a:lnTo>
                        <a:lnTo>
                          <a:pt x="8" y="13"/>
                        </a:lnTo>
                        <a:lnTo>
                          <a:pt x="5" y="15"/>
                        </a:lnTo>
                        <a:lnTo>
                          <a:pt x="0" y="1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19" name="Freeform 128">
                    <a:extLst>
                      <a:ext uri="{FF2B5EF4-FFF2-40B4-BE49-F238E27FC236}">
                        <a16:creationId xmlns:a16="http://schemas.microsoft.com/office/drawing/2014/main" id="{07AAF5EA-F7C9-5941-40AB-34FD46FC364D}"/>
                      </a:ext>
                    </a:extLst>
                  </p:cNvPr>
                  <p:cNvSpPr>
                    <a:spLocks/>
                  </p:cNvSpPr>
                  <p:nvPr/>
                </p:nvSpPr>
                <p:spPr bwMode="auto">
                  <a:xfrm>
                    <a:off x="3860" y="1666"/>
                    <a:ext cx="18" cy="18"/>
                  </a:xfrm>
                  <a:custGeom>
                    <a:avLst/>
                    <a:gdLst>
                      <a:gd name="T0" fmla="*/ 17 w 18"/>
                      <a:gd name="T1" fmla="*/ 0 h 18"/>
                      <a:gd name="T2" fmla="*/ 16 w 18"/>
                      <a:gd name="T3" fmla="*/ 6 h 18"/>
                      <a:gd name="T4" fmla="*/ 13 w 18"/>
                      <a:gd name="T5" fmla="*/ 10 h 18"/>
                      <a:gd name="T6" fmla="*/ 10 w 18"/>
                      <a:gd name="T7" fmla="*/ 13 h 18"/>
                      <a:gd name="T8" fmla="*/ 5 w 18"/>
                      <a:gd name="T9" fmla="*/ 15 h 18"/>
                      <a:gd name="T10" fmla="*/ 0 w 18"/>
                      <a:gd name="T11" fmla="*/ 17 h 18"/>
                    </a:gdLst>
                    <a:ahLst/>
                    <a:cxnLst>
                      <a:cxn ang="0">
                        <a:pos x="T0" y="T1"/>
                      </a:cxn>
                      <a:cxn ang="0">
                        <a:pos x="T2" y="T3"/>
                      </a:cxn>
                      <a:cxn ang="0">
                        <a:pos x="T4" y="T5"/>
                      </a:cxn>
                      <a:cxn ang="0">
                        <a:pos x="T6" y="T7"/>
                      </a:cxn>
                      <a:cxn ang="0">
                        <a:pos x="T8" y="T9"/>
                      </a:cxn>
                      <a:cxn ang="0">
                        <a:pos x="T10" y="T11"/>
                      </a:cxn>
                    </a:cxnLst>
                    <a:rect l="0" t="0" r="r" b="b"/>
                    <a:pathLst>
                      <a:path w="18" h="18">
                        <a:moveTo>
                          <a:pt x="17" y="0"/>
                        </a:moveTo>
                        <a:lnTo>
                          <a:pt x="16" y="6"/>
                        </a:lnTo>
                        <a:lnTo>
                          <a:pt x="13" y="10"/>
                        </a:lnTo>
                        <a:lnTo>
                          <a:pt x="10" y="13"/>
                        </a:lnTo>
                        <a:lnTo>
                          <a:pt x="5" y="15"/>
                        </a:lnTo>
                        <a:lnTo>
                          <a:pt x="0" y="1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20" name="Freeform 129">
                    <a:extLst>
                      <a:ext uri="{FF2B5EF4-FFF2-40B4-BE49-F238E27FC236}">
                        <a16:creationId xmlns:a16="http://schemas.microsoft.com/office/drawing/2014/main" id="{AB7B9731-D305-2094-CDFF-BDF17997816C}"/>
                      </a:ext>
                    </a:extLst>
                  </p:cNvPr>
                  <p:cNvSpPr>
                    <a:spLocks/>
                  </p:cNvSpPr>
                  <p:nvPr/>
                </p:nvSpPr>
                <p:spPr bwMode="auto">
                  <a:xfrm>
                    <a:off x="3888" y="1655"/>
                    <a:ext cx="8" cy="27"/>
                  </a:xfrm>
                  <a:custGeom>
                    <a:avLst/>
                    <a:gdLst>
                      <a:gd name="T0" fmla="*/ 0 w 8"/>
                      <a:gd name="T1" fmla="*/ 26 h 27"/>
                      <a:gd name="T2" fmla="*/ 2 w 8"/>
                      <a:gd name="T3" fmla="*/ 24 h 27"/>
                      <a:gd name="T4" fmla="*/ 3 w 8"/>
                      <a:gd name="T5" fmla="*/ 24 h 27"/>
                      <a:gd name="T6" fmla="*/ 6 w 8"/>
                      <a:gd name="T7" fmla="*/ 26 h 27"/>
                      <a:gd name="T8" fmla="*/ 4 w 8"/>
                      <a:gd name="T9" fmla="*/ 20 h 27"/>
                      <a:gd name="T10" fmla="*/ 6 w 8"/>
                      <a:gd name="T11" fmla="*/ 20 h 27"/>
                      <a:gd name="T12" fmla="*/ 7 w 8"/>
                      <a:gd name="T13" fmla="*/ 16 h 27"/>
                      <a:gd name="T14" fmla="*/ 7 w 8"/>
                      <a:gd name="T15" fmla="*/ 11 h 27"/>
                      <a:gd name="T16" fmla="*/ 7 w 8"/>
                      <a:gd name="T17" fmla="*/ 6 h 27"/>
                      <a:gd name="T18" fmla="*/ 6 w 8"/>
                      <a:gd name="T19" fmla="*/ 0 h 27"/>
                      <a:gd name="T20" fmla="*/ 6 w 8"/>
                      <a:gd name="T21" fmla="*/ 7 h 27"/>
                      <a:gd name="T22" fmla="*/ 6 w 8"/>
                      <a:gd name="T23" fmla="*/ 13 h 27"/>
                      <a:gd name="T24" fmla="*/ 4 w 8"/>
                      <a:gd name="T25" fmla="*/ 18 h 27"/>
                      <a:gd name="T26" fmla="*/ 3 w 8"/>
                      <a:gd name="T27" fmla="*/ 20 h 27"/>
                      <a:gd name="T28" fmla="*/ 0 w 8"/>
                      <a:gd name="T2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27">
                        <a:moveTo>
                          <a:pt x="0" y="26"/>
                        </a:moveTo>
                        <a:lnTo>
                          <a:pt x="2" y="24"/>
                        </a:lnTo>
                        <a:lnTo>
                          <a:pt x="3" y="24"/>
                        </a:lnTo>
                        <a:lnTo>
                          <a:pt x="6" y="26"/>
                        </a:lnTo>
                        <a:lnTo>
                          <a:pt x="4" y="20"/>
                        </a:lnTo>
                        <a:lnTo>
                          <a:pt x="6" y="20"/>
                        </a:lnTo>
                        <a:lnTo>
                          <a:pt x="7" y="16"/>
                        </a:lnTo>
                        <a:lnTo>
                          <a:pt x="7" y="11"/>
                        </a:lnTo>
                        <a:lnTo>
                          <a:pt x="7" y="6"/>
                        </a:lnTo>
                        <a:lnTo>
                          <a:pt x="6" y="0"/>
                        </a:lnTo>
                        <a:lnTo>
                          <a:pt x="6" y="7"/>
                        </a:lnTo>
                        <a:lnTo>
                          <a:pt x="6" y="13"/>
                        </a:lnTo>
                        <a:lnTo>
                          <a:pt x="4" y="18"/>
                        </a:lnTo>
                        <a:lnTo>
                          <a:pt x="3" y="20"/>
                        </a:lnTo>
                        <a:lnTo>
                          <a:pt x="0" y="26"/>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sp>
              <p:nvSpPr>
                <p:cNvPr id="114" name="Freeform 130">
                  <a:extLst>
                    <a:ext uri="{FF2B5EF4-FFF2-40B4-BE49-F238E27FC236}">
                      <a16:creationId xmlns:a16="http://schemas.microsoft.com/office/drawing/2014/main" id="{568B9326-0C54-65C4-9D30-02A5FEBEEC8D}"/>
                    </a:ext>
                  </a:extLst>
                </p:cNvPr>
                <p:cNvSpPr>
                  <a:spLocks/>
                </p:cNvSpPr>
                <p:nvPr/>
              </p:nvSpPr>
              <p:spPr bwMode="auto">
                <a:xfrm>
                  <a:off x="3785" y="1683"/>
                  <a:ext cx="44" cy="8"/>
                </a:xfrm>
                <a:custGeom>
                  <a:avLst/>
                  <a:gdLst>
                    <a:gd name="T0" fmla="*/ 32 w 44"/>
                    <a:gd name="T1" fmla="*/ 7 h 8"/>
                    <a:gd name="T2" fmla="*/ 25 w 44"/>
                    <a:gd name="T3" fmla="*/ 6 h 8"/>
                    <a:gd name="T4" fmla="*/ 20 w 44"/>
                    <a:gd name="T5" fmla="*/ 5 h 8"/>
                    <a:gd name="T6" fmla="*/ 15 w 44"/>
                    <a:gd name="T7" fmla="*/ 4 h 8"/>
                    <a:gd name="T8" fmla="*/ 11 w 44"/>
                    <a:gd name="T9" fmla="*/ 6 h 8"/>
                    <a:gd name="T10" fmla="*/ 7 w 44"/>
                    <a:gd name="T11" fmla="*/ 6 h 8"/>
                    <a:gd name="T12" fmla="*/ 4 w 44"/>
                    <a:gd name="T13" fmla="*/ 6 h 8"/>
                    <a:gd name="T14" fmla="*/ 0 w 44"/>
                    <a:gd name="T15" fmla="*/ 5 h 8"/>
                    <a:gd name="T16" fmla="*/ 4 w 44"/>
                    <a:gd name="T17" fmla="*/ 5 h 8"/>
                    <a:gd name="T18" fmla="*/ 10 w 44"/>
                    <a:gd name="T19" fmla="*/ 5 h 8"/>
                    <a:gd name="T20" fmla="*/ 15 w 44"/>
                    <a:gd name="T21" fmla="*/ 2 h 8"/>
                    <a:gd name="T22" fmla="*/ 20 w 44"/>
                    <a:gd name="T23" fmla="*/ 4 h 8"/>
                    <a:gd name="T24" fmla="*/ 29 w 44"/>
                    <a:gd name="T25" fmla="*/ 5 h 8"/>
                    <a:gd name="T26" fmla="*/ 39 w 44"/>
                    <a:gd name="T27" fmla="*/ 1 h 8"/>
                    <a:gd name="T28" fmla="*/ 43 w 44"/>
                    <a:gd name="T29" fmla="*/ 0 h 8"/>
                    <a:gd name="T30" fmla="*/ 35 w 44"/>
                    <a:gd name="T31" fmla="*/ 4 h 8"/>
                    <a:gd name="T32" fmla="*/ 32 w 44"/>
                    <a:gd name="T3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8">
                      <a:moveTo>
                        <a:pt x="32" y="7"/>
                      </a:moveTo>
                      <a:lnTo>
                        <a:pt x="25" y="6"/>
                      </a:lnTo>
                      <a:lnTo>
                        <a:pt x="20" y="5"/>
                      </a:lnTo>
                      <a:lnTo>
                        <a:pt x="15" y="4"/>
                      </a:lnTo>
                      <a:lnTo>
                        <a:pt x="11" y="6"/>
                      </a:lnTo>
                      <a:lnTo>
                        <a:pt x="7" y="6"/>
                      </a:lnTo>
                      <a:lnTo>
                        <a:pt x="4" y="6"/>
                      </a:lnTo>
                      <a:lnTo>
                        <a:pt x="0" y="5"/>
                      </a:lnTo>
                      <a:lnTo>
                        <a:pt x="4" y="5"/>
                      </a:lnTo>
                      <a:lnTo>
                        <a:pt x="10" y="5"/>
                      </a:lnTo>
                      <a:lnTo>
                        <a:pt x="15" y="2"/>
                      </a:lnTo>
                      <a:lnTo>
                        <a:pt x="20" y="4"/>
                      </a:lnTo>
                      <a:lnTo>
                        <a:pt x="29" y="5"/>
                      </a:lnTo>
                      <a:lnTo>
                        <a:pt x="39" y="1"/>
                      </a:lnTo>
                      <a:lnTo>
                        <a:pt x="43" y="0"/>
                      </a:lnTo>
                      <a:lnTo>
                        <a:pt x="35" y="4"/>
                      </a:lnTo>
                      <a:lnTo>
                        <a:pt x="32" y="7"/>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15" name="Freeform 131">
                  <a:extLst>
                    <a:ext uri="{FF2B5EF4-FFF2-40B4-BE49-F238E27FC236}">
                      <a16:creationId xmlns:a16="http://schemas.microsoft.com/office/drawing/2014/main" id="{24ABA724-7966-4776-41C5-D79FC37A7E05}"/>
                    </a:ext>
                  </a:extLst>
                </p:cNvPr>
                <p:cNvSpPr>
                  <a:spLocks/>
                </p:cNvSpPr>
                <p:nvPr/>
              </p:nvSpPr>
              <p:spPr bwMode="auto">
                <a:xfrm>
                  <a:off x="3881" y="1682"/>
                  <a:ext cx="21" cy="4"/>
                </a:xfrm>
                <a:custGeom>
                  <a:avLst/>
                  <a:gdLst>
                    <a:gd name="T0" fmla="*/ 20 w 21"/>
                    <a:gd name="T1" fmla="*/ 2 h 4"/>
                    <a:gd name="T2" fmla="*/ 17 w 21"/>
                    <a:gd name="T3" fmla="*/ 1 h 4"/>
                    <a:gd name="T4" fmla="*/ 15 w 21"/>
                    <a:gd name="T5" fmla="*/ 1 h 4"/>
                    <a:gd name="T6" fmla="*/ 12 w 21"/>
                    <a:gd name="T7" fmla="*/ 0 h 4"/>
                    <a:gd name="T8" fmla="*/ 10 w 21"/>
                    <a:gd name="T9" fmla="*/ 0 h 4"/>
                    <a:gd name="T10" fmla="*/ 8 w 21"/>
                    <a:gd name="T11" fmla="*/ 0 h 4"/>
                    <a:gd name="T12" fmla="*/ 7 w 21"/>
                    <a:gd name="T13" fmla="*/ 1 h 4"/>
                    <a:gd name="T14" fmla="*/ 4 w 21"/>
                    <a:gd name="T15" fmla="*/ 2 h 4"/>
                    <a:gd name="T16" fmla="*/ 0 w 21"/>
                    <a:gd name="T17" fmla="*/ 3 h 4"/>
                    <a:gd name="T18" fmla="*/ 3 w 21"/>
                    <a:gd name="T19" fmla="*/ 3 h 4"/>
                    <a:gd name="T20" fmla="*/ 5 w 21"/>
                    <a:gd name="T21" fmla="*/ 3 h 4"/>
                    <a:gd name="T22" fmla="*/ 7 w 21"/>
                    <a:gd name="T23" fmla="*/ 2 h 4"/>
                    <a:gd name="T24" fmla="*/ 10 w 21"/>
                    <a:gd name="T25" fmla="*/ 1 h 4"/>
                    <a:gd name="T26" fmla="*/ 11 w 21"/>
                    <a:gd name="T27" fmla="*/ 1 h 4"/>
                    <a:gd name="T28" fmla="*/ 12 w 21"/>
                    <a:gd name="T29" fmla="*/ 2 h 4"/>
                    <a:gd name="T30" fmla="*/ 16 w 21"/>
                    <a:gd name="T31" fmla="*/ 2 h 4"/>
                    <a:gd name="T32" fmla="*/ 20 w 21"/>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4">
                      <a:moveTo>
                        <a:pt x="20" y="2"/>
                      </a:moveTo>
                      <a:lnTo>
                        <a:pt x="17" y="1"/>
                      </a:lnTo>
                      <a:lnTo>
                        <a:pt x="15" y="1"/>
                      </a:lnTo>
                      <a:lnTo>
                        <a:pt x="12" y="0"/>
                      </a:lnTo>
                      <a:lnTo>
                        <a:pt x="10" y="0"/>
                      </a:lnTo>
                      <a:lnTo>
                        <a:pt x="8" y="0"/>
                      </a:lnTo>
                      <a:lnTo>
                        <a:pt x="7" y="1"/>
                      </a:lnTo>
                      <a:lnTo>
                        <a:pt x="4" y="2"/>
                      </a:lnTo>
                      <a:lnTo>
                        <a:pt x="0" y="3"/>
                      </a:lnTo>
                      <a:lnTo>
                        <a:pt x="3" y="3"/>
                      </a:lnTo>
                      <a:lnTo>
                        <a:pt x="5" y="3"/>
                      </a:lnTo>
                      <a:lnTo>
                        <a:pt x="7" y="2"/>
                      </a:lnTo>
                      <a:lnTo>
                        <a:pt x="10" y="1"/>
                      </a:lnTo>
                      <a:lnTo>
                        <a:pt x="11" y="1"/>
                      </a:lnTo>
                      <a:lnTo>
                        <a:pt x="12" y="2"/>
                      </a:lnTo>
                      <a:lnTo>
                        <a:pt x="16" y="2"/>
                      </a:lnTo>
                      <a:lnTo>
                        <a:pt x="20" y="2"/>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sp>
          <p:nvSpPr>
            <p:cNvPr id="91" name="Freeform 132">
              <a:extLst>
                <a:ext uri="{FF2B5EF4-FFF2-40B4-BE49-F238E27FC236}">
                  <a16:creationId xmlns:a16="http://schemas.microsoft.com/office/drawing/2014/main" id="{885CF91E-D56B-140F-9B0C-5DA9A0BBCFDF}"/>
                </a:ext>
              </a:extLst>
            </p:cNvPr>
            <p:cNvSpPr>
              <a:spLocks/>
            </p:cNvSpPr>
            <p:nvPr/>
          </p:nvSpPr>
          <p:spPr bwMode="auto">
            <a:xfrm>
              <a:off x="3480" y="1119"/>
              <a:ext cx="291" cy="320"/>
            </a:xfrm>
            <a:custGeom>
              <a:avLst/>
              <a:gdLst>
                <a:gd name="T0" fmla="*/ 33 w 303"/>
                <a:gd name="T1" fmla="*/ 149 h 333"/>
                <a:gd name="T2" fmla="*/ 38 w 303"/>
                <a:gd name="T3" fmla="*/ 177 h 333"/>
                <a:gd name="T4" fmla="*/ 41 w 303"/>
                <a:gd name="T5" fmla="*/ 202 h 333"/>
                <a:gd name="T6" fmla="*/ 44 w 303"/>
                <a:gd name="T7" fmla="*/ 224 h 333"/>
                <a:gd name="T8" fmla="*/ 49 w 303"/>
                <a:gd name="T9" fmla="*/ 244 h 333"/>
                <a:gd name="T10" fmla="*/ 55 w 303"/>
                <a:gd name="T11" fmla="*/ 270 h 333"/>
                <a:gd name="T12" fmla="*/ 66 w 303"/>
                <a:gd name="T13" fmla="*/ 293 h 333"/>
                <a:gd name="T14" fmla="*/ 72 w 303"/>
                <a:gd name="T15" fmla="*/ 304 h 333"/>
                <a:gd name="T16" fmla="*/ 84 w 303"/>
                <a:gd name="T17" fmla="*/ 317 h 333"/>
                <a:gd name="T18" fmla="*/ 98 w 303"/>
                <a:gd name="T19" fmla="*/ 324 h 333"/>
                <a:gd name="T20" fmla="*/ 110 w 303"/>
                <a:gd name="T21" fmla="*/ 328 h 333"/>
                <a:gd name="T22" fmla="*/ 125 w 303"/>
                <a:gd name="T23" fmla="*/ 331 h 333"/>
                <a:gd name="T24" fmla="*/ 143 w 303"/>
                <a:gd name="T25" fmla="*/ 332 h 333"/>
                <a:gd name="T26" fmla="*/ 161 w 303"/>
                <a:gd name="T27" fmla="*/ 331 h 333"/>
                <a:gd name="T28" fmla="*/ 179 w 303"/>
                <a:gd name="T29" fmla="*/ 328 h 333"/>
                <a:gd name="T30" fmla="*/ 192 w 303"/>
                <a:gd name="T31" fmla="*/ 320 h 333"/>
                <a:gd name="T32" fmla="*/ 203 w 303"/>
                <a:gd name="T33" fmla="*/ 310 h 333"/>
                <a:gd name="T34" fmla="*/ 213 w 303"/>
                <a:gd name="T35" fmla="*/ 295 h 333"/>
                <a:gd name="T36" fmla="*/ 222 w 303"/>
                <a:gd name="T37" fmla="*/ 282 h 333"/>
                <a:gd name="T38" fmla="*/ 237 w 303"/>
                <a:gd name="T39" fmla="*/ 256 h 333"/>
                <a:gd name="T40" fmla="*/ 251 w 303"/>
                <a:gd name="T41" fmla="*/ 226 h 333"/>
                <a:gd name="T42" fmla="*/ 260 w 303"/>
                <a:gd name="T43" fmla="*/ 202 h 333"/>
                <a:gd name="T44" fmla="*/ 266 w 303"/>
                <a:gd name="T45" fmla="*/ 174 h 333"/>
                <a:gd name="T46" fmla="*/ 271 w 303"/>
                <a:gd name="T47" fmla="*/ 148 h 333"/>
                <a:gd name="T48" fmla="*/ 273 w 303"/>
                <a:gd name="T49" fmla="*/ 139 h 333"/>
                <a:gd name="T50" fmla="*/ 282 w 303"/>
                <a:gd name="T51" fmla="*/ 135 h 333"/>
                <a:gd name="T52" fmla="*/ 289 w 303"/>
                <a:gd name="T53" fmla="*/ 131 h 333"/>
                <a:gd name="T54" fmla="*/ 297 w 303"/>
                <a:gd name="T55" fmla="*/ 127 h 333"/>
                <a:gd name="T56" fmla="*/ 302 w 303"/>
                <a:gd name="T57" fmla="*/ 121 h 333"/>
                <a:gd name="T58" fmla="*/ 301 w 303"/>
                <a:gd name="T59" fmla="*/ 115 h 333"/>
                <a:gd name="T60" fmla="*/ 293 w 303"/>
                <a:gd name="T61" fmla="*/ 110 h 333"/>
                <a:gd name="T62" fmla="*/ 284 w 303"/>
                <a:gd name="T63" fmla="*/ 107 h 333"/>
                <a:gd name="T64" fmla="*/ 276 w 303"/>
                <a:gd name="T65" fmla="*/ 105 h 333"/>
                <a:gd name="T66" fmla="*/ 276 w 303"/>
                <a:gd name="T67" fmla="*/ 98 h 333"/>
                <a:gd name="T68" fmla="*/ 278 w 303"/>
                <a:gd name="T69" fmla="*/ 79 h 333"/>
                <a:gd name="T70" fmla="*/ 280 w 303"/>
                <a:gd name="T71" fmla="*/ 55 h 333"/>
                <a:gd name="T72" fmla="*/ 269 w 303"/>
                <a:gd name="T73" fmla="*/ 30 h 333"/>
                <a:gd name="T74" fmla="*/ 253 w 303"/>
                <a:gd name="T75" fmla="*/ 17 h 333"/>
                <a:gd name="T76" fmla="*/ 215 w 303"/>
                <a:gd name="T77" fmla="*/ 2 h 333"/>
                <a:gd name="T78" fmla="*/ 168 w 303"/>
                <a:gd name="T79" fmla="*/ 0 h 333"/>
                <a:gd name="T80" fmla="*/ 125 w 303"/>
                <a:gd name="T81" fmla="*/ 3 h 333"/>
                <a:gd name="T82" fmla="*/ 71 w 303"/>
                <a:gd name="T83" fmla="*/ 15 h 333"/>
                <a:gd name="T84" fmla="*/ 42 w 303"/>
                <a:gd name="T85" fmla="*/ 38 h 333"/>
                <a:gd name="T86" fmla="*/ 39 w 303"/>
                <a:gd name="T87" fmla="*/ 61 h 333"/>
                <a:gd name="T88" fmla="*/ 42 w 303"/>
                <a:gd name="T89" fmla="*/ 76 h 333"/>
                <a:gd name="T90" fmla="*/ 39 w 303"/>
                <a:gd name="T91" fmla="*/ 88 h 333"/>
                <a:gd name="T92" fmla="*/ 37 w 303"/>
                <a:gd name="T93" fmla="*/ 96 h 333"/>
                <a:gd name="T94" fmla="*/ 28 w 303"/>
                <a:gd name="T95" fmla="*/ 101 h 333"/>
                <a:gd name="T96" fmla="*/ 17 w 303"/>
                <a:gd name="T97" fmla="*/ 105 h 333"/>
                <a:gd name="T98" fmla="*/ 5 w 303"/>
                <a:gd name="T99" fmla="*/ 110 h 333"/>
                <a:gd name="T100" fmla="*/ 1 w 303"/>
                <a:gd name="T101" fmla="*/ 116 h 333"/>
                <a:gd name="T102" fmla="*/ 0 w 303"/>
                <a:gd name="T103" fmla="*/ 121 h 333"/>
                <a:gd name="T104" fmla="*/ 4 w 303"/>
                <a:gd name="T105" fmla="*/ 127 h 333"/>
                <a:gd name="T106" fmla="*/ 17 w 303"/>
                <a:gd name="T107" fmla="*/ 132 h 333"/>
                <a:gd name="T108" fmla="*/ 26 w 303"/>
                <a:gd name="T109" fmla="*/ 135 h 333"/>
                <a:gd name="T110" fmla="*/ 33 w 303"/>
                <a:gd name="T111" fmla="*/ 14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33">
                  <a:moveTo>
                    <a:pt x="33" y="149"/>
                  </a:moveTo>
                  <a:lnTo>
                    <a:pt x="38" y="177"/>
                  </a:lnTo>
                  <a:lnTo>
                    <a:pt x="41" y="202"/>
                  </a:lnTo>
                  <a:lnTo>
                    <a:pt x="44" y="224"/>
                  </a:lnTo>
                  <a:lnTo>
                    <a:pt x="49" y="244"/>
                  </a:lnTo>
                  <a:lnTo>
                    <a:pt x="55" y="270"/>
                  </a:lnTo>
                  <a:lnTo>
                    <a:pt x="66" y="293"/>
                  </a:lnTo>
                  <a:lnTo>
                    <a:pt x="72" y="304"/>
                  </a:lnTo>
                  <a:lnTo>
                    <a:pt x="84" y="317"/>
                  </a:lnTo>
                  <a:lnTo>
                    <a:pt x="98" y="324"/>
                  </a:lnTo>
                  <a:lnTo>
                    <a:pt x="110" y="328"/>
                  </a:lnTo>
                  <a:lnTo>
                    <a:pt x="125" y="331"/>
                  </a:lnTo>
                  <a:lnTo>
                    <a:pt x="143" y="332"/>
                  </a:lnTo>
                  <a:lnTo>
                    <a:pt x="161" y="331"/>
                  </a:lnTo>
                  <a:lnTo>
                    <a:pt x="179" y="328"/>
                  </a:lnTo>
                  <a:lnTo>
                    <a:pt x="192" y="320"/>
                  </a:lnTo>
                  <a:lnTo>
                    <a:pt x="203" y="310"/>
                  </a:lnTo>
                  <a:lnTo>
                    <a:pt x="213" y="295"/>
                  </a:lnTo>
                  <a:lnTo>
                    <a:pt x="222" y="282"/>
                  </a:lnTo>
                  <a:lnTo>
                    <a:pt x="237" y="256"/>
                  </a:lnTo>
                  <a:lnTo>
                    <a:pt x="251" y="226"/>
                  </a:lnTo>
                  <a:lnTo>
                    <a:pt x="260" y="202"/>
                  </a:lnTo>
                  <a:lnTo>
                    <a:pt x="266" y="174"/>
                  </a:lnTo>
                  <a:lnTo>
                    <a:pt x="271" y="148"/>
                  </a:lnTo>
                  <a:lnTo>
                    <a:pt x="273" y="139"/>
                  </a:lnTo>
                  <a:lnTo>
                    <a:pt x="282" y="135"/>
                  </a:lnTo>
                  <a:lnTo>
                    <a:pt x="289" y="131"/>
                  </a:lnTo>
                  <a:lnTo>
                    <a:pt x="297" y="127"/>
                  </a:lnTo>
                  <a:lnTo>
                    <a:pt x="302" y="121"/>
                  </a:lnTo>
                  <a:lnTo>
                    <a:pt x="301" y="115"/>
                  </a:lnTo>
                  <a:lnTo>
                    <a:pt x="293" y="110"/>
                  </a:lnTo>
                  <a:lnTo>
                    <a:pt x="284" y="107"/>
                  </a:lnTo>
                  <a:lnTo>
                    <a:pt x="276" y="105"/>
                  </a:lnTo>
                  <a:lnTo>
                    <a:pt x="276" y="98"/>
                  </a:lnTo>
                  <a:lnTo>
                    <a:pt x="278" y="79"/>
                  </a:lnTo>
                  <a:lnTo>
                    <a:pt x="280" y="55"/>
                  </a:lnTo>
                  <a:lnTo>
                    <a:pt x="269" y="30"/>
                  </a:lnTo>
                  <a:lnTo>
                    <a:pt x="253" y="17"/>
                  </a:lnTo>
                  <a:lnTo>
                    <a:pt x="215" y="2"/>
                  </a:lnTo>
                  <a:lnTo>
                    <a:pt x="168" y="0"/>
                  </a:lnTo>
                  <a:lnTo>
                    <a:pt x="125" y="3"/>
                  </a:lnTo>
                  <a:lnTo>
                    <a:pt x="71" y="15"/>
                  </a:lnTo>
                  <a:lnTo>
                    <a:pt x="42" y="38"/>
                  </a:lnTo>
                  <a:lnTo>
                    <a:pt x="39" y="61"/>
                  </a:lnTo>
                  <a:lnTo>
                    <a:pt x="42" y="76"/>
                  </a:lnTo>
                  <a:lnTo>
                    <a:pt x="39" y="88"/>
                  </a:lnTo>
                  <a:lnTo>
                    <a:pt x="37" y="96"/>
                  </a:lnTo>
                  <a:lnTo>
                    <a:pt x="28" y="101"/>
                  </a:lnTo>
                  <a:lnTo>
                    <a:pt x="17" y="105"/>
                  </a:lnTo>
                  <a:lnTo>
                    <a:pt x="5" y="110"/>
                  </a:lnTo>
                  <a:lnTo>
                    <a:pt x="1" y="116"/>
                  </a:lnTo>
                  <a:lnTo>
                    <a:pt x="0" y="121"/>
                  </a:lnTo>
                  <a:lnTo>
                    <a:pt x="4" y="127"/>
                  </a:lnTo>
                  <a:lnTo>
                    <a:pt x="17" y="132"/>
                  </a:lnTo>
                  <a:lnTo>
                    <a:pt x="26" y="135"/>
                  </a:lnTo>
                  <a:lnTo>
                    <a:pt x="33" y="149"/>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92" name="Group 133">
              <a:extLst>
                <a:ext uri="{FF2B5EF4-FFF2-40B4-BE49-F238E27FC236}">
                  <a16:creationId xmlns:a16="http://schemas.microsoft.com/office/drawing/2014/main" id="{CF9CB3D2-107E-2629-5320-F66C34C5C33C}"/>
                </a:ext>
              </a:extLst>
            </p:cNvPr>
            <p:cNvGrpSpPr>
              <a:grpSpLocks/>
            </p:cNvGrpSpPr>
            <p:nvPr/>
          </p:nvGrpSpPr>
          <p:grpSpPr bwMode="auto">
            <a:xfrm>
              <a:off x="3483" y="1092"/>
              <a:ext cx="306" cy="135"/>
              <a:chOff x="3497" y="1156"/>
              <a:chExt cx="319" cy="140"/>
            </a:xfrm>
          </p:grpSpPr>
          <p:sp>
            <p:nvSpPr>
              <p:cNvPr id="103" name="Freeform 134">
                <a:extLst>
                  <a:ext uri="{FF2B5EF4-FFF2-40B4-BE49-F238E27FC236}">
                    <a16:creationId xmlns:a16="http://schemas.microsoft.com/office/drawing/2014/main" id="{BBD4A9B6-D694-CA64-1D51-906740AD5D7A}"/>
                  </a:ext>
                </a:extLst>
              </p:cNvPr>
              <p:cNvSpPr>
                <a:spLocks/>
              </p:cNvSpPr>
              <p:nvPr/>
            </p:nvSpPr>
            <p:spPr bwMode="auto">
              <a:xfrm>
                <a:off x="3497" y="1156"/>
                <a:ext cx="319" cy="140"/>
              </a:xfrm>
              <a:custGeom>
                <a:avLst/>
                <a:gdLst>
                  <a:gd name="T0" fmla="*/ 253 w 319"/>
                  <a:gd name="T1" fmla="*/ 121 h 140"/>
                  <a:gd name="T2" fmla="*/ 273 w 319"/>
                  <a:gd name="T3" fmla="*/ 136 h 140"/>
                  <a:gd name="T4" fmla="*/ 284 w 319"/>
                  <a:gd name="T5" fmla="*/ 123 h 140"/>
                  <a:gd name="T6" fmla="*/ 297 w 319"/>
                  <a:gd name="T7" fmla="*/ 109 h 140"/>
                  <a:gd name="T8" fmla="*/ 303 w 319"/>
                  <a:gd name="T9" fmla="*/ 94 h 140"/>
                  <a:gd name="T10" fmla="*/ 294 w 319"/>
                  <a:gd name="T11" fmla="*/ 84 h 140"/>
                  <a:gd name="T12" fmla="*/ 314 w 319"/>
                  <a:gd name="T13" fmla="*/ 70 h 140"/>
                  <a:gd name="T14" fmla="*/ 315 w 319"/>
                  <a:gd name="T15" fmla="*/ 57 h 140"/>
                  <a:gd name="T16" fmla="*/ 287 w 319"/>
                  <a:gd name="T17" fmla="*/ 48 h 140"/>
                  <a:gd name="T18" fmla="*/ 258 w 319"/>
                  <a:gd name="T19" fmla="*/ 43 h 140"/>
                  <a:gd name="T20" fmla="*/ 242 w 319"/>
                  <a:gd name="T21" fmla="*/ 33 h 140"/>
                  <a:gd name="T22" fmla="*/ 229 w 319"/>
                  <a:gd name="T23" fmla="*/ 23 h 140"/>
                  <a:gd name="T24" fmla="*/ 208 w 319"/>
                  <a:gd name="T25" fmla="*/ 18 h 140"/>
                  <a:gd name="T26" fmla="*/ 191 w 319"/>
                  <a:gd name="T27" fmla="*/ 12 h 140"/>
                  <a:gd name="T28" fmla="*/ 189 w 319"/>
                  <a:gd name="T29" fmla="*/ 4 h 140"/>
                  <a:gd name="T30" fmla="*/ 171 w 319"/>
                  <a:gd name="T31" fmla="*/ 2 h 140"/>
                  <a:gd name="T32" fmla="*/ 139 w 319"/>
                  <a:gd name="T33" fmla="*/ 7 h 140"/>
                  <a:gd name="T34" fmla="*/ 100 w 319"/>
                  <a:gd name="T35" fmla="*/ 4 h 140"/>
                  <a:gd name="T36" fmla="*/ 68 w 319"/>
                  <a:gd name="T37" fmla="*/ 0 h 140"/>
                  <a:gd name="T38" fmla="*/ 51 w 319"/>
                  <a:gd name="T39" fmla="*/ 12 h 140"/>
                  <a:gd name="T40" fmla="*/ 32 w 319"/>
                  <a:gd name="T41" fmla="*/ 26 h 140"/>
                  <a:gd name="T42" fmla="*/ 4 w 319"/>
                  <a:gd name="T43" fmla="*/ 37 h 140"/>
                  <a:gd name="T44" fmla="*/ 9 w 319"/>
                  <a:gd name="T45" fmla="*/ 53 h 140"/>
                  <a:gd name="T46" fmla="*/ 8 w 319"/>
                  <a:gd name="T47" fmla="*/ 64 h 140"/>
                  <a:gd name="T48" fmla="*/ 1 w 319"/>
                  <a:gd name="T49" fmla="*/ 76 h 140"/>
                  <a:gd name="T50" fmla="*/ 5 w 319"/>
                  <a:gd name="T51" fmla="*/ 91 h 140"/>
                  <a:gd name="T52" fmla="*/ 12 w 319"/>
                  <a:gd name="T53" fmla="*/ 103 h 140"/>
                  <a:gd name="T54" fmla="*/ 20 w 319"/>
                  <a:gd name="T55" fmla="*/ 120 h 140"/>
                  <a:gd name="T56" fmla="*/ 31 w 319"/>
                  <a:gd name="T57" fmla="*/ 134 h 140"/>
                  <a:gd name="T58" fmla="*/ 40 w 319"/>
                  <a:gd name="T59" fmla="*/ 132 h 140"/>
                  <a:gd name="T60" fmla="*/ 60 w 319"/>
                  <a:gd name="T61" fmla="*/ 120 h 140"/>
                  <a:gd name="T62" fmla="*/ 77 w 319"/>
                  <a:gd name="T63" fmla="*/ 107 h 140"/>
                  <a:gd name="T64" fmla="*/ 77 w 319"/>
                  <a:gd name="T65" fmla="*/ 98 h 140"/>
                  <a:gd name="T66" fmla="*/ 81 w 319"/>
                  <a:gd name="T67" fmla="*/ 90 h 140"/>
                  <a:gd name="T68" fmla="*/ 75 w 319"/>
                  <a:gd name="T69" fmla="*/ 80 h 140"/>
                  <a:gd name="T70" fmla="*/ 61 w 319"/>
                  <a:gd name="T71" fmla="*/ 76 h 140"/>
                  <a:gd name="T72" fmla="*/ 66 w 319"/>
                  <a:gd name="T73" fmla="*/ 68 h 140"/>
                  <a:gd name="T74" fmla="*/ 73 w 319"/>
                  <a:gd name="T75" fmla="*/ 62 h 140"/>
                  <a:gd name="T76" fmla="*/ 76 w 319"/>
                  <a:gd name="T77" fmla="*/ 57 h 140"/>
                  <a:gd name="T78" fmla="*/ 94 w 319"/>
                  <a:gd name="T79" fmla="*/ 54 h 140"/>
                  <a:gd name="T80" fmla="*/ 109 w 319"/>
                  <a:gd name="T81" fmla="*/ 54 h 140"/>
                  <a:gd name="T82" fmla="*/ 127 w 319"/>
                  <a:gd name="T83" fmla="*/ 53 h 140"/>
                  <a:gd name="T84" fmla="*/ 142 w 319"/>
                  <a:gd name="T85" fmla="*/ 58 h 140"/>
                  <a:gd name="T86" fmla="*/ 151 w 319"/>
                  <a:gd name="T87" fmla="*/ 62 h 140"/>
                  <a:gd name="T88" fmla="*/ 172 w 319"/>
                  <a:gd name="T89" fmla="*/ 58 h 140"/>
                  <a:gd name="T90" fmla="*/ 189 w 319"/>
                  <a:gd name="T91" fmla="*/ 53 h 140"/>
                  <a:gd name="T92" fmla="*/ 202 w 319"/>
                  <a:gd name="T93" fmla="*/ 44 h 140"/>
                  <a:gd name="T94" fmla="*/ 211 w 319"/>
                  <a:gd name="T95" fmla="*/ 39 h 140"/>
                  <a:gd name="T96" fmla="*/ 230 w 319"/>
                  <a:gd name="T97" fmla="*/ 41 h 140"/>
                  <a:gd name="T98" fmla="*/ 236 w 319"/>
                  <a:gd name="T99" fmla="*/ 50 h 140"/>
                  <a:gd name="T100" fmla="*/ 245 w 319"/>
                  <a:gd name="T101" fmla="*/ 58 h 140"/>
                  <a:gd name="T102" fmla="*/ 242 w 319"/>
                  <a:gd name="T103" fmla="*/ 66 h 140"/>
                  <a:gd name="T104" fmla="*/ 240 w 319"/>
                  <a:gd name="T105" fmla="*/ 74 h 140"/>
                  <a:gd name="T106" fmla="*/ 245 w 319"/>
                  <a:gd name="T107" fmla="*/ 83 h 140"/>
                  <a:gd name="T108" fmla="*/ 245 w 319"/>
                  <a:gd name="T109" fmla="*/ 9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140">
                    <a:moveTo>
                      <a:pt x="243" y="109"/>
                    </a:moveTo>
                    <a:lnTo>
                      <a:pt x="253" y="121"/>
                    </a:lnTo>
                    <a:lnTo>
                      <a:pt x="262" y="130"/>
                    </a:lnTo>
                    <a:lnTo>
                      <a:pt x="273" y="136"/>
                    </a:lnTo>
                    <a:lnTo>
                      <a:pt x="278" y="131"/>
                    </a:lnTo>
                    <a:lnTo>
                      <a:pt x="284" y="123"/>
                    </a:lnTo>
                    <a:lnTo>
                      <a:pt x="289" y="113"/>
                    </a:lnTo>
                    <a:lnTo>
                      <a:pt x="297" y="109"/>
                    </a:lnTo>
                    <a:lnTo>
                      <a:pt x="302" y="103"/>
                    </a:lnTo>
                    <a:lnTo>
                      <a:pt x="303" y="94"/>
                    </a:lnTo>
                    <a:lnTo>
                      <a:pt x="299" y="88"/>
                    </a:lnTo>
                    <a:lnTo>
                      <a:pt x="294" y="84"/>
                    </a:lnTo>
                    <a:lnTo>
                      <a:pt x="305" y="77"/>
                    </a:lnTo>
                    <a:lnTo>
                      <a:pt x="314" y="70"/>
                    </a:lnTo>
                    <a:lnTo>
                      <a:pt x="318" y="64"/>
                    </a:lnTo>
                    <a:lnTo>
                      <a:pt x="315" y="57"/>
                    </a:lnTo>
                    <a:lnTo>
                      <a:pt x="301" y="51"/>
                    </a:lnTo>
                    <a:lnTo>
                      <a:pt x="287" y="48"/>
                    </a:lnTo>
                    <a:lnTo>
                      <a:pt x="271" y="46"/>
                    </a:lnTo>
                    <a:lnTo>
                      <a:pt x="258" y="43"/>
                    </a:lnTo>
                    <a:lnTo>
                      <a:pt x="249" y="38"/>
                    </a:lnTo>
                    <a:lnTo>
                      <a:pt x="242" y="33"/>
                    </a:lnTo>
                    <a:lnTo>
                      <a:pt x="237" y="29"/>
                    </a:lnTo>
                    <a:lnTo>
                      <a:pt x="229" y="23"/>
                    </a:lnTo>
                    <a:lnTo>
                      <a:pt x="219" y="20"/>
                    </a:lnTo>
                    <a:lnTo>
                      <a:pt x="208" y="18"/>
                    </a:lnTo>
                    <a:lnTo>
                      <a:pt x="195" y="19"/>
                    </a:lnTo>
                    <a:lnTo>
                      <a:pt x="191" y="12"/>
                    </a:lnTo>
                    <a:lnTo>
                      <a:pt x="192" y="9"/>
                    </a:lnTo>
                    <a:lnTo>
                      <a:pt x="189" y="4"/>
                    </a:lnTo>
                    <a:lnTo>
                      <a:pt x="180" y="2"/>
                    </a:lnTo>
                    <a:lnTo>
                      <a:pt x="171" y="2"/>
                    </a:lnTo>
                    <a:lnTo>
                      <a:pt x="158" y="4"/>
                    </a:lnTo>
                    <a:lnTo>
                      <a:pt x="139" y="7"/>
                    </a:lnTo>
                    <a:lnTo>
                      <a:pt x="122" y="5"/>
                    </a:lnTo>
                    <a:lnTo>
                      <a:pt x="100" y="4"/>
                    </a:lnTo>
                    <a:lnTo>
                      <a:pt x="82" y="1"/>
                    </a:lnTo>
                    <a:lnTo>
                      <a:pt x="68" y="0"/>
                    </a:lnTo>
                    <a:lnTo>
                      <a:pt x="58" y="5"/>
                    </a:lnTo>
                    <a:lnTo>
                      <a:pt x="51" y="12"/>
                    </a:lnTo>
                    <a:lnTo>
                      <a:pt x="44" y="19"/>
                    </a:lnTo>
                    <a:lnTo>
                      <a:pt x="32" y="26"/>
                    </a:lnTo>
                    <a:lnTo>
                      <a:pt x="19" y="32"/>
                    </a:lnTo>
                    <a:lnTo>
                      <a:pt x="4" y="37"/>
                    </a:lnTo>
                    <a:lnTo>
                      <a:pt x="3" y="45"/>
                    </a:lnTo>
                    <a:lnTo>
                      <a:pt x="9" y="53"/>
                    </a:lnTo>
                    <a:lnTo>
                      <a:pt x="12" y="58"/>
                    </a:lnTo>
                    <a:lnTo>
                      <a:pt x="8" y="64"/>
                    </a:lnTo>
                    <a:lnTo>
                      <a:pt x="4" y="70"/>
                    </a:lnTo>
                    <a:lnTo>
                      <a:pt x="1" y="76"/>
                    </a:lnTo>
                    <a:lnTo>
                      <a:pt x="0" y="84"/>
                    </a:lnTo>
                    <a:lnTo>
                      <a:pt x="5" y="91"/>
                    </a:lnTo>
                    <a:lnTo>
                      <a:pt x="11" y="97"/>
                    </a:lnTo>
                    <a:lnTo>
                      <a:pt x="12" y="103"/>
                    </a:lnTo>
                    <a:lnTo>
                      <a:pt x="14" y="112"/>
                    </a:lnTo>
                    <a:lnTo>
                      <a:pt x="20" y="120"/>
                    </a:lnTo>
                    <a:lnTo>
                      <a:pt x="24" y="127"/>
                    </a:lnTo>
                    <a:lnTo>
                      <a:pt x="31" y="134"/>
                    </a:lnTo>
                    <a:lnTo>
                      <a:pt x="36" y="139"/>
                    </a:lnTo>
                    <a:lnTo>
                      <a:pt x="40" y="132"/>
                    </a:lnTo>
                    <a:lnTo>
                      <a:pt x="48" y="125"/>
                    </a:lnTo>
                    <a:lnTo>
                      <a:pt x="60" y="120"/>
                    </a:lnTo>
                    <a:lnTo>
                      <a:pt x="71" y="114"/>
                    </a:lnTo>
                    <a:lnTo>
                      <a:pt x="77" y="107"/>
                    </a:lnTo>
                    <a:lnTo>
                      <a:pt x="80" y="102"/>
                    </a:lnTo>
                    <a:lnTo>
                      <a:pt x="77" y="98"/>
                    </a:lnTo>
                    <a:lnTo>
                      <a:pt x="79" y="93"/>
                    </a:lnTo>
                    <a:lnTo>
                      <a:pt x="81" y="90"/>
                    </a:lnTo>
                    <a:lnTo>
                      <a:pt x="80" y="85"/>
                    </a:lnTo>
                    <a:lnTo>
                      <a:pt x="75" y="80"/>
                    </a:lnTo>
                    <a:lnTo>
                      <a:pt x="68" y="78"/>
                    </a:lnTo>
                    <a:lnTo>
                      <a:pt x="61" y="76"/>
                    </a:lnTo>
                    <a:lnTo>
                      <a:pt x="63" y="73"/>
                    </a:lnTo>
                    <a:lnTo>
                      <a:pt x="66" y="68"/>
                    </a:lnTo>
                    <a:lnTo>
                      <a:pt x="71" y="64"/>
                    </a:lnTo>
                    <a:lnTo>
                      <a:pt x="73" y="62"/>
                    </a:lnTo>
                    <a:lnTo>
                      <a:pt x="74" y="60"/>
                    </a:lnTo>
                    <a:lnTo>
                      <a:pt x="76" y="57"/>
                    </a:lnTo>
                    <a:lnTo>
                      <a:pt x="83" y="54"/>
                    </a:lnTo>
                    <a:lnTo>
                      <a:pt x="94" y="54"/>
                    </a:lnTo>
                    <a:lnTo>
                      <a:pt x="103" y="54"/>
                    </a:lnTo>
                    <a:lnTo>
                      <a:pt x="109" y="54"/>
                    </a:lnTo>
                    <a:lnTo>
                      <a:pt x="119" y="53"/>
                    </a:lnTo>
                    <a:lnTo>
                      <a:pt x="127" y="53"/>
                    </a:lnTo>
                    <a:lnTo>
                      <a:pt x="137" y="55"/>
                    </a:lnTo>
                    <a:lnTo>
                      <a:pt x="142" y="58"/>
                    </a:lnTo>
                    <a:lnTo>
                      <a:pt x="146" y="60"/>
                    </a:lnTo>
                    <a:lnTo>
                      <a:pt x="151" y="62"/>
                    </a:lnTo>
                    <a:lnTo>
                      <a:pt x="160" y="61"/>
                    </a:lnTo>
                    <a:lnTo>
                      <a:pt x="172" y="58"/>
                    </a:lnTo>
                    <a:lnTo>
                      <a:pt x="181" y="55"/>
                    </a:lnTo>
                    <a:lnTo>
                      <a:pt x="189" y="53"/>
                    </a:lnTo>
                    <a:lnTo>
                      <a:pt x="195" y="49"/>
                    </a:lnTo>
                    <a:lnTo>
                      <a:pt x="202" y="44"/>
                    </a:lnTo>
                    <a:lnTo>
                      <a:pt x="205" y="41"/>
                    </a:lnTo>
                    <a:lnTo>
                      <a:pt x="211" y="39"/>
                    </a:lnTo>
                    <a:lnTo>
                      <a:pt x="219" y="40"/>
                    </a:lnTo>
                    <a:lnTo>
                      <a:pt x="230" y="41"/>
                    </a:lnTo>
                    <a:lnTo>
                      <a:pt x="232" y="45"/>
                    </a:lnTo>
                    <a:lnTo>
                      <a:pt x="236" y="50"/>
                    </a:lnTo>
                    <a:lnTo>
                      <a:pt x="241" y="55"/>
                    </a:lnTo>
                    <a:lnTo>
                      <a:pt x="245" y="58"/>
                    </a:lnTo>
                    <a:lnTo>
                      <a:pt x="247" y="62"/>
                    </a:lnTo>
                    <a:lnTo>
                      <a:pt x="242" y="66"/>
                    </a:lnTo>
                    <a:lnTo>
                      <a:pt x="240" y="71"/>
                    </a:lnTo>
                    <a:lnTo>
                      <a:pt x="240" y="74"/>
                    </a:lnTo>
                    <a:lnTo>
                      <a:pt x="242" y="79"/>
                    </a:lnTo>
                    <a:lnTo>
                      <a:pt x="245" y="83"/>
                    </a:lnTo>
                    <a:lnTo>
                      <a:pt x="253" y="87"/>
                    </a:lnTo>
                    <a:lnTo>
                      <a:pt x="245" y="96"/>
                    </a:lnTo>
                    <a:lnTo>
                      <a:pt x="243" y="109"/>
                    </a:lnTo>
                  </a:path>
                </a:pathLst>
              </a:custGeom>
              <a:solidFill>
                <a:srgbClr val="A04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104" name="Group 135">
                <a:extLst>
                  <a:ext uri="{FF2B5EF4-FFF2-40B4-BE49-F238E27FC236}">
                    <a16:creationId xmlns:a16="http://schemas.microsoft.com/office/drawing/2014/main" id="{4AF90F8E-3FC6-2BD1-A156-E4EC507B6C9F}"/>
                  </a:ext>
                </a:extLst>
              </p:cNvPr>
              <p:cNvGrpSpPr>
                <a:grpSpLocks/>
              </p:cNvGrpSpPr>
              <p:nvPr/>
            </p:nvGrpSpPr>
            <p:grpSpPr bwMode="auto">
              <a:xfrm>
                <a:off x="3539" y="1183"/>
                <a:ext cx="234" cy="71"/>
                <a:chOff x="3539" y="1183"/>
                <a:chExt cx="234" cy="71"/>
              </a:xfrm>
            </p:grpSpPr>
            <p:sp>
              <p:nvSpPr>
                <p:cNvPr id="105" name="Freeform 136">
                  <a:extLst>
                    <a:ext uri="{FF2B5EF4-FFF2-40B4-BE49-F238E27FC236}">
                      <a16:creationId xmlns:a16="http://schemas.microsoft.com/office/drawing/2014/main" id="{FA4D8034-FBC2-2247-CE7C-EF22C088BA19}"/>
                    </a:ext>
                  </a:extLst>
                </p:cNvPr>
                <p:cNvSpPr>
                  <a:spLocks/>
                </p:cNvSpPr>
                <p:nvPr/>
              </p:nvSpPr>
              <p:spPr bwMode="auto">
                <a:xfrm>
                  <a:off x="3589" y="1189"/>
                  <a:ext cx="39" cy="21"/>
                </a:xfrm>
                <a:custGeom>
                  <a:avLst/>
                  <a:gdLst>
                    <a:gd name="T0" fmla="*/ 38 w 39"/>
                    <a:gd name="T1" fmla="*/ 20 h 21"/>
                    <a:gd name="T2" fmla="*/ 27 w 39"/>
                    <a:gd name="T3" fmla="*/ 17 h 21"/>
                    <a:gd name="T4" fmla="*/ 22 w 39"/>
                    <a:gd name="T5" fmla="*/ 10 h 21"/>
                    <a:gd name="T6" fmla="*/ 24 w 39"/>
                    <a:gd name="T7" fmla="*/ 6 h 21"/>
                    <a:gd name="T8" fmla="*/ 32 w 39"/>
                    <a:gd name="T9" fmla="*/ 0 h 21"/>
                    <a:gd name="T10" fmla="*/ 27 w 39"/>
                    <a:gd name="T11" fmla="*/ 2 h 21"/>
                    <a:gd name="T12" fmla="*/ 22 w 39"/>
                    <a:gd name="T13" fmla="*/ 4 h 21"/>
                    <a:gd name="T14" fmla="*/ 16 w 39"/>
                    <a:gd name="T15" fmla="*/ 7 h 21"/>
                    <a:gd name="T16" fmla="*/ 16 w 39"/>
                    <a:gd name="T17" fmla="*/ 11 h 21"/>
                    <a:gd name="T18" fmla="*/ 19 w 39"/>
                    <a:gd name="T19" fmla="*/ 13 h 21"/>
                    <a:gd name="T20" fmla="*/ 19 w 39"/>
                    <a:gd name="T21" fmla="*/ 15 h 21"/>
                    <a:gd name="T22" fmla="*/ 13 w 39"/>
                    <a:gd name="T23" fmla="*/ 16 h 21"/>
                    <a:gd name="T24" fmla="*/ 7 w 39"/>
                    <a:gd name="T25" fmla="*/ 13 h 21"/>
                    <a:gd name="T26" fmla="*/ 5 w 39"/>
                    <a:gd name="T27" fmla="*/ 8 h 21"/>
                    <a:gd name="T28" fmla="*/ 0 w 39"/>
                    <a:gd name="T29" fmla="*/ 12 h 21"/>
                    <a:gd name="T30" fmla="*/ 7 w 39"/>
                    <a:gd name="T31" fmla="*/ 17 h 21"/>
                    <a:gd name="T32" fmla="*/ 7 w 39"/>
                    <a:gd name="T33" fmla="*/ 20 h 21"/>
                    <a:gd name="T34" fmla="*/ 18 w 39"/>
                    <a:gd name="T35" fmla="*/ 19 h 21"/>
                    <a:gd name="T36" fmla="*/ 27 w 39"/>
                    <a:gd name="T37" fmla="*/ 18 h 21"/>
                    <a:gd name="T38" fmla="*/ 38 w 39"/>
                    <a:gd name="T3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1">
                      <a:moveTo>
                        <a:pt x="38" y="20"/>
                      </a:moveTo>
                      <a:lnTo>
                        <a:pt x="27" y="17"/>
                      </a:lnTo>
                      <a:lnTo>
                        <a:pt x="22" y="10"/>
                      </a:lnTo>
                      <a:lnTo>
                        <a:pt x="24" y="6"/>
                      </a:lnTo>
                      <a:lnTo>
                        <a:pt x="32" y="0"/>
                      </a:lnTo>
                      <a:lnTo>
                        <a:pt x="27" y="2"/>
                      </a:lnTo>
                      <a:lnTo>
                        <a:pt x="22" y="4"/>
                      </a:lnTo>
                      <a:lnTo>
                        <a:pt x="16" y="7"/>
                      </a:lnTo>
                      <a:lnTo>
                        <a:pt x="16" y="11"/>
                      </a:lnTo>
                      <a:lnTo>
                        <a:pt x="19" y="13"/>
                      </a:lnTo>
                      <a:lnTo>
                        <a:pt x="19" y="15"/>
                      </a:lnTo>
                      <a:lnTo>
                        <a:pt x="13" y="16"/>
                      </a:lnTo>
                      <a:lnTo>
                        <a:pt x="7" y="13"/>
                      </a:lnTo>
                      <a:lnTo>
                        <a:pt x="5" y="8"/>
                      </a:lnTo>
                      <a:lnTo>
                        <a:pt x="0" y="12"/>
                      </a:lnTo>
                      <a:lnTo>
                        <a:pt x="7" y="17"/>
                      </a:lnTo>
                      <a:lnTo>
                        <a:pt x="7" y="20"/>
                      </a:lnTo>
                      <a:lnTo>
                        <a:pt x="18" y="19"/>
                      </a:lnTo>
                      <a:lnTo>
                        <a:pt x="27" y="18"/>
                      </a:lnTo>
                      <a:lnTo>
                        <a:pt x="38" y="20"/>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06" name="Freeform 137">
                  <a:extLst>
                    <a:ext uri="{FF2B5EF4-FFF2-40B4-BE49-F238E27FC236}">
                      <a16:creationId xmlns:a16="http://schemas.microsoft.com/office/drawing/2014/main" id="{21D095FD-E8D5-7DA3-45E8-3918C3D35232}"/>
                    </a:ext>
                  </a:extLst>
                </p:cNvPr>
                <p:cNvSpPr>
                  <a:spLocks/>
                </p:cNvSpPr>
                <p:nvPr/>
              </p:nvSpPr>
              <p:spPr bwMode="auto">
                <a:xfrm>
                  <a:off x="3686" y="1183"/>
                  <a:ext cx="24" cy="14"/>
                </a:xfrm>
                <a:custGeom>
                  <a:avLst/>
                  <a:gdLst>
                    <a:gd name="T0" fmla="*/ 14 w 24"/>
                    <a:gd name="T1" fmla="*/ 13 h 14"/>
                    <a:gd name="T2" fmla="*/ 18 w 24"/>
                    <a:gd name="T3" fmla="*/ 7 h 14"/>
                    <a:gd name="T4" fmla="*/ 17 w 24"/>
                    <a:gd name="T5" fmla="*/ 4 h 14"/>
                    <a:gd name="T6" fmla="*/ 8 w 24"/>
                    <a:gd name="T7" fmla="*/ 2 h 14"/>
                    <a:gd name="T8" fmla="*/ 0 w 24"/>
                    <a:gd name="T9" fmla="*/ 2 h 14"/>
                    <a:gd name="T10" fmla="*/ 6 w 24"/>
                    <a:gd name="T11" fmla="*/ 0 h 14"/>
                    <a:gd name="T12" fmla="*/ 14 w 24"/>
                    <a:gd name="T13" fmla="*/ 0 h 14"/>
                    <a:gd name="T14" fmla="*/ 21 w 24"/>
                    <a:gd name="T15" fmla="*/ 4 h 14"/>
                    <a:gd name="T16" fmla="*/ 23 w 24"/>
                    <a:gd name="T17" fmla="*/ 7 h 14"/>
                    <a:gd name="T18" fmla="*/ 14 w 24"/>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14" y="13"/>
                      </a:moveTo>
                      <a:lnTo>
                        <a:pt x="18" y="7"/>
                      </a:lnTo>
                      <a:lnTo>
                        <a:pt x="17" y="4"/>
                      </a:lnTo>
                      <a:lnTo>
                        <a:pt x="8" y="2"/>
                      </a:lnTo>
                      <a:lnTo>
                        <a:pt x="0" y="2"/>
                      </a:lnTo>
                      <a:lnTo>
                        <a:pt x="6" y="0"/>
                      </a:lnTo>
                      <a:lnTo>
                        <a:pt x="14" y="0"/>
                      </a:lnTo>
                      <a:lnTo>
                        <a:pt x="21" y="4"/>
                      </a:lnTo>
                      <a:lnTo>
                        <a:pt x="23" y="7"/>
                      </a:lnTo>
                      <a:lnTo>
                        <a:pt x="14" y="13"/>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07" name="Freeform 138">
                  <a:extLst>
                    <a:ext uri="{FF2B5EF4-FFF2-40B4-BE49-F238E27FC236}">
                      <a16:creationId xmlns:a16="http://schemas.microsoft.com/office/drawing/2014/main" id="{C298F3AB-E2F5-A900-D9D7-7837BEA4EC76}"/>
                    </a:ext>
                  </a:extLst>
                </p:cNvPr>
                <p:cNvSpPr>
                  <a:spLocks/>
                </p:cNvSpPr>
                <p:nvPr/>
              </p:nvSpPr>
              <p:spPr bwMode="auto">
                <a:xfrm>
                  <a:off x="3539" y="1217"/>
                  <a:ext cx="17" cy="14"/>
                </a:xfrm>
                <a:custGeom>
                  <a:avLst/>
                  <a:gdLst>
                    <a:gd name="T0" fmla="*/ 16 w 17"/>
                    <a:gd name="T1" fmla="*/ 12 h 14"/>
                    <a:gd name="T2" fmla="*/ 7 w 17"/>
                    <a:gd name="T3" fmla="*/ 11 h 14"/>
                    <a:gd name="T4" fmla="*/ 5 w 17"/>
                    <a:gd name="T5" fmla="*/ 10 h 14"/>
                    <a:gd name="T6" fmla="*/ 1 w 17"/>
                    <a:gd name="T7" fmla="*/ 4 h 14"/>
                    <a:gd name="T8" fmla="*/ 1 w 17"/>
                    <a:gd name="T9" fmla="*/ 0 h 14"/>
                    <a:gd name="T10" fmla="*/ 0 w 17"/>
                    <a:gd name="T11" fmla="*/ 6 h 14"/>
                    <a:gd name="T12" fmla="*/ 1 w 17"/>
                    <a:gd name="T13" fmla="*/ 10 h 14"/>
                    <a:gd name="T14" fmla="*/ 4 w 17"/>
                    <a:gd name="T15" fmla="*/ 13 h 14"/>
                    <a:gd name="T16" fmla="*/ 16 w 17"/>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4">
                      <a:moveTo>
                        <a:pt x="16" y="12"/>
                      </a:moveTo>
                      <a:lnTo>
                        <a:pt x="7" y="11"/>
                      </a:lnTo>
                      <a:lnTo>
                        <a:pt x="5" y="10"/>
                      </a:lnTo>
                      <a:lnTo>
                        <a:pt x="1" y="4"/>
                      </a:lnTo>
                      <a:lnTo>
                        <a:pt x="1" y="0"/>
                      </a:lnTo>
                      <a:lnTo>
                        <a:pt x="0" y="6"/>
                      </a:lnTo>
                      <a:lnTo>
                        <a:pt x="1" y="10"/>
                      </a:lnTo>
                      <a:lnTo>
                        <a:pt x="4" y="13"/>
                      </a:lnTo>
                      <a:lnTo>
                        <a:pt x="16" y="12"/>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08" name="Freeform 139">
                  <a:extLst>
                    <a:ext uri="{FF2B5EF4-FFF2-40B4-BE49-F238E27FC236}">
                      <a16:creationId xmlns:a16="http://schemas.microsoft.com/office/drawing/2014/main" id="{BE4657DA-F1A7-FADB-7DDD-891913084C8D}"/>
                    </a:ext>
                  </a:extLst>
                </p:cNvPr>
                <p:cNvSpPr>
                  <a:spLocks/>
                </p:cNvSpPr>
                <p:nvPr/>
              </p:nvSpPr>
              <p:spPr bwMode="auto">
                <a:xfrm>
                  <a:off x="3545" y="1230"/>
                  <a:ext cx="14" cy="14"/>
                </a:xfrm>
                <a:custGeom>
                  <a:avLst/>
                  <a:gdLst>
                    <a:gd name="T0" fmla="*/ 13 w 14"/>
                    <a:gd name="T1" fmla="*/ 0 h 14"/>
                    <a:gd name="T2" fmla="*/ 2 w 14"/>
                    <a:gd name="T3" fmla="*/ 3 h 14"/>
                    <a:gd name="T4" fmla="*/ 0 w 14"/>
                    <a:gd name="T5" fmla="*/ 7 h 14"/>
                    <a:gd name="T6" fmla="*/ 0 w 14"/>
                    <a:gd name="T7" fmla="*/ 10 h 14"/>
                    <a:gd name="T8" fmla="*/ 6 w 14"/>
                    <a:gd name="T9" fmla="*/ 13 h 14"/>
                    <a:gd name="T10" fmla="*/ 2 w 14"/>
                    <a:gd name="T11" fmla="*/ 9 h 14"/>
                    <a:gd name="T12" fmla="*/ 3 w 14"/>
                    <a:gd name="T13" fmla="*/ 7 h 14"/>
                    <a:gd name="T14" fmla="*/ 7 w 14"/>
                    <a:gd name="T15" fmla="*/ 4 h 14"/>
                    <a:gd name="T16" fmla="*/ 13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13" y="0"/>
                      </a:moveTo>
                      <a:lnTo>
                        <a:pt x="2" y="3"/>
                      </a:lnTo>
                      <a:lnTo>
                        <a:pt x="0" y="7"/>
                      </a:lnTo>
                      <a:lnTo>
                        <a:pt x="0" y="10"/>
                      </a:lnTo>
                      <a:lnTo>
                        <a:pt x="6" y="13"/>
                      </a:lnTo>
                      <a:lnTo>
                        <a:pt x="2" y="9"/>
                      </a:lnTo>
                      <a:lnTo>
                        <a:pt x="3" y="7"/>
                      </a:lnTo>
                      <a:lnTo>
                        <a:pt x="7" y="4"/>
                      </a:lnTo>
                      <a:lnTo>
                        <a:pt x="13" y="0"/>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09" name="Freeform 140">
                  <a:extLst>
                    <a:ext uri="{FF2B5EF4-FFF2-40B4-BE49-F238E27FC236}">
                      <a16:creationId xmlns:a16="http://schemas.microsoft.com/office/drawing/2014/main" id="{300B8915-E84E-A0C9-2232-9A68E5D38C57}"/>
                    </a:ext>
                  </a:extLst>
                </p:cNvPr>
                <p:cNvSpPr>
                  <a:spLocks/>
                </p:cNvSpPr>
                <p:nvPr/>
              </p:nvSpPr>
              <p:spPr bwMode="auto">
                <a:xfrm>
                  <a:off x="3742" y="1243"/>
                  <a:ext cx="31" cy="11"/>
                </a:xfrm>
                <a:custGeom>
                  <a:avLst/>
                  <a:gdLst>
                    <a:gd name="T0" fmla="*/ 5 w 31"/>
                    <a:gd name="T1" fmla="*/ 0 h 11"/>
                    <a:gd name="T2" fmla="*/ 17 w 31"/>
                    <a:gd name="T3" fmla="*/ 3 h 11"/>
                    <a:gd name="T4" fmla="*/ 25 w 31"/>
                    <a:gd name="T5" fmla="*/ 3 h 11"/>
                    <a:gd name="T6" fmla="*/ 30 w 31"/>
                    <a:gd name="T7" fmla="*/ 0 h 11"/>
                    <a:gd name="T8" fmla="*/ 25 w 31"/>
                    <a:gd name="T9" fmla="*/ 3 h 11"/>
                    <a:gd name="T10" fmla="*/ 19 w 31"/>
                    <a:gd name="T11" fmla="*/ 5 h 11"/>
                    <a:gd name="T12" fmla="*/ 22 w 31"/>
                    <a:gd name="T13" fmla="*/ 7 h 11"/>
                    <a:gd name="T14" fmla="*/ 28 w 31"/>
                    <a:gd name="T15" fmla="*/ 9 h 11"/>
                    <a:gd name="T16" fmla="*/ 19 w 31"/>
                    <a:gd name="T17" fmla="*/ 9 h 11"/>
                    <a:gd name="T18" fmla="*/ 16 w 31"/>
                    <a:gd name="T19" fmla="*/ 7 h 11"/>
                    <a:gd name="T20" fmla="*/ 13 w 31"/>
                    <a:gd name="T21" fmla="*/ 5 h 11"/>
                    <a:gd name="T22" fmla="*/ 7 w 31"/>
                    <a:gd name="T23" fmla="*/ 6 h 11"/>
                    <a:gd name="T24" fmla="*/ 4 w 31"/>
                    <a:gd name="T25" fmla="*/ 10 h 11"/>
                    <a:gd name="T26" fmla="*/ 0 w 31"/>
                    <a:gd name="T27" fmla="*/ 6 h 11"/>
                    <a:gd name="T28" fmla="*/ 2 w 31"/>
                    <a:gd name="T29" fmla="*/ 3 h 11"/>
                    <a:gd name="T30" fmla="*/ 5 w 31"/>
                    <a:gd name="T3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1">
                      <a:moveTo>
                        <a:pt x="5" y="0"/>
                      </a:moveTo>
                      <a:lnTo>
                        <a:pt x="17" y="3"/>
                      </a:lnTo>
                      <a:lnTo>
                        <a:pt x="25" y="3"/>
                      </a:lnTo>
                      <a:lnTo>
                        <a:pt x="30" y="0"/>
                      </a:lnTo>
                      <a:lnTo>
                        <a:pt x="25" y="3"/>
                      </a:lnTo>
                      <a:lnTo>
                        <a:pt x="19" y="5"/>
                      </a:lnTo>
                      <a:lnTo>
                        <a:pt x="22" y="7"/>
                      </a:lnTo>
                      <a:lnTo>
                        <a:pt x="28" y="9"/>
                      </a:lnTo>
                      <a:lnTo>
                        <a:pt x="19" y="9"/>
                      </a:lnTo>
                      <a:lnTo>
                        <a:pt x="16" y="7"/>
                      </a:lnTo>
                      <a:lnTo>
                        <a:pt x="13" y="5"/>
                      </a:lnTo>
                      <a:lnTo>
                        <a:pt x="7" y="6"/>
                      </a:lnTo>
                      <a:lnTo>
                        <a:pt x="4" y="10"/>
                      </a:lnTo>
                      <a:lnTo>
                        <a:pt x="0" y="6"/>
                      </a:lnTo>
                      <a:lnTo>
                        <a:pt x="2" y="3"/>
                      </a:lnTo>
                      <a:lnTo>
                        <a:pt x="5" y="0"/>
                      </a:lnTo>
                    </a:path>
                  </a:pathLst>
                </a:custGeom>
                <a:solidFill>
                  <a:srgbClr val="60402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sp>
          <p:nvSpPr>
            <p:cNvPr id="93" name="Freeform 141">
              <a:extLst>
                <a:ext uri="{FF2B5EF4-FFF2-40B4-BE49-F238E27FC236}">
                  <a16:creationId xmlns:a16="http://schemas.microsoft.com/office/drawing/2014/main" id="{BB00A47D-F39A-3C28-D5F5-C50993ED23D2}"/>
                </a:ext>
              </a:extLst>
            </p:cNvPr>
            <p:cNvSpPr>
              <a:spLocks/>
            </p:cNvSpPr>
            <p:nvPr/>
          </p:nvSpPr>
          <p:spPr bwMode="auto">
            <a:xfrm>
              <a:off x="3564" y="1221"/>
              <a:ext cx="152" cy="54"/>
            </a:xfrm>
            <a:custGeom>
              <a:avLst/>
              <a:gdLst>
                <a:gd name="T0" fmla="*/ 95 w 158"/>
                <a:gd name="T1" fmla="*/ 0 h 57"/>
                <a:gd name="T2" fmla="*/ 119 w 158"/>
                <a:gd name="T3" fmla="*/ 3 h 57"/>
                <a:gd name="T4" fmla="*/ 136 w 158"/>
                <a:gd name="T5" fmla="*/ 7 h 57"/>
                <a:gd name="T6" fmla="*/ 148 w 158"/>
                <a:gd name="T7" fmla="*/ 11 h 57"/>
                <a:gd name="T8" fmla="*/ 153 w 158"/>
                <a:gd name="T9" fmla="*/ 16 h 57"/>
                <a:gd name="T10" fmla="*/ 157 w 158"/>
                <a:gd name="T11" fmla="*/ 23 h 57"/>
                <a:gd name="T12" fmla="*/ 154 w 158"/>
                <a:gd name="T13" fmla="*/ 30 h 57"/>
                <a:gd name="T14" fmla="*/ 150 w 158"/>
                <a:gd name="T15" fmla="*/ 37 h 57"/>
                <a:gd name="T16" fmla="*/ 141 w 158"/>
                <a:gd name="T17" fmla="*/ 44 h 57"/>
                <a:gd name="T18" fmla="*/ 129 w 158"/>
                <a:gd name="T19" fmla="*/ 49 h 57"/>
                <a:gd name="T20" fmla="*/ 116 w 158"/>
                <a:gd name="T21" fmla="*/ 52 h 57"/>
                <a:gd name="T22" fmla="*/ 100 w 158"/>
                <a:gd name="T23" fmla="*/ 55 h 57"/>
                <a:gd name="T24" fmla="*/ 82 w 158"/>
                <a:gd name="T25" fmla="*/ 56 h 57"/>
                <a:gd name="T26" fmla="*/ 61 w 158"/>
                <a:gd name="T27" fmla="*/ 56 h 57"/>
                <a:gd name="T28" fmla="*/ 40 w 158"/>
                <a:gd name="T29" fmla="*/ 54 h 57"/>
                <a:gd name="T30" fmla="*/ 19 w 158"/>
                <a:gd name="T31" fmla="*/ 51 h 57"/>
                <a:gd name="T32" fmla="*/ 7 w 158"/>
                <a:gd name="T33" fmla="*/ 46 h 57"/>
                <a:gd name="T34" fmla="*/ 0 w 158"/>
                <a:gd name="T35" fmla="*/ 40 h 57"/>
                <a:gd name="T36" fmla="*/ 0 w 158"/>
                <a:gd name="T37" fmla="*/ 33 h 57"/>
                <a:gd name="T38" fmla="*/ 2 w 158"/>
                <a:gd name="T39" fmla="*/ 27 h 57"/>
                <a:gd name="T40" fmla="*/ 8 w 158"/>
                <a:gd name="T41" fmla="*/ 20 h 57"/>
                <a:gd name="T42" fmla="*/ 15 w 158"/>
                <a:gd name="T43" fmla="*/ 14 h 57"/>
                <a:gd name="T44" fmla="*/ 27 w 158"/>
                <a:gd name="T45" fmla="*/ 10 h 57"/>
                <a:gd name="T46" fmla="*/ 21 w 158"/>
                <a:gd name="T4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8" h="57">
                  <a:moveTo>
                    <a:pt x="95" y="0"/>
                  </a:moveTo>
                  <a:lnTo>
                    <a:pt x="119" y="3"/>
                  </a:lnTo>
                  <a:lnTo>
                    <a:pt x="136" y="7"/>
                  </a:lnTo>
                  <a:lnTo>
                    <a:pt x="148" y="11"/>
                  </a:lnTo>
                  <a:lnTo>
                    <a:pt x="153" y="16"/>
                  </a:lnTo>
                  <a:lnTo>
                    <a:pt x="157" y="23"/>
                  </a:lnTo>
                  <a:lnTo>
                    <a:pt x="154" y="30"/>
                  </a:lnTo>
                  <a:lnTo>
                    <a:pt x="150" y="37"/>
                  </a:lnTo>
                  <a:lnTo>
                    <a:pt x="141" y="44"/>
                  </a:lnTo>
                  <a:lnTo>
                    <a:pt x="129" y="49"/>
                  </a:lnTo>
                  <a:lnTo>
                    <a:pt x="116" y="52"/>
                  </a:lnTo>
                  <a:lnTo>
                    <a:pt x="100" y="55"/>
                  </a:lnTo>
                  <a:lnTo>
                    <a:pt x="82" y="56"/>
                  </a:lnTo>
                  <a:lnTo>
                    <a:pt x="61" y="56"/>
                  </a:lnTo>
                  <a:lnTo>
                    <a:pt x="40" y="54"/>
                  </a:lnTo>
                  <a:lnTo>
                    <a:pt x="19" y="51"/>
                  </a:lnTo>
                  <a:lnTo>
                    <a:pt x="7" y="46"/>
                  </a:lnTo>
                  <a:lnTo>
                    <a:pt x="0" y="40"/>
                  </a:lnTo>
                  <a:lnTo>
                    <a:pt x="0" y="33"/>
                  </a:lnTo>
                  <a:lnTo>
                    <a:pt x="2" y="27"/>
                  </a:lnTo>
                  <a:lnTo>
                    <a:pt x="8" y="20"/>
                  </a:lnTo>
                  <a:lnTo>
                    <a:pt x="15" y="14"/>
                  </a:lnTo>
                  <a:lnTo>
                    <a:pt x="27" y="10"/>
                  </a:lnTo>
                  <a:lnTo>
                    <a:pt x="21" y="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94" name="Oval 142">
              <a:extLst>
                <a:ext uri="{FF2B5EF4-FFF2-40B4-BE49-F238E27FC236}">
                  <a16:creationId xmlns:a16="http://schemas.microsoft.com/office/drawing/2014/main" id="{293154FB-CCFB-D833-A78E-2A923A13596B}"/>
                </a:ext>
              </a:extLst>
            </p:cNvPr>
            <p:cNvSpPr>
              <a:spLocks noChangeArrowheads="1"/>
            </p:cNvSpPr>
            <p:nvPr/>
          </p:nvSpPr>
          <p:spPr bwMode="auto">
            <a:xfrm flipV="1">
              <a:off x="3561" y="1325"/>
              <a:ext cx="120" cy="14"/>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95" name="Oval 143">
              <a:extLst>
                <a:ext uri="{FF2B5EF4-FFF2-40B4-BE49-F238E27FC236}">
                  <a16:creationId xmlns:a16="http://schemas.microsoft.com/office/drawing/2014/main" id="{80A49AE5-1B09-E819-39A1-A96D4C8B1EE3}"/>
                </a:ext>
              </a:extLst>
            </p:cNvPr>
            <p:cNvSpPr>
              <a:spLocks noChangeArrowheads="1"/>
            </p:cNvSpPr>
            <p:nvPr/>
          </p:nvSpPr>
          <p:spPr bwMode="auto">
            <a:xfrm flipV="1">
              <a:off x="3573" y="1325"/>
              <a:ext cx="93" cy="3"/>
            </a:xfrm>
            <a:prstGeom prst="ellipse">
              <a:avLst/>
            </a:prstGeom>
            <a:solidFill>
              <a:schemeClr val="bg1"/>
            </a:solidFill>
            <a:ln w="127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96" name="Freeform 144">
              <a:extLst>
                <a:ext uri="{FF2B5EF4-FFF2-40B4-BE49-F238E27FC236}">
                  <a16:creationId xmlns:a16="http://schemas.microsoft.com/office/drawing/2014/main" id="{C03DB76C-E9EC-E71F-0C91-D560F96CC445}"/>
                </a:ext>
              </a:extLst>
            </p:cNvPr>
            <p:cNvSpPr>
              <a:spLocks/>
            </p:cNvSpPr>
            <p:nvPr/>
          </p:nvSpPr>
          <p:spPr bwMode="auto">
            <a:xfrm>
              <a:off x="3560" y="1314"/>
              <a:ext cx="127" cy="11"/>
            </a:xfrm>
            <a:custGeom>
              <a:avLst/>
              <a:gdLst>
                <a:gd name="T0" fmla="*/ 1 w 131"/>
                <a:gd name="T1" fmla="*/ 0 h 12"/>
                <a:gd name="T2" fmla="*/ 23 w 131"/>
                <a:gd name="T3" fmla="*/ 1 h 12"/>
                <a:gd name="T4" fmla="*/ 49 w 131"/>
                <a:gd name="T5" fmla="*/ 2 h 12"/>
                <a:gd name="T6" fmla="*/ 80 w 131"/>
                <a:gd name="T7" fmla="*/ 2 h 12"/>
                <a:gd name="T8" fmla="*/ 107 w 131"/>
                <a:gd name="T9" fmla="*/ 1 h 12"/>
                <a:gd name="T10" fmla="*/ 129 w 131"/>
                <a:gd name="T11" fmla="*/ 0 h 12"/>
                <a:gd name="T12" fmla="*/ 130 w 131"/>
                <a:gd name="T13" fmla="*/ 11 h 12"/>
                <a:gd name="T14" fmla="*/ 0 w 131"/>
                <a:gd name="T15" fmla="*/ 11 h 12"/>
                <a:gd name="T16" fmla="*/ 1 w 131"/>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
                  <a:moveTo>
                    <a:pt x="1" y="0"/>
                  </a:moveTo>
                  <a:lnTo>
                    <a:pt x="23" y="1"/>
                  </a:lnTo>
                  <a:lnTo>
                    <a:pt x="49" y="2"/>
                  </a:lnTo>
                  <a:lnTo>
                    <a:pt x="80" y="2"/>
                  </a:lnTo>
                  <a:lnTo>
                    <a:pt x="107" y="1"/>
                  </a:lnTo>
                  <a:lnTo>
                    <a:pt x="129" y="0"/>
                  </a:lnTo>
                  <a:lnTo>
                    <a:pt x="130" y="11"/>
                  </a:lnTo>
                  <a:lnTo>
                    <a:pt x="0" y="11"/>
                  </a:lnTo>
                  <a:lnTo>
                    <a:pt x="1"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nvGrpSpPr>
            <p:cNvPr id="97" name="Group 145">
              <a:extLst>
                <a:ext uri="{FF2B5EF4-FFF2-40B4-BE49-F238E27FC236}">
                  <a16:creationId xmlns:a16="http://schemas.microsoft.com/office/drawing/2014/main" id="{A8821935-AE0A-50F0-702F-C9BC960779F9}"/>
                </a:ext>
              </a:extLst>
            </p:cNvPr>
            <p:cNvGrpSpPr>
              <a:grpSpLocks/>
            </p:cNvGrpSpPr>
            <p:nvPr/>
          </p:nvGrpSpPr>
          <p:grpSpPr bwMode="auto">
            <a:xfrm>
              <a:off x="3544" y="1305"/>
              <a:ext cx="158" cy="33"/>
              <a:chOff x="3561" y="1378"/>
              <a:chExt cx="164" cy="34"/>
            </a:xfrm>
          </p:grpSpPr>
          <p:sp>
            <p:nvSpPr>
              <p:cNvPr id="101" name="Arc 146">
                <a:extLst>
                  <a:ext uri="{FF2B5EF4-FFF2-40B4-BE49-F238E27FC236}">
                    <a16:creationId xmlns:a16="http://schemas.microsoft.com/office/drawing/2014/main" id="{6C35F920-2B45-8B55-1CE6-84F4D1461680}"/>
                  </a:ext>
                </a:extLst>
              </p:cNvPr>
              <p:cNvSpPr>
                <a:spLocks/>
              </p:cNvSpPr>
              <p:nvPr/>
            </p:nvSpPr>
            <p:spPr bwMode="auto">
              <a:xfrm>
                <a:off x="3561" y="1378"/>
                <a:ext cx="13" cy="34"/>
              </a:xfrm>
              <a:custGeom>
                <a:avLst/>
                <a:gdLst>
                  <a:gd name="G0" fmla="+- 0 0 0"/>
                  <a:gd name="G1" fmla="+- 21329 0 0"/>
                  <a:gd name="G2" fmla="+- 21600 0 0"/>
                  <a:gd name="T0" fmla="*/ 3413 w 21600"/>
                  <a:gd name="T1" fmla="*/ 0 h 41027"/>
                  <a:gd name="T2" fmla="*/ 8864 w 21600"/>
                  <a:gd name="T3" fmla="*/ 41027 h 41027"/>
                  <a:gd name="T4" fmla="*/ 0 w 21600"/>
                  <a:gd name="T5" fmla="*/ 21329 h 41027"/>
                </a:gdLst>
                <a:ahLst/>
                <a:cxnLst>
                  <a:cxn ang="0">
                    <a:pos x="T0" y="T1"/>
                  </a:cxn>
                  <a:cxn ang="0">
                    <a:pos x="T2" y="T3"/>
                  </a:cxn>
                  <a:cxn ang="0">
                    <a:pos x="T4" y="T5"/>
                  </a:cxn>
                </a:cxnLst>
                <a:rect l="0" t="0" r="r" b="b"/>
                <a:pathLst>
                  <a:path w="21600" h="41027" fill="none" extrusionOk="0">
                    <a:moveTo>
                      <a:pt x="3412" y="0"/>
                    </a:moveTo>
                    <a:cubicBezTo>
                      <a:pt x="13891" y="1677"/>
                      <a:pt x="21600" y="10717"/>
                      <a:pt x="21600" y="21329"/>
                    </a:cubicBezTo>
                    <a:cubicBezTo>
                      <a:pt x="21600" y="29828"/>
                      <a:pt x="16615" y="37538"/>
                      <a:pt x="8863" y="41026"/>
                    </a:cubicBezTo>
                  </a:path>
                  <a:path w="21600" h="41027" stroke="0" extrusionOk="0">
                    <a:moveTo>
                      <a:pt x="3412" y="0"/>
                    </a:moveTo>
                    <a:cubicBezTo>
                      <a:pt x="13891" y="1677"/>
                      <a:pt x="21600" y="10717"/>
                      <a:pt x="21600" y="21329"/>
                    </a:cubicBezTo>
                    <a:cubicBezTo>
                      <a:pt x="21600" y="29828"/>
                      <a:pt x="16615" y="37538"/>
                      <a:pt x="8863" y="41026"/>
                    </a:cubicBezTo>
                    <a:lnTo>
                      <a:pt x="0" y="21329"/>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02" name="Arc 147">
                <a:extLst>
                  <a:ext uri="{FF2B5EF4-FFF2-40B4-BE49-F238E27FC236}">
                    <a16:creationId xmlns:a16="http://schemas.microsoft.com/office/drawing/2014/main" id="{A4AF46B0-59F0-9AD2-E409-91166873CA89}"/>
                  </a:ext>
                </a:extLst>
              </p:cNvPr>
              <p:cNvSpPr>
                <a:spLocks/>
              </p:cNvSpPr>
              <p:nvPr/>
            </p:nvSpPr>
            <p:spPr bwMode="auto">
              <a:xfrm>
                <a:off x="3712" y="1378"/>
                <a:ext cx="13" cy="34"/>
              </a:xfrm>
              <a:custGeom>
                <a:avLst/>
                <a:gdLst>
                  <a:gd name="G0" fmla="+- 21600 0 0"/>
                  <a:gd name="G1" fmla="+- 21047 0 0"/>
                  <a:gd name="G2" fmla="+- 21600 0 0"/>
                  <a:gd name="T0" fmla="*/ 11646 w 21600"/>
                  <a:gd name="T1" fmla="*/ 40217 h 40217"/>
                  <a:gd name="T2" fmla="*/ 16743 w 21600"/>
                  <a:gd name="T3" fmla="*/ 0 h 40217"/>
                  <a:gd name="T4" fmla="*/ 21600 w 21600"/>
                  <a:gd name="T5" fmla="*/ 21047 h 40217"/>
                </a:gdLst>
                <a:ahLst/>
                <a:cxnLst>
                  <a:cxn ang="0">
                    <a:pos x="T0" y="T1"/>
                  </a:cxn>
                  <a:cxn ang="0">
                    <a:pos x="T2" y="T3"/>
                  </a:cxn>
                  <a:cxn ang="0">
                    <a:pos x="T4" y="T5"/>
                  </a:cxn>
                </a:cxnLst>
                <a:rect l="0" t="0" r="r" b="b"/>
                <a:pathLst>
                  <a:path w="21600" h="40217" fill="none" extrusionOk="0">
                    <a:moveTo>
                      <a:pt x="11646" y="40216"/>
                    </a:moveTo>
                    <a:cubicBezTo>
                      <a:pt x="4490" y="36501"/>
                      <a:pt x="0" y="29109"/>
                      <a:pt x="0" y="21047"/>
                    </a:cubicBezTo>
                    <a:cubicBezTo>
                      <a:pt x="-1" y="10988"/>
                      <a:pt x="6942" y="2261"/>
                      <a:pt x="16743" y="0"/>
                    </a:cubicBezTo>
                  </a:path>
                  <a:path w="21600" h="40217" stroke="0" extrusionOk="0">
                    <a:moveTo>
                      <a:pt x="11646" y="40216"/>
                    </a:moveTo>
                    <a:cubicBezTo>
                      <a:pt x="4490" y="36501"/>
                      <a:pt x="0" y="29109"/>
                      <a:pt x="0" y="21047"/>
                    </a:cubicBezTo>
                    <a:cubicBezTo>
                      <a:pt x="-1" y="10988"/>
                      <a:pt x="6942" y="2261"/>
                      <a:pt x="16743" y="0"/>
                    </a:cubicBezTo>
                    <a:lnTo>
                      <a:pt x="21600" y="21047"/>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nvGrpSpPr>
            <p:cNvPr id="98" name="Group 148">
              <a:extLst>
                <a:ext uri="{FF2B5EF4-FFF2-40B4-BE49-F238E27FC236}">
                  <a16:creationId xmlns:a16="http://schemas.microsoft.com/office/drawing/2014/main" id="{003F9816-038E-013E-AF5D-6EC0B18EBF2E}"/>
                </a:ext>
              </a:extLst>
            </p:cNvPr>
            <p:cNvGrpSpPr>
              <a:grpSpLocks/>
            </p:cNvGrpSpPr>
            <p:nvPr/>
          </p:nvGrpSpPr>
          <p:grpSpPr bwMode="auto">
            <a:xfrm>
              <a:off x="3596" y="1170"/>
              <a:ext cx="78" cy="43"/>
              <a:chOff x="3615" y="1237"/>
              <a:chExt cx="81" cy="45"/>
            </a:xfrm>
          </p:grpSpPr>
          <p:sp>
            <p:nvSpPr>
              <p:cNvPr id="99" name="Oval 149">
                <a:extLst>
                  <a:ext uri="{FF2B5EF4-FFF2-40B4-BE49-F238E27FC236}">
                    <a16:creationId xmlns:a16="http://schemas.microsoft.com/office/drawing/2014/main" id="{42E9607A-221A-7B2F-43F4-D8D1174E9484}"/>
                  </a:ext>
                </a:extLst>
              </p:cNvPr>
              <p:cNvSpPr>
                <a:spLocks noChangeArrowheads="1"/>
              </p:cNvSpPr>
              <p:nvPr/>
            </p:nvSpPr>
            <p:spPr bwMode="auto">
              <a:xfrm>
                <a:off x="3615" y="1237"/>
                <a:ext cx="20" cy="45"/>
              </a:xfrm>
              <a:prstGeom prst="ellipse">
                <a:avLst/>
              </a:prstGeom>
              <a:solidFill>
                <a:srgbClr val="00000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00" name="Oval 150">
                <a:extLst>
                  <a:ext uri="{FF2B5EF4-FFF2-40B4-BE49-F238E27FC236}">
                    <a16:creationId xmlns:a16="http://schemas.microsoft.com/office/drawing/2014/main" id="{5D95C9FE-23B8-AC09-A569-3783ADB6F8F3}"/>
                  </a:ext>
                </a:extLst>
              </p:cNvPr>
              <p:cNvSpPr>
                <a:spLocks noChangeArrowheads="1"/>
              </p:cNvSpPr>
              <p:nvPr/>
            </p:nvSpPr>
            <p:spPr bwMode="auto">
              <a:xfrm>
                <a:off x="3675" y="1238"/>
                <a:ext cx="21" cy="44"/>
              </a:xfrm>
              <a:prstGeom prst="ellipse">
                <a:avLst/>
              </a:prstGeom>
              <a:solidFill>
                <a:srgbClr val="00000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grpSp>
      <p:sp>
        <p:nvSpPr>
          <p:cNvPr id="154" name="Rectangle 151">
            <a:extLst>
              <a:ext uri="{FF2B5EF4-FFF2-40B4-BE49-F238E27FC236}">
                <a16:creationId xmlns:a16="http://schemas.microsoft.com/office/drawing/2014/main" id="{265DB9AF-B320-EE7F-55B5-55F4ECACC05E}"/>
              </a:ext>
            </a:extLst>
          </p:cNvPr>
          <p:cNvSpPr>
            <a:spLocks noChangeArrowheads="1"/>
          </p:cNvSpPr>
          <p:nvPr/>
        </p:nvSpPr>
        <p:spPr bwMode="auto">
          <a:xfrm>
            <a:off x="2449948" y="3470536"/>
            <a:ext cx="1532181" cy="41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456" tIns="49838" rIns="101456" bIns="4983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Sr. Grande</a:t>
            </a:r>
          </a:p>
        </p:txBody>
      </p:sp>
      <p:sp>
        <p:nvSpPr>
          <p:cNvPr id="155" name="Rectangle 152">
            <a:extLst>
              <a:ext uri="{FF2B5EF4-FFF2-40B4-BE49-F238E27FC236}">
                <a16:creationId xmlns:a16="http://schemas.microsoft.com/office/drawing/2014/main" id="{19474456-1777-FA51-EDD0-13F88B224EEC}"/>
              </a:ext>
            </a:extLst>
          </p:cNvPr>
          <p:cNvSpPr>
            <a:spLocks noChangeArrowheads="1"/>
          </p:cNvSpPr>
          <p:nvPr/>
        </p:nvSpPr>
        <p:spPr bwMode="auto">
          <a:xfrm>
            <a:off x="6618944" y="3876278"/>
            <a:ext cx="1689275" cy="41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456" tIns="49838" rIns="101456" bIns="4983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Sr. Pequeño</a:t>
            </a:r>
          </a:p>
        </p:txBody>
      </p:sp>
      <p:sp>
        <p:nvSpPr>
          <p:cNvPr id="156" name="Rectangle 2">
            <a:extLst>
              <a:ext uri="{FF2B5EF4-FFF2-40B4-BE49-F238E27FC236}">
                <a16:creationId xmlns:a16="http://schemas.microsoft.com/office/drawing/2014/main" id="{E22FD2B9-2481-8242-44AC-9D9641BB756B}"/>
              </a:ext>
            </a:extLst>
          </p:cNvPr>
          <p:cNvSpPr>
            <a:spLocks noChangeArrowheads="1"/>
          </p:cNvSpPr>
          <p:nvPr/>
        </p:nvSpPr>
        <p:spPr bwMode="auto">
          <a:xfrm>
            <a:off x="249057" y="1629142"/>
            <a:ext cx="2557666" cy="7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56" tIns="49838" rIns="101456" bIns="49838"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FF6600"/>
                </a:solidFill>
                <a:effectLst/>
                <a:uLnTx/>
                <a:uFillTx/>
                <a:latin typeface="Century Gothic" panose="020B0502020202020204" pitchFamily="34" charset="0"/>
                <a:ea typeface="+mn-ea"/>
                <a:cs typeface="+mn-cs"/>
              </a:rPr>
              <a:t>Marco Teórico </a:t>
            </a:r>
            <a:r>
              <a:rPr kumimoji="0" lang="es-ES"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a:t>
            </a:r>
            <a:r>
              <a:rPr kumimoji="0" lang="es-E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Principio de la construcción del Perfil de Imagen de Marca</a:t>
            </a:r>
          </a:p>
        </p:txBody>
      </p:sp>
      <p:grpSp>
        <p:nvGrpSpPr>
          <p:cNvPr id="157" name="Grupo 156">
            <a:extLst>
              <a:ext uri="{FF2B5EF4-FFF2-40B4-BE49-F238E27FC236}">
                <a16:creationId xmlns:a16="http://schemas.microsoft.com/office/drawing/2014/main" id="{CBCD8679-44E0-9CEC-FF8E-11D6ED44C032}"/>
              </a:ext>
            </a:extLst>
          </p:cNvPr>
          <p:cNvGrpSpPr/>
          <p:nvPr/>
        </p:nvGrpSpPr>
        <p:grpSpPr>
          <a:xfrm>
            <a:off x="522098" y="1145879"/>
            <a:ext cx="4392530" cy="385011"/>
            <a:chOff x="-1" y="1029902"/>
            <a:chExt cx="4392530" cy="385011"/>
          </a:xfrm>
        </p:grpSpPr>
        <p:sp>
          <p:nvSpPr>
            <p:cNvPr id="158" name="Rectángulo: esquinas redondeadas 23">
              <a:extLst>
                <a:ext uri="{FF2B5EF4-FFF2-40B4-BE49-F238E27FC236}">
                  <a16:creationId xmlns:a16="http://schemas.microsoft.com/office/drawing/2014/main" id="{BCF8E8F2-55A3-B353-EED1-1CA8812A0ED4}"/>
                </a:ext>
              </a:extLst>
            </p:cNvPr>
            <p:cNvSpPr/>
            <p:nvPr/>
          </p:nvSpPr>
          <p:spPr>
            <a:xfrm>
              <a:off x="-1" y="1029902"/>
              <a:ext cx="4250320" cy="385011"/>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59" name="CuadroTexto 158">
              <a:extLst>
                <a:ext uri="{FF2B5EF4-FFF2-40B4-BE49-F238E27FC236}">
                  <a16:creationId xmlns:a16="http://schemas.microsoft.com/office/drawing/2014/main" id="{BC819635-D087-FE80-18C8-9B22DFC86B31}"/>
                </a:ext>
              </a:extLst>
            </p:cNvPr>
            <p:cNvSpPr txBox="1"/>
            <p:nvPr/>
          </p:nvSpPr>
          <p:spPr>
            <a:xfrm>
              <a:off x="127459" y="1052257"/>
              <a:ext cx="426507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rPr>
                <a:t>Análisis de imagen y posicionamiento</a:t>
              </a:r>
            </a:p>
          </p:txBody>
        </p:sp>
      </p:grpSp>
      <p:sp>
        <p:nvSpPr>
          <p:cNvPr id="160" name="Elipse 159">
            <a:extLst>
              <a:ext uri="{FF2B5EF4-FFF2-40B4-BE49-F238E27FC236}">
                <a16:creationId xmlns:a16="http://schemas.microsoft.com/office/drawing/2014/main" id="{D692FE1A-181A-2297-CE68-B6361A141222}"/>
              </a:ext>
            </a:extLst>
          </p:cNvPr>
          <p:cNvSpPr/>
          <p:nvPr/>
        </p:nvSpPr>
        <p:spPr>
          <a:xfrm>
            <a:off x="273420" y="1091448"/>
            <a:ext cx="484443" cy="484443"/>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pic>
        <p:nvPicPr>
          <p:cNvPr id="161" name="Gráfico 10" descr="Cerebro derecho contorno">
            <a:extLst>
              <a:ext uri="{FF2B5EF4-FFF2-40B4-BE49-F238E27FC236}">
                <a16:creationId xmlns:a16="http://schemas.microsoft.com/office/drawing/2014/main" id="{26740F0D-BC94-6246-8EE5-291C330FFBF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4087" y="1148693"/>
            <a:ext cx="416022" cy="416022"/>
          </a:xfrm>
          <a:prstGeom prst="rect">
            <a:avLst/>
          </a:prstGeom>
        </p:spPr>
      </p:pic>
      <p:sp>
        <p:nvSpPr>
          <p:cNvPr id="162" name="Text Box 9">
            <a:extLst>
              <a:ext uri="{FF2B5EF4-FFF2-40B4-BE49-F238E27FC236}">
                <a16:creationId xmlns:a16="http://schemas.microsoft.com/office/drawing/2014/main" id="{56ECCCCA-5BB3-49CA-FD8E-3B36F0112E13}"/>
              </a:ext>
            </a:extLst>
          </p:cNvPr>
          <p:cNvSpPr txBox="1">
            <a:spLocks noChangeArrowheads="1"/>
          </p:cNvSpPr>
          <p:nvPr/>
        </p:nvSpPr>
        <p:spPr bwMode="auto">
          <a:xfrm>
            <a:off x="4543098" y="1204346"/>
            <a:ext cx="3546696" cy="34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s-MX" altLang="es-CO" sz="1600" b="1" i="0" u="none" strike="noStrike" kern="1200" cap="none" spc="0" normalizeH="0" baseline="0" noProof="0" dirty="0">
                <a:ln>
                  <a:noFill/>
                </a:ln>
                <a:solidFill>
                  <a:srgbClr val="FF6600"/>
                </a:solidFill>
                <a:effectLst/>
                <a:uLnTx/>
                <a:uFillTx/>
                <a:latin typeface="Century Gothic" panose="020B0502020202020204" pitchFamily="34" charset="0"/>
                <a:ea typeface="+mn-ea"/>
                <a:cs typeface="+mn-cs"/>
                <a:sym typeface="Wingdings" panose="05000000000000000000" pitchFamily="2" charset="2"/>
              </a:rPr>
              <a:t>Perfil de Imagen </a:t>
            </a:r>
            <a:r>
              <a:rPr kumimoji="0" lang="es-MX" alt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sym typeface="Wingdings" panose="05000000000000000000" pitchFamily="2" charset="2"/>
              </a:rPr>
              <a:t>de Marca</a:t>
            </a:r>
          </a:p>
        </p:txBody>
      </p:sp>
      <p:sp>
        <p:nvSpPr>
          <p:cNvPr id="163" name="Rectángulo: esquinas redondeadas 1">
            <a:extLst>
              <a:ext uri="{FF2B5EF4-FFF2-40B4-BE49-F238E27FC236}">
                <a16:creationId xmlns:a16="http://schemas.microsoft.com/office/drawing/2014/main" id="{91F61139-977E-1347-7CED-0616071E4D9C}"/>
              </a:ext>
            </a:extLst>
          </p:cNvPr>
          <p:cNvSpPr/>
          <p:nvPr/>
        </p:nvSpPr>
        <p:spPr>
          <a:xfrm>
            <a:off x="1333870" y="5845735"/>
            <a:ext cx="9802525" cy="548798"/>
          </a:xfrm>
          <a:prstGeom prst="roundRect">
            <a:avLst>
              <a:gd name="adj" fmla="val 409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64" name="Rectangle 4">
            <a:extLst>
              <a:ext uri="{FF2B5EF4-FFF2-40B4-BE49-F238E27FC236}">
                <a16:creationId xmlns:a16="http://schemas.microsoft.com/office/drawing/2014/main" id="{6F904A43-C5A5-351C-63BC-FCE17EC62F46}"/>
              </a:ext>
            </a:extLst>
          </p:cNvPr>
          <p:cNvSpPr>
            <a:spLocks noChangeArrowheads="1"/>
          </p:cNvSpPr>
          <p:nvPr/>
        </p:nvSpPr>
        <p:spPr bwMode="auto">
          <a:xfrm>
            <a:off x="1378344" y="5927400"/>
            <a:ext cx="9686280" cy="411184"/>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456" tIns="49838" rIns="101456" bIns="4983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Así, sus pies ha la diferencia del Sr. Grande con relación a su tamaño</a:t>
            </a:r>
            <a:endParaRPr kumimoji="0" lang="es-ES" sz="2000" b="1"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55495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5660F-CBCB-6931-C278-138503F026ED}"/>
            </a:ext>
          </a:extLst>
        </p:cNvPr>
        <p:cNvGrpSpPr/>
        <p:nvPr/>
      </p:nvGrpSpPr>
      <p:grpSpPr>
        <a:xfrm>
          <a:off x="0" y="0"/>
          <a:ext cx="0" cy="0"/>
          <a:chOff x="0" y="0"/>
          <a:chExt cx="0" cy="0"/>
        </a:xfrm>
      </p:grpSpPr>
      <p:grpSp>
        <p:nvGrpSpPr>
          <p:cNvPr id="2" name="Grupo 1">
            <a:extLst>
              <a:ext uri="{FF2B5EF4-FFF2-40B4-BE49-F238E27FC236}">
                <a16:creationId xmlns:a16="http://schemas.microsoft.com/office/drawing/2014/main" id="{8F74C310-CFD2-8704-A3D0-0054973D32A6}"/>
              </a:ext>
            </a:extLst>
          </p:cNvPr>
          <p:cNvGrpSpPr/>
          <p:nvPr/>
        </p:nvGrpSpPr>
        <p:grpSpPr>
          <a:xfrm>
            <a:off x="430963" y="903197"/>
            <a:ext cx="4392530" cy="385011"/>
            <a:chOff x="-1" y="1029902"/>
            <a:chExt cx="4392530" cy="385011"/>
          </a:xfrm>
        </p:grpSpPr>
        <p:sp>
          <p:nvSpPr>
            <p:cNvPr id="3" name="Rectángulo: esquinas redondeadas 23">
              <a:extLst>
                <a:ext uri="{FF2B5EF4-FFF2-40B4-BE49-F238E27FC236}">
                  <a16:creationId xmlns:a16="http://schemas.microsoft.com/office/drawing/2014/main" id="{77F2F145-ACBC-3D62-A997-1A80A8A20906}"/>
                </a:ext>
              </a:extLst>
            </p:cNvPr>
            <p:cNvSpPr/>
            <p:nvPr/>
          </p:nvSpPr>
          <p:spPr>
            <a:xfrm>
              <a:off x="-1" y="1029902"/>
              <a:ext cx="4250320" cy="385011"/>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165" name="CuadroTexto 164">
              <a:extLst>
                <a:ext uri="{FF2B5EF4-FFF2-40B4-BE49-F238E27FC236}">
                  <a16:creationId xmlns:a16="http://schemas.microsoft.com/office/drawing/2014/main" id="{5B874325-966A-D217-E16D-1D6C12674648}"/>
                </a:ext>
              </a:extLst>
            </p:cNvPr>
            <p:cNvSpPr txBox="1"/>
            <p:nvPr/>
          </p:nvSpPr>
          <p:spPr>
            <a:xfrm>
              <a:off x="127459" y="1052257"/>
              <a:ext cx="426507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white"/>
                  </a:solidFill>
                  <a:effectLst/>
                  <a:uLnTx/>
                  <a:uFillTx/>
                  <a:latin typeface="Calibri Light" panose="020F0302020204030204"/>
                  <a:ea typeface="+mn-ea"/>
                  <a:cs typeface="Arial" charset="0"/>
                </a:rPr>
                <a:t>¿Cómo se construye?</a:t>
              </a:r>
            </a:p>
          </p:txBody>
        </p:sp>
      </p:grpSp>
      <p:sp>
        <p:nvSpPr>
          <p:cNvPr id="167" name="Text Box 4">
            <a:extLst>
              <a:ext uri="{FF2B5EF4-FFF2-40B4-BE49-F238E27FC236}">
                <a16:creationId xmlns:a16="http://schemas.microsoft.com/office/drawing/2014/main" id="{7D0B6D12-E7CB-1622-4B22-C2D01C15BC8C}"/>
              </a:ext>
            </a:extLst>
          </p:cNvPr>
          <p:cNvSpPr txBox="1">
            <a:spLocks noChangeArrowheads="1"/>
          </p:cNvSpPr>
          <p:nvPr/>
        </p:nvSpPr>
        <p:spPr bwMode="auto">
          <a:xfrm>
            <a:off x="222952" y="1422778"/>
            <a:ext cx="103650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s-ES_tradnl"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Para determinar que atributos caracterizan a  una marca se correlaciona la media de la calificación otorgada al atributo por los entrevistados, frente a la media esperada teniendo en cuenta el nivel de conocimiento y el nivel de apropiación general de la totalidad de atributos evaluados.</a:t>
            </a:r>
            <a:endParaRPr kumimoji="0" lang="es-E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168" name="Text Box 12">
            <a:extLst>
              <a:ext uri="{FF2B5EF4-FFF2-40B4-BE49-F238E27FC236}">
                <a16:creationId xmlns:a16="http://schemas.microsoft.com/office/drawing/2014/main" id="{3ED40C2E-DF4E-1F0D-68E8-60BBAB4458ED}"/>
              </a:ext>
            </a:extLst>
          </p:cNvPr>
          <p:cNvSpPr txBox="1">
            <a:spLocks noChangeArrowheads="1"/>
          </p:cNvSpPr>
          <p:nvPr/>
        </p:nvSpPr>
        <p:spPr bwMode="auto">
          <a:xfrm>
            <a:off x="666728" y="2388345"/>
            <a:ext cx="111147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0" lang="es-ES_tradnl"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¿Para qué nos sirve?</a:t>
            </a:r>
          </a:p>
          <a:p>
            <a:pPr marL="0" marR="0" lvl="0" indent="0" algn="r" defTabSz="914400" rtl="0" eaLnBrk="1" fontAlgn="auto" latinLnBrk="0" hangingPunct="1">
              <a:lnSpc>
                <a:spcPct val="100000"/>
              </a:lnSpc>
              <a:spcBef>
                <a:spcPct val="50000"/>
              </a:spcBef>
              <a:spcAft>
                <a:spcPts val="0"/>
              </a:spcAft>
              <a:buClrTx/>
              <a:buSzTx/>
              <a:buFontTx/>
              <a:buNone/>
              <a:tabLst/>
              <a:defRPr/>
            </a:pPr>
            <a:r>
              <a:rPr kumimoji="0" lang="es-ES_tradnl"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Nos sirve para </a:t>
            </a:r>
            <a:r>
              <a:rPr kumimoji="0" lang="es-ES_tradnl" sz="1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identificar los atributos que distinguen a la marca y aquellos por los que no se caracteriza</a:t>
            </a:r>
            <a:endParaRPr kumimoji="0" lang="es-ES" sz="1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grpSp>
        <p:nvGrpSpPr>
          <p:cNvPr id="169" name="Grupo 168">
            <a:extLst>
              <a:ext uri="{FF2B5EF4-FFF2-40B4-BE49-F238E27FC236}">
                <a16:creationId xmlns:a16="http://schemas.microsoft.com/office/drawing/2014/main" id="{D8606558-9462-4484-28BD-167E64856D7D}"/>
              </a:ext>
            </a:extLst>
          </p:cNvPr>
          <p:cNvGrpSpPr/>
          <p:nvPr/>
        </p:nvGrpSpPr>
        <p:grpSpPr>
          <a:xfrm>
            <a:off x="1548713" y="3872567"/>
            <a:ext cx="8710005" cy="2602820"/>
            <a:chOff x="1566760" y="3811784"/>
            <a:chExt cx="8710005" cy="2602820"/>
          </a:xfrm>
        </p:grpSpPr>
        <p:grpSp>
          <p:nvGrpSpPr>
            <p:cNvPr id="170" name="Group 5">
              <a:extLst>
                <a:ext uri="{FF2B5EF4-FFF2-40B4-BE49-F238E27FC236}">
                  <a16:creationId xmlns:a16="http://schemas.microsoft.com/office/drawing/2014/main" id="{841E1B1D-C925-0AF7-1AD9-F4B91B7075B1}"/>
                </a:ext>
              </a:extLst>
            </p:cNvPr>
            <p:cNvGrpSpPr>
              <a:grpSpLocks/>
            </p:cNvGrpSpPr>
            <p:nvPr/>
          </p:nvGrpSpPr>
          <p:grpSpPr bwMode="auto">
            <a:xfrm>
              <a:off x="1566760" y="3811784"/>
              <a:ext cx="3632799" cy="2432011"/>
              <a:chOff x="340" y="2155"/>
              <a:chExt cx="2041" cy="1497"/>
            </a:xfrm>
          </p:grpSpPr>
          <p:graphicFrame>
            <p:nvGraphicFramePr>
              <p:cNvPr id="174" name="Object 6">
                <a:extLst>
                  <a:ext uri="{FF2B5EF4-FFF2-40B4-BE49-F238E27FC236}">
                    <a16:creationId xmlns:a16="http://schemas.microsoft.com/office/drawing/2014/main" id="{A8015934-3D6C-5250-295E-EEC20A7A6EA6}"/>
                  </a:ext>
                </a:extLst>
              </p:cNvPr>
              <p:cNvGraphicFramePr>
                <a:graphicFrameLocks noChangeAspect="1"/>
              </p:cNvGraphicFramePr>
              <p:nvPr/>
            </p:nvGraphicFramePr>
            <p:xfrm>
              <a:off x="916" y="2188"/>
              <a:ext cx="1422" cy="1429"/>
            </p:xfrm>
            <a:graphic>
              <a:graphicData uri="http://schemas.openxmlformats.org/drawingml/2006/chart">
                <c:chart xmlns:c="http://schemas.openxmlformats.org/drawingml/2006/chart" xmlns:r="http://schemas.openxmlformats.org/officeDocument/2006/relationships" r:id="rId2"/>
              </a:graphicData>
            </a:graphic>
          </p:graphicFrame>
          <p:sp>
            <p:nvSpPr>
              <p:cNvPr id="175" name="Rectangle 7">
                <a:extLst>
                  <a:ext uri="{FF2B5EF4-FFF2-40B4-BE49-F238E27FC236}">
                    <a16:creationId xmlns:a16="http://schemas.microsoft.com/office/drawing/2014/main" id="{B83F4781-3FF7-8B20-F159-4D026703FF54}"/>
                  </a:ext>
                </a:extLst>
              </p:cNvPr>
              <p:cNvSpPr>
                <a:spLocks noChangeArrowheads="1"/>
              </p:cNvSpPr>
              <p:nvPr/>
            </p:nvSpPr>
            <p:spPr bwMode="auto">
              <a:xfrm>
                <a:off x="340" y="2155"/>
                <a:ext cx="2041" cy="149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76" name="Text Box 8">
                <a:extLst>
                  <a:ext uri="{FF2B5EF4-FFF2-40B4-BE49-F238E27FC236}">
                    <a16:creationId xmlns:a16="http://schemas.microsoft.com/office/drawing/2014/main" id="{A21B3262-22F6-460F-1B7A-365B76432610}"/>
                  </a:ext>
                </a:extLst>
              </p:cNvPr>
              <p:cNvSpPr txBox="1">
                <a:spLocks noChangeArrowheads="1"/>
              </p:cNvSpPr>
              <p:nvPr/>
            </p:nvSpPr>
            <p:spPr bwMode="auto">
              <a:xfrm>
                <a:off x="392" y="2675"/>
                <a:ext cx="771"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s-ES_tradnl" sz="11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Atributo A</a:t>
                </a:r>
                <a:endParaRPr kumimoji="0" lang="es-ES" sz="11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77" name="Text Box 9">
                <a:extLst>
                  <a:ext uri="{FF2B5EF4-FFF2-40B4-BE49-F238E27FC236}">
                    <a16:creationId xmlns:a16="http://schemas.microsoft.com/office/drawing/2014/main" id="{4336CEB2-4265-CBD8-B3AD-6EA3044DE768}"/>
                  </a:ext>
                </a:extLst>
              </p:cNvPr>
              <p:cNvSpPr txBox="1">
                <a:spLocks noChangeArrowheads="1"/>
              </p:cNvSpPr>
              <p:nvPr/>
            </p:nvSpPr>
            <p:spPr bwMode="auto">
              <a:xfrm>
                <a:off x="385" y="3170"/>
                <a:ext cx="771"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s-ES_tradnl" sz="11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Atributo B</a:t>
                </a:r>
                <a:endParaRPr kumimoji="0" lang="es-ES" sz="11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grpSp>
        <p:sp>
          <p:nvSpPr>
            <p:cNvPr id="171" name="Text Box 10">
              <a:extLst>
                <a:ext uri="{FF2B5EF4-FFF2-40B4-BE49-F238E27FC236}">
                  <a16:creationId xmlns:a16="http://schemas.microsoft.com/office/drawing/2014/main" id="{8FDD74FC-806B-B9D6-090B-F15F4BE6FB86}"/>
                </a:ext>
              </a:extLst>
            </p:cNvPr>
            <p:cNvSpPr txBox="1">
              <a:spLocks noChangeArrowheads="1"/>
            </p:cNvSpPr>
            <p:nvPr/>
          </p:nvSpPr>
          <p:spPr bwMode="auto">
            <a:xfrm>
              <a:off x="5550086" y="4096322"/>
              <a:ext cx="4726679"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s-ES_tradnl"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¿Cómo se interpreta?</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s-ES_tradnl" sz="2000" b="1" i="0" u="none" strike="noStrike" kern="1200" cap="none" spc="0" normalizeH="0" baseline="0" noProof="0" dirty="0">
                  <a:ln>
                    <a:noFill/>
                  </a:ln>
                  <a:solidFill>
                    <a:srgbClr val="FF3300"/>
                  </a:solidFill>
                  <a:effectLst/>
                  <a:uLnTx/>
                  <a:uFillTx/>
                  <a:latin typeface="Century Gothic" panose="020B0502020202020204" pitchFamily="34" charset="0"/>
                  <a:ea typeface="+mn-ea"/>
                  <a:cs typeface="+mn-cs"/>
                </a:rPr>
                <a:t>(+)</a:t>
              </a:r>
              <a:r>
                <a:rPr kumimoji="0" lang="es-ES_tradnl"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Un valor positivo indica una asociación del atributo con la marca, es decir, </a:t>
              </a:r>
              <a:r>
                <a:rPr kumimoji="0" lang="es-ES_tradnl"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esta es una característica que distingue a la marca.</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s-ES_tradnl" sz="2000" b="1" i="0" u="none" strike="noStrike" kern="1200" cap="none" spc="0" normalizeH="0" baseline="0" noProof="0" dirty="0">
                  <a:ln>
                    <a:noFill/>
                  </a:ln>
                  <a:solidFill>
                    <a:srgbClr val="FF3300"/>
                  </a:solidFill>
                  <a:effectLst/>
                  <a:uLnTx/>
                  <a:uFillTx/>
                  <a:latin typeface="Century Gothic" panose="020B0502020202020204" pitchFamily="34" charset="0"/>
                  <a:ea typeface="+mn-ea"/>
                  <a:cs typeface="+mn-cs"/>
                </a:rPr>
                <a:t>(-)</a:t>
              </a:r>
              <a:r>
                <a:rPr kumimoji="0" lang="es-ES_tradnl"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a:t>
              </a:r>
              <a:r>
                <a:rPr kumimoji="0" lang="es-ES_tradnl"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Un valor negativo indica que el </a:t>
              </a:r>
              <a:r>
                <a:rPr kumimoji="0" lang="es-ES_tradnl"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atributo no es una característica que le es identificada en la marca.</a:t>
              </a:r>
            </a:p>
          </p:txBody>
        </p:sp>
        <p:sp>
          <p:nvSpPr>
            <p:cNvPr id="172" name="Text Box 11">
              <a:extLst>
                <a:ext uri="{FF2B5EF4-FFF2-40B4-BE49-F238E27FC236}">
                  <a16:creationId xmlns:a16="http://schemas.microsoft.com/office/drawing/2014/main" id="{DBFEC170-F213-B63A-9596-B72C0304F8AD}"/>
                </a:ext>
              </a:extLst>
            </p:cNvPr>
            <p:cNvSpPr txBox="1">
              <a:spLocks noChangeArrowheads="1"/>
            </p:cNvSpPr>
            <p:nvPr/>
          </p:nvSpPr>
          <p:spPr bwMode="auto">
            <a:xfrm>
              <a:off x="4738493" y="4511501"/>
              <a:ext cx="726204" cy="1300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s-ES_tradnl" sz="2000" b="1" i="0" u="none" strike="noStrike" kern="1200" cap="none" spc="0" normalizeH="0" baseline="0" noProof="0" dirty="0">
                  <a:ln>
                    <a:noFill/>
                  </a:ln>
                  <a:solidFill>
                    <a:srgbClr val="FF3300"/>
                  </a:solidFill>
                  <a:effectLst/>
                  <a:uLnTx/>
                  <a:uFillTx/>
                  <a:latin typeface="Century Gothic" panose="020B0502020202020204" pitchFamily="34" charset="0"/>
                  <a:ea typeface="+mn-ea"/>
                  <a:cs typeface="+mn-cs"/>
                </a:rPr>
                <a:t>(+)</a:t>
              </a: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s-ES_tradnl" sz="1000" b="1" i="0" u="none" strike="noStrike" kern="1200" cap="none" spc="0" normalizeH="0" baseline="0" noProof="0" dirty="0">
                <a:ln>
                  <a:noFill/>
                </a:ln>
                <a:solidFill>
                  <a:srgbClr val="FF33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s-ES_tradnl" sz="9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s-ES_tradnl" sz="2000" b="1" i="0" u="none" strike="noStrike" kern="1200" cap="none" spc="0" normalizeH="0" baseline="0" noProof="0" dirty="0">
                  <a:ln>
                    <a:noFill/>
                  </a:ln>
                  <a:solidFill>
                    <a:srgbClr val="FF3300"/>
                  </a:solidFill>
                  <a:effectLst/>
                  <a:uLnTx/>
                  <a:uFillTx/>
                  <a:latin typeface="Century Gothic" panose="020B0502020202020204" pitchFamily="34" charset="0"/>
                  <a:ea typeface="+mn-ea"/>
                  <a:cs typeface="+mn-cs"/>
                </a:rPr>
                <a:t>(-)</a:t>
              </a:r>
              <a:endParaRPr kumimoji="0" lang="es-E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cxnSp>
          <p:nvCxnSpPr>
            <p:cNvPr id="173" name="Conector recto 172">
              <a:extLst>
                <a:ext uri="{FF2B5EF4-FFF2-40B4-BE49-F238E27FC236}">
                  <a16:creationId xmlns:a16="http://schemas.microsoft.com/office/drawing/2014/main" id="{FBD4E74C-F9C1-08BF-3B8D-CA86E3B87EA1}"/>
                </a:ext>
              </a:extLst>
            </p:cNvPr>
            <p:cNvCxnSpPr/>
            <p:nvPr/>
          </p:nvCxnSpPr>
          <p:spPr>
            <a:xfrm>
              <a:off x="3617236" y="4224087"/>
              <a:ext cx="0" cy="2190517"/>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8" name="Elipse 177">
            <a:extLst>
              <a:ext uri="{FF2B5EF4-FFF2-40B4-BE49-F238E27FC236}">
                <a16:creationId xmlns:a16="http://schemas.microsoft.com/office/drawing/2014/main" id="{D80409A1-C68E-030D-CB5F-8668966CD43E}"/>
              </a:ext>
            </a:extLst>
          </p:cNvPr>
          <p:cNvSpPr/>
          <p:nvPr/>
        </p:nvSpPr>
        <p:spPr>
          <a:xfrm>
            <a:off x="182285" y="848766"/>
            <a:ext cx="484443" cy="484443"/>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pic>
        <p:nvPicPr>
          <p:cNvPr id="179" name="Gráfico 10" descr="Cerebro derecho contorno">
            <a:extLst>
              <a:ext uri="{FF2B5EF4-FFF2-40B4-BE49-F238E27FC236}">
                <a16:creationId xmlns:a16="http://schemas.microsoft.com/office/drawing/2014/main" id="{3D5A7283-F9C2-4E22-316E-ED283E75483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952" y="906011"/>
            <a:ext cx="416022" cy="416022"/>
          </a:xfrm>
          <a:prstGeom prst="rect">
            <a:avLst/>
          </a:prstGeom>
        </p:spPr>
      </p:pic>
      <p:sp>
        <p:nvSpPr>
          <p:cNvPr id="8" name="CuadroTexto 7">
            <a:extLst>
              <a:ext uri="{FF2B5EF4-FFF2-40B4-BE49-F238E27FC236}">
                <a16:creationId xmlns:a16="http://schemas.microsoft.com/office/drawing/2014/main" id="{F41C0270-86BC-0325-63AA-D72C4629FCC4}"/>
              </a:ext>
            </a:extLst>
          </p:cNvPr>
          <p:cNvSpPr txBox="1"/>
          <p:nvPr/>
        </p:nvSpPr>
        <p:spPr>
          <a:xfrm>
            <a:off x="64315" y="8253"/>
            <a:ext cx="711092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Perfil imagen de marca </a:t>
            </a: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 </a:t>
            </a:r>
            <a:r>
              <a:rPr kumimoji="0" lang="es-ES"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Conceptualización</a:t>
            </a:r>
            <a:endParaRPr kumimoji="0" lang="es-E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spTree>
    <p:extLst>
      <p:ext uri="{BB962C8B-B14F-4D97-AF65-F5344CB8AC3E}">
        <p14:creationId xmlns:p14="http://schemas.microsoft.com/office/powerpoint/2010/main" val="2001154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B809F-A1AA-8011-A710-D5B4EEEF7231}"/>
            </a:ext>
          </a:extLst>
        </p:cNvPr>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A04885DA-49DA-DE49-257F-B9653E3EF971}"/>
              </a:ext>
            </a:extLst>
          </p:cNvPr>
          <p:cNvGraphicFramePr>
            <a:graphicFrameLocks noGrp="1"/>
          </p:cNvGraphicFramePr>
          <p:nvPr/>
        </p:nvGraphicFramePr>
        <p:xfrm>
          <a:off x="545921" y="2693130"/>
          <a:ext cx="5313703" cy="3465074"/>
        </p:xfrm>
        <a:graphic>
          <a:graphicData uri="http://schemas.openxmlformats.org/drawingml/2006/table">
            <a:tbl>
              <a:tblPr>
                <a:tableStyleId>{2D5ABB26-0587-4C30-8999-92F81FD0307C}</a:tableStyleId>
              </a:tblPr>
              <a:tblGrid>
                <a:gridCol w="5313703">
                  <a:extLst>
                    <a:ext uri="{9D8B030D-6E8A-4147-A177-3AD203B41FA5}">
                      <a16:colId xmlns:a16="http://schemas.microsoft.com/office/drawing/2014/main" val="193562345"/>
                    </a:ext>
                  </a:extLst>
                </a:gridCol>
              </a:tblGrid>
              <a:tr h="348208">
                <a:tc>
                  <a:txBody>
                    <a:bodyPr/>
                    <a:lstStyle/>
                    <a:p>
                      <a:pPr algn="just" rtl="0" fontAlgn="ctr">
                        <a:buNone/>
                      </a:pPr>
                      <a:r>
                        <a:rPr lang="es-MX" sz="1000" b="0" i="0" u="none" strike="noStrike" dirty="0">
                          <a:solidFill>
                            <a:srgbClr val="000000"/>
                          </a:solidFill>
                          <a:effectLst/>
                          <a:latin typeface="Century Gothic" panose="020B0502020202020204" pitchFamily="34" charset="0"/>
                        </a:rPr>
                        <a:t>Tienen varias presentaciones (comprimidos, jarabes, cápsulas, etc.)</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9640431"/>
                  </a:ext>
                </a:extLst>
              </a:tr>
              <a:tr h="361779">
                <a:tc>
                  <a:txBody>
                    <a:bodyPr/>
                    <a:lstStyle/>
                    <a:p>
                      <a:pPr algn="just" rtl="0" fontAlgn="ctr">
                        <a:buNone/>
                      </a:pPr>
                      <a:r>
                        <a:rPr lang="es-MX" sz="1000" b="0" i="0" u="none" strike="noStrike" dirty="0">
                          <a:solidFill>
                            <a:srgbClr val="000000"/>
                          </a:solidFill>
                          <a:effectLst/>
                          <a:latin typeface="Century Gothic" panose="020B0502020202020204" pitchFamily="34" charset="0"/>
                        </a:rPr>
                        <a:t>Tienen un portafolio amplio y variado de productos</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078237"/>
                  </a:ext>
                </a:extLst>
              </a:tr>
              <a:tr h="349274">
                <a:tc>
                  <a:txBody>
                    <a:bodyPr/>
                    <a:lstStyle/>
                    <a:p>
                      <a:pPr algn="just" rtl="0" fontAlgn="ctr">
                        <a:buNone/>
                      </a:pPr>
                      <a:r>
                        <a:rPr lang="es-MX" sz="1000" b="0" i="0" u="none" strike="noStrike">
                          <a:solidFill>
                            <a:srgbClr val="000000"/>
                          </a:solidFill>
                          <a:effectLst/>
                          <a:latin typeface="Century Gothic" panose="020B0502020202020204" pitchFamily="34" charset="0"/>
                        </a:rPr>
                        <a:t>Son medicamentos que se reconocen fácilmente en góndola y en casa</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3620954"/>
                  </a:ext>
                </a:extLst>
              </a:tr>
              <a:tr h="359546">
                <a:tc>
                  <a:txBody>
                    <a:bodyPr/>
                    <a:lstStyle/>
                    <a:p>
                      <a:pPr algn="just" rtl="0" fontAlgn="ctr">
                        <a:buNone/>
                      </a:pPr>
                      <a:r>
                        <a:rPr lang="es-MX" sz="1000" b="0" i="0" u="none" strike="noStrike" dirty="0">
                          <a:solidFill>
                            <a:srgbClr val="000000"/>
                          </a:solidFill>
                          <a:effectLst/>
                          <a:latin typeface="Century Gothic" panose="020B0502020202020204" pitchFamily="34" charset="0"/>
                        </a:rPr>
                        <a:t>Tiene los empaques más atractivos, legibles y diferenciales</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6807167"/>
                  </a:ext>
                </a:extLst>
              </a:tr>
              <a:tr h="337496">
                <a:tc>
                  <a:txBody>
                    <a:bodyPr/>
                    <a:lstStyle/>
                    <a:p>
                      <a:pPr algn="just" rtl="0" fontAlgn="ctr">
                        <a:buNone/>
                      </a:pPr>
                      <a:r>
                        <a:rPr lang="es-MX" sz="1000" b="0" i="0" u="none" strike="noStrike">
                          <a:solidFill>
                            <a:srgbClr val="000000"/>
                          </a:solidFill>
                          <a:effectLst/>
                          <a:latin typeface="Century Gothic" panose="020B0502020202020204" pitchFamily="34" charset="0"/>
                        </a:rPr>
                        <a:t>Cuentan con medicamentos especializados </a:t>
                      </a:r>
                      <a:r>
                        <a:rPr lang="es-MX" sz="1000" b="1" i="0" u="none" strike="noStrike">
                          <a:solidFill>
                            <a:srgbClr val="000000"/>
                          </a:solidFill>
                          <a:effectLst/>
                          <a:latin typeface="Century Gothic" panose="020B0502020202020204" pitchFamily="34" charset="0"/>
                        </a:rPr>
                        <a:t>nuevo 2025</a:t>
                      </a:r>
                      <a:endParaRPr lang="es-MX" sz="1000" b="0" i="0" u="none" strike="noStrike">
                        <a:solidFill>
                          <a:srgbClr val="000000"/>
                        </a:solidFill>
                        <a:effectLst/>
                        <a:latin typeface="Century Gothic" panose="020B0502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942581"/>
                  </a:ext>
                </a:extLst>
              </a:tr>
              <a:tr h="357619">
                <a:tc>
                  <a:txBody>
                    <a:bodyPr/>
                    <a:lstStyle/>
                    <a:p>
                      <a:pPr algn="just" rtl="0" fontAlgn="ctr">
                        <a:buNone/>
                      </a:pPr>
                      <a:r>
                        <a:rPr lang="es-MX" sz="1000" b="0" i="0" u="none" strike="noStrike" dirty="0">
                          <a:solidFill>
                            <a:srgbClr val="000000"/>
                          </a:solidFill>
                          <a:effectLst/>
                          <a:latin typeface="Century Gothic" panose="020B0502020202020204" pitchFamily="34" charset="0"/>
                        </a:rPr>
                        <a:t>Tienen estudios que certifican su calidad</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680604983"/>
                  </a:ext>
                </a:extLst>
              </a:tr>
              <a:tr h="363216">
                <a:tc>
                  <a:txBody>
                    <a:bodyPr/>
                    <a:lstStyle/>
                    <a:p>
                      <a:pPr algn="just" rtl="0" fontAlgn="ctr">
                        <a:buNone/>
                      </a:pPr>
                      <a:r>
                        <a:rPr lang="es-MX" sz="1000" b="0" i="0" u="none" strike="noStrike">
                          <a:solidFill>
                            <a:srgbClr val="000000"/>
                          </a:solidFill>
                          <a:effectLst/>
                          <a:latin typeface="Century Gothic" panose="020B0502020202020204" pitchFamily="34" charset="0"/>
                        </a:rPr>
                        <a:t>Son los que me ofrece el dependiente de la farmacia/droguista/EPS</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3365995"/>
                  </a:ext>
                </a:extLst>
              </a:tr>
              <a:tr h="361779">
                <a:tc>
                  <a:txBody>
                    <a:bodyPr/>
                    <a:lstStyle/>
                    <a:p>
                      <a:pPr algn="just" rtl="0" fontAlgn="ctr">
                        <a:buNone/>
                      </a:pPr>
                      <a:r>
                        <a:rPr lang="es-MX" sz="1000" b="0" i="0" u="none" strike="noStrike" dirty="0">
                          <a:solidFill>
                            <a:srgbClr val="000000"/>
                          </a:solidFill>
                          <a:effectLst/>
                          <a:latin typeface="Century Gothic" panose="020B0502020202020204" pitchFamily="34" charset="0"/>
                        </a:rPr>
                        <a:t>Respaldado por profesionales de la salud</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44104319"/>
                  </a:ext>
                </a:extLst>
              </a:tr>
              <a:tr h="306120">
                <a:tc>
                  <a:txBody>
                    <a:bodyPr/>
                    <a:lstStyle/>
                    <a:p>
                      <a:pPr algn="just" rtl="0" fontAlgn="ctr">
                        <a:buNone/>
                      </a:pPr>
                      <a:r>
                        <a:rPr lang="es-MX" sz="1000" b="0" i="0" u="none" strike="noStrike" dirty="0">
                          <a:solidFill>
                            <a:srgbClr val="000000"/>
                          </a:solidFill>
                          <a:effectLst/>
                          <a:latin typeface="Century Gothic" panose="020B0502020202020204" pitchFamily="34" charset="0"/>
                        </a:rPr>
                        <a:t>Respaldo de una marca/laboratorio reconocido</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51835622"/>
                  </a:ext>
                </a:extLst>
              </a:tr>
              <a:tr h="320037">
                <a:tc>
                  <a:txBody>
                    <a:bodyPr/>
                    <a:lstStyle/>
                    <a:p>
                      <a:pPr algn="just" rtl="0" fontAlgn="ctr">
                        <a:buNone/>
                      </a:pPr>
                      <a:r>
                        <a:rPr lang="es-MX" sz="1000" b="0" i="0" u="none" strike="noStrike" dirty="0">
                          <a:solidFill>
                            <a:srgbClr val="000000"/>
                          </a:solidFill>
                          <a:effectLst/>
                          <a:latin typeface="Century Gothic" panose="020B0502020202020204" pitchFamily="34" charset="0"/>
                        </a:rPr>
                        <a:t>Cuentan con una larga trayectoria/buena reputación </a:t>
                      </a:r>
                      <a:r>
                        <a:rPr lang="es-MX"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6180049"/>
                  </a:ext>
                </a:extLst>
              </a:tr>
            </a:tbl>
          </a:graphicData>
        </a:graphic>
      </p:graphicFrame>
      <p:graphicFrame>
        <p:nvGraphicFramePr>
          <p:cNvPr id="5" name="Tabla 4">
            <a:extLst>
              <a:ext uri="{FF2B5EF4-FFF2-40B4-BE49-F238E27FC236}">
                <a16:creationId xmlns:a16="http://schemas.microsoft.com/office/drawing/2014/main" id="{3AD49B0D-2E75-19A2-9F5E-C1CD4A264682}"/>
              </a:ext>
            </a:extLst>
          </p:cNvPr>
          <p:cNvGraphicFramePr>
            <a:graphicFrameLocks noGrp="1"/>
          </p:cNvGraphicFramePr>
          <p:nvPr/>
        </p:nvGraphicFramePr>
        <p:xfrm>
          <a:off x="5859624" y="2687217"/>
          <a:ext cx="5938365" cy="3483024"/>
        </p:xfrm>
        <a:graphic>
          <a:graphicData uri="http://schemas.openxmlformats.org/drawingml/2006/table">
            <a:tbl>
              <a:tblPr>
                <a:tableStyleId>{2D5ABB26-0587-4C30-8999-92F81FD0307C}</a:tableStyleId>
              </a:tblPr>
              <a:tblGrid>
                <a:gridCol w="799388">
                  <a:extLst>
                    <a:ext uri="{9D8B030D-6E8A-4147-A177-3AD203B41FA5}">
                      <a16:colId xmlns:a16="http://schemas.microsoft.com/office/drawing/2014/main" val="193562345"/>
                    </a:ext>
                  </a:extLst>
                </a:gridCol>
                <a:gridCol w="836468">
                  <a:extLst>
                    <a:ext uri="{9D8B030D-6E8A-4147-A177-3AD203B41FA5}">
                      <a16:colId xmlns:a16="http://schemas.microsoft.com/office/drawing/2014/main" val="3183807864"/>
                    </a:ext>
                  </a:extLst>
                </a:gridCol>
                <a:gridCol w="783560">
                  <a:extLst>
                    <a:ext uri="{9D8B030D-6E8A-4147-A177-3AD203B41FA5}">
                      <a16:colId xmlns:a16="http://schemas.microsoft.com/office/drawing/2014/main" val="2993200650"/>
                    </a:ext>
                  </a:extLst>
                </a:gridCol>
                <a:gridCol w="673588">
                  <a:extLst>
                    <a:ext uri="{9D8B030D-6E8A-4147-A177-3AD203B41FA5}">
                      <a16:colId xmlns:a16="http://schemas.microsoft.com/office/drawing/2014/main" val="2241603378"/>
                    </a:ext>
                  </a:extLst>
                </a:gridCol>
                <a:gridCol w="687335">
                  <a:extLst>
                    <a:ext uri="{9D8B030D-6E8A-4147-A177-3AD203B41FA5}">
                      <a16:colId xmlns:a16="http://schemas.microsoft.com/office/drawing/2014/main" val="2338614396"/>
                    </a:ext>
                  </a:extLst>
                </a:gridCol>
                <a:gridCol w="673434">
                  <a:extLst>
                    <a:ext uri="{9D8B030D-6E8A-4147-A177-3AD203B41FA5}">
                      <a16:colId xmlns:a16="http://schemas.microsoft.com/office/drawing/2014/main" val="1921728533"/>
                    </a:ext>
                  </a:extLst>
                </a:gridCol>
                <a:gridCol w="742296">
                  <a:extLst>
                    <a:ext uri="{9D8B030D-6E8A-4147-A177-3AD203B41FA5}">
                      <a16:colId xmlns:a16="http://schemas.microsoft.com/office/drawing/2014/main" val="1455833483"/>
                    </a:ext>
                  </a:extLst>
                </a:gridCol>
                <a:gridCol w="742296">
                  <a:extLst>
                    <a:ext uri="{9D8B030D-6E8A-4147-A177-3AD203B41FA5}">
                      <a16:colId xmlns:a16="http://schemas.microsoft.com/office/drawing/2014/main" val="3968147212"/>
                    </a:ext>
                  </a:extLst>
                </a:gridCol>
              </a:tblGrid>
              <a:tr h="351902">
                <a:tc>
                  <a:txBody>
                    <a:bodyPr/>
                    <a:lstStyle/>
                    <a:p>
                      <a:pPr algn="ctr" fontAlgn="ctr">
                        <a:buNone/>
                      </a:pPr>
                      <a:r>
                        <a:rPr lang="es-MX" sz="1100" b="0" i="0" u="none" strike="noStrike" dirty="0">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-0,6%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-4,0%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-0,9%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332300"/>
                  </a:ext>
                </a:extLst>
              </a:tr>
              <a:tr h="351902">
                <a:tc>
                  <a:txBody>
                    <a:bodyPr/>
                    <a:lstStyle/>
                    <a:p>
                      <a:pPr algn="ctr" fontAlgn="ctr">
                        <a:buNone/>
                      </a:pPr>
                      <a:r>
                        <a:rPr lang="es-MX" sz="1100" b="0" i="0" u="none" strike="noStrike">
                          <a:solidFill>
                            <a:srgbClr val="000000"/>
                          </a:solidFill>
                          <a:effectLst/>
                          <a:latin typeface="Century Gothic" panose="020B0502020202020204" pitchFamily="34" charset="0"/>
                        </a:rPr>
                        <a:t>-2,4%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00B050"/>
                          </a:solidFill>
                          <a:effectLst/>
                          <a:latin typeface="Century Gothic" panose="020B0502020202020204" pitchFamily="34" charset="0"/>
                        </a:rPr>
                        <a:t>6,7%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-3,8%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-3,0%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0124754"/>
                  </a:ext>
                </a:extLst>
              </a:tr>
              <a:tr h="351902">
                <a:tc>
                  <a:txBody>
                    <a:bodyPr/>
                    <a:lstStyle/>
                    <a:p>
                      <a:pPr algn="ctr" fontAlgn="ctr">
                        <a:buNone/>
                      </a:pPr>
                      <a:r>
                        <a:rPr lang="es-MX" sz="1100" b="0" i="0" u="none" strike="noStrike" dirty="0">
                          <a:solidFill>
                            <a:schemeClr val="tx1"/>
                          </a:solidFill>
                          <a:effectLst/>
                          <a:latin typeface="Century Gothic" panose="020B0502020202020204" pitchFamily="34" charset="0"/>
                        </a:rPr>
                        <a:t>4,0%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-0,7%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C00000"/>
                          </a:solidFill>
                          <a:effectLst/>
                          <a:latin typeface="Century Gothic" panose="020B0502020202020204" pitchFamily="34" charset="0"/>
                        </a:rPr>
                        <a:t>-6,9%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9640431"/>
                  </a:ext>
                </a:extLst>
              </a:tr>
              <a:tr h="351902">
                <a:tc>
                  <a:txBody>
                    <a:bodyPr/>
                    <a:lstStyle/>
                    <a:p>
                      <a:pPr algn="ctr" fontAlgn="ctr">
                        <a:buNone/>
                      </a:pPr>
                      <a:r>
                        <a:rPr lang="es-MX" sz="1100" b="0" i="0" u="none" strike="noStrike">
                          <a:solidFill>
                            <a:srgbClr val="000000"/>
                          </a:solidFill>
                          <a:effectLst/>
                          <a:latin typeface="Century Gothic" panose="020B050202020202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00B050"/>
                          </a:solidFill>
                          <a:effectLst/>
                          <a:latin typeface="Century Gothic" panose="020B0502020202020204" pitchFamily="34" charset="0"/>
                        </a:rPr>
                        <a:t>5,8%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1078237"/>
                  </a:ext>
                </a:extLst>
              </a:tr>
              <a:tr h="351902">
                <a:tc>
                  <a:txBody>
                    <a:bodyPr/>
                    <a:lstStyle/>
                    <a:p>
                      <a:pPr algn="ctr" fontAlgn="ctr">
                        <a:buNone/>
                      </a:pPr>
                      <a:r>
                        <a:rPr lang="es-MX" sz="1100" b="1" i="0" u="none" strike="noStrike" dirty="0">
                          <a:solidFill>
                            <a:srgbClr val="00B050"/>
                          </a:solidFill>
                          <a:effectLst/>
                          <a:latin typeface="Century Gothic" panose="020B0502020202020204" pitchFamily="34" charset="0"/>
                        </a:rPr>
                        <a:t>9,0%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00B050"/>
                          </a:solidFill>
                          <a:effectLst/>
                          <a:latin typeface="Century Gothic" panose="020B0502020202020204" pitchFamily="34" charset="0"/>
                        </a:rPr>
                        <a:t>6,9%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00B050"/>
                          </a:solidFill>
                          <a:effectLst/>
                          <a:latin typeface="Century Gothic" panose="020B0502020202020204" pitchFamily="34" charset="0"/>
                        </a:rPr>
                        <a:t>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00B050"/>
                          </a:solidFill>
                          <a:effectLst/>
                          <a:latin typeface="Century Gothic" panose="020B0502020202020204" pitchFamily="34" charset="0"/>
                        </a:rPr>
                        <a:t>9,9%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00B050"/>
                          </a:solidFill>
                          <a:effectLst/>
                          <a:latin typeface="Century Gothic" panose="020B0502020202020204" pitchFamily="34" charset="0"/>
                        </a:rPr>
                        <a:t>13,1%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00B050"/>
                          </a:solidFill>
                          <a:effectLst/>
                          <a:latin typeface="Century Gothic" panose="020B0502020202020204" pitchFamily="34" charset="0"/>
                        </a:rPr>
                        <a:t>13,6%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dirty="0">
                          <a:solidFill>
                            <a:srgbClr val="00B050"/>
                          </a:solidFill>
                          <a:effectLst/>
                          <a:latin typeface="Century Gothic" panose="020B0502020202020204" pitchFamily="34" charset="0"/>
                        </a:rPr>
                        <a:t>13,3%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3620954"/>
                  </a:ext>
                </a:extLst>
              </a:tr>
              <a:tr h="351902">
                <a:tc>
                  <a:txBody>
                    <a:bodyPr/>
                    <a:lstStyle/>
                    <a:p>
                      <a:pPr algn="ctr" fontAlgn="ctr">
                        <a:buNone/>
                      </a:pPr>
                      <a:r>
                        <a:rPr lang="es-MX" sz="1100" b="1" i="0" u="none" strike="noStrike" dirty="0">
                          <a:solidFill>
                            <a:srgbClr val="C00000"/>
                          </a:solidFill>
                          <a:effectLst/>
                          <a:latin typeface="Century Gothic" panose="020B0502020202020204" pitchFamily="34" charset="0"/>
                        </a:rPr>
                        <a:t>-5,0%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1" i="0" u="none" strike="noStrike" dirty="0">
                          <a:solidFill>
                            <a:srgbClr val="00B050"/>
                          </a:solidFill>
                          <a:effectLst/>
                          <a:latin typeface="Century Gothic" panose="020B0502020202020204" pitchFamily="34" charset="0"/>
                        </a:rPr>
                        <a:t>5,7%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6807167"/>
                  </a:ext>
                </a:extLst>
              </a:tr>
              <a:tr h="351902">
                <a:tc>
                  <a:txBody>
                    <a:bodyPr/>
                    <a:lstStyle/>
                    <a:p>
                      <a:pPr algn="ctr" fontAlgn="ctr">
                        <a:buNone/>
                      </a:pPr>
                      <a:r>
                        <a:rPr lang="es-MX" sz="1100" b="0" i="0" u="none" strike="noStrike">
                          <a:solidFill>
                            <a:srgbClr val="000000"/>
                          </a:solidFill>
                          <a:effectLst/>
                          <a:latin typeface="Century Gothic" panose="020B0502020202020204" pitchFamily="34" charset="0"/>
                        </a:rPr>
                        <a:t>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-3,8%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0,6%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6942581"/>
                  </a:ext>
                </a:extLst>
              </a:tr>
              <a:tr h="351902">
                <a:tc>
                  <a:txBody>
                    <a:bodyPr/>
                    <a:lstStyle/>
                    <a:p>
                      <a:pPr algn="ctr" fontAlgn="ctr">
                        <a:buNone/>
                      </a:pPr>
                      <a:r>
                        <a:rPr lang="es-MX" sz="1100" b="0" i="0" u="none" strike="noStrike" dirty="0">
                          <a:solidFill>
                            <a:srgbClr val="000000"/>
                          </a:solidFill>
                          <a:effectLst/>
                          <a:latin typeface="Century Gothic" panose="020B050202020202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4,0%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-2,4%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680604983"/>
                  </a:ext>
                </a:extLst>
              </a:tr>
              <a:tr h="315906">
                <a:tc>
                  <a:txBody>
                    <a:bodyPr/>
                    <a:lstStyle/>
                    <a:p>
                      <a:pPr algn="ctr" fontAlgn="ctr">
                        <a:buNone/>
                      </a:pPr>
                      <a:r>
                        <a:rPr lang="es-MX" sz="1100" b="0" i="0" u="none" strike="noStrike">
                          <a:solidFill>
                            <a:srgbClr val="000000"/>
                          </a:solidFill>
                          <a:effectLst/>
                          <a:latin typeface="Century Gothic" panose="020B0502020202020204" pitchFamily="34" charset="0"/>
                        </a:rPr>
                        <a:t>-1,4%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1" i="0" u="none" strike="noStrike">
                          <a:solidFill>
                            <a:srgbClr val="00B050"/>
                          </a:solidFill>
                          <a:effectLst/>
                          <a:latin typeface="Century Gothic" panose="020B0502020202020204" pitchFamily="34" charset="0"/>
                        </a:rPr>
                        <a:t>6,8%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51835622"/>
                  </a:ext>
                </a:extLst>
              </a:tr>
              <a:tr h="351902">
                <a:tc>
                  <a:txBody>
                    <a:bodyPr/>
                    <a:lstStyle/>
                    <a:p>
                      <a:pPr algn="ctr" fontAlgn="ctr">
                        <a:buNone/>
                      </a:pPr>
                      <a:r>
                        <a:rPr lang="es-MX" sz="1100" b="0" i="0" u="none" strike="noStrike" dirty="0">
                          <a:solidFill>
                            <a:srgbClr val="000000"/>
                          </a:solidFill>
                          <a:effectLst/>
                          <a:latin typeface="Century Gothic" panose="020B050202020202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00B050"/>
                          </a:solidFill>
                          <a:effectLst/>
                          <a:latin typeface="Century Gothic" panose="020B0502020202020204" pitchFamily="34" charset="0"/>
                        </a:rPr>
                        <a:t>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C00000"/>
                          </a:solidFill>
                          <a:effectLst/>
                          <a:latin typeface="Century Gothic" panose="020B0502020202020204" pitchFamily="34" charset="0"/>
                        </a:rPr>
                        <a:t>-8,0%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-4,9%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046261"/>
                  </a:ext>
                </a:extLst>
              </a:tr>
            </a:tbl>
          </a:graphicData>
        </a:graphic>
      </p:graphicFrame>
      <p:sp>
        <p:nvSpPr>
          <p:cNvPr id="6" name="Rectángulo: esquinas redondeadas 5">
            <a:extLst>
              <a:ext uri="{FF2B5EF4-FFF2-40B4-BE49-F238E27FC236}">
                <a16:creationId xmlns:a16="http://schemas.microsoft.com/office/drawing/2014/main" id="{9E123A3A-61D8-53CC-0BFF-6419CE95CD71}"/>
              </a:ext>
            </a:extLst>
          </p:cNvPr>
          <p:cNvSpPr/>
          <p:nvPr/>
        </p:nvSpPr>
        <p:spPr>
          <a:xfrm>
            <a:off x="6667370" y="2181307"/>
            <a:ext cx="805957" cy="4352607"/>
          </a:xfrm>
          <a:prstGeom prst="roundRect">
            <a:avLst>
              <a:gd name="adj" fmla="val 4961"/>
            </a:avLst>
          </a:prstGeom>
          <a:noFill/>
          <a:ln w="28575">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Tabla 15">
            <a:extLst>
              <a:ext uri="{FF2B5EF4-FFF2-40B4-BE49-F238E27FC236}">
                <a16:creationId xmlns:a16="http://schemas.microsoft.com/office/drawing/2014/main" id="{E943E1A8-AFE4-76DD-4671-24C408A07433}"/>
              </a:ext>
            </a:extLst>
          </p:cNvPr>
          <p:cNvGraphicFramePr>
            <a:graphicFrameLocks noGrp="1"/>
          </p:cNvGraphicFramePr>
          <p:nvPr/>
        </p:nvGraphicFramePr>
        <p:xfrm>
          <a:off x="3349691" y="6305314"/>
          <a:ext cx="8448302" cy="228600"/>
        </p:xfrm>
        <a:graphic>
          <a:graphicData uri="http://schemas.openxmlformats.org/drawingml/2006/table">
            <a:tbl>
              <a:tblPr firstRow="1" bandRow="1">
                <a:tableStyleId>{5C22544A-7EE6-4342-B048-85BDC9FD1C3A}</a:tableStyleId>
              </a:tblPr>
              <a:tblGrid>
                <a:gridCol w="2481942">
                  <a:extLst>
                    <a:ext uri="{9D8B030D-6E8A-4147-A177-3AD203B41FA5}">
                      <a16:colId xmlns:a16="http://schemas.microsoft.com/office/drawing/2014/main" val="2880264393"/>
                    </a:ext>
                  </a:extLst>
                </a:gridCol>
                <a:gridCol w="839755">
                  <a:extLst>
                    <a:ext uri="{9D8B030D-6E8A-4147-A177-3AD203B41FA5}">
                      <a16:colId xmlns:a16="http://schemas.microsoft.com/office/drawing/2014/main" val="4032605005"/>
                    </a:ext>
                  </a:extLst>
                </a:gridCol>
                <a:gridCol w="821094">
                  <a:extLst>
                    <a:ext uri="{9D8B030D-6E8A-4147-A177-3AD203B41FA5}">
                      <a16:colId xmlns:a16="http://schemas.microsoft.com/office/drawing/2014/main" val="3237493239"/>
                    </a:ext>
                  </a:extLst>
                </a:gridCol>
                <a:gridCol w="765110">
                  <a:extLst>
                    <a:ext uri="{9D8B030D-6E8A-4147-A177-3AD203B41FA5}">
                      <a16:colId xmlns:a16="http://schemas.microsoft.com/office/drawing/2014/main" val="2946803110"/>
                    </a:ext>
                  </a:extLst>
                </a:gridCol>
                <a:gridCol w="709126">
                  <a:extLst>
                    <a:ext uri="{9D8B030D-6E8A-4147-A177-3AD203B41FA5}">
                      <a16:colId xmlns:a16="http://schemas.microsoft.com/office/drawing/2014/main" val="686731162"/>
                    </a:ext>
                  </a:extLst>
                </a:gridCol>
                <a:gridCol w="690466">
                  <a:extLst>
                    <a:ext uri="{9D8B030D-6E8A-4147-A177-3AD203B41FA5}">
                      <a16:colId xmlns:a16="http://schemas.microsoft.com/office/drawing/2014/main" val="3852784585"/>
                    </a:ext>
                  </a:extLst>
                </a:gridCol>
                <a:gridCol w="643812">
                  <a:extLst>
                    <a:ext uri="{9D8B030D-6E8A-4147-A177-3AD203B41FA5}">
                      <a16:colId xmlns:a16="http://schemas.microsoft.com/office/drawing/2014/main" val="4150703065"/>
                    </a:ext>
                  </a:extLst>
                </a:gridCol>
                <a:gridCol w="743338">
                  <a:extLst>
                    <a:ext uri="{9D8B030D-6E8A-4147-A177-3AD203B41FA5}">
                      <a16:colId xmlns:a16="http://schemas.microsoft.com/office/drawing/2014/main" val="290006808"/>
                    </a:ext>
                  </a:extLst>
                </a:gridCol>
                <a:gridCol w="753659">
                  <a:extLst>
                    <a:ext uri="{9D8B030D-6E8A-4147-A177-3AD203B41FA5}">
                      <a16:colId xmlns:a16="http://schemas.microsoft.com/office/drawing/2014/main" val="3337339636"/>
                    </a:ext>
                  </a:extLst>
                </a:gridCol>
              </a:tblGrid>
              <a:tr h="0">
                <a:tc>
                  <a:txBody>
                    <a:bodyPr/>
                    <a:lstStyle/>
                    <a:p>
                      <a:pPr algn="ctr"/>
                      <a:r>
                        <a:rPr lang="es-CO" sz="900" dirty="0">
                          <a:solidFill>
                            <a:schemeClr val="tx1"/>
                          </a:solidFill>
                          <a:latin typeface="Century Gothic" panose="020B0502020202020204" pitchFamily="34" charset="0"/>
                        </a:rPr>
                        <a:t>Base asociación de marca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287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301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275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107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118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2176144"/>
                  </a:ext>
                </a:extLst>
              </a:tr>
            </a:tbl>
          </a:graphicData>
        </a:graphic>
      </p:graphicFrame>
      <p:sp>
        <p:nvSpPr>
          <p:cNvPr id="29" name="Text Box 5">
            <a:extLst>
              <a:ext uri="{FF2B5EF4-FFF2-40B4-BE49-F238E27FC236}">
                <a16:creationId xmlns:a16="http://schemas.microsoft.com/office/drawing/2014/main" id="{AA3E3E01-0435-1898-4244-DCC1D089E4FA}"/>
              </a:ext>
            </a:extLst>
          </p:cNvPr>
          <p:cNvSpPr txBox="1">
            <a:spLocks noChangeArrowheads="1"/>
          </p:cNvSpPr>
          <p:nvPr/>
        </p:nvSpPr>
        <p:spPr bwMode="auto">
          <a:xfrm>
            <a:off x="438845" y="881156"/>
            <a:ext cx="11184719" cy="769419"/>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Desde los atributos de marca, La Santé se establece como una marca orientada a ofrecer medicamentos especializados, alineándose con lo que se percibe de otros laboratorios de genéricos; sin embargo, presenta retos para para consolidar su presencia en los diferenciales de categoría, siendo un territorio que MK tiene más apropiado frente a otros actores.</a:t>
            </a: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 name="CuadroTexto 8">
            <a:extLst>
              <a:ext uri="{FF2B5EF4-FFF2-40B4-BE49-F238E27FC236}">
                <a16:creationId xmlns:a16="http://schemas.microsoft.com/office/drawing/2014/main" id="{802D9E74-8F03-793F-7079-7FE4FE86A90D}"/>
              </a:ext>
            </a:extLst>
          </p:cNvPr>
          <p:cNvSpPr txBox="1"/>
          <p:nvPr/>
        </p:nvSpPr>
        <p:spPr>
          <a:xfrm>
            <a:off x="0" y="0"/>
            <a:ext cx="953588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Perfil imagen de marca </a:t>
            </a: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 </a:t>
            </a:r>
            <a:r>
              <a:rPr kumimoji="0" lang="es-ES"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Atributos de marca</a:t>
            </a:r>
            <a:endParaRPr kumimoji="0" lang="es-E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pic>
        <p:nvPicPr>
          <p:cNvPr id="2" name="Imagen 1">
            <a:extLst>
              <a:ext uri="{FF2B5EF4-FFF2-40B4-BE49-F238E27FC236}">
                <a16:creationId xmlns:a16="http://schemas.microsoft.com/office/drawing/2014/main" id="{0F2001B2-B012-B7F8-3747-30922BE342C4}"/>
              </a:ext>
            </a:extLst>
          </p:cNvPr>
          <p:cNvPicPr>
            <a:picLocks noChangeAspect="1"/>
          </p:cNvPicPr>
          <p:nvPr/>
        </p:nvPicPr>
        <p:blipFill>
          <a:blip r:embed="rId2"/>
          <a:stretch>
            <a:fillRect/>
          </a:stretch>
        </p:blipFill>
        <p:spPr>
          <a:xfrm>
            <a:off x="5919845" y="2327461"/>
            <a:ext cx="705433" cy="200914"/>
          </a:xfrm>
          <a:prstGeom prst="rect">
            <a:avLst/>
          </a:prstGeom>
        </p:spPr>
      </p:pic>
      <p:pic>
        <p:nvPicPr>
          <p:cNvPr id="3" name="Imagen 2">
            <a:extLst>
              <a:ext uri="{FF2B5EF4-FFF2-40B4-BE49-F238E27FC236}">
                <a16:creationId xmlns:a16="http://schemas.microsoft.com/office/drawing/2014/main" id="{2793DD7F-5827-96A3-492D-1C5726DAD949}"/>
              </a:ext>
            </a:extLst>
          </p:cNvPr>
          <p:cNvPicPr>
            <a:picLocks noChangeAspect="1"/>
          </p:cNvPicPr>
          <p:nvPr/>
        </p:nvPicPr>
        <p:blipFill>
          <a:blip r:embed="rId3"/>
          <a:srcRect t="10000" b="13266"/>
          <a:stretch>
            <a:fillRect/>
          </a:stretch>
        </p:blipFill>
        <p:spPr>
          <a:xfrm>
            <a:off x="6717452" y="2309094"/>
            <a:ext cx="705433" cy="237649"/>
          </a:xfrm>
          <a:prstGeom prst="rect">
            <a:avLst/>
          </a:prstGeom>
        </p:spPr>
      </p:pic>
      <p:pic>
        <p:nvPicPr>
          <p:cNvPr id="7" name="Imagen 6">
            <a:extLst>
              <a:ext uri="{FF2B5EF4-FFF2-40B4-BE49-F238E27FC236}">
                <a16:creationId xmlns:a16="http://schemas.microsoft.com/office/drawing/2014/main" id="{C181AA8A-1942-E069-A6AB-0BB9F0754B7C}"/>
              </a:ext>
            </a:extLst>
          </p:cNvPr>
          <p:cNvPicPr>
            <a:picLocks noChangeAspect="1"/>
          </p:cNvPicPr>
          <p:nvPr/>
        </p:nvPicPr>
        <p:blipFill>
          <a:blip r:embed="rId4"/>
          <a:stretch>
            <a:fillRect/>
          </a:stretch>
        </p:blipFill>
        <p:spPr>
          <a:xfrm>
            <a:off x="7679915" y="2241825"/>
            <a:ext cx="399369" cy="336677"/>
          </a:xfrm>
          <a:prstGeom prst="rect">
            <a:avLst/>
          </a:prstGeom>
        </p:spPr>
      </p:pic>
      <p:pic>
        <p:nvPicPr>
          <p:cNvPr id="10" name="Imagen 9">
            <a:extLst>
              <a:ext uri="{FF2B5EF4-FFF2-40B4-BE49-F238E27FC236}">
                <a16:creationId xmlns:a16="http://schemas.microsoft.com/office/drawing/2014/main" id="{68D16FCD-0A2C-43A4-85B8-06A7C78202B4}"/>
              </a:ext>
            </a:extLst>
          </p:cNvPr>
          <p:cNvPicPr>
            <a:picLocks noChangeAspect="1"/>
          </p:cNvPicPr>
          <p:nvPr/>
        </p:nvPicPr>
        <p:blipFill>
          <a:blip r:embed="rId5"/>
          <a:srcRect l="16070" t="40125" r="13394" b="40297"/>
          <a:stretch>
            <a:fillRect/>
          </a:stretch>
        </p:blipFill>
        <p:spPr>
          <a:xfrm>
            <a:off x="8295202" y="2341822"/>
            <a:ext cx="643202" cy="155648"/>
          </a:xfrm>
          <a:prstGeom prst="rect">
            <a:avLst/>
          </a:prstGeom>
        </p:spPr>
      </p:pic>
      <p:pic>
        <p:nvPicPr>
          <p:cNvPr id="11" name="Imagen 10">
            <a:extLst>
              <a:ext uri="{FF2B5EF4-FFF2-40B4-BE49-F238E27FC236}">
                <a16:creationId xmlns:a16="http://schemas.microsoft.com/office/drawing/2014/main" id="{7CDC3E9D-F776-79EB-EFB6-6B5226194822}"/>
              </a:ext>
            </a:extLst>
          </p:cNvPr>
          <p:cNvPicPr>
            <a:picLocks noChangeAspect="1"/>
          </p:cNvPicPr>
          <p:nvPr/>
        </p:nvPicPr>
        <p:blipFill>
          <a:blip r:embed="rId6"/>
          <a:stretch>
            <a:fillRect/>
          </a:stretch>
        </p:blipFill>
        <p:spPr>
          <a:xfrm>
            <a:off x="8976116" y="2241825"/>
            <a:ext cx="754225" cy="314889"/>
          </a:xfrm>
          <a:prstGeom prst="rect">
            <a:avLst/>
          </a:prstGeom>
        </p:spPr>
      </p:pic>
      <p:pic>
        <p:nvPicPr>
          <p:cNvPr id="12" name="Imagen 11">
            <a:extLst>
              <a:ext uri="{FF2B5EF4-FFF2-40B4-BE49-F238E27FC236}">
                <a16:creationId xmlns:a16="http://schemas.microsoft.com/office/drawing/2014/main" id="{DC9AC1F3-ACFA-0267-2017-1587349BABD7}"/>
              </a:ext>
            </a:extLst>
          </p:cNvPr>
          <p:cNvPicPr>
            <a:picLocks noChangeAspect="1"/>
          </p:cNvPicPr>
          <p:nvPr/>
        </p:nvPicPr>
        <p:blipFill>
          <a:blip r:embed="rId7"/>
          <a:stretch>
            <a:fillRect/>
          </a:stretch>
        </p:blipFill>
        <p:spPr>
          <a:xfrm>
            <a:off x="9635028" y="2217829"/>
            <a:ext cx="754225" cy="311626"/>
          </a:xfrm>
          <a:prstGeom prst="rect">
            <a:avLst/>
          </a:prstGeom>
        </p:spPr>
      </p:pic>
      <p:pic>
        <p:nvPicPr>
          <p:cNvPr id="13" name="Imagen 12">
            <a:extLst>
              <a:ext uri="{FF2B5EF4-FFF2-40B4-BE49-F238E27FC236}">
                <a16:creationId xmlns:a16="http://schemas.microsoft.com/office/drawing/2014/main" id="{CBB89967-3563-632D-38A5-2111FBC9979A}"/>
              </a:ext>
            </a:extLst>
          </p:cNvPr>
          <p:cNvPicPr>
            <a:picLocks noChangeAspect="1"/>
          </p:cNvPicPr>
          <p:nvPr/>
        </p:nvPicPr>
        <p:blipFill>
          <a:blip r:embed="rId8"/>
          <a:stretch>
            <a:fillRect/>
          </a:stretch>
        </p:blipFill>
        <p:spPr>
          <a:xfrm>
            <a:off x="10490173" y="2181307"/>
            <a:ext cx="399369" cy="375407"/>
          </a:xfrm>
          <a:prstGeom prst="rect">
            <a:avLst/>
          </a:prstGeom>
        </p:spPr>
      </p:pic>
      <p:pic>
        <p:nvPicPr>
          <p:cNvPr id="14" name="Imagen 13">
            <a:extLst>
              <a:ext uri="{FF2B5EF4-FFF2-40B4-BE49-F238E27FC236}">
                <a16:creationId xmlns:a16="http://schemas.microsoft.com/office/drawing/2014/main" id="{9A431319-2752-7E04-9E3A-BFB7F94DB2A7}"/>
              </a:ext>
            </a:extLst>
          </p:cNvPr>
          <p:cNvPicPr>
            <a:picLocks noChangeAspect="1"/>
          </p:cNvPicPr>
          <p:nvPr/>
        </p:nvPicPr>
        <p:blipFill>
          <a:blip r:embed="rId9"/>
          <a:stretch>
            <a:fillRect/>
          </a:stretch>
        </p:blipFill>
        <p:spPr>
          <a:xfrm>
            <a:off x="11199193" y="2197111"/>
            <a:ext cx="502905" cy="375408"/>
          </a:xfrm>
          <a:prstGeom prst="rect">
            <a:avLst/>
          </a:prstGeom>
        </p:spPr>
      </p:pic>
      <p:sp>
        <p:nvSpPr>
          <p:cNvPr id="17" name="Rectángulo: esquinas redondeadas 16">
            <a:extLst>
              <a:ext uri="{FF2B5EF4-FFF2-40B4-BE49-F238E27FC236}">
                <a16:creationId xmlns:a16="http://schemas.microsoft.com/office/drawing/2014/main" id="{CEFF22AF-376D-7C7F-E51E-B0A936DEF535}"/>
              </a:ext>
            </a:extLst>
          </p:cNvPr>
          <p:cNvSpPr/>
          <p:nvPr/>
        </p:nvSpPr>
        <p:spPr>
          <a:xfrm>
            <a:off x="545921" y="2427147"/>
            <a:ext cx="121137" cy="143268"/>
          </a:xfrm>
          <a:prstGeom prst="roundRect">
            <a:avLst/>
          </a:prstGeom>
          <a:solidFill>
            <a:srgbClr val="C5F5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 Box 5">
            <a:extLst>
              <a:ext uri="{FF2B5EF4-FFF2-40B4-BE49-F238E27FC236}">
                <a16:creationId xmlns:a16="http://schemas.microsoft.com/office/drawing/2014/main" id="{DD27A0B5-B9BF-5D46-ABA9-72191530B3DF}"/>
              </a:ext>
            </a:extLst>
          </p:cNvPr>
          <p:cNvSpPr txBox="1">
            <a:spLocks noChangeArrowheads="1"/>
          </p:cNvSpPr>
          <p:nvPr/>
        </p:nvSpPr>
        <p:spPr bwMode="auto">
          <a:xfrm>
            <a:off x="622672" y="2341822"/>
            <a:ext cx="2100468" cy="292366"/>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Diferenciales de categoría</a:t>
            </a:r>
            <a:endParaRPr kumimoji="0" lang="es-ES"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003255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9CB92264-A96F-7E9E-588C-1E7DCEDA2C53}"/>
              </a:ext>
            </a:extLst>
          </p:cNvPr>
          <p:cNvSpPr txBox="1"/>
          <p:nvPr/>
        </p:nvSpPr>
        <p:spPr>
          <a:xfrm>
            <a:off x="0" y="0"/>
            <a:ext cx="953588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Perfil imagen de marca </a:t>
            </a: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 </a:t>
            </a:r>
            <a:r>
              <a:rPr kumimoji="0" lang="es-ES"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Atributos de marca – Histórico La Santé </a:t>
            </a:r>
            <a:endParaRPr kumimoji="0" lang="es-E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graphicFrame>
        <p:nvGraphicFramePr>
          <p:cNvPr id="10" name="Tabla 9">
            <a:extLst>
              <a:ext uri="{FF2B5EF4-FFF2-40B4-BE49-F238E27FC236}">
                <a16:creationId xmlns:a16="http://schemas.microsoft.com/office/drawing/2014/main" id="{FAC025C0-172F-C85C-4813-534004EB1CF7}"/>
              </a:ext>
            </a:extLst>
          </p:cNvPr>
          <p:cNvGraphicFramePr>
            <a:graphicFrameLocks noGrp="1"/>
          </p:cNvGraphicFramePr>
          <p:nvPr/>
        </p:nvGraphicFramePr>
        <p:xfrm>
          <a:off x="545921" y="2693130"/>
          <a:ext cx="5313703" cy="3465074"/>
        </p:xfrm>
        <a:graphic>
          <a:graphicData uri="http://schemas.openxmlformats.org/drawingml/2006/table">
            <a:tbl>
              <a:tblPr>
                <a:tableStyleId>{2D5ABB26-0587-4C30-8999-92F81FD0307C}</a:tableStyleId>
              </a:tblPr>
              <a:tblGrid>
                <a:gridCol w="5313703">
                  <a:extLst>
                    <a:ext uri="{9D8B030D-6E8A-4147-A177-3AD203B41FA5}">
                      <a16:colId xmlns:a16="http://schemas.microsoft.com/office/drawing/2014/main" val="193562345"/>
                    </a:ext>
                  </a:extLst>
                </a:gridCol>
              </a:tblGrid>
              <a:tr h="348208">
                <a:tc>
                  <a:txBody>
                    <a:bodyPr/>
                    <a:lstStyle/>
                    <a:p>
                      <a:pPr algn="just" rtl="0" fontAlgn="ctr">
                        <a:buNone/>
                      </a:pPr>
                      <a:r>
                        <a:rPr lang="es-MX" sz="1000" b="0" i="0" u="none" strike="noStrike" dirty="0">
                          <a:solidFill>
                            <a:srgbClr val="000000"/>
                          </a:solidFill>
                          <a:effectLst/>
                          <a:latin typeface="Century Gothic" panose="020B0502020202020204" pitchFamily="34" charset="0"/>
                        </a:rPr>
                        <a:t>Tienen varias presentaciones (comprimidos, jarabes, cápsulas, etc.)</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9640431"/>
                  </a:ext>
                </a:extLst>
              </a:tr>
              <a:tr h="361779">
                <a:tc>
                  <a:txBody>
                    <a:bodyPr/>
                    <a:lstStyle/>
                    <a:p>
                      <a:pPr algn="just" rtl="0" fontAlgn="ctr">
                        <a:buNone/>
                      </a:pPr>
                      <a:r>
                        <a:rPr lang="es-MX" sz="1000" b="0" i="0" u="none" strike="noStrike" dirty="0">
                          <a:solidFill>
                            <a:srgbClr val="000000"/>
                          </a:solidFill>
                          <a:effectLst/>
                          <a:latin typeface="Century Gothic" panose="020B0502020202020204" pitchFamily="34" charset="0"/>
                        </a:rPr>
                        <a:t>Tienen un portafolio amplio y variado de productos</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078237"/>
                  </a:ext>
                </a:extLst>
              </a:tr>
              <a:tr h="349274">
                <a:tc>
                  <a:txBody>
                    <a:bodyPr/>
                    <a:lstStyle/>
                    <a:p>
                      <a:pPr algn="just" rtl="0" fontAlgn="ctr">
                        <a:buNone/>
                      </a:pPr>
                      <a:r>
                        <a:rPr lang="es-MX" sz="1000" b="0" i="0" u="none" strike="noStrike">
                          <a:solidFill>
                            <a:srgbClr val="000000"/>
                          </a:solidFill>
                          <a:effectLst/>
                          <a:latin typeface="Century Gothic" panose="020B0502020202020204" pitchFamily="34" charset="0"/>
                        </a:rPr>
                        <a:t>Son medicamentos que se reconocen fácilmente en góndola y en casa</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3620954"/>
                  </a:ext>
                </a:extLst>
              </a:tr>
              <a:tr h="359546">
                <a:tc>
                  <a:txBody>
                    <a:bodyPr/>
                    <a:lstStyle/>
                    <a:p>
                      <a:pPr algn="just" rtl="0" fontAlgn="ctr">
                        <a:buNone/>
                      </a:pPr>
                      <a:r>
                        <a:rPr lang="es-MX" sz="1000" b="0" i="0" u="none" strike="noStrike" dirty="0">
                          <a:solidFill>
                            <a:srgbClr val="000000"/>
                          </a:solidFill>
                          <a:effectLst/>
                          <a:latin typeface="Century Gothic" panose="020B0502020202020204" pitchFamily="34" charset="0"/>
                        </a:rPr>
                        <a:t>Tiene los empaques más atractivos, legibles y diferenciales</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6807167"/>
                  </a:ext>
                </a:extLst>
              </a:tr>
              <a:tr h="337496">
                <a:tc>
                  <a:txBody>
                    <a:bodyPr/>
                    <a:lstStyle/>
                    <a:p>
                      <a:pPr algn="just" rtl="0" fontAlgn="ctr">
                        <a:buNone/>
                      </a:pPr>
                      <a:r>
                        <a:rPr lang="es-MX" sz="1000" b="0" i="0" u="none" strike="noStrike">
                          <a:solidFill>
                            <a:srgbClr val="000000"/>
                          </a:solidFill>
                          <a:effectLst/>
                          <a:latin typeface="Century Gothic" panose="020B0502020202020204" pitchFamily="34" charset="0"/>
                        </a:rPr>
                        <a:t>Cuentan con medicamentos especializados </a:t>
                      </a:r>
                      <a:r>
                        <a:rPr lang="es-MX" sz="1000" b="1" i="0" u="none" strike="noStrike">
                          <a:solidFill>
                            <a:srgbClr val="000000"/>
                          </a:solidFill>
                          <a:effectLst/>
                          <a:latin typeface="Century Gothic" panose="020B0502020202020204" pitchFamily="34" charset="0"/>
                        </a:rPr>
                        <a:t>nuevo 2025</a:t>
                      </a:r>
                      <a:endParaRPr lang="es-MX" sz="1000" b="0" i="0" u="none" strike="noStrike">
                        <a:solidFill>
                          <a:srgbClr val="000000"/>
                        </a:solidFill>
                        <a:effectLst/>
                        <a:latin typeface="Century Gothic" panose="020B0502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942581"/>
                  </a:ext>
                </a:extLst>
              </a:tr>
              <a:tr h="357619">
                <a:tc>
                  <a:txBody>
                    <a:bodyPr/>
                    <a:lstStyle/>
                    <a:p>
                      <a:pPr algn="just" rtl="0" fontAlgn="ctr">
                        <a:buNone/>
                      </a:pPr>
                      <a:r>
                        <a:rPr lang="es-MX" sz="1000" b="0" i="0" u="none" strike="noStrike" dirty="0">
                          <a:solidFill>
                            <a:srgbClr val="000000"/>
                          </a:solidFill>
                          <a:effectLst/>
                          <a:latin typeface="Century Gothic" panose="020B0502020202020204" pitchFamily="34" charset="0"/>
                        </a:rPr>
                        <a:t>Tienen estudios que certifican su calidad</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680604983"/>
                  </a:ext>
                </a:extLst>
              </a:tr>
              <a:tr h="363216">
                <a:tc>
                  <a:txBody>
                    <a:bodyPr/>
                    <a:lstStyle/>
                    <a:p>
                      <a:pPr algn="just" rtl="0" fontAlgn="ctr">
                        <a:buNone/>
                      </a:pPr>
                      <a:r>
                        <a:rPr lang="es-MX" sz="1000" b="0" i="0" u="none" strike="noStrike">
                          <a:solidFill>
                            <a:srgbClr val="000000"/>
                          </a:solidFill>
                          <a:effectLst/>
                          <a:latin typeface="Century Gothic" panose="020B0502020202020204" pitchFamily="34" charset="0"/>
                        </a:rPr>
                        <a:t>Son los que me ofrece el dependiente de la farmacia/droguista/EPS</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3365995"/>
                  </a:ext>
                </a:extLst>
              </a:tr>
              <a:tr h="361779">
                <a:tc>
                  <a:txBody>
                    <a:bodyPr/>
                    <a:lstStyle/>
                    <a:p>
                      <a:pPr algn="just" rtl="0" fontAlgn="ctr">
                        <a:buNone/>
                      </a:pPr>
                      <a:r>
                        <a:rPr lang="es-MX" sz="1000" b="0" i="0" u="none" strike="noStrike" dirty="0">
                          <a:solidFill>
                            <a:srgbClr val="000000"/>
                          </a:solidFill>
                          <a:effectLst/>
                          <a:latin typeface="Century Gothic" panose="020B0502020202020204" pitchFamily="34" charset="0"/>
                        </a:rPr>
                        <a:t>Respaldado por profesionales de la salud</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44104319"/>
                  </a:ext>
                </a:extLst>
              </a:tr>
              <a:tr h="306120">
                <a:tc>
                  <a:txBody>
                    <a:bodyPr/>
                    <a:lstStyle/>
                    <a:p>
                      <a:pPr algn="just" rtl="0" fontAlgn="ctr">
                        <a:buNone/>
                      </a:pPr>
                      <a:r>
                        <a:rPr lang="es-MX" sz="1000" b="0" i="0" u="none" strike="noStrike" dirty="0">
                          <a:solidFill>
                            <a:srgbClr val="000000"/>
                          </a:solidFill>
                          <a:effectLst/>
                          <a:latin typeface="Century Gothic" panose="020B0502020202020204" pitchFamily="34" charset="0"/>
                        </a:rPr>
                        <a:t>Respaldo de una marca/laboratorio reconocido</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51835622"/>
                  </a:ext>
                </a:extLst>
              </a:tr>
              <a:tr h="320037">
                <a:tc>
                  <a:txBody>
                    <a:bodyPr/>
                    <a:lstStyle/>
                    <a:p>
                      <a:pPr algn="just" rtl="0" fontAlgn="ctr">
                        <a:buNone/>
                      </a:pPr>
                      <a:r>
                        <a:rPr lang="es-MX" sz="1000" b="0" i="0" u="none" strike="noStrike" dirty="0">
                          <a:solidFill>
                            <a:srgbClr val="000000"/>
                          </a:solidFill>
                          <a:effectLst/>
                          <a:latin typeface="Century Gothic" panose="020B0502020202020204" pitchFamily="34" charset="0"/>
                        </a:rPr>
                        <a:t>Cuentan con una larga trayectoria/buena reputación </a:t>
                      </a:r>
                      <a:r>
                        <a:rPr lang="es-MX"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6180049"/>
                  </a:ext>
                </a:extLst>
              </a:tr>
            </a:tbl>
          </a:graphicData>
        </a:graphic>
      </p:graphicFrame>
      <p:graphicFrame>
        <p:nvGraphicFramePr>
          <p:cNvPr id="11" name="Tabla 10">
            <a:extLst>
              <a:ext uri="{FF2B5EF4-FFF2-40B4-BE49-F238E27FC236}">
                <a16:creationId xmlns:a16="http://schemas.microsoft.com/office/drawing/2014/main" id="{DAA5D98B-2CC6-B9E2-CF01-EDED0ABC29AA}"/>
              </a:ext>
            </a:extLst>
          </p:cNvPr>
          <p:cNvGraphicFramePr>
            <a:graphicFrameLocks noGrp="1"/>
          </p:cNvGraphicFramePr>
          <p:nvPr/>
        </p:nvGraphicFramePr>
        <p:xfrm>
          <a:off x="5859624" y="2687217"/>
          <a:ext cx="5527244" cy="3483024"/>
        </p:xfrm>
        <a:graphic>
          <a:graphicData uri="http://schemas.openxmlformats.org/drawingml/2006/table">
            <a:tbl>
              <a:tblPr>
                <a:tableStyleId>{2D5ABB26-0587-4C30-8999-92F81FD0307C}</a:tableStyleId>
              </a:tblPr>
              <a:tblGrid>
                <a:gridCol w="1826231">
                  <a:extLst>
                    <a:ext uri="{9D8B030D-6E8A-4147-A177-3AD203B41FA5}">
                      <a16:colId xmlns:a16="http://schemas.microsoft.com/office/drawing/2014/main" val="193562345"/>
                    </a:ext>
                  </a:extLst>
                </a:gridCol>
                <a:gridCol w="1910942">
                  <a:extLst>
                    <a:ext uri="{9D8B030D-6E8A-4147-A177-3AD203B41FA5}">
                      <a16:colId xmlns:a16="http://schemas.microsoft.com/office/drawing/2014/main" val="3183807864"/>
                    </a:ext>
                  </a:extLst>
                </a:gridCol>
                <a:gridCol w="1790071">
                  <a:extLst>
                    <a:ext uri="{9D8B030D-6E8A-4147-A177-3AD203B41FA5}">
                      <a16:colId xmlns:a16="http://schemas.microsoft.com/office/drawing/2014/main" val="2993200650"/>
                    </a:ext>
                  </a:extLst>
                </a:gridCol>
              </a:tblGrid>
              <a:tr h="351902">
                <a:tc>
                  <a:txBody>
                    <a:bodyPr/>
                    <a:lstStyle/>
                    <a:p>
                      <a:pPr algn="ctr" fontAlgn="ctr">
                        <a:buNone/>
                      </a:pPr>
                      <a:r>
                        <a:rPr lang="es-MX" sz="1100" b="0" i="0" u="none" strike="noStrike" dirty="0">
                          <a:solidFill>
                            <a:srgbClr val="000000"/>
                          </a:solidFill>
                          <a:effectLst/>
                          <a:latin typeface="Century Gothic" panose="020B0502020202020204" pitchFamily="34" charset="0"/>
                        </a:rPr>
                        <a:t>3,0%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332300"/>
                  </a:ext>
                </a:extLst>
              </a:tr>
              <a:tr h="351902">
                <a:tc>
                  <a:txBody>
                    <a:bodyPr/>
                    <a:lstStyle/>
                    <a:p>
                      <a:pPr algn="ctr" fontAlgn="ctr">
                        <a:buNone/>
                      </a:pPr>
                      <a:r>
                        <a:rPr lang="es-MX" sz="1100" b="1" i="0" u="none" strike="noStrike" dirty="0">
                          <a:solidFill>
                            <a:srgbClr val="00B050"/>
                          </a:solidFill>
                          <a:effectLst/>
                          <a:latin typeface="Century Gothic" panose="020B0502020202020204" pitchFamily="34" charset="0"/>
                        </a:rPr>
                        <a:t>7,7%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0124754"/>
                  </a:ext>
                </a:extLst>
              </a:tr>
              <a:tr h="351902">
                <a:tc>
                  <a:txBody>
                    <a:bodyPr/>
                    <a:lstStyle/>
                    <a:p>
                      <a:pPr algn="ctr" fontAlgn="ctr">
                        <a:buNone/>
                      </a:pPr>
                      <a:r>
                        <a:rPr lang="es-MX" sz="1100" b="1" i="0" u="none" strike="noStrike" dirty="0">
                          <a:solidFill>
                            <a:srgbClr val="00B050"/>
                          </a:solidFill>
                          <a:effectLst/>
                          <a:latin typeface="Century Gothic" panose="020B0502020202020204" pitchFamily="34" charset="0"/>
                        </a:rPr>
                        <a:t>5,5%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-0,7%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9640431"/>
                  </a:ext>
                </a:extLst>
              </a:tr>
              <a:tr h="351902">
                <a:tc>
                  <a:txBody>
                    <a:bodyPr/>
                    <a:lstStyle/>
                    <a:p>
                      <a:pPr algn="ctr" fontAlgn="ctr">
                        <a:buNone/>
                      </a:pPr>
                      <a:r>
                        <a:rPr lang="es-MX" sz="1100" b="0" i="0" u="none" strike="noStrike" dirty="0">
                          <a:solidFill>
                            <a:srgbClr val="000000"/>
                          </a:solidFill>
                          <a:effectLst/>
                          <a:latin typeface="Century Gothic" panose="020B0502020202020204" pitchFamily="34" charset="0"/>
                        </a:rPr>
                        <a:t>0,5%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1078237"/>
                  </a:ext>
                </a:extLst>
              </a:tr>
              <a:tr h="351902">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00B050"/>
                          </a:solidFill>
                          <a:effectLst/>
                          <a:latin typeface="Century Gothic" panose="020B0502020202020204" pitchFamily="34" charset="0"/>
                        </a:rPr>
                        <a:t>6,9%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3620954"/>
                  </a:ext>
                </a:extLst>
              </a:tr>
              <a:tr h="351902">
                <a:tc>
                  <a:txBody>
                    <a:bodyPr/>
                    <a:lstStyle/>
                    <a:p>
                      <a:pPr algn="ctr" fontAlgn="ctr">
                        <a:buNone/>
                      </a:pPr>
                      <a:r>
                        <a:rPr lang="es-MX" sz="1100" b="1" i="0" u="none" strike="noStrike" dirty="0">
                          <a:solidFill>
                            <a:srgbClr val="C00000"/>
                          </a:solidFill>
                          <a:effectLst/>
                          <a:latin typeface="Century Gothic" panose="020B0502020202020204" pitchFamily="34" charset="0"/>
                        </a:rPr>
                        <a:t>-7,5%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6807167"/>
                  </a:ext>
                </a:extLst>
              </a:tr>
              <a:tr h="351902">
                <a:tc>
                  <a:txBody>
                    <a:bodyPr/>
                    <a:lstStyle/>
                    <a:p>
                      <a:pPr algn="ctr" fontAlgn="ctr">
                        <a:buNone/>
                      </a:pPr>
                      <a:r>
                        <a:rPr lang="es-MX" sz="1100" b="0" i="0" u="none" strike="noStrike" dirty="0">
                          <a:solidFill>
                            <a:srgbClr val="000000"/>
                          </a:solidFill>
                          <a:effectLst/>
                          <a:latin typeface="Century Gothic" panose="020B0502020202020204" pitchFamily="34" charset="0"/>
                        </a:rPr>
                        <a:t>-0,2%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6942581"/>
                  </a:ext>
                </a:extLst>
              </a:tr>
              <a:tr h="351902">
                <a:tc>
                  <a:txBody>
                    <a:bodyPr/>
                    <a:lstStyle/>
                    <a:p>
                      <a:pPr algn="ctr" fontAlgn="ctr">
                        <a:buNone/>
                      </a:pPr>
                      <a:r>
                        <a:rPr lang="es-MX" sz="1100" b="1" i="0" u="none" strike="noStrike" dirty="0">
                          <a:solidFill>
                            <a:srgbClr val="C00000"/>
                          </a:solidFill>
                          <a:effectLst/>
                          <a:latin typeface="Century Gothic" panose="020B0502020202020204" pitchFamily="34" charset="0"/>
                        </a:rPr>
                        <a:t>-7,4%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680604983"/>
                  </a:ext>
                </a:extLst>
              </a:tr>
              <a:tr h="315906">
                <a:tc>
                  <a:txBody>
                    <a:bodyPr/>
                    <a:lstStyle/>
                    <a:p>
                      <a:pPr algn="ctr" fontAlgn="ctr">
                        <a:buNone/>
                      </a:pPr>
                      <a:r>
                        <a:rPr lang="es-MX" sz="1100" b="0" i="0" u="none" strike="noStrike" dirty="0">
                          <a:solidFill>
                            <a:srgbClr val="000000"/>
                          </a:solidFill>
                          <a:effectLst/>
                          <a:latin typeface="Century Gothic" panose="020B050202020202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51835622"/>
                  </a:ext>
                </a:extLst>
              </a:tr>
              <a:tr h="351902">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046261"/>
                  </a:ext>
                </a:extLst>
              </a:tr>
            </a:tbl>
          </a:graphicData>
        </a:graphic>
      </p:graphicFrame>
      <p:sp>
        <p:nvSpPr>
          <p:cNvPr id="12" name="Rectángulo: esquinas redondeadas 11">
            <a:extLst>
              <a:ext uri="{FF2B5EF4-FFF2-40B4-BE49-F238E27FC236}">
                <a16:creationId xmlns:a16="http://schemas.microsoft.com/office/drawing/2014/main" id="{2448B088-D199-0B26-351D-C11846CCCFAC}"/>
              </a:ext>
            </a:extLst>
          </p:cNvPr>
          <p:cNvSpPr/>
          <p:nvPr/>
        </p:nvSpPr>
        <p:spPr>
          <a:xfrm>
            <a:off x="9580276" y="2228294"/>
            <a:ext cx="1806592" cy="4305619"/>
          </a:xfrm>
          <a:prstGeom prst="roundRect">
            <a:avLst>
              <a:gd name="adj" fmla="val 4961"/>
            </a:avLst>
          </a:prstGeom>
          <a:noFill/>
          <a:ln w="28575">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Tabla 12">
            <a:extLst>
              <a:ext uri="{FF2B5EF4-FFF2-40B4-BE49-F238E27FC236}">
                <a16:creationId xmlns:a16="http://schemas.microsoft.com/office/drawing/2014/main" id="{40BCDD2B-75E4-56D3-0A1D-C210C7A215DD}"/>
              </a:ext>
            </a:extLst>
          </p:cNvPr>
          <p:cNvGraphicFramePr>
            <a:graphicFrameLocks noGrp="1"/>
          </p:cNvGraphicFramePr>
          <p:nvPr/>
        </p:nvGraphicFramePr>
        <p:xfrm>
          <a:off x="3349691" y="6305314"/>
          <a:ext cx="8037177" cy="228600"/>
        </p:xfrm>
        <a:graphic>
          <a:graphicData uri="http://schemas.openxmlformats.org/drawingml/2006/table">
            <a:tbl>
              <a:tblPr firstRow="1" bandRow="1">
                <a:tableStyleId>{5C22544A-7EE6-4342-B048-85BDC9FD1C3A}</a:tableStyleId>
              </a:tblPr>
              <a:tblGrid>
                <a:gridCol w="2481942">
                  <a:extLst>
                    <a:ext uri="{9D8B030D-6E8A-4147-A177-3AD203B41FA5}">
                      <a16:colId xmlns:a16="http://schemas.microsoft.com/office/drawing/2014/main" val="2880264393"/>
                    </a:ext>
                  </a:extLst>
                </a:gridCol>
                <a:gridCol w="1854503">
                  <a:extLst>
                    <a:ext uri="{9D8B030D-6E8A-4147-A177-3AD203B41FA5}">
                      <a16:colId xmlns:a16="http://schemas.microsoft.com/office/drawing/2014/main" val="4032605005"/>
                    </a:ext>
                  </a:extLst>
                </a:gridCol>
                <a:gridCol w="1915064">
                  <a:extLst>
                    <a:ext uri="{9D8B030D-6E8A-4147-A177-3AD203B41FA5}">
                      <a16:colId xmlns:a16="http://schemas.microsoft.com/office/drawing/2014/main" val="3237493239"/>
                    </a:ext>
                  </a:extLst>
                </a:gridCol>
                <a:gridCol w="1785668">
                  <a:extLst>
                    <a:ext uri="{9D8B030D-6E8A-4147-A177-3AD203B41FA5}">
                      <a16:colId xmlns:a16="http://schemas.microsoft.com/office/drawing/2014/main" val="2946803110"/>
                    </a:ext>
                  </a:extLst>
                </a:gridCol>
              </a:tblGrid>
              <a:tr h="0">
                <a:tc>
                  <a:txBody>
                    <a:bodyPr/>
                    <a:lstStyle/>
                    <a:p>
                      <a:pPr algn="ctr"/>
                      <a:r>
                        <a:rPr lang="es-CO" sz="900" dirty="0">
                          <a:solidFill>
                            <a:schemeClr val="tx1"/>
                          </a:solidFill>
                          <a:latin typeface="Century Gothic" panose="020B0502020202020204" pitchFamily="34" charset="0"/>
                        </a:rPr>
                        <a:t>Base asociación de marca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100" b="0" i="0" u="none" strike="noStrike" dirty="0">
                          <a:solidFill>
                            <a:srgbClr val="000000"/>
                          </a:solidFill>
                          <a:effectLst/>
                          <a:latin typeface="Century Gothic" panose="020B0502020202020204" pitchFamily="34" charset="0"/>
                        </a:rPr>
                        <a:t>314</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100" b="0" i="0" u="none" strike="noStrike" dirty="0">
                          <a:solidFill>
                            <a:srgbClr val="000000"/>
                          </a:solidFill>
                          <a:effectLst/>
                          <a:latin typeface="Century Gothic" panose="020B0502020202020204" pitchFamily="34" charset="0"/>
                        </a:rPr>
                        <a:t>292</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100" b="0" i="0" u="none" strike="noStrike" dirty="0">
                          <a:solidFill>
                            <a:srgbClr val="000000"/>
                          </a:solidFill>
                          <a:effectLst/>
                          <a:latin typeface="Century Gothic" panose="020B0502020202020204" pitchFamily="34" charset="0"/>
                        </a:rPr>
                        <a:t>301</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2176144"/>
                  </a:ext>
                </a:extLst>
              </a:tr>
            </a:tbl>
          </a:graphicData>
        </a:graphic>
      </p:graphicFrame>
      <p:sp>
        <p:nvSpPr>
          <p:cNvPr id="32" name="Text Box 5">
            <a:extLst>
              <a:ext uri="{FF2B5EF4-FFF2-40B4-BE49-F238E27FC236}">
                <a16:creationId xmlns:a16="http://schemas.microsoft.com/office/drawing/2014/main" id="{A2A954AB-8AFA-9A65-C1C6-D3BE6860C053}"/>
              </a:ext>
            </a:extLst>
          </p:cNvPr>
          <p:cNvSpPr txBox="1">
            <a:spLocks noChangeArrowheads="1"/>
          </p:cNvSpPr>
          <p:nvPr/>
        </p:nvSpPr>
        <p:spPr bwMode="auto">
          <a:xfrm>
            <a:off x="6308743" y="2317907"/>
            <a:ext cx="805957" cy="369310"/>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2020</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3" name="Text Box 5">
            <a:extLst>
              <a:ext uri="{FF2B5EF4-FFF2-40B4-BE49-F238E27FC236}">
                <a16:creationId xmlns:a16="http://schemas.microsoft.com/office/drawing/2014/main" id="{85B959F1-D4E4-8EB1-7C06-4945BF960649}"/>
              </a:ext>
            </a:extLst>
          </p:cNvPr>
          <p:cNvSpPr txBox="1">
            <a:spLocks noChangeArrowheads="1"/>
          </p:cNvSpPr>
          <p:nvPr/>
        </p:nvSpPr>
        <p:spPr bwMode="auto">
          <a:xfrm>
            <a:off x="8229240" y="2308087"/>
            <a:ext cx="805957" cy="369310"/>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2022</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4" name="Text Box 5">
            <a:extLst>
              <a:ext uri="{FF2B5EF4-FFF2-40B4-BE49-F238E27FC236}">
                <a16:creationId xmlns:a16="http://schemas.microsoft.com/office/drawing/2014/main" id="{5377FC3E-ACC3-19B0-1CBA-1FB8CC081D4E}"/>
              </a:ext>
            </a:extLst>
          </p:cNvPr>
          <p:cNvSpPr txBox="1">
            <a:spLocks noChangeArrowheads="1"/>
          </p:cNvSpPr>
          <p:nvPr/>
        </p:nvSpPr>
        <p:spPr bwMode="auto">
          <a:xfrm>
            <a:off x="10128295" y="2317907"/>
            <a:ext cx="805957" cy="369310"/>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2025</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7" name="Rectángulo: esquinas redondeadas 36">
            <a:extLst>
              <a:ext uri="{FF2B5EF4-FFF2-40B4-BE49-F238E27FC236}">
                <a16:creationId xmlns:a16="http://schemas.microsoft.com/office/drawing/2014/main" id="{20A0FEF7-12F9-3FCA-F93E-B3518123BF3F}"/>
              </a:ext>
            </a:extLst>
          </p:cNvPr>
          <p:cNvSpPr/>
          <p:nvPr/>
        </p:nvSpPr>
        <p:spPr>
          <a:xfrm>
            <a:off x="545921" y="2427147"/>
            <a:ext cx="121137" cy="143268"/>
          </a:xfrm>
          <a:prstGeom prst="roundRect">
            <a:avLst/>
          </a:prstGeom>
          <a:solidFill>
            <a:srgbClr val="C5F5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 Box 5">
            <a:extLst>
              <a:ext uri="{FF2B5EF4-FFF2-40B4-BE49-F238E27FC236}">
                <a16:creationId xmlns:a16="http://schemas.microsoft.com/office/drawing/2014/main" id="{160E437D-34A1-C073-29C1-CE755EF708C1}"/>
              </a:ext>
            </a:extLst>
          </p:cNvPr>
          <p:cNvSpPr txBox="1">
            <a:spLocks noChangeArrowheads="1"/>
          </p:cNvSpPr>
          <p:nvPr/>
        </p:nvSpPr>
        <p:spPr bwMode="auto">
          <a:xfrm>
            <a:off x="622672" y="2341822"/>
            <a:ext cx="2100468" cy="292366"/>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Diferenciales de categoría</a:t>
            </a:r>
            <a:endParaRPr kumimoji="0" lang="es-ES"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endParaRPr>
          </a:p>
        </p:txBody>
      </p:sp>
      <p:sp>
        <p:nvSpPr>
          <p:cNvPr id="39" name="Text Box 5">
            <a:extLst>
              <a:ext uri="{FF2B5EF4-FFF2-40B4-BE49-F238E27FC236}">
                <a16:creationId xmlns:a16="http://schemas.microsoft.com/office/drawing/2014/main" id="{E305E2F5-7721-E0B9-FD1F-A470803A0FEC}"/>
              </a:ext>
            </a:extLst>
          </p:cNvPr>
          <p:cNvSpPr txBox="1">
            <a:spLocks noChangeArrowheads="1"/>
          </p:cNvSpPr>
          <p:nvPr/>
        </p:nvSpPr>
        <p:spPr bwMode="auto">
          <a:xfrm>
            <a:off x="438845" y="850461"/>
            <a:ext cx="11184719" cy="984863"/>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Desde los resultados históricos de La Santé, la marca pareciera orientar sus acciones a tener presencia en productos especializados para la salud, siendo un atributo que en 2025 se le reconoce a la marca; por el contrario, el portafolio amplio de productos y la facilidad de reconocimiento ha dejado de ser “características exclusivas de La Santé”, posiblemente por la consolidación de las acciones realizadas por la marca en términos de imagen y portafolio en los últimos años.</a:t>
            </a: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024609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1B43C-17A0-F511-2884-18E4F78E7B25}"/>
            </a:ext>
          </a:extLst>
        </p:cNvPr>
        <p:cNvGrpSpPr/>
        <p:nvPr/>
      </p:nvGrpSpPr>
      <p:grpSpPr>
        <a:xfrm>
          <a:off x="0" y="0"/>
          <a:ext cx="0" cy="0"/>
          <a:chOff x="0" y="0"/>
          <a:chExt cx="0" cy="0"/>
        </a:xfrm>
      </p:grpSpPr>
      <p:sp>
        <p:nvSpPr>
          <p:cNvPr id="9" name="CuadroTexto 8">
            <a:extLst>
              <a:ext uri="{FF2B5EF4-FFF2-40B4-BE49-F238E27FC236}">
                <a16:creationId xmlns:a16="http://schemas.microsoft.com/office/drawing/2014/main" id="{13159CB9-EB1A-A5BD-FE42-61614488106E}"/>
              </a:ext>
            </a:extLst>
          </p:cNvPr>
          <p:cNvSpPr txBox="1"/>
          <p:nvPr/>
        </p:nvSpPr>
        <p:spPr>
          <a:xfrm>
            <a:off x="0" y="0"/>
            <a:ext cx="738051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Perfil imagen de marca </a:t>
            </a: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 </a:t>
            </a:r>
            <a:r>
              <a:rPr kumimoji="0" lang="es-ES"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Beneficios funcionales</a:t>
            </a:r>
            <a:endParaRPr kumimoji="0" lang="es-E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graphicFrame>
        <p:nvGraphicFramePr>
          <p:cNvPr id="10" name="Tabla 9">
            <a:extLst>
              <a:ext uri="{FF2B5EF4-FFF2-40B4-BE49-F238E27FC236}">
                <a16:creationId xmlns:a16="http://schemas.microsoft.com/office/drawing/2014/main" id="{AD43D66B-C901-FECF-B661-8445373D204E}"/>
              </a:ext>
            </a:extLst>
          </p:cNvPr>
          <p:cNvGraphicFramePr>
            <a:graphicFrameLocks noGrp="1"/>
          </p:cNvGraphicFramePr>
          <p:nvPr/>
        </p:nvGraphicFramePr>
        <p:xfrm>
          <a:off x="545921" y="2693129"/>
          <a:ext cx="5313703" cy="3239087"/>
        </p:xfrm>
        <a:graphic>
          <a:graphicData uri="http://schemas.openxmlformats.org/drawingml/2006/table">
            <a:tbl>
              <a:tblPr>
                <a:tableStyleId>{2D5ABB26-0587-4C30-8999-92F81FD0307C}</a:tableStyleId>
              </a:tblPr>
              <a:tblGrid>
                <a:gridCol w="5313703">
                  <a:extLst>
                    <a:ext uri="{9D8B030D-6E8A-4147-A177-3AD203B41FA5}">
                      <a16:colId xmlns:a16="http://schemas.microsoft.com/office/drawing/2014/main" val="193562345"/>
                    </a:ext>
                  </a:extLst>
                </a:gridCol>
              </a:tblGrid>
              <a:tr h="533547">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Tardan menos tiempo en obtener resultados/ efectividad del medicamento</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9640431"/>
                  </a:ext>
                </a:extLst>
              </a:tr>
              <a:tr h="554341">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No generan demasiados efectos secundarios </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211078237"/>
                  </a:ext>
                </a:extLst>
              </a:tr>
              <a:tr h="535180">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Tienen un precio competitivo</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83620954"/>
                  </a:ext>
                </a:extLst>
              </a:tr>
              <a:tr h="550919">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Fácil de conseguir/ siempre están disponibles</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6807167"/>
                  </a:ext>
                </a:extLst>
              </a:tr>
              <a:tr h="517133">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Son los que ofrecen más ofertas/promociones</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942581"/>
                  </a:ext>
                </a:extLst>
              </a:tr>
              <a:tr h="547967">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Tiene los productos más adecuados para toda la familia  </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0604983"/>
                  </a:ext>
                </a:extLst>
              </a:tr>
            </a:tbl>
          </a:graphicData>
        </a:graphic>
      </p:graphicFrame>
      <p:graphicFrame>
        <p:nvGraphicFramePr>
          <p:cNvPr id="11" name="Tabla 10">
            <a:extLst>
              <a:ext uri="{FF2B5EF4-FFF2-40B4-BE49-F238E27FC236}">
                <a16:creationId xmlns:a16="http://schemas.microsoft.com/office/drawing/2014/main" id="{CDA3DD69-AB35-2F01-5160-ADC79DE9839C}"/>
              </a:ext>
            </a:extLst>
          </p:cNvPr>
          <p:cNvGraphicFramePr>
            <a:graphicFrameLocks noGrp="1"/>
          </p:cNvGraphicFramePr>
          <p:nvPr/>
        </p:nvGraphicFramePr>
        <p:xfrm>
          <a:off x="5859624" y="2687216"/>
          <a:ext cx="5938365" cy="3239082"/>
        </p:xfrm>
        <a:graphic>
          <a:graphicData uri="http://schemas.openxmlformats.org/drawingml/2006/table">
            <a:tbl>
              <a:tblPr>
                <a:tableStyleId>{2D5ABB26-0587-4C30-8999-92F81FD0307C}</a:tableStyleId>
              </a:tblPr>
              <a:tblGrid>
                <a:gridCol w="799388">
                  <a:extLst>
                    <a:ext uri="{9D8B030D-6E8A-4147-A177-3AD203B41FA5}">
                      <a16:colId xmlns:a16="http://schemas.microsoft.com/office/drawing/2014/main" val="193562345"/>
                    </a:ext>
                  </a:extLst>
                </a:gridCol>
                <a:gridCol w="836468">
                  <a:extLst>
                    <a:ext uri="{9D8B030D-6E8A-4147-A177-3AD203B41FA5}">
                      <a16:colId xmlns:a16="http://schemas.microsoft.com/office/drawing/2014/main" val="3183807864"/>
                    </a:ext>
                  </a:extLst>
                </a:gridCol>
                <a:gridCol w="783560">
                  <a:extLst>
                    <a:ext uri="{9D8B030D-6E8A-4147-A177-3AD203B41FA5}">
                      <a16:colId xmlns:a16="http://schemas.microsoft.com/office/drawing/2014/main" val="2993200650"/>
                    </a:ext>
                  </a:extLst>
                </a:gridCol>
                <a:gridCol w="673588">
                  <a:extLst>
                    <a:ext uri="{9D8B030D-6E8A-4147-A177-3AD203B41FA5}">
                      <a16:colId xmlns:a16="http://schemas.microsoft.com/office/drawing/2014/main" val="2241603378"/>
                    </a:ext>
                  </a:extLst>
                </a:gridCol>
                <a:gridCol w="687335">
                  <a:extLst>
                    <a:ext uri="{9D8B030D-6E8A-4147-A177-3AD203B41FA5}">
                      <a16:colId xmlns:a16="http://schemas.microsoft.com/office/drawing/2014/main" val="2338614396"/>
                    </a:ext>
                  </a:extLst>
                </a:gridCol>
                <a:gridCol w="673434">
                  <a:extLst>
                    <a:ext uri="{9D8B030D-6E8A-4147-A177-3AD203B41FA5}">
                      <a16:colId xmlns:a16="http://schemas.microsoft.com/office/drawing/2014/main" val="1921728533"/>
                    </a:ext>
                  </a:extLst>
                </a:gridCol>
                <a:gridCol w="742296">
                  <a:extLst>
                    <a:ext uri="{9D8B030D-6E8A-4147-A177-3AD203B41FA5}">
                      <a16:colId xmlns:a16="http://schemas.microsoft.com/office/drawing/2014/main" val="1455833483"/>
                    </a:ext>
                  </a:extLst>
                </a:gridCol>
                <a:gridCol w="742296">
                  <a:extLst>
                    <a:ext uri="{9D8B030D-6E8A-4147-A177-3AD203B41FA5}">
                      <a16:colId xmlns:a16="http://schemas.microsoft.com/office/drawing/2014/main" val="3968147212"/>
                    </a:ext>
                  </a:extLst>
                </a:gridCol>
              </a:tblGrid>
              <a:tr h="539847">
                <a:tc>
                  <a:txBody>
                    <a:bodyPr/>
                    <a:lstStyle/>
                    <a:p>
                      <a:pPr algn="ctr" fontAlgn="ctr">
                        <a:buNone/>
                      </a:pPr>
                      <a:r>
                        <a:rPr lang="es-MX" sz="1100" b="0" i="0" u="none" strike="noStrike" dirty="0">
                          <a:solidFill>
                            <a:srgbClr val="000000"/>
                          </a:solidFill>
                          <a:effectLst/>
                          <a:latin typeface="Century Gothic" panose="020B0502020202020204" pitchFamily="34" charset="0"/>
                        </a:rPr>
                        <a:t>-0,6%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4,2%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00B050"/>
                          </a:solidFill>
                          <a:effectLst/>
                          <a:latin typeface="Century Gothic" panose="020B0502020202020204" pitchFamily="34" charset="0"/>
                        </a:rPr>
                        <a:t>6,2%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332300"/>
                  </a:ext>
                </a:extLst>
              </a:tr>
              <a:tr h="539847">
                <a:tc>
                  <a:txBody>
                    <a:bodyPr/>
                    <a:lstStyle/>
                    <a:p>
                      <a:pPr algn="ctr" fontAlgn="ctr">
                        <a:buNone/>
                      </a:pPr>
                      <a:r>
                        <a:rPr lang="es-MX" sz="1100" b="0" i="0" u="none" strike="noStrike" dirty="0">
                          <a:solidFill>
                            <a:srgbClr val="000000"/>
                          </a:solidFill>
                          <a:effectLst/>
                          <a:latin typeface="Century Gothic" panose="020B050202020202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-4,3%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2,9%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1" i="0" u="none" strike="noStrike">
                          <a:solidFill>
                            <a:srgbClr val="00B050"/>
                          </a:solidFill>
                          <a:effectLst/>
                          <a:latin typeface="Century Gothic" panose="020B0502020202020204" pitchFamily="34" charset="0"/>
                        </a:rPr>
                        <a:t>5,3%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3,6%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670124754"/>
                  </a:ext>
                </a:extLst>
              </a:tr>
              <a:tr h="539847">
                <a:tc>
                  <a:txBody>
                    <a:bodyPr/>
                    <a:lstStyle/>
                    <a:p>
                      <a:pPr algn="ctr" fontAlgn="ctr">
                        <a:buNone/>
                      </a:pPr>
                      <a:r>
                        <a:rPr lang="es-MX" sz="1100" b="0" i="0" u="none" strike="noStrike">
                          <a:solidFill>
                            <a:srgbClr val="000000"/>
                          </a:solidFill>
                          <a:effectLst/>
                          <a:latin typeface="Century Gothic" panose="020B050202020202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69640431"/>
                  </a:ext>
                </a:extLst>
              </a:tr>
              <a:tr h="539847">
                <a:tc>
                  <a:txBody>
                    <a:bodyPr/>
                    <a:lstStyle/>
                    <a:p>
                      <a:pPr algn="ctr" fontAlgn="ctr">
                        <a:buNone/>
                      </a:pPr>
                      <a:r>
                        <a:rPr lang="es-MX" sz="1100" b="0" i="0" u="none" strike="noStrike">
                          <a:solidFill>
                            <a:srgbClr val="000000"/>
                          </a:solidFill>
                          <a:effectLst/>
                          <a:latin typeface="Century Gothic" panose="020B0502020202020204" pitchFamily="34" charset="0"/>
                        </a:rPr>
                        <a:t>3,5%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-4,2%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1" i="0" u="none" strike="noStrike" dirty="0">
                          <a:solidFill>
                            <a:srgbClr val="C00000"/>
                          </a:solidFill>
                          <a:effectLst/>
                          <a:latin typeface="Century Gothic" panose="020B0502020202020204" pitchFamily="34" charset="0"/>
                        </a:rPr>
                        <a:t>-5,8%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1" i="0" u="none" strike="noStrike">
                          <a:solidFill>
                            <a:srgbClr val="C00000"/>
                          </a:solidFill>
                          <a:effectLst/>
                          <a:latin typeface="Century Gothic" panose="020B0502020202020204" pitchFamily="34" charset="0"/>
                        </a:rPr>
                        <a:t>-5,0%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1" i="0" u="none" strike="noStrike">
                          <a:solidFill>
                            <a:srgbClr val="C00000"/>
                          </a:solidFill>
                          <a:effectLst/>
                          <a:latin typeface="Century Gothic" panose="020B0502020202020204" pitchFamily="34" charset="0"/>
                        </a:rPr>
                        <a:t>-7,9%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1" i="0" u="none" strike="noStrike" dirty="0">
                          <a:solidFill>
                            <a:srgbClr val="C00000"/>
                          </a:solidFill>
                          <a:effectLst/>
                          <a:latin typeface="Century Gothic" panose="020B0502020202020204" pitchFamily="34" charset="0"/>
                        </a:rPr>
                        <a:t>-7,3%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211078237"/>
                  </a:ext>
                </a:extLst>
              </a:tr>
              <a:tr h="539847">
                <a:tc>
                  <a:txBody>
                    <a:bodyPr/>
                    <a:lstStyle/>
                    <a:p>
                      <a:pPr algn="ctr" fontAlgn="ctr">
                        <a:buNone/>
                      </a:pPr>
                      <a:r>
                        <a:rPr lang="es-MX" sz="1100" b="0" i="0" u="none" strike="noStrike" dirty="0">
                          <a:solidFill>
                            <a:schemeClr val="tx1"/>
                          </a:solidFill>
                          <a:effectLst/>
                          <a:latin typeface="Century Gothic" panose="020B0502020202020204" pitchFamily="34" charset="0"/>
                        </a:rPr>
                        <a:t>-4,8%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-3,1%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chemeClr val="tx1"/>
                          </a:solidFill>
                          <a:effectLst/>
                          <a:latin typeface="Century Gothic" panose="020B0502020202020204" pitchFamily="34" charset="0"/>
                        </a:rPr>
                        <a:t>4,0%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3,1%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3,9%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1" i="0" u="none" strike="noStrike">
                          <a:solidFill>
                            <a:srgbClr val="00B050"/>
                          </a:solidFill>
                          <a:effectLst/>
                          <a:latin typeface="Century Gothic" panose="020B0502020202020204" pitchFamily="34" charset="0"/>
                        </a:rPr>
                        <a:t>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3620954"/>
                  </a:ext>
                </a:extLst>
              </a:tr>
              <a:tr h="539847">
                <a:tc>
                  <a:txBody>
                    <a:bodyPr/>
                    <a:lstStyle/>
                    <a:p>
                      <a:pPr algn="ctr" fontAlgn="ctr">
                        <a:buNone/>
                      </a:pPr>
                      <a:r>
                        <a:rPr lang="es-MX" sz="1100" b="0" i="0" u="none" strike="noStrike" dirty="0">
                          <a:solidFill>
                            <a:srgbClr val="000000"/>
                          </a:solidFill>
                          <a:effectLst/>
                          <a:latin typeface="Century Gothic" panose="020B0502020202020204" pitchFamily="34" charset="0"/>
                        </a:rPr>
                        <a:t>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entury Gothic" panose="020B0502020202020204" pitchFamily="34" charset="0"/>
                        </a:rPr>
                        <a:t>-3,5%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6807167"/>
                  </a:ext>
                </a:extLst>
              </a:tr>
            </a:tbl>
          </a:graphicData>
        </a:graphic>
      </p:graphicFrame>
      <p:sp>
        <p:nvSpPr>
          <p:cNvPr id="12" name="Rectángulo: esquinas redondeadas 11">
            <a:extLst>
              <a:ext uri="{FF2B5EF4-FFF2-40B4-BE49-F238E27FC236}">
                <a16:creationId xmlns:a16="http://schemas.microsoft.com/office/drawing/2014/main" id="{A79B1F4A-D175-D074-312F-98228F8144D6}"/>
              </a:ext>
            </a:extLst>
          </p:cNvPr>
          <p:cNvSpPr/>
          <p:nvPr/>
        </p:nvSpPr>
        <p:spPr>
          <a:xfrm>
            <a:off x="6667370" y="2181307"/>
            <a:ext cx="805957" cy="4352607"/>
          </a:xfrm>
          <a:prstGeom prst="roundRect">
            <a:avLst>
              <a:gd name="adj" fmla="val 4961"/>
            </a:avLst>
          </a:prstGeom>
          <a:noFill/>
          <a:ln w="28575">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Tabla 12">
            <a:extLst>
              <a:ext uri="{FF2B5EF4-FFF2-40B4-BE49-F238E27FC236}">
                <a16:creationId xmlns:a16="http://schemas.microsoft.com/office/drawing/2014/main" id="{EF2CF318-B577-2975-7164-D38CC3AB5707}"/>
              </a:ext>
            </a:extLst>
          </p:cNvPr>
          <p:cNvGraphicFramePr>
            <a:graphicFrameLocks noGrp="1"/>
          </p:cNvGraphicFramePr>
          <p:nvPr/>
        </p:nvGraphicFramePr>
        <p:xfrm>
          <a:off x="3349691" y="6305314"/>
          <a:ext cx="8448302" cy="228600"/>
        </p:xfrm>
        <a:graphic>
          <a:graphicData uri="http://schemas.openxmlformats.org/drawingml/2006/table">
            <a:tbl>
              <a:tblPr firstRow="1" bandRow="1">
                <a:tableStyleId>{5C22544A-7EE6-4342-B048-85BDC9FD1C3A}</a:tableStyleId>
              </a:tblPr>
              <a:tblGrid>
                <a:gridCol w="2481942">
                  <a:extLst>
                    <a:ext uri="{9D8B030D-6E8A-4147-A177-3AD203B41FA5}">
                      <a16:colId xmlns:a16="http://schemas.microsoft.com/office/drawing/2014/main" val="2880264393"/>
                    </a:ext>
                  </a:extLst>
                </a:gridCol>
                <a:gridCol w="839755">
                  <a:extLst>
                    <a:ext uri="{9D8B030D-6E8A-4147-A177-3AD203B41FA5}">
                      <a16:colId xmlns:a16="http://schemas.microsoft.com/office/drawing/2014/main" val="4032605005"/>
                    </a:ext>
                  </a:extLst>
                </a:gridCol>
                <a:gridCol w="821094">
                  <a:extLst>
                    <a:ext uri="{9D8B030D-6E8A-4147-A177-3AD203B41FA5}">
                      <a16:colId xmlns:a16="http://schemas.microsoft.com/office/drawing/2014/main" val="3237493239"/>
                    </a:ext>
                  </a:extLst>
                </a:gridCol>
                <a:gridCol w="765110">
                  <a:extLst>
                    <a:ext uri="{9D8B030D-6E8A-4147-A177-3AD203B41FA5}">
                      <a16:colId xmlns:a16="http://schemas.microsoft.com/office/drawing/2014/main" val="2946803110"/>
                    </a:ext>
                  </a:extLst>
                </a:gridCol>
                <a:gridCol w="709126">
                  <a:extLst>
                    <a:ext uri="{9D8B030D-6E8A-4147-A177-3AD203B41FA5}">
                      <a16:colId xmlns:a16="http://schemas.microsoft.com/office/drawing/2014/main" val="686731162"/>
                    </a:ext>
                  </a:extLst>
                </a:gridCol>
                <a:gridCol w="690466">
                  <a:extLst>
                    <a:ext uri="{9D8B030D-6E8A-4147-A177-3AD203B41FA5}">
                      <a16:colId xmlns:a16="http://schemas.microsoft.com/office/drawing/2014/main" val="3852784585"/>
                    </a:ext>
                  </a:extLst>
                </a:gridCol>
                <a:gridCol w="643812">
                  <a:extLst>
                    <a:ext uri="{9D8B030D-6E8A-4147-A177-3AD203B41FA5}">
                      <a16:colId xmlns:a16="http://schemas.microsoft.com/office/drawing/2014/main" val="4150703065"/>
                    </a:ext>
                  </a:extLst>
                </a:gridCol>
                <a:gridCol w="743338">
                  <a:extLst>
                    <a:ext uri="{9D8B030D-6E8A-4147-A177-3AD203B41FA5}">
                      <a16:colId xmlns:a16="http://schemas.microsoft.com/office/drawing/2014/main" val="290006808"/>
                    </a:ext>
                  </a:extLst>
                </a:gridCol>
                <a:gridCol w="753659">
                  <a:extLst>
                    <a:ext uri="{9D8B030D-6E8A-4147-A177-3AD203B41FA5}">
                      <a16:colId xmlns:a16="http://schemas.microsoft.com/office/drawing/2014/main" val="3337339636"/>
                    </a:ext>
                  </a:extLst>
                </a:gridCol>
              </a:tblGrid>
              <a:tr h="0">
                <a:tc>
                  <a:txBody>
                    <a:bodyPr/>
                    <a:lstStyle/>
                    <a:p>
                      <a:pPr algn="ctr"/>
                      <a:r>
                        <a:rPr lang="es-CO" sz="900" dirty="0">
                          <a:solidFill>
                            <a:schemeClr val="tx1"/>
                          </a:solidFill>
                          <a:latin typeface="Century Gothic" panose="020B0502020202020204" pitchFamily="34" charset="0"/>
                        </a:rPr>
                        <a:t>Base asociación de marca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287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301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275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107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118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2176144"/>
                  </a:ext>
                </a:extLst>
              </a:tr>
            </a:tbl>
          </a:graphicData>
        </a:graphic>
      </p:graphicFrame>
      <p:pic>
        <p:nvPicPr>
          <p:cNvPr id="14" name="Imagen 13">
            <a:extLst>
              <a:ext uri="{FF2B5EF4-FFF2-40B4-BE49-F238E27FC236}">
                <a16:creationId xmlns:a16="http://schemas.microsoft.com/office/drawing/2014/main" id="{704B47D3-D520-A10E-8A70-24ADB817AAE9}"/>
              </a:ext>
            </a:extLst>
          </p:cNvPr>
          <p:cNvPicPr>
            <a:picLocks noChangeAspect="1"/>
          </p:cNvPicPr>
          <p:nvPr/>
        </p:nvPicPr>
        <p:blipFill>
          <a:blip r:embed="rId2"/>
          <a:stretch>
            <a:fillRect/>
          </a:stretch>
        </p:blipFill>
        <p:spPr>
          <a:xfrm>
            <a:off x="5919845" y="2327461"/>
            <a:ext cx="705433" cy="200914"/>
          </a:xfrm>
          <a:prstGeom prst="rect">
            <a:avLst/>
          </a:prstGeom>
        </p:spPr>
      </p:pic>
      <p:pic>
        <p:nvPicPr>
          <p:cNvPr id="15" name="Imagen 14">
            <a:extLst>
              <a:ext uri="{FF2B5EF4-FFF2-40B4-BE49-F238E27FC236}">
                <a16:creationId xmlns:a16="http://schemas.microsoft.com/office/drawing/2014/main" id="{EAD4E3A6-EAA3-6F8C-B11F-0C3B67ED1842}"/>
              </a:ext>
            </a:extLst>
          </p:cNvPr>
          <p:cNvPicPr>
            <a:picLocks noChangeAspect="1"/>
          </p:cNvPicPr>
          <p:nvPr/>
        </p:nvPicPr>
        <p:blipFill>
          <a:blip r:embed="rId3"/>
          <a:srcRect t="10000" b="13266"/>
          <a:stretch>
            <a:fillRect/>
          </a:stretch>
        </p:blipFill>
        <p:spPr>
          <a:xfrm>
            <a:off x="6717452" y="2309094"/>
            <a:ext cx="705433" cy="237649"/>
          </a:xfrm>
          <a:prstGeom prst="rect">
            <a:avLst/>
          </a:prstGeom>
        </p:spPr>
      </p:pic>
      <p:pic>
        <p:nvPicPr>
          <p:cNvPr id="20" name="Imagen 19">
            <a:extLst>
              <a:ext uri="{FF2B5EF4-FFF2-40B4-BE49-F238E27FC236}">
                <a16:creationId xmlns:a16="http://schemas.microsoft.com/office/drawing/2014/main" id="{241F26D8-9696-B9B6-279F-FC4C3EFE06CC}"/>
              </a:ext>
            </a:extLst>
          </p:cNvPr>
          <p:cNvPicPr>
            <a:picLocks noChangeAspect="1"/>
          </p:cNvPicPr>
          <p:nvPr/>
        </p:nvPicPr>
        <p:blipFill>
          <a:blip r:embed="rId4"/>
          <a:stretch>
            <a:fillRect/>
          </a:stretch>
        </p:blipFill>
        <p:spPr>
          <a:xfrm>
            <a:off x="7679915" y="2241825"/>
            <a:ext cx="399369" cy="336677"/>
          </a:xfrm>
          <a:prstGeom prst="rect">
            <a:avLst/>
          </a:prstGeom>
        </p:spPr>
      </p:pic>
      <p:pic>
        <p:nvPicPr>
          <p:cNvPr id="21" name="Imagen 20">
            <a:extLst>
              <a:ext uri="{FF2B5EF4-FFF2-40B4-BE49-F238E27FC236}">
                <a16:creationId xmlns:a16="http://schemas.microsoft.com/office/drawing/2014/main" id="{A18356E0-1B42-CB80-BBD0-0BCEF8648303}"/>
              </a:ext>
            </a:extLst>
          </p:cNvPr>
          <p:cNvPicPr>
            <a:picLocks noChangeAspect="1"/>
          </p:cNvPicPr>
          <p:nvPr/>
        </p:nvPicPr>
        <p:blipFill>
          <a:blip r:embed="rId5"/>
          <a:srcRect l="16070" t="40125" r="13394" b="40297"/>
          <a:stretch>
            <a:fillRect/>
          </a:stretch>
        </p:blipFill>
        <p:spPr>
          <a:xfrm>
            <a:off x="8295202" y="2341822"/>
            <a:ext cx="643202" cy="155648"/>
          </a:xfrm>
          <a:prstGeom prst="rect">
            <a:avLst/>
          </a:prstGeom>
        </p:spPr>
      </p:pic>
      <p:pic>
        <p:nvPicPr>
          <p:cNvPr id="22" name="Imagen 21">
            <a:extLst>
              <a:ext uri="{FF2B5EF4-FFF2-40B4-BE49-F238E27FC236}">
                <a16:creationId xmlns:a16="http://schemas.microsoft.com/office/drawing/2014/main" id="{6278372C-4A62-5ED3-4300-BA9F2B522678}"/>
              </a:ext>
            </a:extLst>
          </p:cNvPr>
          <p:cNvPicPr>
            <a:picLocks noChangeAspect="1"/>
          </p:cNvPicPr>
          <p:nvPr/>
        </p:nvPicPr>
        <p:blipFill>
          <a:blip r:embed="rId6"/>
          <a:stretch>
            <a:fillRect/>
          </a:stretch>
        </p:blipFill>
        <p:spPr>
          <a:xfrm>
            <a:off x="8976116" y="2241825"/>
            <a:ext cx="754225" cy="314889"/>
          </a:xfrm>
          <a:prstGeom prst="rect">
            <a:avLst/>
          </a:prstGeom>
        </p:spPr>
      </p:pic>
      <p:pic>
        <p:nvPicPr>
          <p:cNvPr id="23" name="Imagen 22">
            <a:extLst>
              <a:ext uri="{FF2B5EF4-FFF2-40B4-BE49-F238E27FC236}">
                <a16:creationId xmlns:a16="http://schemas.microsoft.com/office/drawing/2014/main" id="{4A05F725-9621-6EFC-60DE-0208313200B3}"/>
              </a:ext>
            </a:extLst>
          </p:cNvPr>
          <p:cNvPicPr>
            <a:picLocks noChangeAspect="1"/>
          </p:cNvPicPr>
          <p:nvPr/>
        </p:nvPicPr>
        <p:blipFill>
          <a:blip r:embed="rId7"/>
          <a:stretch>
            <a:fillRect/>
          </a:stretch>
        </p:blipFill>
        <p:spPr>
          <a:xfrm>
            <a:off x="9635028" y="2217829"/>
            <a:ext cx="754225" cy="311626"/>
          </a:xfrm>
          <a:prstGeom prst="rect">
            <a:avLst/>
          </a:prstGeom>
        </p:spPr>
      </p:pic>
      <p:pic>
        <p:nvPicPr>
          <p:cNvPr id="30" name="Imagen 29">
            <a:extLst>
              <a:ext uri="{FF2B5EF4-FFF2-40B4-BE49-F238E27FC236}">
                <a16:creationId xmlns:a16="http://schemas.microsoft.com/office/drawing/2014/main" id="{EADC990A-D57E-8F8C-EB74-DA7180D1A091}"/>
              </a:ext>
            </a:extLst>
          </p:cNvPr>
          <p:cNvPicPr>
            <a:picLocks noChangeAspect="1"/>
          </p:cNvPicPr>
          <p:nvPr/>
        </p:nvPicPr>
        <p:blipFill>
          <a:blip r:embed="rId8"/>
          <a:stretch>
            <a:fillRect/>
          </a:stretch>
        </p:blipFill>
        <p:spPr>
          <a:xfrm>
            <a:off x="10490173" y="2181307"/>
            <a:ext cx="399369" cy="375407"/>
          </a:xfrm>
          <a:prstGeom prst="rect">
            <a:avLst/>
          </a:prstGeom>
        </p:spPr>
      </p:pic>
      <p:pic>
        <p:nvPicPr>
          <p:cNvPr id="31" name="Imagen 30">
            <a:extLst>
              <a:ext uri="{FF2B5EF4-FFF2-40B4-BE49-F238E27FC236}">
                <a16:creationId xmlns:a16="http://schemas.microsoft.com/office/drawing/2014/main" id="{AE564863-EA1A-FA45-F324-BFDEE8084EE7}"/>
              </a:ext>
            </a:extLst>
          </p:cNvPr>
          <p:cNvPicPr>
            <a:picLocks noChangeAspect="1"/>
          </p:cNvPicPr>
          <p:nvPr/>
        </p:nvPicPr>
        <p:blipFill>
          <a:blip r:embed="rId9"/>
          <a:stretch>
            <a:fillRect/>
          </a:stretch>
        </p:blipFill>
        <p:spPr>
          <a:xfrm>
            <a:off x="11199193" y="2197111"/>
            <a:ext cx="502905" cy="375408"/>
          </a:xfrm>
          <a:prstGeom prst="rect">
            <a:avLst/>
          </a:prstGeom>
        </p:spPr>
      </p:pic>
      <p:sp>
        <p:nvSpPr>
          <p:cNvPr id="32" name="Rectángulo: esquinas redondeadas 31">
            <a:extLst>
              <a:ext uri="{FF2B5EF4-FFF2-40B4-BE49-F238E27FC236}">
                <a16:creationId xmlns:a16="http://schemas.microsoft.com/office/drawing/2014/main" id="{C1860789-77AA-D486-426E-43602D59EA53}"/>
              </a:ext>
            </a:extLst>
          </p:cNvPr>
          <p:cNvSpPr/>
          <p:nvPr/>
        </p:nvSpPr>
        <p:spPr>
          <a:xfrm>
            <a:off x="545921" y="2613700"/>
            <a:ext cx="121137" cy="143268"/>
          </a:xfrm>
          <a:prstGeom prst="roundRect">
            <a:avLst/>
          </a:prstGeom>
          <a:solidFill>
            <a:srgbClr val="C5F5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 Box 5">
            <a:extLst>
              <a:ext uri="{FF2B5EF4-FFF2-40B4-BE49-F238E27FC236}">
                <a16:creationId xmlns:a16="http://schemas.microsoft.com/office/drawing/2014/main" id="{21B9D4F0-93DF-D67C-9BDE-BA7263F6511D}"/>
              </a:ext>
            </a:extLst>
          </p:cNvPr>
          <p:cNvSpPr txBox="1">
            <a:spLocks noChangeArrowheads="1"/>
          </p:cNvSpPr>
          <p:nvPr/>
        </p:nvSpPr>
        <p:spPr bwMode="auto">
          <a:xfrm>
            <a:off x="622672" y="2528375"/>
            <a:ext cx="2100468" cy="292366"/>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Diferenciales de categoría</a:t>
            </a:r>
            <a:endParaRPr kumimoji="0" lang="es-ES"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endParaRPr>
          </a:p>
        </p:txBody>
      </p:sp>
      <p:sp>
        <p:nvSpPr>
          <p:cNvPr id="34" name="Text Box 5">
            <a:extLst>
              <a:ext uri="{FF2B5EF4-FFF2-40B4-BE49-F238E27FC236}">
                <a16:creationId xmlns:a16="http://schemas.microsoft.com/office/drawing/2014/main" id="{0E466C79-A224-5905-926B-79DC15A8A184}"/>
              </a:ext>
            </a:extLst>
          </p:cNvPr>
          <p:cNvSpPr txBox="1">
            <a:spLocks noChangeArrowheads="1"/>
          </p:cNvSpPr>
          <p:nvPr/>
        </p:nvSpPr>
        <p:spPr bwMode="auto">
          <a:xfrm>
            <a:off x="438845" y="850461"/>
            <a:ext cx="11184719" cy="984863"/>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Desde el plano funcional, la mayor parte de las marcas presentarían retos por ser asociadas a beneficios funcionales concretos, lo cual podría ser reflejo de la dificultad que tendría el consumidor para identificar características distintivas entre los diferentes laboratorios de genéricos. Sin embargo, La Santé comienza a mostrar una mayor apropiación del territorio “ fácil de conseguir”, lo cual podría favorecer su preferencia frente a otras opciones del mercado.</a:t>
            </a: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105606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7D57E-BBCB-D79A-2E92-1805275AA53E}"/>
            </a:ext>
          </a:extLst>
        </p:cNvPr>
        <p:cNvGrpSpPr/>
        <p:nvPr/>
      </p:nvGrpSpPr>
      <p:grpSpPr>
        <a:xfrm>
          <a:off x="0" y="0"/>
          <a:ext cx="0" cy="0"/>
          <a:chOff x="0" y="0"/>
          <a:chExt cx="0" cy="0"/>
        </a:xfrm>
      </p:grpSpPr>
      <p:sp>
        <p:nvSpPr>
          <p:cNvPr id="9" name="CuadroTexto 8">
            <a:extLst>
              <a:ext uri="{FF2B5EF4-FFF2-40B4-BE49-F238E27FC236}">
                <a16:creationId xmlns:a16="http://schemas.microsoft.com/office/drawing/2014/main" id="{7FF2AAEF-0DF9-0A2F-8824-739B1A5223FA}"/>
              </a:ext>
            </a:extLst>
          </p:cNvPr>
          <p:cNvSpPr txBox="1"/>
          <p:nvPr/>
        </p:nvSpPr>
        <p:spPr>
          <a:xfrm>
            <a:off x="-1" y="0"/>
            <a:ext cx="1038497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Perfil imagen de marca </a:t>
            </a: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 </a:t>
            </a:r>
            <a:r>
              <a:rPr kumimoji="0" lang="es-ES"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Beneficios funcionales – Histórico La Santé </a:t>
            </a:r>
            <a:endParaRPr kumimoji="0" lang="es-E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graphicFrame>
        <p:nvGraphicFramePr>
          <p:cNvPr id="2" name="Tabla 1">
            <a:extLst>
              <a:ext uri="{FF2B5EF4-FFF2-40B4-BE49-F238E27FC236}">
                <a16:creationId xmlns:a16="http://schemas.microsoft.com/office/drawing/2014/main" id="{342C2BF4-47D1-7885-7F7B-D4C1B87C6569}"/>
              </a:ext>
            </a:extLst>
          </p:cNvPr>
          <p:cNvGraphicFramePr>
            <a:graphicFrameLocks noGrp="1"/>
          </p:cNvGraphicFramePr>
          <p:nvPr/>
        </p:nvGraphicFramePr>
        <p:xfrm>
          <a:off x="545921" y="2693129"/>
          <a:ext cx="5313703" cy="3397119"/>
        </p:xfrm>
        <a:graphic>
          <a:graphicData uri="http://schemas.openxmlformats.org/drawingml/2006/table">
            <a:tbl>
              <a:tblPr>
                <a:tableStyleId>{2D5ABB26-0587-4C30-8999-92F81FD0307C}</a:tableStyleId>
              </a:tblPr>
              <a:tblGrid>
                <a:gridCol w="5313703">
                  <a:extLst>
                    <a:ext uri="{9D8B030D-6E8A-4147-A177-3AD203B41FA5}">
                      <a16:colId xmlns:a16="http://schemas.microsoft.com/office/drawing/2014/main" val="193562345"/>
                    </a:ext>
                  </a:extLst>
                </a:gridCol>
              </a:tblGrid>
              <a:tr h="559578">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Tardan menos tiempo en obtener resultados/ efectividad del medicamento</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9640431"/>
                  </a:ext>
                </a:extLst>
              </a:tr>
              <a:tr h="581387">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No generan demasiados efectos secundarios </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211078237"/>
                  </a:ext>
                </a:extLst>
              </a:tr>
              <a:tr h="561291">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Tienen un precio competitivo</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83620954"/>
                  </a:ext>
                </a:extLst>
              </a:tr>
              <a:tr h="577798">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Fácil de conseguir/ siempre están disponibles</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6807167"/>
                  </a:ext>
                </a:extLst>
              </a:tr>
              <a:tr h="542363">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Son los que ofrecen más ofertas/promociones</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942581"/>
                  </a:ext>
                </a:extLst>
              </a:tr>
              <a:tr h="574702">
                <a:tc>
                  <a:txBody>
                    <a:bodyPr/>
                    <a:lstStyle/>
                    <a:p>
                      <a:pPr algn="l" fontAlgn="ctr">
                        <a:buNone/>
                      </a:pPr>
                      <a:r>
                        <a:rPr lang="es-MX" sz="1000" b="0" i="0" u="none" strike="noStrike" kern="1200" dirty="0">
                          <a:solidFill>
                            <a:srgbClr val="000000"/>
                          </a:solidFill>
                          <a:effectLst/>
                          <a:latin typeface="Century Gothic" panose="020B0502020202020204" pitchFamily="34" charset="0"/>
                          <a:ea typeface="+mn-ea"/>
                          <a:cs typeface="+mn-cs"/>
                        </a:rPr>
                        <a:t>Tiene los productos más adecuados para toda la familia  </a:t>
                      </a: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0604983"/>
                  </a:ext>
                </a:extLst>
              </a:tr>
            </a:tbl>
          </a:graphicData>
        </a:graphic>
      </p:graphicFrame>
      <p:graphicFrame>
        <p:nvGraphicFramePr>
          <p:cNvPr id="3" name="Tabla 2">
            <a:extLst>
              <a:ext uri="{FF2B5EF4-FFF2-40B4-BE49-F238E27FC236}">
                <a16:creationId xmlns:a16="http://schemas.microsoft.com/office/drawing/2014/main" id="{CD47382D-C42B-B67F-8071-2D81D979B7D7}"/>
              </a:ext>
            </a:extLst>
          </p:cNvPr>
          <p:cNvGraphicFramePr>
            <a:graphicFrameLocks noGrp="1"/>
          </p:cNvGraphicFramePr>
          <p:nvPr/>
        </p:nvGraphicFramePr>
        <p:xfrm>
          <a:off x="5859624" y="2687216"/>
          <a:ext cx="5527244" cy="3393084"/>
        </p:xfrm>
        <a:graphic>
          <a:graphicData uri="http://schemas.openxmlformats.org/drawingml/2006/table">
            <a:tbl>
              <a:tblPr>
                <a:tableStyleId>{2D5ABB26-0587-4C30-8999-92F81FD0307C}</a:tableStyleId>
              </a:tblPr>
              <a:tblGrid>
                <a:gridCol w="1826231">
                  <a:extLst>
                    <a:ext uri="{9D8B030D-6E8A-4147-A177-3AD203B41FA5}">
                      <a16:colId xmlns:a16="http://schemas.microsoft.com/office/drawing/2014/main" val="193562345"/>
                    </a:ext>
                  </a:extLst>
                </a:gridCol>
                <a:gridCol w="1910942">
                  <a:extLst>
                    <a:ext uri="{9D8B030D-6E8A-4147-A177-3AD203B41FA5}">
                      <a16:colId xmlns:a16="http://schemas.microsoft.com/office/drawing/2014/main" val="3183807864"/>
                    </a:ext>
                  </a:extLst>
                </a:gridCol>
                <a:gridCol w="1790071">
                  <a:extLst>
                    <a:ext uri="{9D8B030D-6E8A-4147-A177-3AD203B41FA5}">
                      <a16:colId xmlns:a16="http://schemas.microsoft.com/office/drawing/2014/main" val="2993200650"/>
                    </a:ext>
                  </a:extLst>
                </a:gridCol>
              </a:tblGrid>
              <a:tr h="565514">
                <a:tc>
                  <a:txBody>
                    <a:bodyPr/>
                    <a:lstStyle/>
                    <a:p>
                      <a:pPr algn="ctr" fontAlgn="ctr">
                        <a:buNone/>
                      </a:pPr>
                      <a:r>
                        <a:rPr lang="es-MX" sz="1100" b="0" i="0" u="none" strike="noStrike" dirty="0">
                          <a:solidFill>
                            <a:srgbClr val="000000"/>
                          </a:solidFill>
                          <a:effectLst/>
                          <a:latin typeface="Century Gothic" panose="020B0502020202020204" pitchFamily="34" charset="0"/>
                        </a:rPr>
                        <a:t>-0,9%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332300"/>
                  </a:ext>
                </a:extLst>
              </a:tr>
              <a:tr h="565514">
                <a:tc>
                  <a:txBody>
                    <a:bodyPr/>
                    <a:lstStyle/>
                    <a:p>
                      <a:pPr algn="ctr" fontAlgn="ctr">
                        <a:buNone/>
                      </a:pPr>
                      <a:r>
                        <a:rPr lang="es-MX" sz="1100" b="0" i="0" u="none" strike="noStrike">
                          <a:solidFill>
                            <a:srgbClr val="000000"/>
                          </a:solidFill>
                          <a:effectLst/>
                          <a:latin typeface="Century Gothic" panose="020B050202020202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-4,3%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670124754"/>
                  </a:ext>
                </a:extLst>
              </a:tr>
              <a:tr h="565514">
                <a:tc>
                  <a:txBody>
                    <a:bodyPr/>
                    <a:lstStyle/>
                    <a:p>
                      <a:pPr algn="ctr" fontAlgn="ctr">
                        <a:buNone/>
                      </a:pPr>
                      <a:r>
                        <a:rPr lang="es-MX" sz="1100" b="0" i="0" u="none" strike="noStrike">
                          <a:solidFill>
                            <a:srgbClr val="000000"/>
                          </a:solidFill>
                          <a:effectLst/>
                          <a:latin typeface="Century Gothic" panose="020B0502020202020204" pitchFamily="34" charset="0"/>
                        </a:rPr>
                        <a:t>-3,7%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0,6%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69640431"/>
                  </a:ext>
                </a:extLst>
              </a:tr>
              <a:tr h="565514">
                <a:tc>
                  <a:txBody>
                    <a:bodyPr/>
                    <a:lstStyle/>
                    <a:p>
                      <a:pPr algn="ctr" fontAlgn="ctr">
                        <a:buNone/>
                      </a:pPr>
                      <a:r>
                        <a:rPr lang="es-MX" sz="1100" b="0" i="0" u="none" strike="noStrike">
                          <a:solidFill>
                            <a:srgbClr val="000000"/>
                          </a:solidFill>
                          <a:effectLst/>
                          <a:latin typeface="Century Gothic" panose="020B050202020202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entury Gothic" panose="020B0502020202020204" pitchFamily="34" charset="0"/>
                        </a:rPr>
                        <a:t>-0,5%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211078237"/>
                  </a:ext>
                </a:extLst>
              </a:tr>
              <a:tr h="565514">
                <a:tc>
                  <a:txBody>
                    <a:bodyPr/>
                    <a:lstStyle/>
                    <a:p>
                      <a:pPr algn="ctr" fontAlgn="ctr">
                        <a:buNone/>
                      </a:pPr>
                      <a:r>
                        <a:rPr lang="es-MX" sz="1100" b="0" i="0" u="none" strike="noStrike">
                          <a:solidFill>
                            <a:srgbClr val="000000"/>
                          </a:solidFill>
                          <a:effectLst/>
                          <a:latin typeface="Century Gothic" panose="020B0502020202020204" pitchFamily="34" charset="0"/>
                        </a:rPr>
                        <a:t>-3,6%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3620954"/>
                  </a:ext>
                </a:extLst>
              </a:tr>
              <a:tr h="565514">
                <a:tc>
                  <a:txBody>
                    <a:bodyPr/>
                    <a:lstStyle/>
                    <a:p>
                      <a:pPr algn="ctr" fontAlgn="ctr">
                        <a:buNone/>
                      </a:pPr>
                      <a:r>
                        <a:rPr lang="es-MX" sz="1100" b="0" i="0" u="none" strike="noStrike" dirty="0">
                          <a:solidFill>
                            <a:srgbClr val="000000"/>
                          </a:solidFill>
                          <a:effectLst/>
                          <a:latin typeface="Century Gothic" panose="020B050202020202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6807167"/>
                  </a:ext>
                </a:extLst>
              </a:tr>
            </a:tbl>
          </a:graphicData>
        </a:graphic>
      </p:graphicFrame>
      <p:sp>
        <p:nvSpPr>
          <p:cNvPr id="7" name="Rectángulo: esquinas redondeadas 6">
            <a:extLst>
              <a:ext uri="{FF2B5EF4-FFF2-40B4-BE49-F238E27FC236}">
                <a16:creationId xmlns:a16="http://schemas.microsoft.com/office/drawing/2014/main" id="{5935FAC4-22BA-3D09-8510-221A4BB8E616}"/>
              </a:ext>
            </a:extLst>
          </p:cNvPr>
          <p:cNvSpPr/>
          <p:nvPr/>
        </p:nvSpPr>
        <p:spPr>
          <a:xfrm>
            <a:off x="9580276" y="2228294"/>
            <a:ext cx="1806592" cy="4305619"/>
          </a:xfrm>
          <a:prstGeom prst="roundRect">
            <a:avLst>
              <a:gd name="adj" fmla="val 4961"/>
            </a:avLst>
          </a:prstGeom>
          <a:noFill/>
          <a:ln w="28575">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Tabla 7">
            <a:extLst>
              <a:ext uri="{FF2B5EF4-FFF2-40B4-BE49-F238E27FC236}">
                <a16:creationId xmlns:a16="http://schemas.microsoft.com/office/drawing/2014/main" id="{70D8A289-EC0A-E81A-0A25-1B834FFA601E}"/>
              </a:ext>
            </a:extLst>
          </p:cNvPr>
          <p:cNvGraphicFramePr>
            <a:graphicFrameLocks noGrp="1"/>
          </p:cNvGraphicFramePr>
          <p:nvPr/>
        </p:nvGraphicFramePr>
        <p:xfrm>
          <a:off x="3349691" y="6305314"/>
          <a:ext cx="8037177" cy="228600"/>
        </p:xfrm>
        <a:graphic>
          <a:graphicData uri="http://schemas.openxmlformats.org/drawingml/2006/table">
            <a:tbl>
              <a:tblPr firstRow="1" bandRow="1">
                <a:tableStyleId>{5C22544A-7EE6-4342-B048-85BDC9FD1C3A}</a:tableStyleId>
              </a:tblPr>
              <a:tblGrid>
                <a:gridCol w="2481942">
                  <a:extLst>
                    <a:ext uri="{9D8B030D-6E8A-4147-A177-3AD203B41FA5}">
                      <a16:colId xmlns:a16="http://schemas.microsoft.com/office/drawing/2014/main" val="2880264393"/>
                    </a:ext>
                  </a:extLst>
                </a:gridCol>
                <a:gridCol w="1854503">
                  <a:extLst>
                    <a:ext uri="{9D8B030D-6E8A-4147-A177-3AD203B41FA5}">
                      <a16:colId xmlns:a16="http://schemas.microsoft.com/office/drawing/2014/main" val="4032605005"/>
                    </a:ext>
                  </a:extLst>
                </a:gridCol>
                <a:gridCol w="1915064">
                  <a:extLst>
                    <a:ext uri="{9D8B030D-6E8A-4147-A177-3AD203B41FA5}">
                      <a16:colId xmlns:a16="http://schemas.microsoft.com/office/drawing/2014/main" val="3237493239"/>
                    </a:ext>
                  </a:extLst>
                </a:gridCol>
                <a:gridCol w="1785668">
                  <a:extLst>
                    <a:ext uri="{9D8B030D-6E8A-4147-A177-3AD203B41FA5}">
                      <a16:colId xmlns:a16="http://schemas.microsoft.com/office/drawing/2014/main" val="2946803110"/>
                    </a:ext>
                  </a:extLst>
                </a:gridCol>
              </a:tblGrid>
              <a:tr h="0">
                <a:tc>
                  <a:txBody>
                    <a:bodyPr/>
                    <a:lstStyle/>
                    <a:p>
                      <a:pPr algn="ctr"/>
                      <a:r>
                        <a:rPr lang="es-CO" sz="900" dirty="0">
                          <a:solidFill>
                            <a:schemeClr val="tx1"/>
                          </a:solidFill>
                          <a:latin typeface="Century Gothic" panose="020B0502020202020204" pitchFamily="34" charset="0"/>
                        </a:rPr>
                        <a:t>Base asociación de marca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100" b="0" i="0" u="none" strike="noStrike" dirty="0">
                          <a:solidFill>
                            <a:srgbClr val="000000"/>
                          </a:solidFill>
                          <a:effectLst/>
                          <a:latin typeface="Century Gothic" panose="020B0502020202020204" pitchFamily="34" charset="0"/>
                        </a:rPr>
                        <a:t>314</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100" b="0" i="0" u="none" strike="noStrike" dirty="0">
                          <a:solidFill>
                            <a:srgbClr val="000000"/>
                          </a:solidFill>
                          <a:effectLst/>
                          <a:latin typeface="Century Gothic" panose="020B0502020202020204" pitchFamily="34" charset="0"/>
                        </a:rPr>
                        <a:t>292</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100" b="0" i="0" u="none" strike="noStrike" dirty="0">
                          <a:solidFill>
                            <a:srgbClr val="000000"/>
                          </a:solidFill>
                          <a:effectLst/>
                          <a:latin typeface="Century Gothic" panose="020B0502020202020204" pitchFamily="34" charset="0"/>
                        </a:rPr>
                        <a:t>301</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2176144"/>
                  </a:ext>
                </a:extLst>
              </a:tr>
            </a:tbl>
          </a:graphicData>
        </a:graphic>
      </p:graphicFrame>
      <p:sp>
        <p:nvSpPr>
          <p:cNvPr id="10" name="Text Box 5">
            <a:extLst>
              <a:ext uri="{FF2B5EF4-FFF2-40B4-BE49-F238E27FC236}">
                <a16:creationId xmlns:a16="http://schemas.microsoft.com/office/drawing/2014/main" id="{86226DC9-1E27-11BD-4A2D-AAA55B0698B2}"/>
              </a:ext>
            </a:extLst>
          </p:cNvPr>
          <p:cNvSpPr txBox="1">
            <a:spLocks noChangeArrowheads="1"/>
          </p:cNvSpPr>
          <p:nvPr/>
        </p:nvSpPr>
        <p:spPr bwMode="auto">
          <a:xfrm>
            <a:off x="6308743" y="2317907"/>
            <a:ext cx="805957" cy="369310"/>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2020</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1" name="Text Box 5">
            <a:extLst>
              <a:ext uri="{FF2B5EF4-FFF2-40B4-BE49-F238E27FC236}">
                <a16:creationId xmlns:a16="http://schemas.microsoft.com/office/drawing/2014/main" id="{41B6A498-5096-673B-505E-B5F05E54E185}"/>
              </a:ext>
            </a:extLst>
          </p:cNvPr>
          <p:cNvSpPr txBox="1">
            <a:spLocks noChangeArrowheads="1"/>
          </p:cNvSpPr>
          <p:nvPr/>
        </p:nvSpPr>
        <p:spPr bwMode="auto">
          <a:xfrm>
            <a:off x="8229240" y="2308087"/>
            <a:ext cx="805957" cy="369310"/>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2022</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2" name="Text Box 5">
            <a:extLst>
              <a:ext uri="{FF2B5EF4-FFF2-40B4-BE49-F238E27FC236}">
                <a16:creationId xmlns:a16="http://schemas.microsoft.com/office/drawing/2014/main" id="{C4F6B1A1-925F-FD5B-7F1F-5DB54EBA1FE4}"/>
              </a:ext>
            </a:extLst>
          </p:cNvPr>
          <p:cNvSpPr txBox="1">
            <a:spLocks noChangeArrowheads="1"/>
          </p:cNvSpPr>
          <p:nvPr/>
        </p:nvSpPr>
        <p:spPr bwMode="auto">
          <a:xfrm>
            <a:off x="10128295" y="2317907"/>
            <a:ext cx="805957" cy="369310"/>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2025</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5" name="Rectángulo: esquinas redondeadas 14">
            <a:extLst>
              <a:ext uri="{FF2B5EF4-FFF2-40B4-BE49-F238E27FC236}">
                <a16:creationId xmlns:a16="http://schemas.microsoft.com/office/drawing/2014/main" id="{F587A495-2F12-08E3-6450-8470E23336F1}"/>
              </a:ext>
            </a:extLst>
          </p:cNvPr>
          <p:cNvSpPr/>
          <p:nvPr/>
        </p:nvSpPr>
        <p:spPr>
          <a:xfrm>
            <a:off x="545921" y="2563388"/>
            <a:ext cx="121137" cy="143268"/>
          </a:xfrm>
          <a:prstGeom prst="roundRect">
            <a:avLst/>
          </a:prstGeom>
          <a:solidFill>
            <a:srgbClr val="C5F5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 Box 5">
            <a:extLst>
              <a:ext uri="{FF2B5EF4-FFF2-40B4-BE49-F238E27FC236}">
                <a16:creationId xmlns:a16="http://schemas.microsoft.com/office/drawing/2014/main" id="{8226CB23-9C45-6E9B-3E40-A2401D67AE40}"/>
              </a:ext>
            </a:extLst>
          </p:cNvPr>
          <p:cNvSpPr txBox="1">
            <a:spLocks noChangeArrowheads="1"/>
          </p:cNvSpPr>
          <p:nvPr/>
        </p:nvSpPr>
        <p:spPr bwMode="auto">
          <a:xfrm>
            <a:off x="622672" y="2478063"/>
            <a:ext cx="2100468" cy="292366"/>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Diferenciales de categoría</a:t>
            </a:r>
            <a:endParaRPr kumimoji="0" lang="es-ES"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endParaRPr>
          </a:p>
        </p:txBody>
      </p:sp>
      <p:sp>
        <p:nvSpPr>
          <p:cNvPr id="18" name="Text Box 5">
            <a:extLst>
              <a:ext uri="{FF2B5EF4-FFF2-40B4-BE49-F238E27FC236}">
                <a16:creationId xmlns:a16="http://schemas.microsoft.com/office/drawing/2014/main" id="{47AD4036-874B-5685-6573-D43C75DB7327}"/>
              </a:ext>
            </a:extLst>
          </p:cNvPr>
          <p:cNvSpPr txBox="1">
            <a:spLocks noChangeArrowheads="1"/>
          </p:cNvSpPr>
          <p:nvPr/>
        </p:nvSpPr>
        <p:spPr bwMode="auto">
          <a:xfrm>
            <a:off x="438845" y="850461"/>
            <a:ext cx="11184719" cy="984863"/>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históricamente, ha presentado retos para generar diferenciales en el plano funcional, lo cual podría estar relacionado al ser productos “genéricos”, lo que limita las oportunidades de diferenciación de cara al consumidor; sin embargo, en 2025  se comienza a recuperar la intención de apropiarse del territorio “fácil de conseguir”; lo cual podría estar alineado con una estrategia de ampliación de los canales de distribución por parte de la marca.</a:t>
            </a: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276342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4CCC5-26B7-FC65-0228-71192E48FEA4}"/>
            </a:ext>
          </a:extLst>
        </p:cNvPr>
        <p:cNvGrpSpPr/>
        <p:nvPr/>
      </p:nvGrpSpPr>
      <p:grpSpPr>
        <a:xfrm>
          <a:off x="0" y="0"/>
          <a:ext cx="0" cy="0"/>
          <a:chOff x="0" y="0"/>
          <a:chExt cx="0" cy="0"/>
        </a:xfrm>
      </p:grpSpPr>
      <p:sp>
        <p:nvSpPr>
          <p:cNvPr id="9" name="CuadroTexto 8">
            <a:extLst>
              <a:ext uri="{FF2B5EF4-FFF2-40B4-BE49-F238E27FC236}">
                <a16:creationId xmlns:a16="http://schemas.microsoft.com/office/drawing/2014/main" id="{FC1446A8-79EB-4561-1B3A-028A612A3BE1}"/>
              </a:ext>
            </a:extLst>
          </p:cNvPr>
          <p:cNvSpPr txBox="1"/>
          <p:nvPr/>
        </p:nvSpPr>
        <p:spPr>
          <a:xfrm>
            <a:off x="0" y="0"/>
            <a:ext cx="755814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Perfil imagen de marca </a:t>
            </a: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 </a:t>
            </a:r>
            <a:r>
              <a:rPr kumimoji="0" lang="es-ES"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Beneficios emocionales</a:t>
            </a:r>
            <a:endParaRPr kumimoji="0" lang="es-E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graphicFrame>
        <p:nvGraphicFramePr>
          <p:cNvPr id="10" name="Tabla 9">
            <a:extLst>
              <a:ext uri="{FF2B5EF4-FFF2-40B4-BE49-F238E27FC236}">
                <a16:creationId xmlns:a16="http://schemas.microsoft.com/office/drawing/2014/main" id="{030BEA16-F0E6-051D-AC96-FB2061F6F3DD}"/>
              </a:ext>
            </a:extLst>
          </p:cNvPr>
          <p:cNvGraphicFramePr>
            <a:graphicFrameLocks noGrp="1"/>
          </p:cNvGraphicFramePr>
          <p:nvPr/>
        </p:nvGraphicFramePr>
        <p:xfrm>
          <a:off x="545921" y="2693129"/>
          <a:ext cx="5313703" cy="3483383"/>
        </p:xfrm>
        <a:graphic>
          <a:graphicData uri="http://schemas.openxmlformats.org/drawingml/2006/table">
            <a:tbl>
              <a:tblPr>
                <a:tableStyleId>{2D5ABB26-0587-4C30-8999-92F81FD0307C}</a:tableStyleId>
              </a:tblPr>
              <a:tblGrid>
                <a:gridCol w="5313703">
                  <a:extLst>
                    <a:ext uri="{9D8B030D-6E8A-4147-A177-3AD203B41FA5}">
                      <a16:colId xmlns:a16="http://schemas.microsoft.com/office/drawing/2014/main" val="193562345"/>
                    </a:ext>
                  </a:extLst>
                </a:gridCol>
              </a:tblGrid>
              <a:tr h="489655">
                <a:tc>
                  <a:txBody>
                    <a:bodyPr/>
                    <a:lstStyle/>
                    <a:p>
                      <a:pPr algn="just" fontAlgn="ctr">
                        <a:buNone/>
                      </a:pPr>
                      <a:r>
                        <a:rPr lang="es-CO" sz="1000" b="0" i="0" u="none" strike="noStrike" dirty="0">
                          <a:solidFill>
                            <a:srgbClr val="000000"/>
                          </a:solidFill>
                          <a:effectLst/>
                          <a:latin typeface="Century Gothic" panose="020B0502020202020204" pitchFamily="34" charset="0"/>
                        </a:rPr>
                        <a:t>Son los más tradicionales/ de toda la vida </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9640431"/>
                  </a:ext>
                </a:extLst>
              </a:tr>
              <a:tr h="508738">
                <a:tc>
                  <a:txBody>
                    <a:bodyPr/>
                    <a:lstStyle/>
                    <a:p>
                      <a:pPr algn="just" fontAlgn="ctr">
                        <a:buNone/>
                      </a:pPr>
                      <a:r>
                        <a:rPr lang="es-CO" sz="1000" b="0" i="0" u="none" strike="noStrike" dirty="0">
                          <a:solidFill>
                            <a:srgbClr val="000000"/>
                          </a:solidFill>
                          <a:effectLst/>
                          <a:latin typeface="Century Gothic" panose="020B0502020202020204" pitchFamily="34" charset="0"/>
                        </a:rPr>
                        <a:t>Transmiten tranquilidad y credibilidad en cada uso o consumo </a:t>
                      </a:r>
                      <a:r>
                        <a:rPr lang="es-CO" sz="1000" b="1" i="0" u="none" strike="noStrike" dirty="0">
                          <a:solidFill>
                            <a:srgbClr val="000000"/>
                          </a:solidFill>
                          <a:effectLst/>
                          <a:latin typeface="Century Gothic" panose="020B0502020202020204" pitchFamily="34" charset="0"/>
                        </a:rPr>
                        <a:t>nuevo 2025</a:t>
                      </a:r>
                      <a:endParaRPr lang="es-MX" sz="10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078237"/>
                  </a:ext>
                </a:extLst>
              </a:tr>
              <a:tr h="491154">
                <a:tc>
                  <a:txBody>
                    <a:bodyPr/>
                    <a:lstStyle/>
                    <a:p>
                      <a:pPr algn="just" fontAlgn="ctr">
                        <a:buNone/>
                      </a:pPr>
                      <a:r>
                        <a:rPr lang="es-CO" sz="1000" b="0" i="0" u="none" strike="noStrike" dirty="0">
                          <a:solidFill>
                            <a:srgbClr val="000000"/>
                          </a:solidFill>
                          <a:effectLst/>
                          <a:latin typeface="Century Gothic" panose="020B0502020202020204" pitchFamily="34" charset="0"/>
                        </a:rPr>
                        <a:t>Genera seguridad de consumir estos medicamentos porque solucionan sus dolencias/enfermedades</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83620954"/>
                  </a:ext>
                </a:extLst>
              </a:tr>
              <a:tr h="505598">
                <a:tc>
                  <a:txBody>
                    <a:bodyPr/>
                    <a:lstStyle/>
                    <a:p>
                      <a:pPr algn="just" fontAlgn="ctr">
                        <a:buNone/>
                      </a:pPr>
                      <a:r>
                        <a:rPr lang="es-CO" sz="1000" b="0" i="0" u="none" strike="noStrike" dirty="0">
                          <a:solidFill>
                            <a:srgbClr val="000000"/>
                          </a:solidFill>
                          <a:effectLst/>
                          <a:latin typeface="Century Gothic" panose="020B0502020202020204" pitchFamily="34" charset="0"/>
                        </a:rPr>
                        <a:t>Genera tranquilidad comprar estos medicamentos porque se preocupan por su salud</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6807167"/>
                  </a:ext>
                </a:extLst>
              </a:tr>
              <a:tr h="474591">
                <a:tc>
                  <a:txBody>
                    <a:bodyPr/>
                    <a:lstStyle/>
                    <a:p>
                      <a:pPr algn="just" fontAlgn="ctr">
                        <a:buNone/>
                      </a:pPr>
                      <a:r>
                        <a:rPr lang="es-CO" sz="1000" b="0" i="0" u="none" strike="noStrike" dirty="0">
                          <a:solidFill>
                            <a:srgbClr val="000000"/>
                          </a:solidFill>
                          <a:effectLst/>
                          <a:latin typeface="Century Gothic" panose="020B0502020202020204" pitchFamily="34" charset="0"/>
                        </a:rPr>
                        <a:t>Es una marca nacional que se siente orgulloso de consumir  </a:t>
                      </a:r>
                      <a:r>
                        <a:rPr lang="es-CO"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942581"/>
                  </a:ext>
                </a:extLst>
              </a:tr>
              <a:tr h="502888">
                <a:tc>
                  <a:txBody>
                    <a:bodyPr/>
                    <a:lstStyle/>
                    <a:p>
                      <a:pPr algn="just" fontAlgn="ctr">
                        <a:buNone/>
                      </a:pPr>
                      <a:r>
                        <a:rPr lang="es-CO" sz="1000" b="0" i="0" u="none" strike="noStrike" dirty="0">
                          <a:solidFill>
                            <a:srgbClr val="000000"/>
                          </a:solidFill>
                          <a:effectLst/>
                          <a:latin typeface="Century Gothic" panose="020B0502020202020204" pitchFamily="34" charset="0"/>
                        </a:rPr>
                        <a:t>Lo cuidan y lo acompañan cuando se siente frágil  </a:t>
                      </a:r>
                      <a:r>
                        <a:rPr lang="es-CO"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0604983"/>
                  </a:ext>
                </a:extLst>
              </a:tr>
              <a:tr h="510759">
                <a:tc>
                  <a:txBody>
                    <a:bodyPr/>
                    <a:lstStyle/>
                    <a:p>
                      <a:pPr algn="just" fontAlgn="ctr">
                        <a:buNone/>
                      </a:pPr>
                      <a:r>
                        <a:rPr lang="es-CO" sz="1000" b="0" i="0" u="none" strike="noStrike" dirty="0">
                          <a:solidFill>
                            <a:srgbClr val="000000"/>
                          </a:solidFill>
                          <a:effectLst/>
                          <a:latin typeface="Century Gothic" panose="020B0502020202020204" pitchFamily="34" charset="0"/>
                        </a:rPr>
                        <a:t>Es un aliado para el cuidado de su familia  </a:t>
                      </a:r>
                      <a:r>
                        <a:rPr lang="es-CO"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3365995"/>
                  </a:ext>
                </a:extLst>
              </a:tr>
            </a:tbl>
          </a:graphicData>
        </a:graphic>
      </p:graphicFrame>
      <p:graphicFrame>
        <p:nvGraphicFramePr>
          <p:cNvPr id="11" name="Tabla 10">
            <a:extLst>
              <a:ext uri="{FF2B5EF4-FFF2-40B4-BE49-F238E27FC236}">
                <a16:creationId xmlns:a16="http://schemas.microsoft.com/office/drawing/2014/main" id="{FB8A87D6-9178-4060-FDD3-E3BE14CF3901}"/>
              </a:ext>
            </a:extLst>
          </p:cNvPr>
          <p:cNvGraphicFramePr>
            <a:graphicFrameLocks noGrp="1"/>
          </p:cNvGraphicFramePr>
          <p:nvPr/>
        </p:nvGraphicFramePr>
        <p:xfrm>
          <a:off x="5859624" y="2687217"/>
          <a:ext cx="5938365" cy="3483382"/>
        </p:xfrm>
        <a:graphic>
          <a:graphicData uri="http://schemas.openxmlformats.org/drawingml/2006/table">
            <a:tbl>
              <a:tblPr>
                <a:tableStyleId>{2D5ABB26-0587-4C30-8999-92F81FD0307C}</a:tableStyleId>
              </a:tblPr>
              <a:tblGrid>
                <a:gridCol w="799388">
                  <a:extLst>
                    <a:ext uri="{9D8B030D-6E8A-4147-A177-3AD203B41FA5}">
                      <a16:colId xmlns:a16="http://schemas.microsoft.com/office/drawing/2014/main" val="193562345"/>
                    </a:ext>
                  </a:extLst>
                </a:gridCol>
                <a:gridCol w="836468">
                  <a:extLst>
                    <a:ext uri="{9D8B030D-6E8A-4147-A177-3AD203B41FA5}">
                      <a16:colId xmlns:a16="http://schemas.microsoft.com/office/drawing/2014/main" val="3183807864"/>
                    </a:ext>
                  </a:extLst>
                </a:gridCol>
                <a:gridCol w="783560">
                  <a:extLst>
                    <a:ext uri="{9D8B030D-6E8A-4147-A177-3AD203B41FA5}">
                      <a16:colId xmlns:a16="http://schemas.microsoft.com/office/drawing/2014/main" val="2993200650"/>
                    </a:ext>
                  </a:extLst>
                </a:gridCol>
                <a:gridCol w="673588">
                  <a:extLst>
                    <a:ext uri="{9D8B030D-6E8A-4147-A177-3AD203B41FA5}">
                      <a16:colId xmlns:a16="http://schemas.microsoft.com/office/drawing/2014/main" val="2241603378"/>
                    </a:ext>
                  </a:extLst>
                </a:gridCol>
                <a:gridCol w="687335">
                  <a:extLst>
                    <a:ext uri="{9D8B030D-6E8A-4147-A177-3AD203B41FA5}">
                      <a16:colId xmlns:a16="http://schemas.microsoft.com/office/drawing/2014/main" val="2338614396"/>
                    </a:ext>
                  </a:extLst>
                </a:gridCol>
                <a:gridCol w="673434">
                  <a:extLst>
                    <a:ext uri="{9D8B030D-6E8A-4147-A177-3AD203B41FA5}">
                      <a16:colId xmlns:a16="http://schemas.microsoft.com/office/drawing/2014/main" val="1921728533"/>
                    </a:ext>
                  </a:extLst>
                </a:gridCol>
                <a:gridCol w="742296">
                  <a:extLst>
                    <a:ext uri="{9D8B030D-6E8A-4147-A177-3AD203B41FA5}">
                      <a16:colId xmlns:a16="http://schemas.microsoft.com/office/drawing/2014/main" val="1455833483"/>
                    </a:ext>
                  </a:extLst>
                </a:gridCol>
                <a:gridCol w="742296">
                  <a:extLst>
                    <a:ext uri="{9D8B030D-6E8A-4147-A177-3AD203B41FA5}">
                      <a16:colId xmlns:a16="http://schemas.microsoft.com/office/drawing/2014/main" val="3968147212"/>
                    </a:ext>
                  </a:extLst>
                </a:gridCol>
              </a:tblGrid>
              <a:tr h="497626">
                <a:tc>
                  <a:txBody>
                    <a:bodyPr/>
                    <a:lstStyle/>
                    <a:p>
                      <a:pPr algn="ctr" fontAlgn="ctr">
                        <a:buNone/>
                      </a:pPr>
                      <a:r>
                        <a:rPr lang="es-MX" sz="1100" b="0" i="0" u="none" strike="noStrike" dirty="0">
                          <a:solidFill>
                            <a:srgbClr val="000000"/>
                          </a:solidFill>
                          <a:effectLst/>
                          <a:latin typeface="Calibri" panose="020F0502020204030204" pitchFamily="34" charset="0"/>
                        </a:rPr>
                        <a:t>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-0,9%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332300"/>
                  </a:ext>
                </a:extLst>
              </a:tr>
              <a:tr h="497626">
                <a:tc>
                  <a:txBody>
                    <a:bodyPr/>
                    <a:lstStyle/>
                    <a:p>
                      <a:pPr algn="ctr" fontAlgn="ctr">
                        <a:buNone/>
                      </a:pPr>
                      <a:r>
                        <a:rPr lang="es-MX" sz="1100" b="0" i="0" u="none" strike="noStrike">
                          <a:solidFill>
                            <a:srgbClr val="000000"/>
                          </a:solidFill>
                          <a:effectLst/>
                          <a:latin typeface="Calibri" panose="020F0502020204030204" pitchFamily="34" charset="0"/>
                        </a:rPr>
                        <a:t>0,7%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0124754"/>
                  </a:ext>
                </a:extLst>
              </a:tr>
              <a:tr h="497626">
                <a:tc>
                  <a:txBody>
                    <a:bodyPr/>
                    <a:lstStyle/>
                    <a:p>
                      <a:pPr algn="ctr" fontAlgn="ctr">
                        <a:buNone/>
                      </a:pPr>
                      <a:r>
                        <a:rPr lang="es-MX" sz="1100" b="0" i="0" u="none" strike="noStrike" dirty="0">
                          <a:solidFill>
                            <a:srgbClr val="000000"/>
                          </a:solidFill>
                          <a:effectLst/>
                          <a:latin typeface="Calibri" panose="020F0502020204030204" pitchFamily="34" charset="0"/>
                        </a:rPr>
                        <a:t>0,6%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alibri" panose="020F0502020204030204" pitchFamily="34" charset="0"/>
                        </a:rPr>
                        <a:t>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alibri" panose="020F0502020204030204" pitchFamily="34" charset="0"/>
                        </a:rPr>
                        <a:t>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alibri" panose="020F0502020204030204" pitchFamily="34" charset="0"/>
                        </a:rPr>
                        <a:t>-0,3%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alibri" panose="020F0502020204030204" pitchFamily="34" charset="0"/>
                        </a:rPr>
                        <a:t>0,7%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alibri" panose="020F0502020204030204" pitchFamily="34" charset="0"/>
                        </a:rPr>
                        <a:t>0,7%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alibri" panose="020F0502020204030204" pitchFamily="34" charset="0"/>
                        </a:rPr>
                        <a:t>-2,5%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69640431"/>
                  </a:ext>
                </a:extLst>
              </a:tr>
              <a:tr h="497626">
                <a:tc>
                  <a:txBody>
                    <a:bodyPr/>
                    <a:lstStyle/>
                    <a:p>
                      <a:pPr algn="ctr" fontAlgn="ctr">
                        <a:buNone/>
                      </a:pPr>
                      <a:r>
                        <a:rPr lang="es-MX" sz="1100" b="0" i="0" u="none" strike="noStrike">
                          <a:solidFill>
                            <a:srgbClr val="000000"/>
                          </a:solidFill>
                          <a:effectLst/>
                          <a:latin typeface="Calibri" panose="020F0502020204030204" pitchFamily="34" charset="0"/>
                        </a:rPr>
                        <a:t>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alibri" panose="020F0502020204030204" pitchFamily="34" charset="0"/>
                        </a:rPr>
                        <a:t>0,7%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alibri" panose="020F0502020204030204" pitchFamily="34" charset="0"/>
                        </a:rPr>
                        <a:t>-0,5%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alibri" panose="020F0502020204030204" pitchFamily="34" charset="0"/>
                        </a:rPr>
                        <a:t>-0,1%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alibri" panose="020F0502020204030204" pitchFamily="34" charset="0"/>
                        </a:rPr>
                        <a:t>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alibri" panose="020F0502020204030204" pitchFamily="34" charset="0"/>
                        </a:rPr>
                        <a:t>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211078237"/>
                  </a:ext>
                </a:extLst>
              </a:tr>
              <a:tr h="497626">
                <a:tc>
                  <a:txBody>
                    <a:bodyPr/>
                    <a:lstStyle/>
                    <a:p>
                      <a:pPr algn="ctr" fontAlgn="ctr">
                        <a:buNone/>
                      </a:pPr>
                      <a:r>
                        <a:rPr lang="es-MX" sz="1100" b="0" i="0" u="none" strike="noStrike">
                          <a:solidFill>
                            <a:srgbClr val="000000"/>
                          </a:solidFill>
                          <a:effectLst/>
                          <a:latin typeface="Calibri" panose="020F0502020204030204" pitchFamily="34" charset="0"/>
                        </a:rPr>
                        <a:t>-3,8%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alibri" panose="020F0502020204030204" pitchFamily="34" charset="0"/>
                        </a:rPr>
                        <a:t>4,2%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3,8%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3,8%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3620954"/>
                  </a:ext>
                </a:extLst>
              </a:tr>
              <a:tr h="497626">
                <a:tc>
                  <a:txBody>
                    <a:bodyPr/>
                    <a:lstStyle/>
                    <a:p>
                      <a:pPr algn="ctr" fontAlgn="ctr">
                        <a:buNone/>
                      </a:pPr>
                      <a:r>
                        <a:rPr lang="es-MX" sz="110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0,5%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0,6%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6807167"/>
                  </a:ext>
                </a:extLst>
              </a:tr>
              <a:tr h="497626">
                <a:tc>
                  <a:txBody>
                    <a:bodyPr/>
                    <a:lstStyle/>
                    <a:p>
                      <a:pPr algn="ctr" fontAlgn="ctr">
                        <a:buNone/>
                      </a:pPr>
                      <a:r>
                        <a:rPr lang="es-MX" sz="1100" b="0" i="0" u="none" strike="noStrike">
                          <a:solidFill>
                            <a:srgbClr val="000000"/>
                          </a:solidFill>
                          <a:effectLst/>
                          <a:latin typeface="Calibri" panose="020F0502020204030204" pitchFamily="34" charset="0"/>
                        </a:rPr>
                        <a:t>3,1%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a:solidFill>
                            <a:srgbClr val="000000"/>
                          </a:solidFill>
                          <a:effectLst/>
                          <a:latin typeface="Calibri" panose="020F0502020204030204" pitchFamily="34"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6942581"/>
                  </a:ext>
                </a:extLst>
              </a:tr>
            </a:tbl>
          </a:graphicData>
        </a:graphic>
      </p:graphicFrame>
      <p:sp>
        <p:nvSpPr>
          <p:cNvPr id="12" name="Rectángulo: esquinas redondeadas 11">
            <a:extLst>
              <a:ext uri="{FF2B5EF4-FFF2-40B4-BE49-F238E27FC236}">
                <a16:creationId xmlns:a16="http://schemas.microsoft.com/office/drawing/2014/main" id="{D81BD0D3-3745-6DF9-EEEC-795D1CFC6B16}"/>
              </a:ext>
            </a:extLst>
          </p:cNvPr>
          <p:cNvSpPr/>
          <p:nvPr/>
        </p:nvSpPr>
        <p:spPr>
          <a:xfrm>
            <a:off x="6667370" y="2181307"/>
            <a:ext cx="805957" cy="4352607"/>
          </a:xfrm>
          <a:prstGeom prst="roundRect">
            <a:avLst>
              <a:gd name="adj" fmla="val 4961"/>
            </a:avLst>
          </a:prstGeom>
          <a:noFill/>
          <a:ln w="28575">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Tabla 12">
            <a:extLst>
              <a:ext uri="{FF2B5EF4-FFF2-40B4-BE49-F238E27FC236}">
                <a16:creationId xmlns:a16="http://schemas.microsoft.com/office/drawing/2014/main" id="{B751183A-FA3E-C0D1-33E7-B7938E8EEE15}"/>
              </a:ext>
            </a:extLst>
          </p:cNvPr>
          <p:cNvGraphicFramePr>
            <a:graphicFrameLocks noGrp="1"/>
          </p:cNvGraphicFramePr>
          <p:nvPr/>
        </p:nvGraphicFramePr>
        <p:xfrm>
          <a:off x="3349691" y="6305314"/>
          <a:ext cx="8448302" cy="228600"/>
        </p:xfrm>
        <a:graphic>
          <a:graphicData uri="http://schemas.openxmlformats.org/drawingml/2006/table">
            <a:tbl>
              <a:tblPr firstRow="1" bandRow="1">
                <a:tableStyleId>{5C22544A-7EE6-4342-B048-85BDC9FD1C3A}</a:tableStyleId>
              </a:tblPr>
              <a:tblGrid>
                <a:gridCol w="2481942">
                  <a:extLst>
                    <a:ext uri="{9D8B030D-6E8A-4147-A177-3AD203B41FA5}">
                      <a16:colId xmlns:a16="http://schemas.microsoft.com/office/drawing/2014/main" val="2880264393"/>
                    </a:ext>
                  </a:extLst>
                </a:gridCol>
                <a:gridCol w="839755">
                  <a:extLst>
                    <a:ext uri="{9D8B030D-6E8A-4147-A177-3AD203B41FA5}">
                      <a16:colId xmlns:a16="http://schemas.microsoft.com/office/drawing/2014/main" val="4032605005"/>
                    </a:ext>
                  </a:extLst>
                </a:gridCol>
                <a:gridCol w="821094">
                  <a:extLst>
                    <a:ext uri="{9D8B030D-6E8A-4147-A177-3AD203B41FA5}">
                      <a16:colId xmlns:a16="http://schemas.microsoft.com/office/drawing/2014/main" val="3237493239"/>
                    </a:ext>
                  </a:extLst>
                </a:gridCol>
                <a:gridCol w="765110">
                  <a:extLst>
                    <a:ext uri="{9D8B030D-6E8A-4147-A177-3AD203B41FA5}">
                      <a16:colId xmlns:a16="http://schemas.microsoft.com/office/drawing/2014/main" val="2946803110"/>
                    </a:ext>
                  </a:extLst>
                </a:gridCol>
                <a:gridCol w="709126">
                  <a:extLst>
                    <a:ext uri="{9D8B030D-6E8A-4147-A177-3AD203B41FA5}">
                      <a16:colId xmlns:a16="http://schemas.microsoft.com/office/drawing/2014/main" val="686731162"/>
                    </a:ext>
                  </a:extLst>
                </a:gridCol>
                <a:gridCol w="690466">
                  <a:extLst>
                    <a:ext uri="{9D8B030D-6E8A-4147-A177-3AD203B41FA5}">
                      <a16:colId xmlns:a16="http://schemas.microsoft.com/office/drawing/2014/main" val="3852784585"/>
                    </a:ext>
                  </a:extLst>
                </a:gridCol>
                <a:gridCol w="643812">
                  <a:extLst>
                    <a:ext uri="{9D8B030D-6E8A-4147-A177-3AD203B41FA5}">
                      <a16:colId xmlns:a16="http://schemas.microsoft.com/office/drawing/2014/main" val="4150703065"/>
                    </a:ext>
                  </a:extLst>
                </a:gridCol>
                <a:gridCol w="743338">
                  <a:extLst>
                    <a:ext uri="{9D8B030D-6E8A-4147-A177-3AD203B41FA5}">
                      <a16:colId xmlns:a16="http://schemas.microsoft.com/office/drawing/2014/main" val="290006808"/>
                    </a:ext>
                  </a:extLst>
                </a:gridCol>
                <a:gridCol w="753659">
                  <a:extLst>
                    <a:ext uri="{9D8B030D-6E8A-4147-A177-3AD203B41FA5}">
                      <a16:colId xmlns:a16="http://schemas.microsoft.com/office/drawing/2014/main" val="3337339636"/>
                    </a:ext>
                  </a:extLst>
                </a:gridCol>
              </a:tblGrid>
              <a:tr h="0">
                <a:tc>
                  <a:txBody>
                    <a:bodyPr/>
                    <a:lstStyle/>
                    <a:p>
                      <a:pPr algn="ctr"/>
                      <a:r>
                        <a:rPr lang="es-CO" sz="900" dirty="0">
                          <a:solidFill>
                            <a:schemeClr val="tx1"/>
                          </a:solidFill>
                          <a:latin typeface="Century Gothic" panose="020B0502020202020204" pitchFamily="34" charset="0"/>
                        </a:rPr>
                        <a:t>Base asociación de marca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287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301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275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107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118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100" b="0" i="0" u="none" strike="noStrike" dirty="0">
                          <a:solidFill>
                            <a:srgbClr val="000000"/>
                          </a:solidFill>
                          <a:effectLst/>
                          <a:latin typeface="Century Gothic" panose="020B0502020202020204" pitchFamily="34" charset="0"/>
                        </a:rPr>
                        <a:t>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2176144"/>
                  </a:ext>
                </a:extLst>
              </a:tr>
            </a:tbl>
          </a:graphicData>
        </a:graphic>
      </p:graphicFrame>
      <p:pic>
        <p:nvPicPr>
          <p:cNvPr id="14" name="Imagen 13">
            <a:extLst>
              <a:ext uri="{FF2B5EF4-FFF2-40B4-BE49-F238E27FC236}">
                <a16:creationId xmlns:a16="http://schemas.microsoft.com/office/drawing/2014/main" id="{0B0953E1-39B4-D000-DCD6-9078291F5436}"/>
              </a:ext>
            </a:extLst>
          </p:cNvPr>
          <p:cNvPicPr>
            <a:picLocks noChangeAspect="1"/>
          </p:cNvPicPr>
          <p:nvPr/>
        </p:nvPicPr>
        <p:blipFill>
          <a:blip r:embed="rId2"/>
          <a:stretch>
            <a:fillRect/>
          </a:stretch>
        </p:blipFill>
        <p:spPr>
          <a:xfrm>
            <a:off x="5919845" y="2327461"/>
            <a:ext cx="705433" cy="200914"/>
          </a:xfrm>
          <a:prstGeom prst="rect">
            <a:avLst/>
          </a:prstGeom>
        </p:spPr>
      </p:pic>
      <p:pic>
        <p:nvPicPr>
          <p:cNvPr id="15" name="Imagen 14">
            <a:extLst>
              <a:ext uri="{FF2B5EF4-FFF2-40B4-BE49-F238E27FC236}">
                <a16:creationId xmlns:a16="http://schemas.microsoft.com/office/drawing/2014/main" id="{D28E3B8F-4CA7-C165-EEF8-7688203BF050}"/>
              </a:ext>
            </a:extLst>
          </p:cNvPr>
          <p:cNvPicPr>
            <a:picLocks noChangeAspect="1"/>
          </p:cNvPicPr>
          <p:nvPr/>
        </p:nvPicPr>
        <p:blipFill>
          <a:blip r:embed="rId3"/>
          <a:srcRect t="10000" b="13266"/>
          <a:stretch>
            <a:fillRect/>
          </a:stretch>
        </p:blipFill>
        <p:spPr>
          <a:xfrm>
            <a:off x="6717452" y="2309094"/>
            <a:ext cx="705433" cy="237649"/>
          </a:xfrm>
          <a:prstGeom prst="rect">
            <a:avLst/>
          </a:prstGeom>
        </p:spPr>
      </p:pic>
      <p:pic>
        <p:nvPicPr>
          <p:cNvPr id="20" name="Imagen 19">
            <a:extLst>
              <a:ext uri="{FF2B5EF4-FFF2-40B4-BE49-F238E27FC236}">
                <a16:creationId xmlns:a16="http://schemas.microsoft.com/office/drawing/2014/main" id="{F5BFF08A-D96F-D4F2-8219-8C859E48342A}"/>
              </a:ext>
            </a:extLst>
          </p:cNvPr>
          <p:cNvPicPr>
            <a:picLocks noChangeAspect="1"/>
          </p:cNvPicPr>
          <p:nvPr/>
        </p:nvPicPr>
        <p:blipFill>
          <a:blip r:embed="rId4"/>
          <a:stretch>
            <a:fillRect/>
          </a:stretch>
        </p:blipFill>
        <p:spPr>
          <a:xfrm>
            <a:off x="7679915" y="2241825"/>
            <a:ext cx="399369" cy="336677"/>
          </a:xfrm>
          <a:prstGeom prst="rect">
            <a:avLst/>
          </a:prstGeom>
        </p:spPr>
      </p:pic>
      <p:pic>
        <p:nvPicPr>
          <p:cNvPr id="21" name="Imagen 20">
            <a:extLst>
              <a:ext uri="{FF2B5EF4-FFF2-40B4-BE49-F238E27FC236}">
                <a16:creationId xmlns:a16="http://schemas.microsoft.com/office/drawing/2014/main" id="{382CF9A5-FD04-56AD-6F22-C907D1195279}"/>
              </a:ext>
            </a:extLst>
          </p:cNvPr>
          <p:cNvPicPr>
            <a:picLocks noChangeAspect="1"/>
          </p:cNvPicPr>
          <p:nvPr/>
        </p:nvPicPr>
        <p:blipFill>
          <a:blip r:embed="rId5"/>
          <a:srcRect l="16070" t="40125" r="13394" b="40297"/>
          <a:stretch>
            <a:fillRect/>
          </a:stretch>
        </p:blipFill>
        <p:spPr>
          <a:xfrm>
            <a:off x="8295202" y="2341822"/>
            <a:ext cx="643202" cy="155648"/>
          </a:xfrm>
          <a:prstGeom prst="rect">
            <a:avLst/>
          </a:prstGeom>
        </p:spPr>
      </p:pic>
      <p:pic>
        <p:nvPicPr>
          <p:cNvPr id="22" name="Imagen 21">
            <a:extLst>
              <a:ext uri="{FF2B5EF4-FFF2-40B4-BE49-F238E27FC236}">
                <a16:creationId xmlns:a16="http://schemas.microsoft.com/office/drawing/2014/main" id="{A3B80054-16DD-3F1A-93D8-14CE9897BFE3}"/>
              </a:ext>
            </a:extLst>
          </p:cNvPr>
          <p:cNvPicPr>
            <a:picLocks noChangeAspect="1"/>
          </p:cNvPicPr>
          <p:nvPr/>
        </p:nvPicPr>
        <p:blipFill>
          <a:blip r:embed="rId6"/>
          <a:stretch>
            <a:fillRect/>
          </a:stretch>
        </p:blipFill>
        <p:spPr>
          <a:xfrm>
            <a:off x="8976116" y="2241825"/>
            <a:ext cx="754225" cy="314889"/>
          </a:xfrm>
          <a:prstGeom prst="rect">
            <a:avLst/>
          </a:prstGeom>
        </p:spPr>
      </p:pic>
      <p:pic>
        <p:nvPicPr>
          <p:cNvPr id="23" name="Imagen 22">
            <a:extLst>
              <a:ext uri="{FF2B5EF4-FFF2-40B4-BE49-F238E27FC236}">
                <a16:creationId xmlns:a16="http://schemas.microsoft.com/office/drawing/2014/main" id="{BDFCD86A-9CB4-FA0A-6DBD-D95F47EC084F}"/>
              </a:ext>
            </a:extLst>
          </p:cNvPr>
          <p:cNvPicPr>
            <a:picLocks noChangeAspect="1"/>
          </p:cNvPicPr>
          <p:nvPr/>
        </p:nvPicPr>
        <p:blipFill>
          <a:blip r:embed="rId7"/>
          <a:stretch>
            <a:fillRect/>
          </a:stretch>
        </p:blipFill>
        <p:spPr>
          <a:xfrm>
            <a:off x="9635028" y="2217829"/>
            <a:ext cx="754225" cy="311626"/>
          </a:xfrm>
          <a:prstGeom prst="rect">
            <a:avLst/>
          </a:prstGeom>
        </p:spPr>
      </p:pic>
      <p:pic>
        <p:nvPicPr>
          <p:cNvPr id="30" name="Imagen 29">
            <a:extLst>
              <a:ext uri="{FF2B5EF4-FFF2-40B4-BE49-F238E27FC236}">
                <a16:creationId xmlns:a16="http://schemas.microsoft.com/office/drawing/2014/main" id="{BC8F5A53-D664-A02A-95D3-A8BBF618F6C6}"/>
              </a:ext>
            </a:extLst>
          </p:cNvPr>
          <p:cNvPicPr>
            <a:picLocks noChangeAspect="1"/>
          </p:cNvPicPr>
          <p:nvPr/>
        </p:nvPicPr>
        <p:blipFill>
          <a:blip r:embed="rId8"/>
          <a:stretch>
            <a:fillRect/>
          </a:stretch>
        </p:blipFill>
        <p:spPr>
          <a:xfrm>
            <a:off x="10490173" y="2181307"/>
            <a:ext cx="399369" cy="375407"/>
          </a:xfrm>
          <a:prstGeom prst="rect">
            <a:avLst/>
          </a:prstGeom>
        </p:spPr>
      </p:pic>
      <p:pic>
        <p:nvPicPr>
          <p:cNvPr id="31" name="Imagen 30">
            <a:extLst>
              <a:ext uri="{FF2B5EF4-FFF2-40B4-BE49-F238E27FC236}">
                <a16:creationId xmlns:a16="http://schemas.microsoft.com/office/drawing/2014/main" id="{ADB9D664-B3E9-1C2F-4C32-7FD01B445729}"/>
              </a:ext>
            </a:extLst>
          </p:cNvPr>
          <p:cNvPicPr>
            <a:picLocks noChangeAspect="1"/>
          </p:cNvPicPr>
          <p:nvPr/>
        </p:nvPicPr>
        <p:blipFill>
          <a:blip r:embed="rId9"/>
          <a:stretch>
            <a:fillRect/>
          </a:stretch>
        </p:blipFill>
        <p:spPr>
          <a:xfrm>
            <a:off x="11199193" y="2197111"/>
            <a:ext cx="502905" cy="375408"/>
          </a:xfrm>
          <a:prstGeom prst="rect">
            <a:avLst/>
          </a:prstGeom>
        </p:spPr>
      </p:pic>
      <p:sp>
        <p:nvSpPr>
          <p:cNvPr id="32" name="Rectángulo: esquinas redondeadas 31">
            <a:extLst>
              <a:ext uri="{FF2B5EF4-FFF2-40B4-BE49-F238E27FC236}">
                <a16:creationId xmlns:a16="http://schemas.microsoft.com/office/drawing/2014/main" id="{9E5265ED-185B-BB8A-923D-07092967849B}"/>
              </a:ext>
            </a:extLst>
          </p:cNvPr>
          <p:cNvSpPr/>
          <p:nvPr/>
        </p:nvSpPr>
        <p:spPr>
          <a:xfrm>
            <a:off x="545921" y="2341013"/>
            <a:ext cx="121137" cy="143268"/>
          </a:xfrm>
          <a:prstGeom prst="roundRect">
            <a:avLst/>
          </a:prstGeom>
          <a:solidFill>
            <a:srgbClr val="C5F5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 Box 5">
            <a:extLst>
              <a:ext uri="{FF2B5EF4-FFF2-40B4-BE49-F238E27FC236}">
                <a16:creationId xmlns:a16="http://schemas.microsoft.com/office/drawing/2014/main" id="{1366D8F8-C35F-852F-8FA5-EFE256A43147}"/>
              </a:ext>
            </a:extLst>
          </p:cNvPr>
          <p:cNvSpPr txBox="1">
            <a:spLocks noChangeArrowheads="1"/>
          </p:cNvSpPr>
          <p:nvPr/>
        </p:nvSpPr>
        <p:spPr bwMode="auto">
          <a:xfrm>
            <a:off x="622672" y="2255688"/>
            <a:ext cx="2100468" cy="292366"/>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Diferenciales de categoría</a:t>
            </a:r>
            <a:endParaRPr kumimoji="0" lang="es-ES"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endParaRPr>
          </a:p>
        </p:txBody>
      </p:sp>
      <p:sp>
        <p:nvSpPr>
          <p:cNvPr id="34" name="Text Box 5">
            <a:extLst>
              <a:ext uri="{FF2B5EF4-FFF2-40B4-BE49-F238E27FC236}">
                <a16:creationId xmlns:a16="http://schemas.microsoft.com/office/drawing/2014/main" id="{13500446-49E6-040A-AF65-27DBD775B5F5}"/>
              </a:ext>
            </a:extLst>
          </p:cNvPr>
          <p:cNvSpPr txBox="1">
            <a:spLocks noChangeArrowheads="1"/>
          </p:cNvSpPr>
          <p:nvPr/>
        </p:nvSpPr>
        <p:spPr bwMode="auto">
          <a:xfrm>
            <a:off x="503640" y="914542"/>
            <a:ext cx="11184719" cy="984863"/>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Se establece el reto que tiene la categoría de medicamentos genéricos para conquistar territorios enfocados al plano emocional, siendo una oportunidad que tendría La Santé para consolidar su presencia; adicional, La Santé comenzaría a verse presente en beneficios orientados a “Tradición” y “ acompañamiento”, los cuales se presentarían como oportunidades para consolidar diferenciación y se alinearían con lo que el consumidor percibe de la marca (resultados fase cualitativa). </a:t>
            </a: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7722131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3714C-029A-2B74-F7C6-C0D73A4EBEE6}"/>
            </a:ext>
          </a:extLst>
        </p:cNvPr>
        <p:cNvGrpSpPr/>
        <p:nvPr/>
      </p:nvGrpSpPr>
      <p:grpSpPr>
        <a:xfrm>
          <a:off x="0" y="0"/>
          <a:ext cx="0" cy="0"/>
          <a:chOff x="0" y="0"/>
          <a:chExt cx="0" cy="0"/>
        </a:xfrm>
      </p:grpSpPr>
      <p:sp>
        <p:nvSpPr>
          <p:cNvPr id="9" name="CuadroTexto 8">
            <a:extLst>
              <a:ext uri="{FF2B5EF4-FFF2-40B4-BE49-F238E27FC236}">
                <a16:creationId xmlns:a16="http://schemas.microsoft.com/office/drawing/2014/main" id="{3F05579A-AED2-1C6C-AC22-BE5B7F7AB968}"/>
              </a:ext>
            </a:extLst>
          </p:cNvPr>
          <p:cNvSpPr txBox="1"/>
          <p:nvPr/>
        </p:nvSpPr>
        <p:spPr>
          <a:xfrm>
            <a:off x="-1" y="0"/>
            <a:ext cx="999308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Perfil imagen de marca </a:t>
            </a: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 </a:t>
            </a:r>
            <a:r>
              <a:rPr kumimoji="0" lang="es-ES" sz="20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rPr>
              <a:t>Beneficios emocionales – Histórico La Santé </a:t>
            </a:r>
            <a:endParaRPr kumimoji="0" lang="es-ES"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Traditional Arabic" panose="02020603050405020304" pitchFamily="18" charset="-78"/>
            </a:endParaRPr>
          </a:p>
        </p:txBody>
      </p:sp>
      <p:graphicFrame>
        <p:nvGraphicFramePr>
          <p:cNvPr id="13" name="Tabla 12">
            <a:extLst>
              <a:ext uri="{FF2B5EF4-FFF2-40B4-BE49-F238E27FC236}">
                <a16:creationId xmlns:a16="http://schemas.microsoft.com/office/drawing/2014/main" id="{4E1F2A04-2AA3-5EC5-9989-2D67DA8E6C7F}"/>
              </a:ext>
            </a:extLst>
          </p:cNvPr>
          <p:cNvGraphicFramePr>
            <a:graphicFrameLocks noGrp="1"/>
          </p:cNvGraphicFramePr>
          <p:nvPr/>
        </p:nvGraphicFramePr>
        <p:xfrm>
          <a:off x="545921" y="2693129"/>
          <a:ext cx="5313703" cy="3366590"/>
        </p:xfrm>
        <a:graphic>
          <a:graphicData uri="http://schemas.openxmlformats.org/drawingml/2006/table">
            <a:tbl>
              <a:tblPr>
                <a:tableStyleId>{2D5ABB26-0587-4C30-8999-92F81FD0307C}</a:tableStyleId>
              </a:tblPr>
              <a:tblGrid>
                <a:gridCol w="5313703">
                  <a:extLst>
                    <a:ext uri="{9D8B030D-6E8A-4147-A177-3AD203B41FA5}">
                      <a16:colId xmlns:a16="http://schemas.microsoft.com/office/drawing/2014/main" val="193562345"/>
                    </a:ext>
                  </a:extLst>
                </a:gridCol>
              </a:tblGrid>
              <a:tr h="473237">
                <a:tc>
                  <a:txBody>
                    <a:bodyPr/>
                    <a:lstStyle/>
                    <a:p>
                      <a:pPr algn="just" fontAlgn="ctr">
                        <a:buNone/>
                      </a:pPr>
                      <a:r>
                        <a:rPr lang="es-CO" sz="1000" b="0" i="0" u="none" strike="noStrike" dirty="0">
                          <a:solidFill>
                            <a:srgbClr val="000000"/>
                          </a:solidFill>
                          <a:effectLst/>
                          <a:latin typeface="Century Gothic" panose="020B0502020202020204" pitchFamily="34" charset="0"/>
                        </a:rPr>
                        <a:t>Son los más tradicionales/ de toda la vida </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9640431"/>
                  </a:ext>
                </a:extLst>
              </a:tr>
              <a:tr h="491681">
                <a:tc>
                  <a:txBody>
                    <a:bodyPr/>
                    <a:lstStyle/>
                    <a:p>
                      <a:pPr algn="just" fontAlgn="ctr">
                        <a:buNone/>
                      </a:pPr>
                      <a:r>
                        <a:rPr lang="es-CO" sz="1000" b="0" i="0" u="none" strike="noStrike" dirty="0">
                          <a:solidFill>
                            <a:srgbClr val="000000"/>
                          </a:solidFill>
                          <a:effectLst/>
                          <a:latin typeface="Century Gothic" panose="020B0502020202020204" pitchFamily="34" charset="0"/>
                        </a:rPr>
                        <a:t>Transmiten tranquilidad y credibilidad en cada uso o consumo </a:t>
                      </a:r>
                      <a:r>
                        <a:rPr lang="es-CO" sz="1000" b="1" i="0" u="none" strike="noStrike" dirty="0">
                          <a:solidFill>
                            <a:srgbClr val="000000"/>
                          </a:solidFill>
                          <a:effectLst/>
                          <a:latin typeface="Century Gothic" panose="020B0502020202020204" pitchFamily="34" charset="0"/>
                        </a:rPr>
                        <a:t>nuevo 2025</a:t>
                      </a:r>
                      <a:endParaRPr lang="es-MX" sz="10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078237"/>
                  </a:ext>
                </a:extLst>
              </a:tr>
              <a:tr h="474686">
                <a:tc>
                  <a:txBody>
                    <a:bodyPr/>
                    <a:lstStyle/>
                    <a:p>
                      <a:pPr algn="just" fontAlgn="ctr">
                        <a:buNone/>
                      </a:pPr>
                      <a:r>
                        <a:rPr lang="es-CO" sz="1000" b="0" i="0" u="none" strike="noStrike" dirty="0">
                          <a:solidFill>
                            <a:srgbClr val="000000"/>
                          </a:solidFill>
                          <a:effectLst/>
                          <a:latin typeface="Century Gothic" panose="020B0502020202020204" pitchFamily="34" charset="0"/>
                        </a:rPr>
                        <a:t>Genera seguridad de consumir estos medicamentos porque solucionan sus dolencias/enfermedades</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83620954"/>
                  </a:ext>
                </a:extLst>
              </a:tr>
              <a:tr h="488646">
                <a:tc>
                  <a:txBody>
                    <a:bodyPr/>
                    <a:lstStyle/>
                    <a:p>
                      <a:pPr algn="just" fontAlgn="ctr">
                        <a:buNone/>
                      </a:pPr>
                      <a:r>
                        <a:rPr lang="es-CO" sz="1000" b="0" i="0" u="none" strike="noStrike" dirty="0">
                          <a:solidFill>
                            <a:srgbClr val="000000"/>
                          </a:solidFill>
                          <a:effectLst/>
                          <a:latin typeface="Century Gothic" panose="020B0502020202020204" pitchFamily="34" charset="0"/>
                        </a:rPr>
                        <a:t>Genera tranquilidad comprar estos medicamentos porque se preocupan por su salud</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6807167"/>
                  </a:ext>
                </a:extLst>
              </a:tr>
              <a:tr h="458679">
                <a:tc>
                  <a:txBody>
                    <a:bodyPr/>
                    <a:lstStyle/>
                    <a:p>
                      <a:pPr algn="just" fontAlgn="ctr">
                        <a:buNone/>
                      </a:pPr>
                      <a:r>
                        <a:rPr lang="es-CO" sz="1000" b="0" i="0" u="none" strike="noStrike" dirty="0">
                          <a:solidFill>
                            <a:srgbClr val="000000"/>
                          </a:solidFill>
                          <a:effectLst/>
                          <a:latin typeface="Century Gothic" panose="020B0502020202020204" pitchFamily="34" charset="0"/>
                        </a:rPr>
                        <a:t>Es una marca nacional que se siente orgulloso de consumir  </a:t>
                      </a:r>
                      <a:r>
                        <a:rPr lang="es-CO"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942581"/>
                  </a:ext>
                </a:extLst>
              </a:tr>
              <a:tr h="486027">
                <a:tc>
                  <a:txBody>
                    <a:bodyPr/>
                    <a:lstStyle/>
                    <a:p>
                      <a:pPr algn="just" fontAlgn="ctr">
                        <a:buNone/>
                      </a:pPr>
                      <a:r>
                        <a:rPr lang="es-CO" sz="1000" b="0" i="0" u="none" strike="noStrike" dirty="0">
                          <a:solidFill>
                            <a:srgbClr val="000000"/>
                          </a:solidFill>
                          <a:effectLst/>
                          <a:latin typeface="Century Gothic" panose="020B0502020202020204" pitchFamily="34" charset="0"/>
                        </a:rPr>
                        <a:t>Lo cuidan y lo acompañan cuando se siente frágil  </a:t>
                      </a:r>
                      <a:r>
                        <a:rPr lang="es-CO"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0604983"/>
                  </a:ext>
                </a:extLst>
              </a:tr>
              <a:tr h="493634">
                <a:tc>
                  <a:txBody>
                    <a:bodyPr/>
                    <a:lstStyle/>
                    <a:p>
                      <a:pPr algn="just" fontAlgn="ctr">
                        <a:buNone/>
                      </a:pPr>
                      <a:r>
                        <a:rPr lang="es-CO" sz="1000" b="0" i="0" u="none" strike="noStrike" dirty="0">
                          <a:solidFill>
                            <a:srgbClr val="000000"/>
                          </a:solidFill>
                          <a:effectLst/>
                          <a:latin typeface="Century Gothic" panose="020B0502020202020204" pitchFamily="34" charset="0"/>
                        </a:rPr>
                        <a:t>Es un aliado para el cuidado de su familia  </a:t>
                      </a:r>
                      <a:r>
                        <a:rPr lang="es-CO" sz="1000" b="1" i="0" u="none" strike="noStrike" dirty="0">
                          <a:solidFill>
                            <a:srgbClr val="000000"/>
                          </a:solidFill>
                          <a:effectLst/>
                          <a:latin typeface="Century Gothic" panose="020B0502020202020204" pitchFamily="34" charset="0"/>
                        </a:rPr>
                        <a:t>nuevo 2025</a:t>
                      </a:r>
                      <a:endParaRPr lang="es-MX" sz="1000" b="0"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3365995"/>
                  </a:ext>
                </a:extLst>
              </a:tr>
            </a:tbl>
          </a:graphicData>
        </a:graphic>
      </p:graphicFrame>
      <p:graphicFrame>
        <p:nvGraphicFramePr>
          <p:cNvPr id="14" name="Tabla 13">
            <a:extLst>
              <a:ext uri="{FF2B5EF4-FFF2-40B4-BE49-F238E27FC236}">
                <a16:creationId xmlns:a16="http://schemas.microsoft.com/office/drawing/2014/main" id="{BE142C0C-0E7E-B27F-F0AF-E74AEC23014E}"/>
              </a:ext>
            </a:extLst>
          </p:cNvPr>
          <p:cNvGraphicFramePr>
            <a:graphicFrameLocks noGrp="1"/>
          </p:cNvGraphicFramePr>
          <p:nvPr/>
        </p:nvGraphicFramePr>
        <p:xfrm>
          <a:off x="5859624" y="2687216"/>
          <a:ext cx="5527244" cy="3366587"/>
        </p:xfrm>
        <a:graphic>
          <a:graphicData uri="http://schemas.openxmlformats.org/drawingml/2006/table">
            <a:tbl>
              <a:tblPr>
                <a:tableStyleId>{2D5ABB26-0587-4C30-8999-92F81FD0307C}</a:tableStyleId>
              </a:tblPr>
              <a:tblGrid>
                <a:gridCol w="1826231">
                  <a:extLst>
                    <a:ext uri="{9D8B030D-6E8A-4147-A177-3AD203B41FA5}">
                      <a16:colId xmlns:a16="http://schemas.microsoft.com/office/drawing/2014/main" val="193562345"/>
                    </a:ext>
                  </a:extLst>
                </a:gridCol>
                <a:gridCol w="1910942">
                  <a:extLst>
                    <a:ext uri="{9D8B030D-6E8A-4147-A177-3AD203B41FA5}">
                      <a16:colId xmlns:a16="http://schemas.microsoft.com/office/drawing/2014/main" val="3183807864"/>
                    </a:ext>
                  </a:extLst>
                </a:gridCol>
                <a:gridCol w="1790071">
                  <a:extLst>
                    <a:ext uri="{9D8B030D-6E8A-4147-A177-3AD203B41FA5}">
                      <a16:colId xmlns:a16="http://schemas.microsoft.com/office/drawing/2014/main" val="2993200650"/>
                    </a:ext>
                  </a:extLst>
                </a:gridCol>
              </a:tblGrid>
              <a:tr h="480941">
                <a:tc>
                  <a:txBody>
                    <a:bodyPr/>
                    <a:lstStyle/>
                    <a:p>
                      <a:pPr algn="ctr" fontAlgn="ctr">
                        <a:buNone/>
                      </a:pPr>
                      <a:r>
                        <a:rPr lang="es-MX" sz="1100" b="0" i="0" u="none" strike="noStrike" dirty="0">
                          <a:solidFill>
                            <a:srgbClr val="000000"/>
                          </a:solidFill>
                          <a:effectLst/>
                          <a:latin typeface="Calibri" panose="020F0502020204030204" pitchFamily="34" charset="0"/>
                        </a:rPr>
                        <a:t>-3,8%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-3,7%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332300"/>
                  </a:ext>
                </a:extLst>
              </a:tr>
              <a:tr h="480941">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0124754"/>
                  </a:ext>
                </a:extLst>
              </a:tr>
              <a:tr h="480941">
                <a:tc>
                  <a:txBody>
                    <a:bodyPr/>
                    <a:lstStyle/>
                    <a:p>
                      <a:pPr algn="ctr" fontAlgn="ctr">
                        <a:buNone/>
                      </a:pPr>
                      <a:r>
                        <a:rPr lang="es-MX" sz="1100" b="0" i="0" u="none" strike="noStrike" dirty="0">
                          <a:solidFill>
                            <a:srgbClr val="000000"/>
                          </a:solidFill>
                          <a:effectLst/>
                          <a:latin typeface="Calibri" panose="020F0502020204030204" pitchFamily="34" charset="0"/>
                        </a:rPr>
                        <a:t>3,8%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a:solidFill>
                            <a:srgbClr val="000000"/>
                          </a:solidFill>
                          <a:effectLst/>
                          <a:latin typeface="Calibri" panose="020F0502020204030204" pitchFamily="34"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alibri" panose="020F0502020204030204" pitchFamily="34" charset="0"/>
                        </a:rPr>
                        <a:t>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69640431"/>
                  </a:ext>
                </a:extLst>
              </a:tr>
              <a:tr h="480941">
                <a:tc>
                  <a:txBody>
                    <a:bodyPr/>
                    <a:lstStyle/>
                    <a:p>
                      <a:pPr algn="ctr" fontAlgn="ctr">
                        <a:buNone/>
                      </a:pPr>
                      <a:r>
                        <a:rPr lang="es-MX" sz="1100" b="0" i="0" u="none" strike="noStrike" dirty="0">
                          <a:solidFill>
                            <a:srgbClr val="000000"/>
                          </a:solidFill>
                          <a:effectLst/>
                          <a:latin typeface="Calibri" panose="020F0502020204030204" pitchFamily="34" charset="0"/>
                        </a:rPr>
                        <a:t>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buNone/>
                      </a:pPr>
                      <a:r>
                        <a:rPr lang="es-MX" sz="1100" b="0" i="0" u="none" strike="noStrike" dirty="0">
                          <a:solidFill>
                            <a:srgbClr val="000000"/>
                          </a:solidFill>
                          <a:effectLst/>
                          <a:latin typeface="Calibri" panose="020F0502020204030204" pitchFamily="34" charset="0"/>
                        </a:rPr>
                        <a:t>0,7%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211078237"/>
                  </a:ext>
                </a:extLst>
              </a:tr>
              <a:tr h="480941">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3620954"/>
                  </a:ext>
                </a:extLst>
              </a:tr>
              <a:tr h="480941">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6807167"/>
                  </a:ext>
                </a:extLst>
              </a:tr>
              <a:tr h="480941">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chemeClr val="tx1"/>
                          </a:solidFill>
                          <a:effectLst/>
                          <a:latin typeface="Century Gothic" panose="020B0502020202020204" pitchFamily="34" charset="0"/>
                        </a:rPr>
                        <a:t>NA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alibri" panose="020F050202020403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6942581"/>
                  </a:ext>
                </a:extLst>
              </a:tr>
            </a:tbl>
          </a:graphicData>
        </a:graphic>
      </p:graphicFrame>
      <p:sp>
        <p:nvSpPr>
          <p:cNvPr id="15" name="Rectángulo: esquinas redondeadas 14">
            <a:extLst>
              <a:ext uri="{FF2B5EF4-FFF2-40B4-BE49-F238E27FC236}">
                <a16:creationId xmlns:a16="http://schemas.microsoft.com/office/drawing/2014/main" id="{DA2ADF25-6885-D0CD-6BE5-57599972DE22}"/>
              </a:ext>
            </a:extLst>
          </p:cNvPr>
          <p:cNvSpPr/>
          <p:nvPr/>
        </p:nvSpPr>
        <p:spPr>
          <a:xfrm>
            <a:off x="9580276" y="2228294"/>
            <a:ext cx="1806592" cy="4305619"/>
          </a:xfrm>
          <a:prstGeom prst="roundRect">
            <a:avLst>
              <a:gd name="adj" fmla="val 4961"/>
            </a:avLst>
          </a:prstGeom>
          <a:noFill/>
          <a:ln w="28575">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Tabla 16">
            <a:extLst>
              <a:ext uri="{FF2B5EF4-FFF2-40B4-BE49-F238E27FC236}">
                <a16:creationId xmlns:a16="http://schemas.microsoft.com/office/drawing/2014/main" id="{E050F05D-1D4F-89AA-0958-CCF00FB1EADF}"/>
              </a:ext>
            </a:extLst>
          </p:cNvPr>
          <p:cNvGraphicFramePr>
            <a:graphicFrameLocks noGrp="1"/>
          </p:cNvGraphicFramePr>
          <p:nvPr/>
        </p:nvGraphicFramePr>
        <p:xfrm>
          <a:off x="3349691" y="6305314"/>
          <a:ext cx="8037177" cy="228600"/>
        </p:xfrm>
        <a:graphic>
          <a:graphicData uri="http://schemas.openxmlformats.org/drawingml/2006/table">
            <a:tbl>
              <a:tblPr firstRow="1" bandRow="1">
                <a:tableStyleId>{5C22544A-7EE6-4342-B048-85BDC9FD1C3A}</a:tableStyleId>
              </a:tblPr>
              <a:tblGrid>
                <a:gridCol w="2481942">
                  <a:extLst>
                    <a:ext uri="{9D8B030D-6E8A-4147-A177-3AD203B41FA5}">
                      <a16:colId xmlns:a16="http://schemas.microsoft.com/office/drawing/2014/main" val="2880264393"/>
                    </a:ext>
                  </a:extLst>
                </a:gridCol>
                <a:gridCol w="1854503">
                  <a:extLst>
                    <a:ext uri="{9D8B030D-6E8A-4147-A177-3AD203B41FA5}">
                      <a16:colId xmlns:a16="http://schemas.microsoft.com/office/drawing/2014/main" val="4032605005"/>
                    </a:ext>
                  </a:extLst>
                </a:gridCol>
                <a:gridCol w="1915064">
                  <a:extLst>
                    <a:ext uri="{9D8B030D-6E8A-4147-A177-3AD203B41FA5}">
                      <a16:colId xmlns:a16="http://schemas.microsoft.com/office/drawing/2014/main" val="3237493239"/>
                    </a:ext>
                  </a:extLst>
                </a:gridCol>
                <a:gridCol w="1785668">
                  <a:extLst>
                    <a:ext uri="{9D8B030D-6E8A-4147-A177-3AD203B41FA5}">
                      <a16:colId xmlns:a16="http://schemas.microsoft.com/office/drawing/2014/main" val="2946803110"/>
                    </a:ext>
                  </a:extLst>
                </a:gridCol>
              </a:tblGrid>
              <a:tr h="0">
                <a:tc>
                  <a:txBody>
                    <a:bodyPr/>
                    <a:lstStyle/>
                    <a:p>
                      <a:pPr algn="ctr"/>
                      <a:r>
                        <a:rPr lang="es-CO" sz="900" dirty="0">
                          <a:solidFill>
                            <a:schemeClr val="tx1"/>
                          </a:solidFill>
                          <a:latin typeface="Century Gothic" panose="020B0502020202020204" pitchFamily="34" charset="0"/>
                        </a:rPr>
                        <a:t>Base asociación de marca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100" b="0" i="0" u="none" strike="noStrike" dirty="0">
                          <a:solidFill>
                            <a:srgbClr val="000000"/>
                          </a:solidFill>
                          <a:effectLst/>
                          <a:latin typeface="Century Gothic" panose="020B0502020202020204" pitchFamily="34" charset="0"/>
                        </a:rPr>
                        <a:t>314</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100" b="0" i="0" u="none" strike="noStrike" dirty="0">
                          <a:solidFill>
                            <a:srgbClr val="000000"/>
                          </a:solidFill>
                          <a:effectLst/>
                          <a:latin typeface="Century Gothic" panose="020B0502020202020204" pitchFamily="34" charset="0"/>
                        </a:rPr>
                        <a:t>292</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1100" b="0" i="0" u="none" strike="noStrike" dirty="0">
                          <a:solidFill>
                            <a:srgbClr val="000000"/>
                          </a:solidFill>
                          <a:effectLst/>
                          <a:latin typeface="Century Gothic" panose="020B0502020202020204" pitchFamily="34" charset="0"/>
                        </a:rPr>
                        <a:t>301</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2176144"/>
                  </a:ext>
                </a:extLst>
              </a:tr>
            </a:tbl>
          </a:graphicData>
        </a:graphic>
      </p:graphicFrame>
      <p:sp>
        <p:nvSpPr>
          <p:cNvPr id="18" name="Text Box 5">
            <a:extLst>
              <a:ext uri="{FF2B5EF4-FFF2-40B4-BE49-F238E27FC236}">
                <a16:creationId xmlns:a16="http://schemas.microsoft.com/office/drawing/2014/main" id="{961EA6C0-BE11-38B8-3F11-6EE096F774D1}"/>
              </a:ext>
            </a:extLst>
          </p:cNvPr>
          <p:cNvSpPr txBox="1">
            <a:spLocks noChangeArrowheads="1"/>
          </p:cNvSpPr>
          <p:nvPr/>
        </p:nvSpPr>
        <p:spPr bwMode="auto">
          <a:xfrm>
            <a:off x="6308743" y="2317907"/>
            <a:ext cx="805957" cy="369310"/>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2020</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9" name="Text Box 5">
            <a:extLst>
              <a:ext uri="{FF2B5EF4-FFF2-40B4-BE49-F238E27FC236}">
                <a16:creationId xmlns:a16="http://schemas.microsoft.com/office/drawing/2014/main" id="{4E301121-9CDE-C098-443A-6155AE0D5D97}"/>
              </a:ext>
            </a:extLst>
          </p:cNvPr>
          <p:cNvSpPr txBox="1">
            <a:spLocks noChangeArrowheads="1"/>
          </p:cNvSpPr>
          <p:nvPr/>
        </p:nvSpPr>
        <p:spPr bwMode="auto">
          <a:xfrm>
            <a:off x="8229240" y="2308087"/>
            <a:ext cx="805957" cy="369310"/>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2022</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0" name="Text Box 5">
            <a:extLst>
              <a:ext uri="{FF2B5EF4-FFF2-40B4-BE49-F238E27FC236}">
                <a16:creationId xmlns:a16="http://schemas.microsoft.com/office/drawing/2014/main" id="{C5514E81-7DD0-E937-CE5C-6960A94D5AD4}"/>
              </a:ext>
            </a:extLst>
          </p:cNvPr>
          <p:cNvSpPr txBox="1">
            <a:spLocks noChangeArrowheads="1"/>
          </p:cNvSpPr>
          <p:nvPr/>
        </p:nvSpPr>
        <p:spPr bwMode="auto">
          <a:xfrm>
            <a:off x="10128295" y="2317907"/>
            <a:ext cx="805957" cy="369310"/>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2025</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1" name="Rectángulo: esquinas redondeadas 20">
            <a:extLst>
              <a:ext uri="{FF2B5EF4-FFF2-40B4-BE49-F238E27FC236}">
                <a16:creationId xmlns:a16="http://schemas.microsoft.com/office/drawing/2014/main" id="{8144BCAB-5EED-151E-FDE4-1DDFB1A21CD9}"/>
              </a:ext>
            </a:extLst>
          </p:cNvPr>
          <p:cNvSpPr/>
          <p:nvPr/>
        </p:nvSpPr>
        <p:spPr>
          <a:xfrm>
            <a:off x="545921" y="2427147"/>
            <a:ext cx="121137" cy="143268"/>
          </a:xfrm>
          <a:prstGeom prst="roundRect">
            <a:avLst/>
          </a:prstGeom>
          <a:solidFill>
            <a:srgbClr val="C5F5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 Box 5">
            <a:extLst>
              <a:ext uri="{FF2B5EF4-FFF2-40B4-BE49-F238E27FC236}">
                <a16:creationId xmlns:a16="http://schemas.microsoft.com/office/drawing/2014/main" id="{FD49BCEE-0A42-73D7-A5D2-6A02082E00E2}"/>
              </a:ext>
            </a:extLst>
          </p:cNvPr>
          <p:cNvSpPr txBox="1">
            <a:spLocks noChangeArrowheads="1"/>
          </p:cNvSpPr>
          <p:nvPr/>
        </p:nvSpPr>
        <p:spPr bwMode="auto">
          <a:xfrm>
            <a:off x="622672" y="2341822"/>
            <a:ext cx="2100468" cy="292366"/>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rPr>
              <a:t>Diferenciales de categoría</a:t>
            </a:r>
            <a:endParaRPr kumimoji="0" lang="es-ES" sz="1100" b="1" i="0" u="none" strike="noStrike" kern="1200" cap="none" spc="0" normalizeH="0" baseline="0" noProof="0" dirty="0">
              <a:ln>
                <a:noFill/>
              </a:ln>
              <a:solidFill>
                <a:srgbClr val="575756"/>
              </a:solidFill>
              <a:effectLst/>
              <a:uLnTx/>
              <a:uFillTx/>
              <a:latin typeface="Century Gothic" panose="020B0502020202020204" pitchFamily="34" charset="0"/>
              <a:ea typeface="+mn-ea"/>
              <a:cs typeface="+mn-cs"/>
            </a:endParaRPr>
          </a:p>
        </p:txBody>
      </p:sp>
      <p:sp>
        <p:nvSpPr>
          <p:cNvPr id="23" name="Text Box 5">
            <a:extLst>
              <a:ext uri="{FF2B5EF4-FFF2-40B4-BE49-F238E27FC236}">
                <a16:creationId xmlns:a16="http://schemas.microsoft.com/office/drawing/2014/main" id="{7E4FDF49-1628-C06A-1D03-DB07B094B909}"/>
              </a:ext>
            </a:extLst>
          </p:cNvPr>
          <p:cNvSpPr txBox="1">
            <a:spLocks noChangeArrowheads="1"/>
          </p:cNvSpPr>
          <p:nvPr/>
        </p:nvSpPr>
        <p:spPr bwMode="auto">
          <a:xfrm>
            <a:off x="356991" y="940089"/>
            <a:ext cx="11184719" cy="984863"/>
          </a:xfrm>
          <a:prstGeom prst="rect">
            <a:avLst/>
          </a:prstGeom>
          <a:noFill/>
          <a:ln w="9525">
            <a:noFill/>
            <a:miter lim="800000"/>
            <a:headEnd/>
            <a:tailEnd/>
          </a:ln>
        </p:spPr>
        <p:txBody>
          <a:bodyPr wrap="square" lIns="121899" tIns="60949" rIns="121899" bIns="60949">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Históricamente,  La Santé ha presentado retos para apropiarse de beneficios emocionales, siendo 2025 un escenario donde se comienza a reflejar apropiación hacia la “tradición “ y “acompañamiento”; lo cual podría estar vinculado con ser la tercera marca con mayor share en genéricos y por lo tanto ser denominada como “marca líder” de la categoría, lo que le permite estar presente en el set mental del consumidor y por lo tanto percibirse como cercana.</a:t>
            </a: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623079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48F13-5BAC-543B-8B80-BBBD5489B869}"/>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2D37B8-34AF-27F0-3D70-CDF2179D55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Imagen 7">
            <a:extLst>
              <a:ext uri="{FF2B5EF4-FFF2-40B4-BE49-F238E27FC236}">
                <a16:creationId xmlns:a16="http://schemas.microsoft.com/office/drawing/2014/main" id="{8A637B71-551B-45C9-ED38-DD2D1A12E38F}"/>
              </a:ext>
            </a:extLst>
          </p:cNvPr>
          <p:cNvPicPr>
            <a:picLocks noChangeAspect="1"/>
          </p:cNvPicPr>
          <p:nvPr/>
        </p:nvPicPr>
        <p:blipFill>
          <a:blip r:embed="rId3" cstate="print">
            <a:extLst>
              <a:ext uri="{28A0092B-C50C-407E-A947-70E740481C1C}">
                <a14:useLocalDpi xmlns:a14="http://schemas.microsoft.com/office/drawing/2010/main" val="0"/>
              </a:ext>
            </a:extLst>
          </a:blip>
          <a:srcRect b="16162"/>
          <a:stretch>
            <a:fillRect/>
          </a:stretch>
        </p:blipFill>
        <p:spPr>
          <a:xfrm>
            <a:off x="0" y="0"/>
            <a:ext cx="12253742" cy="6858000"/>
          </a:xfrm>
          <a:prstGeom prst="rect">
            <a:avLst/>
          </a:prstGeom>
        </p:spPr>
      </p:pic>
      <p:sp>
        <p:nvSpPr>
          <p:cNvPr id="9" name="CuadroTexto 8">
            <a:extLst>
              <a:ext uri="{FF2B5EF4-FFF2-40B4-BE49-F238E27FC236}">
                <a16:creationId xmlns:a16="http://schemas.microsoft.com/office/drawing/2014/main" id="{0AC3E292-E7BE-11C5-CD8F-460DE8E7E40A}"/>
              </a:ext>
            </a:extLst>
          </p:cNvPr>
          <p:cNvSpPr txBox="1"/>
          <p:nvPr/>
        </p:nvSpPr>
        <p:spPr>
          <a:xfrm>
            <a:off x="6096000" y="2864994"/>
            <a:ext cx="6096000" cy="156966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4800" b="1" i="1" u="none" strike="noStrike" kern="1200" cap="none" spc="0" normalizeH="0" baseline="0" noProof="0" dirty="0">
                <a:ln>
                  <a:noFill/>
                </a:ln>
                <a:solidFill>
                  <a:srgbClr val="FFA100"/>
                </a:solidFill>
                <a:effectLst/>
                <a:uLnTx/>
                <a:uFillTx/>
                <a:latin typeface="Century Gothic" panose="020B0502020202020204" pitchFamily="34" charset="0"/>
                <a:ea typeface="+mn-ea"/>
                <a:cs typeface="Times New Roman" panose="02020603050405020304" pitchFamily="18" charset="0"/>
              </a:rPr>
              <a:t>Valor percibido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4800" b="1" i="1" u="none" strike="noStrike" kern="1200" cap="none" spc="0" normalizeH="0" baseline="0" noProof="0" dirty="0">
                <a:ln>
                  <a:noFill/>
                </a:ln>
                <a:solidFill>
                  <a:srgbClr val="FFA100"/>
                </a:solidFill>
                <a:effectLst/>
                <a:uLnTx/>
                <a:uFillTx/>
                <a:latin typeface="Century Gothic" panose="020B0502020202020204" pitchFamily="34" charset="0"/>
                <a:ea typeface="+mn-ea"/>
                <a:cs typeface="Times New Roman" panose="02020603050405020304" pitchFamily="18" charset="0"/>
              </a:rPr>
              <a:t>de marca</a:t>
            </a:r>
            <a:endParaRPr kumimoji="0" lang="es-CO" sz="4800" b="1" i="1" u="none" strike="noStrike" kern="1200" cap="none" spc="0" normalizeH="0" baseline="0" noProof="0" dirty="0">
              <a:ln>
                <a:noFill/>
              </a:ln>
              <a:solidFill>
                <a:srgbClr val="FFA100"/>
              </a:solidFill>
              <a:effectLst/>
              <a:uLnTx/>
              <a:uFillTx/>
              <a:latin typeface="Century Gothic" panose="020B0502020202020204" pitchFamily="34" charset="0"/>
              <a:ea typeface="+mn-ea"/>
              <a:cs typeface="+mn-cs"/>
            </a:endParaRPr>
          </a:p>
        </p:txBody>
      </p:sp>
      <p:sp>
        <p:nvSpPr>
          <p:cNvPr id="10" name="Triángulo isósceles 9">
            <a:extLst>
              <a:ext uri="{FF2B5EF4-FFF2-40B4-BE49-F238E27FC236}">
                <a16:creationId xmlns:a16="http://schemas.microsoft.com/office/drawing/2014/main" id="{7689EB10-2E9B-37C7-8732-056789EC7C8B}"/>
              </a:ext>
            </a:extLst>
          </p:cNvPr>
          <p:cNvSpPr/>
          <p:nvPr/>
        </p:nvSpPr>
        <p:spPr>
          <a:xfrm rot="16200000">
            <a:off x="8755270" y="1237155"/>
            <a:ext cx="326480" cy="6546980"/>
          </a:xfrm>
          <a:prstGeom prst="triangle">
            <a:avLst/>
          </a:prstGeom>
          <a:solidFill>
            <a:srgbClr val="162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042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4C20C2-4568-B9C6-D3CE-ED957435574F}"/>
              </a:ext>
            </a:extLst>
          </p:cNvPr>
          <p:cNvSpPr>
            <a:spLocks noGrp="1"/>
          </p:cNvSpPr>
          <p:nvPr>
            <p:ph type="sldNum" sz="quarter" idx="12"/>
          </p:nvPr>
        </p:nvSpPr>
        <p:spPr/>
        <p:txBody>
          <a:bodyPr/>
          <a:lstStyle/>
          <a:p>
            <a:fld id="{38A50CCD-A0DF-4FAE-8F96-C198FE9B6016}" type="slidenum">
              <a:rPr lang="es-CO" smtClean="0"/>
              <a:t>6</a:t>
            </a:fld>
            <a:endParaRPr lang="es-CO"/>
          </a:p>
        </p:txBody>
      </p:sp>
      <p:sp>
        <p:nvSpPr>
          <p:cNvPr id="5" name="CuadroTexto 4">
            <a:extLst>
              <a:ext uri="{FF2B5EF4-FFF2-40B4-BE49-F238E27FC236}">
                <a16:creationId xmlns:a16="http://schemas.microsoft.com/office/drawing/2014/main" id="{C1793040-8AB5-B818-9D27-E0529B373F25}"/>
              </a:ext>
            </a:extLst>
          </p:cNvPr>
          <p:cNvSpPr txBox="1"/>
          <p:nvPr/>
        </p:nvSpPr>
        <p:spPr>
          <a:xfrm>
            <a:off x="-1" y="17585"/>
            <a:ext cx="3499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Indicadores de marca</a:t>
            </a:r>
            <a:endPar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7" name="Imagen 6">
            <a:extLst>
              <a:ext uri="{FF2B5EF4-FFF2-40B4-BE49-F238E27FC236}">
                <a16:creationId xmlns:a16="http://schemas.microsoft.com/office/drawing/2014/main" id="{9E0B7227-F2B0-3CB3-0D48-B6D4F4EC99FD}"/>
              </a:ext>
            </a:extLst>
          </p:cNvPr>
          <p:cNvPicPr>
            <a:picLocks noChangeAspect="1"/>
          </p:cNvPicPr>
          <p:nvPr/>
        </p:nvPicPr>
        <p:blipFill>
          <a:blip r:embed="rId2"/>
          <a:stretch>
            <a:fillRect/>
          </a:stretch>
        </p:blipFill>
        <p:spPr>
          <a:xfrm>
            <a:off x="115982" y="1877289"/>
            <a:ext cx="5887740" cy="3336943"/>
          </a:xfrm>
          <a:prstGeom prst="rect">
            <a:avLst/>
          </a:prstGeom>
        </p:spPr>
      </p:pic>
      <p:pic>
        <p:nvPicPr>
          <p:cNvPr id="9" name="Imagen 8">
            <a:extLst>
              <a:ext uri="{FF2B5EF4-FFF2-40B4-BE49-F238E27FC236}">
                <a16:creationId xmlns:a16="http://schemas.microsoft.com/office/drawing/2014/main" id="{19619293-22A9-2F05-7136-569C96E420C0}"/>
              </a:ext>
            </a:extLst>
          </p:cNvPr>
          <p:cNvPicPr>
            <a:picLocks noChangeAspect="1"/>
          </p:cNvPicPr>
          <p:nvPr/>
        </p:nvPicPr>
        <p:blipFill>
          <a:blip r:embed="rId3"/>
          <a:stretch>
            <a:fillRect/>
          </a:stretch>
        </p:blipFill>
        <p:spPr>
          <a:xfrm>
            <a:off x="6096000" y="1828493"/>
            <a:ext cx="6003720" cy="3404212"/>
          </a:xfrm>
          <a:prstGeom prst="rect">
            <a:avLst/>
          </a:prstGeom>
        </p:spPr>
      </p:pic>
      <p:sp>
        <p:nvSpPr>
          <p:cNvPr id="10" name="CuadroTexto 9">
            <a:extLst>
              <a:ext uri="{FF2B5EF4-FFF2-40B4-BE49-F238E27FC236}">
                <a16:creationId xmlns:a16="http://schemas.microsoft.com/office/drawing/2014/main" id="{6C9D2362-E5EC-7B02-9F9C-2F974C3627CA}"/>
              </a:ext>
            </a:extLst>
          </p:cNvPr>
          <p:cNvSpPr txBox="1"/>
          <p:nvPr/>
        </p:nvSpPr>
        <p:spPr>
          <a:xfrm>
            <a:off x="4205165" y="5299556"/>
            <a:ext cx="38001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Fuente: </a:t>
            </a:r>
            <a:r>
              <a:rPr kumimoji="0" lang="es-MX" sz="140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Mercado Trade/ La Santé 2025</a:t>
            </a:r>
            <a:endParaRPr kumimoji="0" lang="es-CO"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7948719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2EBFF67-DCB8-3C32-7EF8-339DCE39C24F}"/>
              </a:ext>
            </a:extLst>
          </p:cNvPr>
          <p:cNvSpPr>
            <a:spLocks noGrp="1"/>
          </p:cNvSpPr>
          <p:nvPr>
            <p:ph type="sldNum" sz="quarter" idx="12"/>
          </p:nvPr>
        </p:nvSpPr>
        <p:spPr>
          <a:xfrm>
            <a:off x="9448800" y="6479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Elipse 2">
            <a:extLst>
              <a:ext uri="{FF2B5EF4-FFF2-40B4-BE49-F238E27FC236}">
                <a16:creationId xmlns:a16="http://schemas.microsoft.com/office/drawing/2014/main" id="{D9EC26DD-FC52-3C96-16BC-E27B6AA7C6BA}"/>
              </a:ext>
            </a:extLst>
          </p:cNvPr>
          <p:cNvSpPr/>
          <p:nvPr/>
        </p:nvSpPr>
        <p:spPr>
          <a:xfrm>
            <a:off x="7005310" y="2012242"/>
            <a:ext cx="746413" cy="746413"/>
          </a:xfrm>
          <a:prstGeom prst="ellipse">
            <a:avLst/>
          </a:prstGeom>
          <a:solidFill>
            <a:srgbClr val="225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 name="Text Box 22">
            <a:extLst>
              <a:ext uri="{FF2B5EF4-FFF2-40B4-BE49-F238E27FC236}">
                <a16:creationId xmlns:a16="http://schemas.microsoft.com/office/drawing/2014/main" id="{0169E2DE-5289-4AC1-C54E-5BEF137A06E1}"/>
              </a:ext>
            </a:extLst>
          </p:cNvPr>
          <p:cNvSpPr txBox="1">
            <a:spLocks noChangeArrowheads="1"/>
          </p:cNvSpPr>
          <p:nvPr/>
        </p:nvSpPr>
        <p:spPr bwMode="auto">
          <a:xfrm>
            <a:off x="111836" y="747471"/>
            <a:ext cx="11527714" cy="771577"/>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hangingPunct="0">
              <a:defRPr sz="2000">
                <a:solidFill>
                  <a:schemeClr val="tx1"/>
                </a:solidFill>
                <a:latin typeface="Arial" charset="0"/>
              </a:defRPr>
            </a:lvl6pPr>
            <a:lvl7pPr eaLnBrk="0" hangingPunct="0">
              <a:defRPr sz="2000">
                <a:solidFill>
                  <a:schemeClr val="tx1"/>
                </a:solidFill>
                <a:latin typeface="Arial" charset="0"/>
              </a:defRPr>
            </a:lvl7pPr>
            <a:lvl8pPr eaLnBrk="0" hangingPunct="0">
              <a:defRPr sz="2000">
                <a:solidFill>
                  <a:schemeClr val="tx1"/>
                </a:solidFill>
                <a:latin typeface="Arial" charset="0"/>
              </a:defRPr>
            </a:lvl8pPr>
            <a:lvl9pPr eaLnBrk="0" hangingPunct="0">
              <a:defRPr sz="2000">
                <a:solidFill>
                  <a:schemeClr val="tx1"/>
                </a:solidFill>
                <a:latin typeface="Arial"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altLang="es-MX" sz="1400" b="1" i="1"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¿Qué es el valor de la marca? (Salud de marca)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altLang="es-MX" sz="14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El valor de la marca fue definido: como los activos (o pasivos) vinculados al nombre y símbolo de la marca que se incorporan                  (o sustraen) al producto o servicio. Estos activos pueden agruparse en cuatro dimensiones:</a:t>
            </a:r>
          </a:p>
        </p:txBody>
      </p:sp>
      <p:sp>
        <p:nvSpPr>
          <p:cNvPr id="5" name="Elipse 4">
            <a:extLst>
              <a:ext uri="{FF2B5EF4-FFF2-40B4-BE49-F238E27FC236}">
                <a16:creationId xmlns:a16="http://schemas.microsoft.com/office/drawing/2014/main" id="{EDE2DB5A-49A8-6280-92D2-04AB5A7D58D8}"/>
              </a:ext>
            </a:extLst>
          </p:cNvPr>
          <p:cNvSpPr/>
          <p:nvPr/>
        </p:nvSpPr>
        <p:spPr>
          <a:xfrm>
            <a:off x="1836558" y="2034064"/>
            <a:ext cx="746413" cy="746413"/>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6" name="Gráfico 5" descr="Cerebro izquierdo contorno">
            <a:extLst>
              <a:ext uri="{FF2B5EF4-FFF2-40B4-BE49-F238E27FC236}">
                <a16:creationId xmlns:a16="http://schemas.microsoft.com/office/drawing/2014/main" id="{E4EA7048-FF63-C898-A26B-30188F41243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6558" y="2056650"/>
            <a:ext cx="716848" cy="716848"/>
          </a:xfrm>
          <a:prstGeom prst="rect">
            <a:avLst/>
          </a:prstGeom>
        </p:spPr>
      </p:pic>
      <p:sp>
        <p:nvSpPr>
          <p:cNvPr id="7" name="Text Box 5">
            <a:extLst>
              <a:ext uri="{FF2B5EF4-FFF2-40B4-BE49-F238E27FC236}">
                <a16:creationId xmlns:a16="http://schemas.microsoft.com/office/drawing/2014/main" id="{FB34E9E9-4FAC-0232-CA9A-FB5C7BD19978}"/>
              </a:ext>
            </a:extLst>
          </p:cNvPr>
          <p:cNvSpPr txBox="1">
            <a:spLocks noChangeArrowheads="1"/>
          </p:cNvSpPr>
          <p:nvPr/>
        </p:nvSpPr>
        <p:spPr bwMode="auto">
          <a:xfrm>
            <a:off x="965023" y="2880537"/>
            <a:ext cx="2459919" cy="307754"/>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FAMILIARIDAD</a:t>
            </a:r>
          </a:p>
        </p:txBody>
      </p:sp>
      <p:sp>
        <p:nvSpPr>
          <p:cNvPr id="8" name="CuadroTexto 7">
            <a:extLst>
              <a:ext uri="{FF2B5EF4-FFF2-40B4-BE49-F238E27FC236}">
                <a16:creationId xmlns:a16="http://schemas.microsoft.com/office/drawing/2014/main" id="{9BEF6F13-B785-F112-866F-5541CBE96B9B}"/>
              </a:ext>
            </a:extLst>
          </p:cNvPr>
          <p:cNvSpPr txBox="1"/>
          <p:nvPr/>
        </p:nvSpPr>
        <p:spPr>
          <a:xfrm>
            <a:off x="1073092" y="3863720"/>
            <a:ext cx="2243781" cy="1612493"/>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schemeClr val="tx1">
                    <a:lumMod val="75000"/>
                    <a:lumOff val="25000"/>
                  </a:schemeClr>
                </a:solidFill>
                <a:effectLst/>
                <a:uLnTx/>
                <a:uFillTx/>
                <a:latin typeface="Century Gothic" panose="020B0502020202020204" pitchFamily="34" charset="0"/>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TOM</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Conocimiento espontáneo</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Conocimiento total</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Conciencia publicitaria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Compra alguna vez</a:t>
            </a:r>
          </a:p>
        </p:txBody>
      </p:sp>
      <p:grpSp>
        <p:nvGrpSpPr>
          <p:cNvPr id="9" name="Grupo 8">
            <a:extLst>
              <a:ext uri="{FF2B5EF4-FFF2-40B4-BE49-F238E27FC236}">
                <a16:creationId xmlns:a16="http://schemas.microsoft.com/office/drawing/2014/main" id="{C04A8B1F-4132-C127-D853-A5B71E16DB34}"/>
              </a:ext>
            </a:extLst>
          </p:cNvPr>
          <p:cNvGrpSpPr/>
          <p:nvPr/>
        </p:nvGrpSpPr>
        <p:grpSpPr>
          <a:xfrm>
            <a:off x="4440279" y="2041044"/>
            <a:ext cx="746413" cy="746413"/>
            <a:chOff x="3749675" y="2626677"/>
            <a:chExt cx="466403" cy="466403"/>
          </a:xfrm>
        </p:grpSpPr>
        <p:sp>
          <p:nvSpPr>
            <p:cNvPr id="10" name="Elipse 9">
              <a:extLst>
                <a:ext uri="{FF2B5EF4-FFF2-40B4-BE49-F238E27FC236}">
                  <a16:creationId xmlns:a16="http://schemas.microsoft.com/office/drawing/2014/main" id="{E641E256-ADCB-57FF-1FD6-DF4550B94B3E}"/>
                </a:ext>
              </a:extLst>
            </p:cNvPr>
            <p:cNvSpPr/>
            <p:nvPr/>
          </p:nvSpPr>
          <p:spPr>
            <a:xfrm>
              <a:off x="3749675" y="2626677"/>
              <a:ext cx="466403" cy="46640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1" name="Gráfico 10" descr="Imagen contorno">
              <a:extLst>
                <a:ext uri="{FF2B5EF4-FFF2-40B4-BE49-F238E27FC236}">
                  <a16:creationId xmlns:a16="http://schemas.microsoft.com/office/drawing/2014/main" id="{A3D4AD68-71F7-F361-155C-8926A1A50C0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4600" y="2662810"/>
              <a:ext cx="385192" cy="385192"/>
            </a:xfrm>
            <a:prstGeom prst="rect">
              <a:avLst/>
            </a:prstGeom>
          </p:spPr>
        </p:pic>
      </p:grpSp>
      <p:sp>
        <p:nvSpPr>
          <p:cNvPr id="12" name="Text Box 5">
            <a:extLst>
              <a:ext uri="{FF2B5EF4-FFF2-40B4-BE49-F238E27FC236}">
                <a16:creationId xmlns:a16="http://schemas.microsoft.com/office/drawing/2014/main" id="{E45FEF2D-D016-CC35-B388-73C1271BE4E3}"/>
              </a:ext>
            </a:extLst>
          </p:cNvPr>
          <p:cNvSpPr txBox="1">
            <a:spLocks noChangeArrowheads="1"/>
          </p:cNvSpPr>
          <p:nvPr/>
        </p:nvSpPr>
        <p:spPr bwMode="auto">
          <a:xfrm>
            <a:off x="3583526" y="2788204"/>
            <a:ext cx="2459919" cy="492420"/>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ASOCIACIONES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MENTALES</a:t>
            </a:r>
          </a:p>
        </p:txBody>
      </p:sp>
      <p:pic>
        <p:nvPicPr>
          <p:cNvPr id="13" name="Gráfico 12" descr="Comentario con corazón contorno">
            <a:extLst>
              <a:ext uri="{FF2B5EF4-FFF2-40B4-BE49-F238E27FC236}">
                <a16:creationId xmlns:a16="http://schemas.microsoft.com/office/drawing/2014/main" id="{38B1DF20-E344-B8C0-8762-4285CF2FD07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7217" y="2073520"/>
            <a:ext cx="691433" cy="691433"/>
          </a:xfrm>
          <a:prstGeom prst="rect">
            <a:avLst/>
          </a:prstGeom>
        </p:spPr>
      </p:pic>
      <p:grpSp>
        <p:nvGrpSpPr>
          <p:cNvPr id="14" name="Grupo 13">
            <a:extLst>
              <a:ext uri="{FF2B5EF4-FFF2-40B4-BE49-F238E27FC236}">
                <a16:creationId xmlns:a16="http://schemas.microsoft.com/office/drawing/2014/main" id="{FC7ABCEE-6157-1374-1F7F-A5BE683DCBA9}"/>
              </a:ext>
            </a:extLst>
          </p:cNvPr>
          <p:cNvGrpSpPr/>
          <p:nvPr/>
        </p:nvGrpSpPr>
        <p:grpSpPr>
          <a:xfrm>
            <a:off x="9738488" y="2042531"/>
            <a:ext cx="746413" cy="746413"/>
            <a:chOff x="9007476" y="2628164"/>
            <a:chExt cx="466403" cy="466403"/>
          </a:xfrm>
        </p:grpSpPr>
        <p:sp>
          <p:nvSpPr>
            <p:cNvPr id="15" name="Elipse 14">
              <a:extLst>
                <a:ext uri="{FF2B5EF4-FFF2-40B4-BE49-F238E27FC236}">
                  <a16:creationId xmlns:a16="http://schemas.microsoft.com/office/drawing/2014/main" id="{CA5E26B4-866E-107D-A150-4A9E9012507C}"/>
                </a:ext>
              </a:extLst>
            </p:cNvPr>
            <p:cNvSpPr/>
            <p:nvPr/>
          </p:nvSpPr>
          <p:spPr>
            <a:xfrm>
              <a:off x="9007476" y="2628164"/>
              <a:ext cx="466403" cy="46640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6" name="Gráfico 15" descr="Corazón contorno">
              <a:extLst>
                <a:ext uri="{FF2B5EF4-FFF2-40B4-BE49-F238E27FC236}">
                  <a16:creationId xmlns:a16="http://schemas.microsoft.com/office/drawing/2014/main" id="{58E16434-3593-4108-6190-18E60581DA3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50865" y="2692400"/>
              <a:ext cx="387176" cy="387176"/>
            </a:xfrm>
            <a:prstGeom prst="rect">
              <a:avLst/>
            </a:prstGeom>
          </p:spPr>
        </p:pic>
      </p:grpSp>
      <p:sp>
        <p:nvSpPr>
          <p:cNvPr id="17" name="Text Box 5">
            <a:extLst>
              <a:ext uri="{FF2B5EF4-FFF2-40B4-BE49-F238E27FC236}">
                <a16:creationId xmlns:a16="http://schemas.microsoft.com/office/drawing/2014/main" id="{62DCC650-6334-17E0-4296-2C510BF420F2}"/>
              </a:ext>
            </a:extLst>
          </p:cNvPr>
          <p:cNvSpPr txBox="1">
            <a:spLocks noChangeArrowheads="1"/>
          </p:cNvSpPr>
          <p:nvPr/>
        </p:nvSpPr>
        <p:spPr bwMode="auto">
          <a:xfrm>
            <a:off x="9144378" y="2880537"/>
            <a:ext cx="1934633" cy="307754"/>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FIDELIDAD</a:t>
            </a:r>
          </a:p>
        </p:txBody>
      </p:sp>
      <p:sp>
        <p:nvSpPr>
          <p:cNvPr id="18" name="Text Box 17">
            <a:extLst>
              <a:ext uri="{FF2B5EF4-FFF2-40B4-BE49-F238E27FC236}">
                <a16:creationId xmlns:a16="http://schemas.microsoft.com/office/drawing/2014/main" id="{60383972-2251-CAC3-6B7A-3CCD9AB3C574}"/>
              </a:ext>
            </a:extLst>
          </p:cNvPr>
          <p:cNvSpPr txBox="1">
            <a:spLocks noChangeArrowheads="1"/>
          </p:cNvSpPr>
          <p:nvPr/>
        </p:nvSpPr>
        <p:spPr bwMode="auto">
          <a:xfrm>
            <a:off x="3324314" y="6031334"/>
            <a:ext cx="484187"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B2B2B2">
                    <a:lumMod val="50000"/>
                  </a:srgbClr>
                </a:solidFill>
                <a:effectLst/>
                <a:uLnTx/>
                <a:uFillTx/>
                <a:latin typeface="Century Gothic" panose="020B0502020202020204" pitchFamily="34" charset="0"/>
                <a:ea typeface="+mn-ea"/>
                <a:cs typeface="+mn-cs"/>
              </a:rPr>
              <a:t>+</a:t>
            </a:r>
          </a:p>
        </p:txBody>
      </p:sp>
      <p:sp>
        <p:nvSpPr>
          <p:cNvPr id="19" name="Text Box 19">
            <a:extLst>
              <a:ext uri="{FF2B5EF4-FFF2-40B4-BE49-F238E27FC236}">
                <a16:creationId xmlns:a16="http://schemas.microsoft.com/office/drawing/2014/main" id="{C3633F01-3AD0-400E-3CAF-6B45668287FF}"/>
              </a:ext>
            </a:extLst>
          </p:cNvPr>
          <p:cNvSpPr txBox="1">
            <a:spLocks noChangeArrowheads="1"/>
          </p:cNvSpPr>
          <p:nvPr/>
        </p:nvSpPr>
        <p:spPr bwMode="auto">
          <a:xfrm>
            <a:off x="8218107" y="6050384"/>
            <a:ext cx="484188"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5F5F5F"/>
                </a:solidFill>
                <a:effectLst/>
                <a:uLnTx/>
                <a:uFillTx/>
                <a:latin typeface="Century Gothic" panose="020B0502020202020204" pitchFamily="34" charset="0"/>
                <a:ea typeface="+mn-ea"/>
                <a:cs typeface="+mn-cs"/>
              </a:rPr>
              <a:t>=</a:t>
            </a:r>
          </a:p>
        </p:txBody>
      </p:sp>
      <p:sp>
        <p:nvSpPr>
          <p:cNvPr id="20" name="Text Box 15">
            <a:extLst>
              <a:ext uri="{FF2B5EF4-FFF2-40B4-BE49-F238E27FC236}">
                <a16:creationId xmlns:a16="http://schemas.microsoft.com/office/drawing/2014/main" id="{FA9BFD1C-6E43-B08E-AA99-B715FF017DAA}"/>
              </a:ext>
            </a:extLst>
          </p:cNvPr>
          <p:cNvSpPr txBox="1">
            <a:spLocks noChangeArrowheads="1"/>
          </p:cNvSpPr>
          <p:nvPr/>
        </p:nvSpPr>
        <p:spPr bwMode="auto">
          <a:xfrm>
            <a:off x="6434505" y="6060989"/>
            <a:ext cx="1735213" cy="333754"/>
          </a:xfrm>
          <a:prstGeom prst="rect">
            <a:avLst/>
          </a:prstGeom>
          <a:solidFill>
            <a:srgbClr val="2E768E"/>
          </a:solidFill>
          <a:ln>
            <a:noFill/>
          </a:ln>
        </p:spPr>
        <p:txBody>
          <a:bodyPr wrap="square"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Diferenciación</a:t>
            </a:r>
          </a:p>
        </p:txBody>
      </p:sp>
      <p:sp>
        <p:nvSpPr>
          <p:cNvPr id="21" name="Text Box 16">
            <a:extLst>
              <a:ext uri="{FF2B5EF4-FFF2-40B4-BE49-F238E27FC236}">
                <a16:creationId xmlns:a16="http://schemas.microsoft.com/office/drawing/2014/main" id="{40128DE8-2090-C1B6-8D3C-FBE6C26E28D1}"/>
              </a:ext>
            </a:extLst>
          </p:cNvPr>
          <p:cNvSpPr txBox="1">
            <a:spLocks noChangeArrowheads="1"/>
          </p:cNvSpPr>
          <p:nvPr/>
        </p:nvSpPr>
        <p:spPr bwMode="auto">
          <a:xfrm>
            <a:off x="9109682" y="6075338"/>
            <a:ext cx="2033588" cy="333754"/>
          </a:xfrm>
          <a:prstGeom prst="rect">
            <a:avLst/>
          </a:prstGeom>
          <a:solidFill>
            <a:srgbClr val="7F7F7F"/>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Desempeño</a:t>
            </a:r>
          </a:p>
        </p:txBody>
      </p:sp>
      <p:sp>
        <p:nvSpPr>
          <p:cNvPr id="22" name="Text Box 13">
            <a:extLst>
              <a:ext uri="{FF2B5EF4-FFF2-40B4-BE49-F238E27FC236}">
                <a16:creationId xmlns:a16="http://schemas.microsoft.com/office/drawing/2014/main" id="{297757B9-2F3A-D097-C966-D788026793E1}"/>
              </a:ext>
            </a:extLst>
          </p:cNvPr>
          <p:cNvSpPr txBox="1">
            <a:spLocks noChangeArrowheads="1"/>
          </p:cNvSpPr>
          <p:nvPr/>
        </p:nvSpPr>
        <p:spPr bwMode="auto">
          <a:xfrm>
            <a:off x="1285839" y="6075338"/>
            <a:ext cx="1847850" cy="333754"/>
          </a:xfrm>
          <a:prstGeom prst="rect">
            <a:avLst/>
          </a:prstGeom>
          <a:solidFill>
            <a:srgbClr val="7F7F7F"/>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Identificación</a:t>
            </a:r>
          </a:p>
        </p:txBody>
      </p:sp>
      <p:sp>
        <p:nvSpPr>
          <p:cNvPr id="23" name="Text Box 14">
            <a:extLst>
              <a:ext uri="{FF2B5EF4-FFF2-40B4-BE49-F238E27FC236}">
                <a16:creationId xmlns:a16="http://schemas.microsoft.com/office/drawing/2014/main" id="{B2E34DDE-4348-BFB2-CE1C-47453F90567F}"/>
              </a:ext>
            </a:extLst>
          </p:cNvPr>
          <p:cNvSpPr txBox="1">
            <a:spLocks noChangeArrowheads="1"/>
          </p:cNvSpPr>
          <p:nvPr/>
        </p:nvSpPr>
        <p:spPr bwMode="auto">
          <a:xfrm>
            <a:off x="3905136" y="6075338"/>
            <a:ext cx="1846262" cy="333754"/>
          </a:xfrm>
          <a:prstGeom prst="rect">
            <a:avLst/>
          </a:prstGeom>
          <a:solidFill>
            <a:srgbClr val="7F7F7F"/>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l"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Posicionamiento</a:t>
            </a:r>
          </a:p>
        </p:txBody>
      </p:sp>
      <p:sp>
        <p:nvSpPr>
          <p:cNvPr id="24" name="Text Box 17">
            <a:extLst>
              <a:ext uri="{FF2B5EF4-FFF2-40B4-BE49-F238E27FC236}">
                <a16:creationId xmlns:a16="http://schemas.microsoft.com/office/drawing/2014/main" id="{CB8B8AA5-9B7E-22B4-5758-ACA6724602EF}"/>
              </a:ext>
            </a:extLst>
          </p:cNvPr>
          <p:cNvSpPr txBox="1">
            <a:spLocks noChangeArrowheads="1"/>
          </p:cNvSpPr>
          <p:nvPr/>
        </p:nvSpPr>
        <p:spPr bwMode="auto">
          <a:xfrm>
            <a:off x="5861698" y="6040859"/>
            <a:ext cx="484187"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B2B2B2">
                    <a:lumMod val="50000"/>
                  </a:srgbClr>
                </a:solidFill>
                <a:effectLst/>
                <a:uLnTx/>
                <a:uFillTx/>
                <a:latin typeface="Century Gothic" panose="020B0502020202020204" pitchFamily="34" charset="0"/>
                <a:ea typeface="+mn-ea"/>
                <a:cs typeface="+mn-cs"/>
              </a:rPr>
              <a:t>+</a:t>
            </a:r>
          </a:p>
        </p:txBody>
      </p:sp>
      <p:sp>
        <p:nvSpPr>
          <p:cNvPr id="25" name="CuadroTexto 24">
            <a:extLst>
              <a:ext uri="{FF2B5EF4-FFF2-40B4-BE49-F238E27FC236}">
                <a16:creationId xmlns:a16="http://schemas.microsoft.com/office/drawing/2014/main" id="{A0D77F37-57E7-D746-936A-4AA691A99143}"/>
              </a:ext>
            </a:extLst>
          </p:cNvPr>
          <p:cNvSpPr txBox="1"/>
          <p:nvPr/>
        </p:nvSpPr>
        <p:spPr>
          <a:xfrm>
            <a:off x="3656186" y="3849371"/>
            <a:ext cx="2581850" cy="1095428"/>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ES"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Índice de atracción</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ES"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Driver </a:t>
            </a: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Analysis</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Mapa de posicionamiento</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Perfil imagen de marca</a:t>
            </a:r>
          </a:p>
        </p:txBody>
      </p:sp>
      <p:sp>
        <p:nvSpPr>
          <p:cNvPr id="26" name="CuadroTexto 25">
            <a:extLst>
              <a:ext uri="{FF2B5EF4-FFF2-40B4-BE49-F238E27FC236}">
                <a16:creationId xmlns:a16="http://schemas.microsoft.com/office/drawing/2014/main" id="{0AFF7747-2A11-61E5-3D7C-218D6D57E6C4}"/>
              </a:ext>
            </a:extLst>
          </p:cNvPr>
          <p:cNvSpPr txBox="1"/>
          <p:nvPr/>
        </p:nvSpPr>
        <p:spPr>
          <a:xfrm>
            <a:off x="6310821" y="3849371"/>
            <a:ext cx="2163077" cy="977191"/>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0" marR="0" lvl="0" indent="0" algn="l"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Valor percibido de marca</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Precio</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Calidad</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Confianza</a:t>
            </a:r>
          </a:p>
        </p:txBody>
      </p:sp>
      <p:sp>
        <p:nvSpPr>
          <p:cNvPr id="27" name="Text Box 5">
            <a:extLst>
              <a:ext uri="{FF2B5EF4-FFF2-40B4-BE49-F238E27FC236}">
                <a16:creationId xmlns:a16="http://schemas.microsoft.com/office/drawing/2014/main" id="{0A1EC04E-9FF5-6F65-2AE1-C0B95F84414C}"/>
              </a:ext>
            </a:extLst>
          </p:cNvPr>
          <p:cNvSpPr txBox="1">
            <a:spLocks noChangeArrowheads="1"/>
          </p:cNvSpPr>
          <p:nvPr/>
        </p:nvSpPr>
        <p:spPr bwMode="auto">
          <a:xfrm>
            <a:off x="6375617" y="2788204"/>
            <a:ext cx="1934633" cy="492420"/>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404040"/>
                </a:solidFill>
                <a:effectLst/>
                <a:uLnTx/>
                <a:uFillTx/>
                <a:latin typeface="Century Gothic" panose="020B0502020202020204" pitchFamily="34" charset="0"/>
                <a:ea typeface="+mn-ea"/>
                <a:cs typeface="+mn-cs"/>
              </a:rPr>
              <a:t>VALOR PERCIBIDO DE MARCA</a:t>
            </a:r>
          </a:p>
        </p:txBody>
      </p:sp>
      <p:sp>
        <p:nvSpPr>
          <p:cNvPr id="28" name="Rectángulo: esquinas redondeadas 27">
            <a:extLst>
              <a:ext uri="{FF2B5EF4-FFF2-40B4-BE49-F238E27FC236}">
                <a16:creationId xmlns:a16="http://schemas.microsoft.com/office/drawing/2014/main" id="{F2682AED-9A85-457C-6919-2E871BD869FA}"/>
              </a:ext>
            </a:extLst>
          </p:cNvPr>
          <p:cNvSpPr/>
          <p:nvPr/>
        </p:nvSpPr>
        <p:spPr>
          <a:xfrm>
            <a:off x="6344437" y="1767434"/>
            <a:ext cx="2243781" cy="4780994"/>
          </a:xfrm>
          <a:prstGeom prst="roundRect">
            <a:avLst>
              <a:gd name="adj" fmla="val 5928"/>
            </a:avLst>
          </a:prstGeom>
          <a:noFill/>
          <a:ln w="28575">
            <a:solidFill>
              <a:srgbClr val="2E76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0" name="CuadroTexto 29">
            <a:extLst>
              <a:ext uri="{FF2B5EF4-FFF2-40B4-BE49-F238E27FC236}">
                <a16:creationId xmlns:a16="http://schemas.microsoft.com/office/drawing/2014/main" id="{535EB311-2A18-1BB0-3943-52CF065E936B}"/>
              </a:ext>
            </a:extLst>
          </p:cNvPr>
          <p:cNvSpPr txBox="1"/>
          <p:nvPr/>
        </p:nvSpPr>
        <p:spPr>
          <a:xfrm>
            <a:off x="0" y="0"/>
            <a:ext cx="4718304" cy="448908"/>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2400" b="1" i="0" u="none" strike="noStrike" cap="none" spc="0" normalizeH="0" baseline="0">
                <a:ln>
                  <a:noFill/>
                </a:ln>
                <a:solidFill>
                  <a:prstClr val="black"/>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VALOR PERCIBIDO DE MARCA</a:t>
            </a:r>
          </a:p>
        </p:txBody>
      </p:sp>
      <p:sp>
        <p:nvSpPr>
          <p:cNvPr id="31" name="CuadroTexto 30">
            <a:extLst>
              <a:ext uri="{FF2B5EF4-FFF2-40B4-BE49-F238E27FC236}">
                <a16:creationId xmlns:a16="http://schemas.microsoft.com/office/drawing/2014/main" id="{65FE66CE-4B7F-0114-AD36-6A45A518B5DF}"/>
              </a:ext>
            </a:extLst>
          </p:cNvPr>
          <p:cNvSpPr txBox="1"/>
          <p:nvPr/>
        </p:nvSpPr>
        <p:spPr>
          <a:xfrm>
            <a:off x="9065713" y="3885843"/>
            <a:ext cx="2409927" cy="1353960"/>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Índice de adopción</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Compra con frecuencia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Preferencia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Sustituta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Nivel de recomendación</a:t>
            </a:r>
          </a:p>
        </p:txBody>
      </p:sp>
    </p:spTree>
    <p:extLst>
      <p:ext uri="{BB962C8B-B14F-4D97-AF65-F5344CB8AC3E}">
        <p14:creationId xmlns:p14="http://schemas.microsoft.com/office/powerpoint/2010/main" val="1990578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445305" y="648732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745F10A2-41ED-D0FA-3D6B-9C312004DC78}"/>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0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j-ea"/>
                <a:cs typeface="Traditional Arabic" panose="02020603050405020304" pitchFamily="18" charset="-78"/>
              </a:rPr>
              <a:t>Síntesis de resultados</a:t>
            </a:r>
          </a:p>
        </p:txBody>
      </p:sp>
      <p:graphicFrame>
        <p:nvGraphicFramePr>
          <p:cNvPr id="22" name="Tabla 21">
            <a:extLst>
              <a:ext uri="{FF2B5EF4-FFF2-40B4-BE49-F238E27FC236}">
                <a16:creationId xmlns:a16="http://schemas.microsoft.com/office/drawing/2014/main" id="{B3B6004A-1B6C-FA4E-083F-7BC92483C15B}"/>
              </a:ext>
            </a:extLst>
          </p:cNvPr>
          <p:cNvGraphicFramePr>
            <a:graphicFrameLocks noGrp="1"/>
          </p:cNvGraphicFramePr>
          <p:nvPr/>
        </p:nvGraphicFramePr>
        <p:xfrm>
          <a:off x="838702" y="3449126"/>
          <a:ext cx="10679188" cy="1646937"/>
        </p:xfrm>
        <a:graphic>
          <a:graphicData uri="http://schemas.openxmlformats.org/drawingml/2006/table">
            <a:tbl>
              <a:tblPr firstRow="1" bandRow="1">
                <a:tableStyleId>{D27102A9-8310-4765-A935-A1911B00CA55}</a:tableStyleId>
              </a:tblPr>
              <a:tblGrid>
                <a:gridCol w="2325688">
                  <a:extLst>
                    <a:ext uri="{9D8B030D-6E8A-4147-A177-3AD203B41FA5}">
                      <a16:colId xmlns:a16="http://schemas.microsoft.com/office/drawing/2014/main" val="1203671150"/>
                    </a:ext>
                  </a:extLst>
                </a:gridCol>
                <a:gridCol w="556900">
                  <a:extLst>
                    <a:ext uri="{9D8B030D-6E8A-4147-A177-3AD203B41FA5}">
                      <a16:colId xmlns:a16="http://schemas.microsoft.com/office/drawing/2014/main" val="2269526583"/>
                    </a:ext>
                  </a:extLst>
                </a:gridCol>
                <a:gridCol w="556900">
                  <a:extLst>
                    <a:ext uri="{9D8B030D-6E8A-4147-A177-3AD203B41FA5}">
                      <a16:colId xmlns:a16="http://schemas.microsoft.com/office/drawing/2014/main" val="3938543482"/>
                    </a:ext>
                  </a:extLst>
                </a:gridCol>
                <a:gridCol w="556900">
                  <a:extLst>
                    <a:ext uri="{9D8B030D-6E8A-4147-A177-3AD203B41FA5}">
                      <a16:colId xmlns:a16="http://schemas.microsoft.com/office/drawing/2014/main" val="1225029800"/>
                    </a:ext>
                  </a:extLst>
                </a:gridCol>
                <a:gridCol w="556900">
                  <a:extLst>
                    <a:ext uri="{9D8B030D-6E8A-4147-A177-3AD203B41FA5}">
                      <a16:colId xmlns:a16="http://schemas.microsoft.com/office/drawing/2014/main" val="2135333203"/>
                    </a:ext>
                  </a:extLst>
                </a:gridCol>
                <a:gridCol w="556900">
                  <a:extLst>
                    <a:ext uri="{9D8B030D-6E8A-4147-A177-3AD203B41FA5}">
                      <a16:colId xmlns:a16="http://schemas.microsoft.com/office/drawing/2014/main" val="1181604937"/>
                    </a:ext>
                  </a:extLst>
                </a:gridCol>
                <a:gridCol w="556900">
                  <a:extLst>
                    <a:ext uri="{9D8B030D-6E8A-4147-A177-3AD203B41FA5}">
                      <a16:colId xmlns:a16="http://schemas.microsoft.com/office/drawing/2014/main" val="317936698"/>
                    </a:ext>
                  </a:extLst>
                </a:gridCol>
                <a:gridCol w="556900">
                  <a:extLst>
                    <a:ext uri="{9D8B030D-6E8A-4147-A177-3AD203B41FA5}">
                      <a16:colId xmlns:a16="http://schemas.microsoft.com/office/drawing/2014/main" val="2070401660"/>
                    </a:ext>
                  </a:extLst>
                </a:gridCol>
                <a:gridCol w="556900">
                  <a:extLst>
                    <a:ext uri="{9D8B030D-6E8A-4147-A177-3AD203B41FA5}">
                      <a16:colId xmlns:a16="http://schemas.microsoft.com/office/drawing/2014/main" val="3087856280"/>
                    </a:ext>
                  </a:extLst>
                </a:gridCol>
                <a:gridCol w="556900">
                  <a:extLst>
                    <a:ext uri="{9D8B030D-6E8A-4147-A177-3AD203B41FA5}">
                      <a16:colId xmlns:a16="http://schemas.microsoft.com/office/drawing/2014/main" val="4152353304"/>
                    </a:ext>
                  </a:extLst>
                </a:gridCol>
                <a:gridCol w="556900">
                  <a:extLst>
                    <a:ext uri="{9D8B030D-6E8A-4147-A177-3AD203B41FA5}">
                      <a16:colId xmlns:a16="http://schemas.microsoft.com/office/drawing/2014/main" val="1872573140"/>
                    </a:ext>
                  </a:extLst>
                </a:gridCol>
                <a:gridCol w="556900">
                  <a:extLst>
                    <a:ext uri="{9D8B030D-6E8A-4147-A177-3AD203B41FA5}">
                      <a16:colId xmlns:a16="http://schemas.microsoft.com/office/drawing/2014/main" val="1008290162"/>
                    </a:ext>
                  </a:extLst>
                </a:gridCol>
                <a:gridCol w="556900">
                  <a:extLst>
                    <a:ext uri="{9D8B030D-6E8A-4147-A177-3AD203B41FA5}">
                      <a16:colId xmlns:a16="http://schemas.microsoft.com/office/drawing/2014/main" val="327138041"/>
                    </a:ext>
                  </a:extLst>
                </a:gridCol>
                <a:gridCol w="556900">
                  <a:extLst>
                    <a:ext uri="{9D8B030D-6E8A-4147-A177-3AD203B41FA5}">
                      <a16:colId xmlns:a16="http://schemas.microsoft.com/office/drawing/2014/main" val="3918864650"/>
                    </a:ext>
                  </a:extLst>
                </a:gridCol>
                <a:gridCol w="556900">
                  <a:extLst>
                    <a:ext uri="{9D8B030D-6E8A-4147-A177-3AD203B41FA5}">
                      <a16:colId xmlns:a16="http://schemas.microsoft.com/office/drawing/2014/main" val="1906697961"/>
                    </a:ext>
                  </a:extLst>
                </a:gridCol>
                <a:gridCol w="556900">
                  <a:extLst>
                    <a:ext uri="{9D8B030D-6E8A-4147-A177-3AD203B41FA5}">
                      <a16:colId xmlns:a16="http://schemas.microsoft.com/office/drawing/2014/main" val="1367894484"/>
                    </a:ext>
                  </a:extLst>
                </a:gridCol>
              </a:tblGrid>
              <a:tr h="33025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s-ES" sz="1400" b="1" i="0" u="none" strike="noStrike" cap="none" normalizeH="0" baseline="0" dirty="0">
                        <a:ln>
                          <a:noFill/>
                        </a:ln>
                        <a:solidFill>
                          <a:schemeClr val="tx1">
                            <a:lumMod val="75000"/>
                            <a:lumOff val="25000"/>
                          </a:schemeClr>
                        </a:solidFill>
                        <a:effectLst/>
                        <a:latin typeface="Century Gothic" panose="020B0502020202020204" pitchFamily="34" charset="0"/>
                      </a:endParaRP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s-MX" sz="1050" b="1" i="0" u="none" strike="noStrike" dirty="0">
                          <a:solidFill>
                            <a:srgbClr val="FFC000"/>
                          </a:solidFill>
                          <a:effectLst/>
                          <a:latin typeface="Century Gothic" panose="020B0502020202020204" pitchFamily="34" charset="0"/>
                        </a:rPr>
                        <a:t>2025</a:t>
                      </a:r>
                      <a:endParaRPr lang="es-CO" sz="105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105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1050" b="1"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1050" b="1" i="0" u="none" strike="noStrike" dirty="0">
                          <a:solidFill>
                            <a:srgbClr val="FFC000"/>
                          </a:solidFill>
                          <a:effectLst/>
                          <a:latin typeface="Century Gothic" panose="020B0502020202020204" pitchFamily="34" charset="0"/>
                        </a:rPr>
                        <a:t>2025</a:t>
                      </a:r>
                      <a:endParaRPr lang="es-CO" sz="105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105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1050" b="1"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1050" b="1" i="0" u="none" strike="noStrike" dirty="0">
                          <a:solidFill>
                            <a:srgbClr val="FFC000"/>
                          </a:solidFill>
                          <a:effectLst/>
                          <a:latin typeface="Century Gothic" panose="020B0502020202020204" pitchFamily="34" charset="0"/>
                        </a:rPr>
                        <a:t>2025</a:t>
                      </a:r>
                      <a:endParaRPr lang="es-CO" sz="105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105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1050" b="1"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1050" b="1" i="0" u="none" strike="noStrike" dirty="0">
                          <a:solidFill>
                            <a:srgbClr val="FFC000"/>
                          </a:solidFill>
                          <a:effectLst/>
                          <a:latin typeface="Century Gothic" panose="020B0502020202020204" pitchFamily="34" charset="0"/>
                        </a:rPr>
                        <a:t>2025</a:t>
                      </a:r>
                      <a:endParaRPr lang="es-CO" sz="105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105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1050" b="1"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1050" b="1" i="0" u="none" strike="noStrike" dirty="0">
                          <a:solidFill>
                            <a:srgbClr val="FFC000"/>
                          </a:solidFill>
                          <a:effectLst/>
                          <a:latin typeface="Century Gothic" panose="020B0502020202020204" pitchFamily="34" charset="0"/>
                        </a:rPr>
                        <a:t>2025</a:t>
                      </a:r>
                      <a:endParaRPr lang="es-CO" sz="105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105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1050" b="1" i="0" u="none" strike="noStrike" dirty="0">
                          <a:solidFill>
                            <a:srgbClr val="000000"/>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1208060"/>
                  </a:ext>
                </a:extLst>
              </a:tr>
              <a:tr h="4489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200" b="1" kern="1200" dirty="0">
                          <a:solidFill>
                            <a:schemeClr val="tx1">
                              <a:lumMod val="75000"/>
                              <a:lumOff val="25000"/>
                            </a:schemeClr>
                          </a:solidFill>
                          <a:latin typeface="Century Gothic" panose="020B0502020202020204" pitchFamily="34" charset="0"/>
                          <a:ea typeface="+mn-ea"/>
                          <a:cs typeface="+mn-cs"/>
                        </a:rPr>
                        <a:t>Percepción: Precio (1 a 10)</a:t>
                      </a:r>
                      <a:endParaRPr lang="es-ES" sz="12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6,3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6,2</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6,6</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6,8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5,7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7,2</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6,3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5,7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6,8</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6,3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6,3</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6,1</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6,0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3,9</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7,4</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99115334"/>
                  </a:ext>
                </a:extLst>
              </a:tr>
              <a:tr h="4187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200" b="1" kern="1200" dirty="0">
                          <a:solidFill>
                            <a:schemeClr val="tx1">
                              <a:lumMod val="75000"/>
                              <a:lumOff val="25000"/>
                            </a:schemeClr>
                          </a:solidFill>
                          <a:latin typeface="Century Gothic" panose="020B0502020202020204" pitchFamily="34" charset="0"/>
                          <a:ea typeface="+mn-ea"/>
                          <a:cs typeface="+mn-cs"/>
                        </a:rPr>
                        <a:t>Percepción: Calidad (1 a 10)</a:t>
                      </a:r>
                      <a:endParaRPr lang="es-ES" sz="12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8,6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8,5</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9,0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8,9</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8,9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8,9</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8,6</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8,4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8,5</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8,4</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8,6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91774589"/>
                  </a:ext>
                </a:extLst>
              </a:tr>
              <a:tr h="4489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200" b="1" kern="1200" dirty="0">
                          <a:solidFill>
                            <a:schemeClr val="tx1">
                              <a:lumMod val="75000"/>
                              <a:lumOff val="25000"/>
                            </a:schemeClr>
                          </a:solidFill>
                          <a:latin typeface="Century Gothic" panose="020B0502020202020204" pitchFamily="34" charset="0"/>
                          <a:ea typeface="+mn-ea"/>
                          <a:cs typeface="+mn-cs"/>
                        </a:rPr>
                        <a:t>Percepción: Confianza</a:t>
                      </a:r>
                      <a:r>
                        <a:rPr lang="es-MX" sz="1200" b="1" kern="1200" baseline="0" dirty="0">
                          <a:solidFill>
                            <a:schemeClr val="tx1">
                              <a:lumMod val="75000"/>
                              <a:lumOff val="25000"/>
                            </a:schemeClr>
                          </a:solidFill>
                          <a:latin typeface="Century Gothic" panose="020B0502020202020204" pitchFamily="34" charset="0"/>
                          <a:ea typeface="+mn-ea"/>
                          <a:cs typeface="+mn-cs"/>
                        </a:rPr>
                        <a:t> </a:t>
                      </a:r>
                      <a:r>
                        <a:rPr lang="es-MX" sz="1200" b="1" kern="1200" dirty="0">
                          <a:solidFill>
                            <a:schemeClr val="tx1">
                              <a:lumMod val="75000"/>
                              <a:lumOff val="25000"/>
                            </a:schemeClr>
                          </a:solidFill>
                          <a:latin typeface="Century Gothic" panose="020B0502020202020204" pitchFamily="34" charset="0"/>
                          <a:ea typeface="+mn-ea"/>
                          <a:cs typeface="+mn-cs"/>
                        </a:rPr>
                        <a:t>(1 a 10)</a:t>
                      </a:r>
                      <a:endParaRPr lang="es-ES" sz="12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1" i="0" u="none" strike="noStrike" dirty="0">
                          <a:solidFill>
                            <a:schemeClr val="tx1">
                              <a:lumMod val="75000"/>
                              <a:lumOff val="25000"/>
                            </a:schemeClr>
                          </a:solidFill>
                          <a:effectLst/>
                          <a:latin typeface="Century Gothic" panose="020B0502020202020204" pitchFamily="34" charset="0"/>
                        </a:rPr>
                        <a:t>8,5</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8,6</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8,3</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1" i="0" u="none" strike="noStrike" dirty="0">
                          <a:solidFill>
                            <a:schemeClr val="tx1">
                              <a:lumMod val="75000"/>
                              <a:lumOff val="25000"/>
                            </a:schemeClr>
                          </a:solidFill>
                          <a:effectLst/>
                          <a:latin typeface="Century Gothic" panose="020B0502020202020204" pitchFamily="34" charset="0"/>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8,8</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8,9</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1" i="0" u="none" strike="noStrike" dirty="0">
                          <a:solidFill>
                            <a:schemeClr val="tx1">
                              <a:lumMod val="75000"/>
                              <a:lumOff val="25000"/>
                            </a:schemeClr>
                          </a:solidFill>
                          <a:effectLst/>
                          <a:latin typeface="Century Gothic" panose="020B0502020202020204" pitchFamily="34" charset="0"/>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8,8</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1" i="0" u="none" strike="noStrike" dirty="0">
                          <a:solidFill>
                            <a:schemeClr val="tx1">
                              <a:lumMod val="75000"/>
                              <a:lumOff val="25000"/>
                            </a:schemeClr>
                          </a:solidFill>
                          <a:effectLst/>
                          <a:latin typeface="Century Gothic" panose="020B0502020202020204" pitchFamily="34" charset="0"/>
                        </a:rPr>
                        <a:t>8,4</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8,3</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1" i="0" u="none" strike="noStrike" dirty="0">
                          <a:solidFill>
                            <a:schemeClr val="tx1">
                              <a:lumMod val="75000"/>
                              <a:lumOff val="25000"/>
                            </a:schemeClr>
                          </a:solidFill>
                          <a:effectLst/>
                          <a:latin typeface="Century Gothic" panose="020B0502020202020204" pitchFamily="34" charset="0"/>
                        </a:rPr>
                        <a:t>8,6</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8,2</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s-CO" sz="1400" b="0" i="0" u="none" strike="noStrike" kern="1200" dirty="0">
                          <a:solidFill>
                            <a:schemeClr val="tx1">
                              <a:lumMod val="75000"/>
                              <a:lumOff val="25000"/>
                            </a:schemeClr>
                          </a:solidFill>
                          <a:effectLst/>
                          <a:latin typeface="Century Gothic" panose="020B0502020202020204" pitchFamily="34" charset="0"/>
                          <a:ea typeface="+mn-ea"/>
                          <a:cs typeface="+mn-cs"/>
                        </a:rPr>
                        <a:t>8,9</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2141516"/>
                  </a:ext>
                </a:extLst>
              </a:tr>
            </a:tbl>
          </a:graphicData>
        </a:graphic>
      </p:graphicFrame>
      <p:pic>
        <p:nvPicPr>
          <p:cNvPr id="23" name="Imagen 22">
            <a:extLst>
              <a:ext uri="{FF2B5EF4-FFF2-40B4-BE49-F238E27FC236}">
                <a16:creationId xmlns:a16="http://schemas.microsoft.com/office/drawing/2014/main" id="{2D6950C6-4929-AB79-E5DE-4F20247FE61E}"/>
              </a:ext>
            </a:extLst>
          </p:cNvPr>
          <p:cNvPicPr>
            <a:picLocks noChangeAspect="1"/>
          </p:cNvPicPr>
          <p:nvPr/>
        </p:nvPicPr>
        <p:blipFill>
          <a:blip r:embed="rId2"/>
          <a:srcRect t="10000" b="13266"/>
          <a:stretch>
            <a:fillRect/>
          </a:stretch>
        </p:blipFill>
        <p:spPr>
          <a:xfrm>
            <a:off x="3319338" y="2908551"/>
            <a:ext cx="1375761" cy="463472"/>
          </a:xfrm>
          <a:prstGeom prst="rect">
            <a:avLst/>
          </a:prstGeom>
        </p:spPr>
      </p:pic>
      <p:pic>
        <p:nvPicPr>
          <p:cNvPr id="24" name="Imagen 23">
            <a:extLst>
              <a:ext uri="{FF2B5EF4-FFF2-40B4-BE49-F238E27FC236}">
                <a16:creationId xmlns:a16="http://schemas.microsoft.com/office/drawing/2014/main" id="{E57C8868-4E15-6418-CDE8-DCEE0D1C2D6C}"/>
              </a:ext>
            </a:extLst>
          </p:cNvPr>
          <p:cNvPicPr>
            <a:picLocks noChangeAspect="1"/>
          </p:cNvPicPr>
          <p:nvPr/>
        </p:nvPicPr>
        <p:blipFill>
          <a:blip r:embed="rId3"/>
          <a:stretch>
            <a:fillRect/>
          </a:stretch>
        </p:blipFill>
        <p:spPr>
          <a:xfrm>
            <a:off x="5398464" y="2879580"/>
            <a:ext cx="661890" cy="557990"/>
          </a:xfrm>
          <a:prstGeom prst="rect">
            <a:avLst/>
          </a:prstGeom>
        </p:spPr>
      </p:pic>
      <p:pic>
        <p:nvPicPr>
          <p:cNvPr id="25" name="Imagen 24">
            <a:extLst>
              <a:ext uri="{FF2B5EF4-FFF2-40B4-BE49-F238E27FC236}">
                <a16:creationId xmlns:a16="http://schemas.microsoft.com/office/drawing/2014/main" id="{F019E1C8-EB4A-0D76-1970-06C10B877FB6}"/>
              </a:ext>
            </a:extLst>
          </p:cNvPr>
          <p:cNvPicPr>
            <a:picLocks noChangeAspect="1"/>
          </p:cNvPicPr>
          <p:nvPr/>
        </p:nvPicPr>
        <p:blipFill>
          <a:blip r:embed="rId4"/>
          <a:stretch>
            <a:fillRect/>
          </a:stretch>
        </p:blipFill>
        <p:spPr>
          <a:xfrm>
            <a:off x="6763719" y="3003693"/>
            <a:ext cx="1216042" cy="346340"/>
          </a:xfrm>
          <a:prstGeom prst="rect">
            <a:avLst/>
          </a:prstGeom>
        </p:spPr>
      </p:pic>
      <p:pic>
        <p:nvPicPr>
          <p:cNvPr id="26" name="Imagen 25">
            <a:extLst>
              <a:ext uri="{FF2B5EF4-FFF2-40B4-BE49-F238E27FC236}">
                <a16:creationId xmlns:a16="http://schemas.microsoft.com/office/drawing/2014/main" id="{4205D021-4CA1-4EC5-F74B-9715BA012923}"/>
              </a:ext>
            </a:extLst>
          </p:cNvPr>
          <p:cNvPicPr>
            <a:picLocks noChangeAspect="1"/>
          </p:cNvPicPr>
          <p:nvPr/>
        </p:nvPicPr>
        <p:blipFill>
          <a:blip r:embed="rId5"/>
          <a:stretch>
            <a:fillRect/>
          </a:stretch>
        </p:blipFill>
        <p:spPr>
          <a:xfrm>
            <a:off x="10056491" y="2914727"/>
            <a:ext cx="1180367" cy="487697"/>
          </a:xfrm>
          <a:prstGeom prst="rect">
            <a:avLst/>
          </a:prstGeom>
        </p:spPr>
      </p:pic>
      <p:pic>
        <p:nvPicPr>
          <p:cNvPr id="27" name="Imagen 26">
            <a:extLst>
              <a:ext uri="{FF2B5EF4-FFF2-40B4-BE49-F238E27FC236}">
                <a16:creationId xmlns:a16="http://schemas.microsoft.com/office/drawing/2014/main" id="{A340449E-F4C3-2F46-D0E2-6BEC4E4EA048}"/>
              </a:ext>
            </a:extLst>
          </p:cNvPr>
          <p:cNvPicPr>
            <a:picLocks noChangeAspect="1"/>
          </p:cNvPicPr>
          <p:nvPr/>
        </p:nvPicPr>
        <p:blipFill>
          <a:blip r:embed="rId6"/>
          <a:srcRect l="16070" t="40125" r="13394" b="40297"/>
          <a:stretch>
            <a:fillRect/>
          </a:stretch>
        </p:blipFill>
        <p:spPr>
          <a:xfrm>
            <a:off x="8419325" y="3051354"/>
            <a:ext cx="1188458" cy="287594"/>
          </a:xfrm>
          <a:prstGeom prst="rect">
            <a:avLst/>
          </a:prstGeom>
        </p:spPr>
      </p:pic>
      <p:sp>
        <p:nvSpPr>
          <p:cNvPr id="29" name="Text Box 5">
            <a:extLst>
              <a:ext uri="{FF2B5EF4-FFF2-40B4-BE49-F238E27FC236}">
                <a16:creationId xmlns:a16="http://schemas.microsoft.com/office/drawing/2014/main" id="{8BAE0D3E-A6BA-C54D-6E02-AABF79F59285}"/>
              </a:ext>
            </a:extLst>
          </p:cNvPr>
          <p:cNvSpPr txBox="1">
            <a:spLocks noChangeArrowheads="1"/>
          </p:cNvSpPr>
          <p:nvPr/>
        </p:nvSpPr>
        <p:spPr bwMode="auto">
          <a:xfrm>
            <a:off x="1" y="402430"/>
            <a:ext cx="1371599" cy="369310"/>
          </a:xfrm>
          <a:prstGeom prst="rect">
            <a:avLst/>
          </a:prstGeom>
          <a:solidFill>
            <a:srgbClr val="F99C05"/>
          </a:solidFill>
          <a:ln w="9525">
            <a:solidFill>
              <a:srgbClr val="FFC000"/>
            </a:solid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TOTAL 2025</a:t>
            </a:r>
          </a:p>
        </p:txBody>
      </p:sp>
      <p:sp>
        <p:nvSpPr>
          <p:cNvPr id="34" name="CuadroTexto 33">
            <a:extLst>
              <a:ext uri="{FF2B5EF4-FFF2-40B4-BE49-F238E27FC236}">
                <a16:creationId xmlns:a16="http://schemas.microsoft.com/office/drawing/2014/main" id="{27AEF3AA-0F86-C6DB-A1B1-DE4441E85FF9}"/>
              </a:ext>
            </a:extLst>
          </p:cNvPr>
          <p:cNvSpPr txBox="1"/>
          <p:nvPr/>
        </p:nvSpPr>
        <p:spPr>
          <a:xfrm>
            <a:off x="353386" y="1272132"/>
            <a:ext cx="11394614"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se consolida como una marca donde sus indicadores de precio presenta comportamiento muy similares a lo que se ve reflejado en otros actores de la categoría; sin embargo, sus indicadores de calidad y confianza también presentan este comportamiento, lo cual se convierte en una situación favorable al permitirle igualar las condiciones para inclinar la balanza del consumidor hacia la oferta de la marca.</a:t>
            </a:r>
          </a:p>
        </p:txBody>
      </p:sp>
      <p:sp>
        <p:nvSpPr>
          <p:cNvPr id="35" name="Rectángulo: esquinas redondeadas 34">
            <a:extLst>
              <a:ext uri="{FF2B5EF4-FFF2-40B4-BE49-F238E27FC236}">
                <a16:creationId xmlns:a16="http://schemas.microsoft.com/office/drawing/2014/main" id="{E15440A2-8091-4E7C-B7F4-98FC0F8BEA45}"/>
              </a:ext>
            </a:extLst>
          </p:cNvPr>
          <p:cNvSpPr/>
          <p:nvPr/>
        </p:nvSpPr>
        <p:spPr>
          <a:xfrm>
            <a:off x="3172968" y="2815572"/>
            <a:ext cx="1676204" cy="2280491"/>
          </a:xfrm>
          <a:prstGeom prst="roundRect">
            <a:avLst>
              <a:gd name="adj" fmla="val 6650"/>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537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esquinas superiores redondeadas 40">
            <a:extLst>
              <a:ext uri="{FF2B5EF4-FFF2-40B4-BE49-F238E27FC236}">
                <a16:creationId xmlns:a16="http://schemas.microsoft.com/office/drawing/2014/main" id="{889F6EDB-F7BA-DCFA-C40E-2C90E52AC536}"/>
              </a:ext>
            </a:extLst>
          </p:cNvPr>
          <p:cNvSpPr/>
          <p:nvPr/>
        </p:nvSpPr>
        <p:spPr>
          <a:xfrm rot="5400000">
            <a:off x="522205" y="4065180"/>
            <a:ext cx="307779" cy="1352195"/>
          </a:xfrm>
          <a:prstGeom prst="round2SameRect">
            <a:avLst>
              <a:gd name="adj1" fmla="val 50000"/>
              <a:gd name="adj2" fmla="val 0"/>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ángulo: esquinas superiores redondeadas 39">
            <a:extLst>
              <a:ext uri="{FF2B5EF4-FFF2-40B4-BE49-F238E27FC236}">
                <a16:creationId xmlns:a16="http://schemas.microsoft.com/office/drawing/2014/main" id="{F2AD2682-49A6-08DB-DEFD-743C3181EA64}"/>
              </a:ext>
            </a:extLst>
          </p:cNvPr>
          <p:cNvSpPr/>
          <p:nvPr/>
        </p:nvSpPr>
        <p:spPr>
          <a:xfrm rot="5400000">
            <a:off x="522205" y="2378498"/>
            <a:ext cx="307779" cy="1352195"/>
          </a:xfrm>
          <a:prstGeom prst="round2SameRect">
            <a:avLst>
              <a:gd name="adj1" fmla="val 50000"/>
              <a:gd name="adj2" fmla="val 0"/>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9E032B62-409D-F5B0-537F-92ED8E29934E}"/>
              </a:ext>
            </a:extLst>
          </p:cNvPr>
          <p:cNvSpPr txBox="1"/>
          <p:nvPr/>
        </p:nvSpPr>
        <p:spPr>
          <a:xfrm>
            <a:off x="0" y="13033"/>
            <a:ext cx="8100204"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Percepción de </a:t>
            </a:r>
            <a:r>
              <a:rPr kumimoji="0" lang="es-ES" sz="2000" b="1" i="0" u="sng"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Calidad/Confianza/Precio</a:t>
            </a:r>
            <a:r>
              <a:rPr kumimoji="0" lang="es-ES"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 </a:t>
            </a:r>
            <a:r>
              <a:rPr kumimoji="0" lang="es-ES"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Total</a:t>
            </a:r>
          </a:p>
        </p:txBody>
      </p:sp>
      <p:graphicFrame>
        <p:nvGraphicFramePr>
          <p:cNvPr id="4" name="Tabla 4">
            <a:extLst>
              <a:ext uri="{FF2B5EF4-FFF2-40B4-BE49-F238E27FC236}">
                <a16:creationId xmlns:a16="http://schemas.microsoft.com/office/drawing/2014/main" id="{C856B69C-E058-5496-5162-BFAFA81F52F2}"/>
              </a:ext>
            </a:extLst>
          </p:cNvPr>
          <p:cNvGraphicFramePr>
            <a:graphicFrameLocks noGrp="1"/>
          </p:cNvGraphicFramePr>
          <p:nvPr/>
        </p:nvGraphicFramePr>
        <p:xfrm>
          <a:off x="8694244" y="80497"/>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5" name="Triángulo isósceles 4">
            <a:extLst>
              <a:ext uri="{FF2B5EF4-FFF2-40B4-BE49-F238E27FC236}">
                <a16:creationId xmlns:a16="http://schemas.microsoft.com/office/drawing/2014/main" id="{5CDE9253-80CC-7EC7-BFE6-1D1D82468606}"/>
              </a:ext>
            </a:extLst>
          </p:cNvPr>
          <p:cNvSpPr/>
          <p:nvPr/>
        </p:nvSpPr>
        <p:spPr>
          <a:xfrm>
            <a:off x="10610015" y="10374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riángulo isósceles 5">
            <a:extLst>
              <a:ext uri="{FF2B5EF4-FFF2-40B4-BE49-F238E27FC236}">
                <a16:creationId xmlns:a16="http://schemas.microsoft.com/office/drawing/2014/main" id="{97C9DEC3-DC7B-9FDB-9841-F376E17FF1F1}"/>
              </a:ext>
            </a:extLst>
          </p:cNvPr>
          <p:cNvSpPr/>
          <p:nvPr/>
        </p:nvSpPr>
        <p:spPr>
          <a:xfrm flipV="1">
            <a:off x="10610015" y="24964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66 Gráfico">
            <a:extLst>
              <a:ext uri="{FF2B5EF4-FFF2-40B4-BE49-F238E27FC236}">
                <a16:creationId xmlns:a16="http://schemas.microsoft.com/office/drawing/2014/main" id="{A699D3D6-23BF-A406-EFAF-627A553E4442}"/>
              </a:ext>
            </a:extLst>
          </p:cNvPr>
          <p:cNvGraphicFramePr/>
          <p:nvPr/>
        </p:nvGraphicFramePr>
        <p:xfrm>
          <a:off x="2303064" y="4456863"/>
          <a:ext cx="9057663" cy="1679206"/>
        </p:xfrm>
        <a:graphic>
          <a:graphicData uri="http://schemas.openxmlformats.org/drawingml/2006/chart">
            <c:chart xmlns:c="http://schemas.openxmlformats.org/drawingml/2006/chart" xmlns:r="http://schemas.openxmlformats.org/officeDocument/2006/relationships" r:id="rId2"/>
          </a:graphicData>
        </a:graphic>
      </p:graphicFrame>
      <p:sp>
        <p:nvSpPr>
          <p:cNvPr id="8" name="Marcador de número de diapositiva 1">
            <a:extLst>
              <a:ext uri="{FF2B5EF4-FFF2-40B4-BE49-F238E27FC236}">
                <a16:creationId xmlns:a16="http://schemas.microsoft.com/office/drawing/2014/main" id="{6473BA13-C4CF-EE90-B514-F2C7F9F0E114}"/>
              </a:ext>
            </a:extLst>
          </p:cNvPr>
          <p:cNvSpPr>
            <a:spLocks noGrp="1"/>
          </p:cNvSpPr>
          <p:nvPr>
            <p:ph type="sldNum" sz="quarter" idx="12"/>
          </p:nvPr>
        </p:nvSpPr>
        <p:spPr>
          <a:xfrm>
            <a:off x="9448800" y="65389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6F13DA14-720D-2053-F26E-97ACBB964A4E}"/>
              </a:ext>
            </a:extLst>
          </p:cNvPr>
          <p:cNvSpPr txBox="1"/>
          <p:nvPr/>
        </p:nvSpPr>
        <p:spPr>
          <a:xfrm>
            <a:off x="12006" y="6368461"/>
            <a:ext cx="11703061"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18.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¿Cómo califica  el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PRECIO</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que le genera  la marca _________ ,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a 10, donde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significa que es una marca de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Precio muy bajo</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y 10 significa que es una marca de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Precio muy alto</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 17.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¿Cómo califica  la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CALIDAD</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que le genera  la marca _________ ,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a 10, donde 1 significa una marca de</a:t>
            </a:r>
            <a:r>
              <a:rPr kumimoji="0" lang="es-CO" sz="900" b="1"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Baja Calidad</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y 10 significa una marca de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Alta Calidad</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16.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¿Cómo califica  la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CONFIANZA</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que le genera  la marca _________ ,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a 10, donde 1 significa una marca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Nada Confiable</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y 10 significa una marca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Totalmente Confiable</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1" name="Text Box 8">
            <a:extLst>
              <a:ext uri="{FF2B5EF4-FFF2-40B4-BE49-F238E27FC236}">
                <a16:creationId xmlns:a16="http://schemas.microsoft.com/office/drawing/2014/main" id="{4BA518AB-AB22-55EA-264A-ABB2D7F919E3}"/>
              </a:ext>
            </a:extLst>
          </p:cNvPr>
          <p:cNvSpPr txBox="1">
            <a:spLocks noChangeArrowheads="1"/>
          </p:cNvSpPr>
          <p:nvPr/>
        </p:nvSpPr>
        <p:spPr bwMode="auto">
          <a:xfrm>
            <a:off x="0" y="2898060"/>
            <a:ext cx="1045426" cy="307777"/>
          </a:xfrm>
          <a:prstGeom prst="rect">
            <a:avLst/>
          </a:prstGeom>
          <a:noFill/>
          <a:ln>
            <a:noFill/>
          </a:ln>
        </p:spPr>
        <p:txBody>
          <a:bodyPr wrap="square">
            <a:spAutoFit/>
          </a:bodyPr>
          <a:lstStyle>
            <a:lvl1pPr>
              <a:defRPr sz="2000" b="1">
                <a:solidFill>
                  <a:srgbClr val="FF6600"/>
                </a:solidFill>
                <a:latin typeface="Calibri" pitchFamily="34" charset="0"/>
                <a:cs typeface="Arial" charset="0"/>
              </a:defRPr>
            </a:lvl1pPr>
            <a:lvl2pPr marL="742950" indent="-285750">
              <a:defRPr sz="2000" b="1">
                <a:solidFill>
                  <a:srgbClr val="FF6600"/>
                </a:solidFill>
                <a:latin typeface="Calibri" pitchFamily="34" charset="0"/>
                <a:cs typeface="Arial" charset="0"/>
              </a:defRPr>
            </a:lvl2pPr>
            <a:lvl3pPr marL="1143000" indent="-228600">
              <a:defRPr sz="2000" b="1">
                <a:solidFill>
                  <a:srgbClr val="FF6600"/>
                </a:solidFill>
                <a:latin typeface="Calibri" pitchFamily="34" charset="0"/>
                <a:cs typeface="Arial" charset="0"/>
              </a:defRPr>
            </a:lvl3pPr>
            <a:lvl4pPr marL="1600200" indent="-228600">
              <a:defRPr sz="2000" b="1">
                <a:solidFill>
                  <a:srgbClr val="FF6600"/>
                </a:solidFill>
                <a:latin typeface="Calibri" pitchFamily="34" charset="0"/>
                <a:cs typeface="Arial" charset="0"/>
              </a:defRPr>
            </a:lvl4pPr>
            <a:lvl5pPr marL="2057400" indent="-228600">
              <a:defRPr sz="2000" b="1">
                <a:solidFill>
                  <a:srgbClr val="FF6600"/>
                </a:solidFill>
                <a:latin typeface="Calibri" pitchFamily="34" charset="0"/>
                <a:cs typeface="Arial" charset="0"/>
              </a:defRPr>
            </a:lvl5pPr>
            <a:lvl6pPr marL="2514600" indent="-228600" fontAlgn="base">
              <a:spcBef>
                <a:spcPct val="0"/>
              </a:spcBef>
              <a:spcAft>
                <a:spcPct val="0"/>
              </a:spcAft>
              <a:defRPr sz="2000" b="1">
                <a:solidFill>
                  <a:srgbClr val="FF6600"/>
                </a:solidFill>
                <a:latin typeface="Calibri" pitchFamily="34" charset="0"/>
                <a:cs typeface="Arial" charset="0"/>
              </a:defRPr>
            </a:lvl6pPr>
            <a:lvl7pPr marL="2971800" indent="-228600" fontAlgn="base">
              <a:spcBef>
                <a:spcPct val="0"/>
              </a:spcBef>
              <a:spcAft>
                <a:spcPct val="0"/>
              </a:spcAft>
              <a:defRPr sz="2000" b="1">
                <a:solidFill>
                  <a:srgbClr val="FF6600"/>
                </a:solidFill>
                <a:latin typeface="Calibri" pitchFamily="34" charset="0"/>
                <a:cs typeface="Arial" charset="0"/>
              </a:defRPr>
            </a:lvl7pPr>
            <a:lvl8pPr marL="3429000" indent="-228600" fontAlgn="base">
              <a:spcBef>
                <a:spcPct val="0"/>
              </a:spcBef>
              <a:spcAft>
                <a:spcPct val="0"/>
              </a:spcAft>
              <a:defRPr sz="2000" b="1">
                <a:solidFill>
                  <a:srgbClr val="FF6600"/>
                </a:solidFill>
                <a:latin typeface="Calibri" pitchFamily="34" charset="0"/>
                <a:cs typeface="Arial" charset="0"/>
              </a:defRPr>
            </a:lvl8pPr>
            <a:lvl9pPr marL="3886200" indent="-228600" fontAlgn="base">
              <a:spcBef>
                <a:spcPct val="0"/>
              </a:spcBef>
              <a:spcAft>
                <a:spcPct val="0"/>
              </a:spcAft>
              <a:defRPr sz="2000" b="1">
                <a:solidFill>
                  <a:srgbClr val="FF6600"/>
                </a:solidFill>
                <a:latin typeface="Calibr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rPr>
              <a:t>CALIDAD</a:t>
            </a:r>
            <a:endParaRPr kumimoji="0" lang="es-ES" sz="1100" b="0" i="1"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endParaRPr>
          </a:p>
        </p:txBody>
      </p:sp>
      <p:sp>
        <p:nvSpPr>
          <p:cNvPr id="12" name="Text Box 8">
            <a:extLst>
              <a:ext uri="{FF2B5EF4-FFF2-40B4-BE49-F238E27FC236}">
                <a16:creationId xmlns:a16="http://schemas.microsoft.com/office/drawing/2014/main" id="{8C9ECF86-E025-0A7A-5064-FB60F69907B7}"/>
              </a:ext>
            </a:extLst>
          </p:cNvPr>
          <p:cNvSpPr txBox="1">
            <a:spLocks noChangeArrowheads="1"/>
          </p:cNvSpPr>
          <p:nvPr/>
        </p:nvSpPr>
        <p:spPr bwMode="auto">
          <a:xfrm>
            <a:off x="-1" y="4586352"/>
            <a:ext cx="1364975" cy="307777"/>
          </a:xfrm>
          <a:prstGeom prst="rect">
            <a:avLst/>
          </a:prstGeom>
          <a:noFill/>
          <a:ln>
            <a:noFill/>
          </a:ln>
        </p:spPr>
        <p:txBody>
          <a:bodyPr wrap="square">
            <a:spAutoFit/>
          </a:bodyPr>
          <a:lstStyle>
            <a:lvl1pPr>
              <a:defRPr sz="2000" b="1">
                <a:solidFill>
                  <a:srgbClr val="FF6600"/>
                </a:solidFill>
                <a:latin typeface="Calibri" pitchFamily="34" charset="0"/>
                <a:cs typeface="Arial" charset="0"/>
              </a:defRPr>
            </a:lvl1pPr>
            <a:lvl2pPr marL="742950" indent="-285750">
              <a:defRPr sz="2000" b="1">
                <a:solidFill>
                  <a:srgbClr val="FF6600"/>
                </a:solidFill>
                <a:latin typeface="Calibri" pitchFamily="34" charset="0"/>
                <a:cs typeface="Arial" charset="0"/>
              </a:defRPr>
            </a:lvl2pPr>
            <a:lvl3pPr marL="1143000" indent="-228600">
              <a:defRPr sz="2000" b="1">
                <a:solidFill>
                  <a:srgbClr val="FF6600"/>
                </a:solidFill>
                <a:latin typeface="Calibri" pitchFamily="34" charset="0"/>
                <a:cs typeface="Arial" charset="0"/>
              </a:defRPr>
            </a:lvl3pPr>
            <a:lvl4pPr marL="1600200" indent="-228600">
              <a:defRPr sz="2000" b="1">
                <a:solidFill>
                  <a:srgbClr val="FF6600"/>
                </a:solidFill>
                <a:latin typeface="Calibri" pitchFamily="34" charset="0"/>
                <a:cs typeface="Arial" charset="0"/>
              </a:defRPr>
            </a:lvl4pPr>
            <a:lvl5pPr marL="2057400" indent="-228600">
              <a:defRPr sz="2000" b="1">
                <a:solidFill>
                  <a:srgbClr val="FF6600"/>
                </a:solidFill>
                <a:latin typeface="Calibri" pitchFamily="34" charset="0"/>
                <a:cs typeface="Arial" charset="0"/>
              </a:defRPr>
            </a:lvl5pPr>
            <a:lvl6pPr marL="2514600" indent="-228600" fontAlgn="base">
              <a:spcBef>
                <a:spcPct val="0"/>
              </a:spcBef>
              <a:spcAft>
                <a:spcPct val="0"/>
              </a:spcAft>
              <a:defRPr sz="2000" b="1">
                <a:solidFill>
                  <a:srgbClr val="FF6600"/>
                </a:solidFill>
                <a:latin typeface="Calibri" pitchFamily="34" charset="0"/>
                <a:cs typeface="Arial" charset="0"/>
              </a:defRPr>
            </a:lvl6pPr>
            <a:lvl7pPr marL="2971800" indent="-228600" fontAlgn="base">
              <a:spcBef>
                <a:spcPct val="0"/>
              </a:spcBef>
              <a:spcAft>
                <a:spcPct val="0"/>
              </a:spcAft>
              <a:defRPr sz="2000" b="1">
                <a:solidFill>
                  <a:srgbClr val="FF6600"/>
                </a:solidFill>
                <a:latin typeface="Calibri" pitchFamily="34" charset="0"/>
                <a:cs typeface="Arial" charset="0"/>
              </a:defRPr>
            </a:lvl7pPr>
            <a:lvl8pPr marL="3429000" indent="-228600" fontAlgn="base">
              <a:spcBef>
                <a:spcPct val="0"/>
              </a:spcBef>
              <a:spcAft>
                <a:spcPct val="0"/>
              </a:spcAft>
              <a:defRPr sz="2000" b="1">
                <a:solidFill>
                  <a:srgbClr val="FF6600"/>
                </a:solidFill>
                <a:latin typeface="Calibri" pitchFamily="34" charset="0"/>
                <a:cs typeface="Arial" charset="0"/>
              </a:defRPr>
            </a:lvl8pPr>
            <a:lvl9pPr marL="3886200" indent="-228600" fontAlgn="base">
              <a:spcBef>
                <a:spcPct val="0"/>
              </a:spcBef>
              <a:spcAft>
                <a:spcPct val="0"/>
              </a:spcAft>
              <a:defRPr sz="2000" b="1">
                <a:solidFill>
                  <a:srgbClr val="FF6600"/>
                </a:solidFill>
                <a:latin typeface="Calibr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rPr>
              <a:t>CONFIANZA</a:t>
            </a:r>
            <a:endParaRPr kumimoji="0" lang="es-ES" sz="1100" b="0" i="1"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endParaRPr>
          </a:p>
        </p:txBody>
      </p:sp>
      <p:graphicFrame>
        <p:nvGraphicFramePr>
          <p:cNvPr id="13" name="66 Gráfico">
            <a:extLst>
              <a:ext uri="{FF2B5EF4-FFF2-40B4-BE49-F238E27FC236}">
                <a16:creationId xmlns:a16="http://schemas.microsoft.com/office/drawing/2014/main" id="{668D793B-201B-59E8-D5DF-597CC35A6DE6}"/>
              </a:ext>
            </a:extLst>
          </p:cNvPr>
          <p:cNvGraphicFramePr/>
          <p:nvPr/>
        </p:nvGraphicFramePr>
        <p:xfrm>
          <a:off x="2303064" y="1540661"/>
          <a:ext cx="9057663" cy="167920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 Box 4">
            <a:extLst>
              <a:ext uri="{FF2B5EF4-FFF2-40B4-BE49-F238E27FC236}">
                <a16:creationId xmlns:a16="http://schemas.microsoft.com/office/drawing/2014/main" id="{57AF5760-0856-CF13-E702-41A97722FE9E}"/>
              </a:ext>
            </a:extLst>
          </p:cNvPr>
          <p:cNvSpPr txBox="1">
            <a:spLocks noChangeArrowheads="1"/>
          </p:cNvSpPr>
          <p:nvPr/>
        </p:nvSpPr>
        <p:spPr bwMode="auto">
          <a:xfrm>
            <a:off x="-13253" y="1797382"/>
            <a:ext cx="1470992"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Calificaciones 1 - 6</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Precio muy bajo</a:t>
            </a:r>
          </a:p>
        </p:txBody>
      </p:sp>
      <p:sp>
        <p:nvSpPr>
          <p:cNvPr id="16" name="Text Box 4">
            <a:extLst>
              <a:ext uri="{FF2B5EF4-FFF2-40B4-BE49-F238E27FC236}">
                <a16:creationId xmlns:a16="http://schemas.microsoft.com/office/drawing/2014/main" id="{764BB0C9-1870-3A24-ABFD-79E1EE2CD35D}"/>
              </a:ext>
            </a:extLst>
          </p:cNvPr>
          <p:cNvSpPr txBox="1">
            <a:spLocks noChangeArrowheads="1"/>
          </p:cNvSpPr>
          <p:nvPr/>
        </p:nvSpPr>
        <p:spPr bwMode="auto">
          <a:xfrm>
            <a:off x="-2" y="3235714"/>
            <a:ext cx="1590338" cy="515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Calificaciones 9 - 10</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Muy Alta Calidad</a:t>
            </a:r>
          </a:p>
        </p:txBody>
      </p:sp>
      <p:sp>
        <p:nvSpPr>
          <p:cNvPr id="17" name="Text Box 4">
            <a:extLst>
              <a:ext uri="{FF2B5EF4-FFF2-40B4-BE49-F238E27FC236}">
                <a16:creationId xmlns:a16="http://schemas.microsoft.com/office/drawing/2014/main" id="{6177C62B-526D-7974-4614-96C7250AA5A3}"/>
              </a:ext>
            </a:extLst>
          </p:cNvPr>
          <p:cNvSpPr txBox="1">
            <a:spLocks noChangeArrowheads="1"/>
          </p:cNvSpPr>
          <p:nvPr/>
        </p:nvSpPr>
        <p:spPr bwMode="auto">
          <a:xfrm>
            <a:off x="-6706" y="4943970"/>
            <a:ext cx="1597041"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Calificaciones 9 - 10</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Muy Confiable</a:t>
            </a:r>
          </a:p>
        </p:txBody>
      </p:sp>
      <p:graphicFrame>
        <p:nvGraphicFramePr>
          <p:cNvPr id="18" name="Tabla 17">
            <a:extLst>
              <a:ext uri="{FF2B5EF4-FFF2-40B4-BE49-F238E27FC236}">
                <a16:creationId xmlns:a16="http://schemas.microsoft.com/office/drawing/2014/main" id="{96273374-027A-B230-90F7-9E90D85C525D}"/>
              </a:ext>
            </a:extLst>
          </p:cNvPr>
          <p:cNvGraphicFramePr>
            <a:graphicFrameLocks noGrp="1"/>
          </p:cNvGraphicFramePr>
          <p:nvPr/>
        </p:nvGraphicFramePr>
        <p:xfrm>
          <a:off x="2539370" y="1620556"/>
          <a:ext cx="8547726" cy="169545"/>
        </p:xfrm>
        <a:graphic>
          <a:graphicData uri="http://schemas.openxmlformats.org/drawingml/2006/table">
            <a:tbl>
              <a:tblPr firstRow="1" bandRow="1">
                <a:tableStyleId>{5C22544A-7EE6-4342-B048-85BDC9FD1C3A}</a:tableStyleId>
              </a:tblPr>
              <a:tblGrid>
                <a:gridCol w="441955">
                  <a:extLst>
                    <a:ext uri="{9D8B030D-6E8A-4147-A177-3AD203B41FA5}">
                      <a16:colId xmlns:a16="http://schemas.microsoft.com/office/drawing/2014/main" val="734718129"/>
                    </a:ext>
                  </a:extLst>
                </a:gridCol>
                <a:gridCol w="447675">
                  <a:extLst>
                    <a:ext uri="{9D8B030D-6E8A-4147-A177-3AD203B41FA5}">
                      <a16:colId xmlns:a16="http://schemas.microsoft.com/office/drawing/2014/main" val="20000"/>
                    </a:ext>
                  </a:extLst>
                </a:gridCol>
                <a:gridCol w="504825">
                  <a:extLst>
                    <a:ext uri="{9D8B030D-6E8A-4147-A177-3AD203B41FA5}">
                      <a16:colId xmlns:a16="http://schemas.microsoft.com/office/drawing/2014/main" val="1095246273"/>
                    </a:ext>
                  </a:extLst>
                </a:gridCol>
                <a:gridCol w="476250">
                  <a:extLst>
                    <a:ext uri="{9D8B030D-6E8A-4147-A177-3AD203B41FA5}">
                      <a16:colId xmlns:a16="http://schemas.microsoft.com/office/drawing/2014/main" val="1017201504"/>
                    </a:ext>
                  </a:extLst>
                </a:gridCol>
                <a:gridCol w="514350">
                  <a:extLst>
                    <a:ext uri="{9D8B030D-6E8A-4147-A177-3AD203B41FA5}">
                      <a16:colId xmlns:a16="http://schemas.microsoft.com/office/drawing/2014/main" val="20001"/>
                    </a:ext>
                  </a:extLst>
                </a:gridCol>
                <a:gridCol w="485775">
                  <a:extLst>
                    <a:ext uri="{9D8B030D-6E8A-4147-A177-3AD203B41FA5}">
                      <a16:colId xmlns:a16="http://schemas.microsoft.com/office/drawing/2014/main" val="1877602504"/>
                    </a:ext>
                  </a:extLst>
                </a:gridCol>
                <a:gridCol w="438150">
                  <a:extLst>
                    <a:ext uri="{9D8B030D-6E8A-4147-A177-3AD203B41FA5}">
                      <a16:colId xmlns:a16="http://schemas.microsoft.com/office/drawing/2014/main" val="1623918468"/>
                    </a:ext>
                  </a:extLst>
                </a:gridCol>
                <a:gridCol w="514350">
                  <a:extLst>
                    <a:ext uri="{9D8B030D-6E8A-4147-A177-3AD203B41FA5}">
                      <a16:colId xmlns:a16="http://schemas.microsoft.com/office/drawing/2014/main" val="20002"/>
                    </a:ext>
                  </a:extLst>
                </a:gridCol>
                <a:gridCol w="495300">
                  <a:extLst>
                    <a:ext uri="{9D8B030D-6E8A-4147-A177-3AD203B41FA5}">
                      <a16:colId xmlns:a16="http://schemas.microsoft.com/office/drawing/2014/main" val="2561803815"/>
                    </a:ext>
                  </a:extLst>
                </a:gridCol>
                <a:gridCol w="457200">
                  <a:extLst>
                    <a:ext uri="{9D8B030D-6E8A-4147-A177-3AD203B41FA5}">
                      <a16:colId xmlns:a16="http://schemas.microsoft.com/office/drawing/2014/main" val="4102822521"/>
                    </a:ext>
                  </a:extLst>
                </a:gridCol>
                <a:gridCol w="542925">
                  <a:extLst>
                    <a:ext uri="{9D8B030D-6E8A-4147-A177-3AD203B41FA5}">
                      <a16:colId xmlns:a16="http://schemas.microsoft.com/office/drawing/2014/main" val="20004"/>
                    </a:ext>
                  </a:extLst>
                </a:gridCol>
                <a:gridCol w="447675">
                  <a:extLst>
                    <a:ext uri="{9D8B030D-6E8A-4147-A177-3AD203B41FA5}">
                      <a16:colId xmlns:a16="http://schemas.microsoft.com/office/drawing/2014/main" val="1432910193"/>
                    </a:ext>
                  </a:extLst>
                </a:gridCol>
                <a:gridCol w="457200">
                  <a:extLst>
                    <a:ext uri="{9D8B030D-6E8A-4147-A177-3AD203B41FA5}">
                      <a16:colId xmlns:a16="http://schemas.microsoft.com/office/drawing/2014/main" val="725496868"/>
                    </a:ext>
                  </a:extLst>
                </a:gridCol>
                <a:gridCol w="504825">
                  <a:extLst>
                    <a:ext uri="{9D8B030D-6E8A-4147-A177-3AD203B41FA5}">
                      <a16:colId xmlns:a16="http://schemas.microsoft.com/office/drawing/2014/main" val="20005"/>
                    </a:ext>
                  </a:extLst>
                </a:gridCol>
                <a:gridCol w="514350">
                  <a:extLst>
                    <a:ext uri="{9D8B030D-6E8A-4147-A177-3AD203B41FA5}">
                      <a16:colId xmlns:a16="http://schemas.microsoft.com/office/drawing/2014/main" val="3592577203"/>
                    </a:ext>
                  </a:extLst>
                </a:gridCol>
                <a:gridCol w="428625">
                  <a:extLst>
                    <a:ext uri="{9D8B030D-6E8A-4147-A177-3AD203B41FA5}">
                      <a16:colId xmlns:a16="http://schemas.microsoft.com/office/drawing/2014/main" val="3153520260"/>
                    </a:ext>
                  </a:extLst>
                </a:gridCol>
                <a:gridCol w="514350">
                  <a:extLst>
                    <a:ext uri="{9D8B030D-6E8A-4147-A177-3AD203B41FA5}">
                      <a16:colId xmlns:a16="http://schemas.microsoft.com/office/drawing/2014/main" val="20006"/>
                    </a:ext>
                  </a:extLst>
                </a:gridCol>
                <a:gridCol w="361946">
                  <a:extLst>
                    <a:ext uri="{9D8B030D-6E8A-4147-A177-3AD203B41FA5}">
                      <a16:colId xmlns:a16="http://schemas.microsoft.com/office/drawing/2014/main" val="1901097180"/>
                    </a:ext>
                  </a:extLst>
                </a:gridCol>
              </a:tblGrid>
              <a:tr h="0">
                <a:tc>
                  <a:txBody>
                    <a:bodyPr/>
                    <a:lstStyle/>
                    <a:p>
                      <a:pPr algn="ctr" fontAlgn="b"/>
                      <a:r>
                        <a:rPr lang="es-MX" sz="1050" b="0" i="0" u="none" strike="noStrike" dirty="0">
                          <a:solidFill>
                            <a:srgbClr val="E95E09"/>
                          </a:solidFill>
                          <a:effectLst/>
                          <a:latin typeface="Century Gothic" panose="020B0502020202020204" pitchFamily="34" charset="0"/>
                        </a:rPr>
                        <a:t>6,3</a:t>
                      </a:r>
                      <a:endParaRPr lang="es-CO" sz="1050" b="0" i="0" u="none" strike="noStrike" dirty="0">
                        <a:solidFill>
                          <a:srgbClr val="E95E09"/>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tx2"/>
                          </a:solidFill>
                          <a:effectLst/>
                          <a:latin typeface="Century Gothic" panose="020B0502020202020204" pitchFamily="34" charset="0"/>
                        </a:rPr>
                        <a:t>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6,6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50" b="0" i="0" u="none" strike="noStrike" dirty="0">
                          <a:solidFill>
                            <a:srgbClr val="E95E09"/>
                          </a:solidFill>
                          <a:effectLst/>
                          <a:latin typeface="Century Gothic" panose="020B0502020202020204" pitchFamily="34" charset="0"/>
                        </a:rPr>
                        <a:t>6,3</a:t>
                      </a:r>
                      <a:endParaRPr lang="es-CO" sz="105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tx2"/>
                          </a:solidFill>
                          <a:effectLst/>
                          <a:latin typeface="Century Gothic" panose="020B0502020202020204" pitchFamily="34" charset="0"/>
                        </a:rPr>
                        <a:t>5,7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6,8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50" b="0" i="0" u="none" strike="noStrike" dirty="0">
                          <a:solidFill>
                            <a:srgbClr val="E95E09"/>
                          </a:solidFill>
                          <a:effectLst/>
                          <a:latin typeface="Century Gothic" panose="020B0502020202020204" pitchFamily="34" charset="0"/>
                        </a:rPr>
                        <a:t>6,8</a:t>
                      </a:r>
                      <a:endParaRPr lang="es-CO" sz="105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tx2"/>
                          </a:solidFill>
                          <a:effectLst/>
                          <a:latin typeface="Century Gothic" panose="020B0502020202020204" pitchFamily="34" charset="0"/>
                        </a:rPr>
                        <a:t>5,7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7,2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50" b="0" i="0" u="none" strike="noStrike" dirty="0">
                          <a:solidFill>
                            <a:srgbClr val="E95E09"/>
                          </a:solidFill>
                          <a:effectLst/>
                          <a:latin typeface="Century Gothic" panose="020B0502020202020204" pitchFamily="34" charset="0"/>
                        </a:rPr>
                        <a:t>6,7</a:t>
                      </a:r>
                      <a:endParaRPr lang="es-CO" sz="105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tx2"/>
                          </a:solidFill>
                          <a:effectLst/>
                          <a:latin typeface="Century Gothic" panose="020B0502020202020204" pitchFamily="34" charset="0"/>
                        </a:rPr>
                        <a:t>5,7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6,4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50" b="0" i="0" u="none" strike="noStrike" dirty="0">
                          <a:solidFill>
                            <a:srgbClr val="E95E09"/>
                          </a:solidFill>
                          <a:effectLst/>
                          <a:latin typeface="Century Gothic" panose="020B0502020202020204" pitchFamily="34" charset="0"/>
                        </a:rPr>
                        <a:t>6,3</a:t>
                      </a:r>
                      <a:endParaRPr lang="es-CO" sz="105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tx2"/>
                          </a:solidFill>
                          <a:effectLst/>
                          <a:latin typeface="Century Gothic" panose="020B0502020202020204" pitchFamily="34" charset="0"/>
                        </a:rPr>
                        <a:t>6,3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6,1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50" b="0" i="0" u="none" strike="noStrike" dirty="0">
                          <a:solidFill>
                            <a:srgbClr val="E95E09"/>
                          </a:solidFill>
                          <a:effectLst/>
                          <a:latin typeface="Century Gothic" panose="020B0502020202020204" pitchFamily="34" charset="0"/>
                        </a:rPr>
                        <a:t>6,0</a:t>
                      </a:r>
                      <a:endParaRPr lang="es-CO" sz="105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tx2"/>
                          </a:solidFill>
                          <a:effectLst/>
                          <a:latin typeface="Century Gothic" panose="020B0502020202020204" pitchFamily="34" charset="0"/>
                        </a:rPr>
                        <a:t>3,9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7,4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Text Box 11">
            <a:extLst>
              <a:ext uri="{FF2B5EF4-FFF2-40B4-BE49-F238E27FC236}">
                <a16:creationId xmlns:a16="http://schemas.microsoft.com/office/drawing/2014/main" id="{96A9AD95-9DAA-0EF8-BCD1-A9706E971FF2}"/>
              </a:ext>
            </a:extLst>
          </p:cNvPr>
          <p:cNvSpPr txBox="1">
            <a:spLocks noChangeArrowheads="1"/>
          </p:cNvSpPr>
          <p:nvPr/>
        </p:nvSpPr>
        <p:spPr bwMode="auto">
          <a:xfrm>
            <a:off x="2039035" y="5687457"/>
            <a:ext cx="4876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10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BASE</a:t>
            </a:r>
          </a:p>
        </p:txBody>
      </p:sp>
      <p:graphicFrame>
        <p:nvGraphicFramePr>
          <p:cNvPr id="20" name="66 Gráfico">
            <a:extLst>
              <a:ext uri="{FF2B5EF4-FFF2-40B4-BE49-F238E27FC236}">
                <a16:creationId xmlns:a16="http://schemas.microsoft.com/office/drawing/2014/main" id="{45CD64BF-E4D8-52FC-16FE-CE0CAEE94ABD}"/>
              </a:ext>
            </a:extLst>
          </p:cNvPr>
          <p:cNvGraphicFramePr/>
          <p:nvPr/>
        </p:nvGraphicFramePr>
        <p:xfrm>
          <a:off x="2303064" y="2957803"/>
          <a:ext cx="9057663" cy="1679206"/>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 Box 11">
            <a:extLst>
              <a:ext uri="{FF2B5EF4-FFF2-40B4-BE49-F238E27FC236}">
                <a16:creationId xmlns:a16="http://schemas.microsoft.com/office/drawing/2014/main" id="{6DC5C30B-C7FA-6947-427D-0A056F5C3AA4}"/>
              </a:ext>
            </a:extLst>
          </p:cNvPr>
          <p:cNvSpPr txBox="1">
            <a:spLocks noChangeArrowheads="1"/>
          </p:cNvSpPr>
          <p:nvPr/>
        </p:nvSpPr>
        <p:spPr bwMode="auto">
          <a:xfrm>
            <a:off x="1441508" y="3019524"/>
            <a:ext cx="11528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rPr>
              <a:t>Promedio 1 a 10  </a:t>
            </a: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sym typeface="Wingdings" pitchFamily="2" charset="2"/>
              </a:rPr>
              <a:t></a:t>
            </a:r>
            <a:endPar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endParaRPr>
          </a:p>
        </p:txBody>
      </p:sp>
      <p:graphicFrame>
        <p:nvGraphicFramePr>
          <p:cNvPr id="22" name="Tabla 21">
            <a:extLst>
              <a:ext uri="{FF2B5EF4-FFF2-40B4-BE49-F238E27FC236}">
                <a16:creationId xmlns:a16="http://schemas.microsoft.com/office/drawing/2014/main" id="{D7E0A47C-D541-2E94-003F-028B68330285}"/>
              </a:ext>
            </a:extLst>
          </p:cNvPr>
          <p:cNvGraphicFramePr>
            <a:graphicFrameLocks noGrp="1"/>
          </p:cNvGraphicFramePr>
          <p:nvPr/>
        </p:nvGraphicFramePr>
        <p:xfrm>
          <a:off x="2539369" y="3046284"/>
          <a:ext cx="8547721" cy="161925"/>
        </p:xfrm>
        <a:graphic>
          <a:graphicData uri="http://schemas.openxmlformats.org/drawingml/2006/table">
            <a:tbl>
              <a:tblPr firstRow="1" bandRow="1">
                <a:tableStyleId>{5C22544A-7EE6-4342-B048-85BDC9FD1C3A}</a:tableStyleId>
              </a:tblPr>
              <a:tblGrid>
                <a:gridCol w="403856">
                  <a:extLst>
                    <a:ext uri="{9D8B030D-6E8A-4147-A177-3AD203B41FA5}">
                      <a16:colId xmlns:a16="http://schemas.microsoft.com/office/drawing/2014/main" val="1602878764"/>
                    </a:ext>
                  </a:extLst>
                </a:gridCol>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649751624"/>
                    </a:ext>
                  </a:extLst>
                </a:gridCol>
                <a:gridCol w="447675">
                  <a:extLst>
                    <a:ext uri="{9D8B030D-6E8A-4147-A177-3AD203B41FA5}">
                      <a16:colId xmlns:a16="http://schemas.microsoft.com/office/drawing/2014/main" val="821622545"/>
                    </a:ext>
                  </a:extLst>
                </a:gridCol>
                <a:gridCol w="523875">
                  <a:extLst>
                    <a:ext uri="{9D8B030D-6E8A-4147-A177-3AD203B41FA5}">
                      <a16:colId xmlns:a16="http://schemas.microsoft.com/office/drawing/2014/main" val="20001"/>
                    </a:ext>
                  </a:extLst>
                </a:gridCol>
                <a:gridCol w="466725">
                  <a:extLst>
                    <a:ext uri="{9D8B030D-6E8A-4147-A177-3AD203B41FA5}">
                      <a16:colId xmlns:a16="http://schemas.microsoft.com/office/drawing/2014/main" val="3312307346"/>
                    </a:ext>
                  </a:extLst>
                </a:gridCol>
                <a:gridCol w="485775">
                  <a:extLst>
                    <a:ext uri="{9D8B030D-6E8A-4147-A177-3AD203B41FA5}">
                      <a16:colId xmlns:a16="http://schemas.microsoft.com/office/drawing/2014/main" val="2512928371"/>
                    </a:ext>
                  </a:extLst>
                </a:gridCol>
                <a:gridCol w="476250">
                  <a:extLst>
                    <a:ext uri="{9D8B030D-6E8A-4147-A177-3AD203B41FA5}">
                      <a16:colId xmlns:a16="http://schemas.microsoft.com/office/drawing/2014/main" val="20002"/>
                    </a:ext>
                  </a:extLst>
                </a:gridCol>
                <a:gridCol w="504825">
                  <a:extLst>
                    <a:ext uri="{9D8B030D-6E8A-4147-A177-3AD203B41FA5}">
                      <a16:colId xmlns:a16="http://schemas.microsoft.com/office/drawing/2014/main" val="1229492805"/>
                    </a:ext>
                  </a:extLst>
                </a:gridCol>
                <a:gridCol w="485775">
                  <a:extLst>
                    <a:ext uri="{9D8B030D-6E8A-4147-A177-3AD203B41FA5}">
                      <a16:colId xmlns:a16="http://schemas.microsoft.com/office/drawing/2014/main" val="1710653180"/>
                    </a:ext>
                  </a:extLst>
                </a:gridCol>
                <a:gridCol w="485775">
                  <a:extLst>
                    <a:ext uri="{9D8B030D-6E8A-4147-A177-3AD203B41FA5}">
                      <a16:colId xmlns:a16="http://schemas.microsoft.com/office/drawing/2014/main" val="20004"/>
                    </a:ext>
                  </a:extLst>
                </a:gridCol>
                <a:gridCol w="504825">
                  <a:extLst>
                    <a:ext uri="{9D8B030D-6E8A-4147-A177-3AD203B41FA5}">
                      <a16:colId xmlns:a16="http://schemas.microsoft.com/office/drawing/2014/main" val="1856985103"/>
                    </a:ext>
                  </a:extLst>
                </a:gridCol>
                <a:gridCol w="485775">
                  <a:extLst>
                    <a:ext uri="{9D8B030D-6E8A-4147-A177-3AD203B41FA5}">
                      <a16:colId xmlns:a16="http://schemas.microsoft.com/office/drawing/2014/main" val="4281646140"/>
                    </a:ext>
                  </a:extLst>
                </a:gridCol>
                <a:gridCol w="476250">
                  <a:extLst>
                    <a:ext uri="{9D8B030D-6E8A-4147-A177-3AD203B41FA5}">
                      <a16:colId xmlns:a16="http://schemas.microsoft.com/office/drawing/2014/main" val="20005"/>
                    </a:ext>
                  </a:extLst>
                </a:gridCol>
                <a:gridCol w="485775">
                  <a:extLst>
                    <a:ext uri="{9D8B030D-6E8A-4147-A177-3AD203B41FA5}">
                      <a16:colId xmlns:a16="http://schemas.microsoft.com/office/drawing/2014/main" val="597447338"/>
                    </a:ext>
                  </a:extLst>
                </a:gridCol>
                <a:gridCol w="476250">
                  <a:extLst>
                    <a:ext uri="{9D8B030D-6E8A-4147-A177-3AD203B41FA5}">
                      <a16:colId xmlns:a16="http://schemas.microsoft.com/office/drawing/2014/main" val="3263098864"/>
                    </a:ext>
                  </a:extLst>
                </a:gridCol>
                <a:gridCol w="447675">
                  <a:extLst>
                    <a:ext uri="{9D8B030D-6E8A-4147-A177-3AD203B41FA5}">
                      <a16:colId xmlns:a16="http://schemas.microsoft.com/office/drawing/2014/main" val="20006"/>
                    </a:ext>
                  </a:extLst>
                </a:gridCol>
                <a:gridCol w="400040">
                  <a:extLst>
                    <a:ext uri="{9D8B030D-6E8A-4147-A177-3AD203B41FA5}">
                      <a16:colId xmlns:a16="http://schemas.microsoft.com/office/drawing/2014/main" val="2935937423"/>
                    </a:ext>
                  </a:extLst>
                </a:gridCol>
              </a:tblGrid>
              <a:tr h="0">
                <a:tc>
                  <a:txBody>
                    <a:bodyPr/>
                    <a:lstStyle/>
                    <a:p>
                      <a:pPr algn="ctr" fontAlgn="b"/>
                      <a:r>
                        <a:rPr lang="es-MX" sz="1000" b="0" i="0" u="none" strike="noStrike" dirty="0">
                          <a:solidFill>
                            <a:srgbClr val="E95E09"/>
                          </a:solidFill>
                          <a:effectLst/>
                          <a:latin typeface="Century Gothic" panose="020B0502020202020204" pitchFamily="34" charset="0"/>
                        </a:rPr>
                        <a:t>8,6</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8,7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00" b="0" i="0" u="none" strike="noStrike" dirty="0">
                          <a:solidFill>
                            <a:srgbClr val="E95E09"/>
                          </a:solidFill>
                          <a:effectLst/>
                          <a:latin typeface="Century Gothic" panose="020B0502020202020204" pitchFamily="34" charset="0"/>
                        </a:rPr>
                        <a:t>8,9</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00" b="0" i="0" u="none" strike="noStrike" dirty="0">
                          <a:solidFill>
                            <a:srgbClr val="E95E09"/>
                          </a:solidFill>
                          <a:effectLst/>
                          <a:latin typeface="Century Gothic" panose="020B0502020202020204" pitchFamily="34" charset="0"/>
                        </a:rPr>
                        <a:t>9,0</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9,0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00" b="0" i="0" u="none" strike="noStrike" dirty="0">
                          <a:solidFill>
                            <a:srgbClr val="E95E09"/>
                          </a:solidFill>
                          <a:effectLst/>
                          <a:latin typeface="Century Gothic" panose="020B0502020202020204" pitchFamily="34" charset="0"/>
                        </a:rPr>
                        <a:t>8,4</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7,8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00" b="0" i="0" u="none" strike="noStrike" dirty="0">
                          <a:solidFill>
                            <a:srgbClr val="E95E09"/>
                          </a:solidFill>
                          <a:effectLst/>
                          <a:latin typeface="Century Gothic" panose="020B0502020202020204" pitchFamily="34" charset="0"/>
                        </a:rPr>
                        <a:t>8,4</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00" b="0" i="0" u="none" strike="noStrike" dirty="0">
                          <a:solidFill>
                            <a:srgbClr val="E95E09"/>
                          </a:solidFill>
                          <a:effectLst/>
                          <a:latin typeface="Century Gothic" panose="020B0502020202020204" pitchFamily="34" charset="0"/>
                        </a:rPr>
                        <a:t>8,6</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9,0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3" name="Text Box 11">
            <a:extLst>
              <a:ext uri="{FF2B5EF4-FFF2-40B4-BE49-F238E27FC236}">
                <a16:creationId xmlns:a16="http://schemas.microsoft.com/office/drawing/2014/main" id="{90E80CD2-0E90-FC29-A591-BC93575E9639}"/>
              </a:ext>
            </a:extLst>
          </p:cNvPr>
          <p:cNvSpPr txBox="1">
            <a:spLocks noChangeArrowheads="1"/>
          </p:cNvSpPr>
          <p:nvPr/>
        </p:nvSpPr>
        <p:spPr bwMode="auto">
          <a:xfrm>
            <a:off x="1375541" y="4555405"/>
            <a:ext cx="11528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rPr>
              <a:t>Promedio 1 a 10  </a:t>
            </a: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sym typeface="Wingdings" pitchFamily="2" charset="2"/>
              </a:rPr>
              <a:t></a:t>
            </a:r>
            <a:endPar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endParaRPr>
          </a:p>
        </p:txBody>
      </p:sp>
      <p:graphicFrame>
        <p:nvGraphicFramePr>
          <p:cNvPr id="24" name="Tabla 23">
            <a:extLst>
              <a:ext uri="{FF2B5EF4-FFF2-40B4-BE49-F238E27FC236}">
                <a16:creationId xmlns:a16="http://schemas.microsoft.com/office/drawing/2014/main" id="{6BF4200B-B3A4-2FE9-2097-3E4E65E76AA6}"/>
              </a:ext>
            </a:extLst>
          </p:cNvPr>
          <p:cNvGraphicFramePr>
            <a:graphicFrameLocks noGrp="1"/>
          </p:cNvGraphicFramePr>
          <p:nvPr/>
        </p:nvGraphicFramePr>
        <p:xfrm>
          <a:off x="2539369" y="4582165"/>
          <a:ext cx="8547722" cy="161925"/>
        </p:xfrm>
        <a:graphic>
          <a:graphicData uri="http://schemas.openxmlformats.org/drawingml/2006/table">
            <a:tbl>
              <a:tblPr firstRow="1" bandRow="1">
                <a:tableStyleId>{5C22544A-7EE6-4342-B048-85BDC9FD1C3A}</a:tableStyleId>
              </a:tblPr>
              <a:tblGrid>
                <a:gridCol w="441956">
                  <a:extLst>
                    <a:ext uri="{9D8B030D-6E8A-4147-A177-3AD203B41FA5}">
                      <a16:colId xmlns:a16="http://schemas.microsoft.com/office/drawing/2014/main" val="2206532324"/>
                    </a:ext>
                  </a:extLst>
                </a:gridCol>
                <a:gridCol w="466725">
                  <a:extLst>
                    <a:ext uri="{9D8B030D-6E8A-4147-A177-3AD203B41FA5}">
                      <a16:colId xmlns:a16="http://schemas.microsoft.com/office/drawing/2014/main" val="20000"/>
                    </a:ext>
                  </a:extLst>
                </a:gridCol>
                <a:gridCol w="495300">
                  <a:extLst>
                    <a:ext uri="{9D8B030D-6E8A-4147-A177-3AD203B41FA5}">
                      <a16:colId xmlns:a16="http://schemas.microsoft.com/office/drawing/2014/main" val="2143234173"/>
                    </a:ext>
                  </a:extLst>
                </a:gridCol>
                <a:gridCol w="428625">
                  <a:extLst>
                    <a:ext uri="{9D8B030D-6E8A-4147-A177-3AD203B41FA5}">
                      <a16:colId xmlns:a16="http://schemas.microsoft.com/office/drawing/2014/main" val="495040417"/>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3417436203"/>
                    </a:ext>
                  </a:extLst>
                </a:gridCol>
                <a:gridCol w="457200">
                  <a:extLst>
                    <a:ext uri="{9D8B030D-6E8A-4147-A177-3AD203B41FA5}">
                      <a16:colId xmlns:a16="http://schemas.microsoft.com/office/drawing/2014/main" val="392906570"/>
                    </a:ext>
                  </a:extLst>
                </a:gridCol>
                <a:gridCol w="476250">
                  <a:extLst>
                    <a:ext uri="{9D8B030D-6E8A-4147-A177-3AD203B41FA5}">
                      <a16:colId xmlns:a16="http://schemas.microsoft.com/office/drawing/2014/main" val="20002"/>
                    </a:ext>
                  </a:extLst>
                </a:gridCol>
                <a:gridCol w="504825">
                  <a:extLst>
                    <a:ext uri="{9D8B030D-6E8A-4147-A177-3AD203B41FA5}">
                      <a16:colId xmlns:a16="http://schemas.microsoft.com/office/drawing/2014/main" val="1889306569"/>
                    </a:ext>
                  </a:extLst>
                </a:gridCol>
                <a:gridCol w="476250">
                  <a:extLst>
                    <a:ext uri="{9D8B030D-6E8A-4147-A177-3AD203B41FA5}">
                      <a16:colId xmlns:a16="http://schemas.microsoft.com/office/drawing/2014/main" val="1641918851"/>
                    </a:ext>
                  </a:extLst>
                </a:gridCol>
                <a:gridCol w="457200">
                  <a:extLst>
                    <a:ext uri="{9D8B030D-6E8A-4147-A177-3AD203B41FA5}">
                      <a16:colId xmlns:a16="http://schemas.microsoft.com/office/drawing/2014/main" val="20004"/>
                    </a:ext>
                  </a:extLst>
                </a:gridCol>
                <a:gridCol w="533400">
                  <a:extLst>
                    <a:ext uri="{9D8B030D-6E8A-4147-A177-3AD203B41FA5}">
                      <a16:colId xmlns:a16="http://schemas.microsoft.com/office/drawing/2014/main" val="2528463409"/>
                    </a:ext>
                  </a:extLst>
                </a:gridCol>
                <a:gridCol w="476250">
                  <a:extLst>
                    <a:ext uri="{9D8B030D-6E8A-4147-A177-3AD203B41FA5}">
                      <a16:colId xmlns:a16="http://schemas.microsoft.com/office/drawing/2014/main" val="976072010"/>
                    </a:ext>
                  </a:extLst>
                </a:gridCol>
                <a:gridCol w="504825">
                  <a:extLst>
                    <a:ext uri="{9D8B030D-6E8A-4147-A177-3AD203B41FA5}">
                      <a16:colId xmlns:a16="http://schemas.microsoft.com/office/drawing/2014/main" val="20005"/>
                    </a:ext>
                  </a:extLst>
                </a:gridCol>
                <a:gridCol w="457200">
                  <a:extLst>
                    <a:ext uri="{9D8B030D-6E8A-4147-A177-3AD203B41FA5}">
                      <a16:colId xmlns:a16="http://schemas.microsoft.com/office/drawing/2014/main" val="1304463888"/>
                    </a:ext>
                  </a:extLst>
                </a:gridCol>
                <a:gridCol w="514350">
                  <a:extLst>
                    <a:ext uri="{9D8B030D-6E8A-4147-A177-3AD203B41FA5}">
                      <a16:colId xmlns:a16="http://schemas.microsoft.com/office/drawing/2014/main" val="245601009"/>
                    </a:ext>
                  </a:extLst>
                </a:gridCol>
                <a:gridCol w="457200">
                  <a:extLst>
                    <a:ext uri="{9D8B030D-6E8A-4147-A177-3AD203B41FA5}">
                      <a16:colId xmlns:a16="http://schemas.microsoft.com/office/drawing/2014/main" val="20006"/>
                    </a:ext>
                  </a:extLst>
                </a:gridCol>
                <a:gridCol w="371466">
                  <a:extLst>
                    <a:ext uri="{9D8B030D-6E8A-4147-A177-3AD203B41FA5}">
                      <a16:colId xmlns:a16="http://schemas.microsoft.com/office/drawing/2014/main" val="1097501005"/>
                    </a:ext>
                  </a:extLst>
                </a:gridCol>
              </a:tblGrid>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000" b="0" i="0" u="none" strike="noStrike" dirty="0">
                          <a:solidFill>
                            <a:srgbClr val="E95E09"/>
                          </a:solidFill>
                          <a:effectLst/>
                          <a:latin typeface="Century Gothic" panose="020B0502020202020204" pitchFamily="34" charset="0"/>
                        </a:rPr>
                        <a:t>8,5</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8,6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00" b="0" i="0" u="none" strike="noStrike" dirty="0">
                          <a:solidFill>
                            <a:srgbClr val="E95E09"/>
                          </a:solidFill>
                          <a:effectLst/>
                          <a:latin typeface="Century Gothic" panose="020B0502020202020204" pitchFamily="34" charset="0"/>
                        </a:rPr>
                        <a:t>9,0</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8,8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00" b="0" i="0" u="none" strike="noStrike" dirty="0">
                          <a:solidFill>
                            <a:srgbClr val="E95E09"/>
                          </a:solidFill>
                          <a:effectLst/>
                          <a:latin typeface="Century Gothic" panose="020B0502020202020204" pitchFamily="34" charset="0"/>
                        </a:rPr>
                        <a:t>9,0</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8,8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00" b="0" i="0" u="none" strike="noStrike" dirty="0">
                          <a:solidFill>
                            <a:srgbClr val="E95E09"/>
                          </a:solidFill>
                          <a:effectLst/>
                          <a:latin typeface="Century Gothic" panose="020B0502020202020204" pitchFamily="34" charset="0"/>
                        </a:rPr>
                        <a:t>8,0</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7,8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00" b="0" i="0" u="none" strike="noStrike" dirty="0">
                          <a:solidFill>
                            <a:srgbClr val="E95E09"/>
                          </a:solidFill>
                          <a:effectLst/>
                          <a:latin typeface="Century Gothic" panose="020B0502020202020204" pitchFamily="34" charset="0"/>
                        </a:rPr>
                        <a:t>8,4</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8,3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MX" sz="1000" b="0" i="0" u="none" strike="noStrike" dirty="0">
                          <a:solidFill>
                            <a:srgbClr val="E95E09"/>
                          </a:solidFill>
                          <a:effectLst/>
                          <a:latin typeface="Century Gothic" panose="020B0502020202020204" pitchFamily="34" charset="0"/>
                        </a:rPr>
                        <a:t>8,6</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tx2"/>
                          </a:solidFill>
                          <a:effectLst/>
                          <a:latin typeface="Century Gothic" panose="020B0502020202020204" pitchFamily="34" charset="0"/>
                        </a:rPr>
                        <a:t>8,2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6" name="Tabla 25">
            <a:extLst>
              <a:ext uri="{FF2B5EF4-FFF2-40B4-BE49-F238E27FC236}">
                <a16:creationId xmlns:a16="http://schemas.microsoft.com/office/drawing/2014/main" id="{602AD1B4-5EEF-646A-1008-3343D00FC256}"/>
              </a:ext>
            </a:extLst>
          </p:cNvPr>
          <p:cNvGraphicFramePr>
            <a:graphicFrameLocks noGrp="1"/>
          </p:cNvGraphicFramePr>
          <p:nvPr/>
        </p:nvGraphicFramePr>
        <p:xfrm>
          <a:off x="2557592" y="6095426"/>
          <a:ext cx="8648769" cy="182880"/>
        </p:xfrm>
        <a:graphic>
          <a:graphicData uri="http://schemas.openxmlformats.org/drawingml/2006/table">
            <a:tbl>
              <a:tblPr>
                <a:tableStyleId>{5C22544A-7EE6-4342-B048-85BDC9FD1C3A}</a:tableStyleId>
              </a:tblPr>
              <a:tblGrid>
                <a:gridCol w="1340424">
                  <a:extLst>
                    <a:ext uri="{9D8B030D-6E8A-4147-A177-3AD203B41FA5}">
                      <a16:colId xmlns:a16="http://schemas.microsoft.com/office/drawing/2014/main" val="20000"/>
                    </a:ext>
                  </a:extLst>
                </a:gridCol>
                <a:gridCol w="1477776">
                  <a:extLst>
                    <a:ext uri="{9D8B030D-6E8A-4147-A177-3AD203B41FA5}">
                      <a16:colId xmlns:a16="http://schemas.microsoft.com/office/drawing/2014/main" val="20001"/>
                    </a:ext>
                  </a:extLst>
                </a:gridCol>
                <a:gridCol w="1448988">
                  <a:extLst>
                    <a:ext uri="{9D8B030D-6E8A-4147-A177-3AD203B41FA5}">
                      <a16:colId xmlns:a16="http://schemas.microsoft.com/office/drawing/2014/main" val="20002"/>
                    </a:ext>
                  </a:extLst>
                </a:gridCol>
                <a:gridCol w="1496968">
                  <a:extLst>
                    <a:ext uri="{9D8B030D-6E8A-4147-A177-3AD203B41FA5}">
                      <a16:colId xmlns:a16="http://schemas.microsoft.com/office/drawing/2014/main" val="20004"/>
                    </a:ext>
                  </a:extLst>
                </a:gridCol>
                <a:gridCol w="1477776">
                  <a:extLst>
                    <a:ext uri="{9D8B030D-6E8A-4147-A177-3AD203B41FA5}">
                      <a16:colId xmlns:a16="http://schemas.microsoft.com/office/drawing/2014/main" val="20005"/>
                    </a:ext>
                  </a:extLst>
                </a:gridCol>
                <a:gridCol w="1406837">
                  <a:extLst>
                    <a:ext uri="{9D8B030D-6E8A-4147-A177-3AD203B41FA5}">
                      <a16:colId xmlns:a16="http://schemas.microsoft.com/office/drawing/2014/main" val="20007"/>
                    </a:ext>
                  </a:extLst>
                </a:gridCol>
              </a:tblGrid>
              <a:tr h="0">
                <a:tc>
                  <a:txBody>
                    <a:bodyPr/>
                    <a:lstStyle/>
                    <a:p>
                      <a:pPr algn="ctr" fontAlgn="b"/>
                      <a:r>
                        <a:rPr lang="es-CO" sz="1200" b="1" i="0" u="none" strike="noStrike" dirty="0">
                          <a:effectLst/>
                          <a:latin typeface="Century Gothic" panose="020B0502020202020204" pitchFamily="34" charset="0"/>
                        </a:rPr>
                        <a:t>La Santé</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Genfar</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Mk</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Memphis</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American Generics</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Laproff</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7" name="Tabla 26">
            <a:extLst>
              <a:ext uri="{FF2B5EF4-FFF2-40B4-BE49-F238E27FC236}">
                <a16:creationId xmlns:a16="http://schemas.microsoft.com/office/drawing/2014/main" id="{54109539-E413-E9B5-BFB2-7317F64C4046}"/>
              </a:ext>
            </a:extLst>
          </p:cNvPr>
          <p:cNvGraphicFramePr>
            <a:graphicFrameLocks noGrp="1"/>
          </p:cNvGraphicFramePr>
          <p:nvPr/>
        </p:nvGraphicFramePr>
        <p:xfrm>
          <a:off x="2539369" y="5741273"/>
          <a:ext cx="8648769" cy="161925"/>
        </p:xfrm>
        <a:graphic>
          <a:graphicData uri="http://schemas.openxmlformats.org/drawingml/2006/table">
            <a:tbl>
              <a:tblPr firstRow="1" bandRow="1">
                <a:tableStyleId>{5C22544A-7EE6-4342-B048-85BDC9FD1C3A}</a:tableStyleId>
              </a:tblPr>
              <a:tblGrid>
                <a:gridCol w="413381">
                  <a:extLst>
                    <a:ext uri="{9D8B030D-6E8A-4147-A177-3AD203B41FA5}">
                      <a16:colId xmlns:a16="http://schemas.microsoft.com/office/drawing/2014/main" val="1233951879"/>
                    </a:ext>
                  </a:extLst>
                </a:gridCol>
                <a:gridCol w="485775">
                  <a:extLst>
                    <a:ext uri="{9D8B030D-6E8A-4147-A177-3AD203B41FA5}">
                      <a16:colId xmlns:a16="http://schemas.microsoft.com/office/drawing/2014/main" val="20000"/>
                    </a:ext>
                  </a:extLst>
                </a:gridCol>
                <a:gridCol w="476250">
                  <a:extLst>
                    <a:ext uri="{9D8B030D-6E8A-4147-A177-3AD203B41FA5}">
                      <a16:colId xmlns:a16="http://schemas.microsoft.com/office/drawing/2014/main" val="1095246273"/>
                    </a:ext>
                  </a:extLst>
                </a:gridCol>
                <a:gridCol w="457200">
                  <a:extLst>
                    <a:ext uri="{9D8B030D-6E8A-4147-A177-3AD203B41FA5}">
                      <a16:colId xmlns:a16="http://schemas.microsoft.com/office/drawing/2014/main" val="1802013574"/>
                    </a:ext>
                  </a:extLst>
                </a:gridCol>
                <a:gridCol w="523875">
                  <a:extLst>
                    <a:ext uri="{9D8B030D-6E8A-4147-A177-3AD203B41FA5}">
                      <a16:colId xmlns:a16="http://schemas.microsoft.com/office/drawing/2014/main" val="20001"/>
                    </a:ext>
                  </a:extLst>
                </a:gridCol>
                <a:gridCol w="495300">
                  <a:extLst>
                    <a:ext uri="{9D8B030D-6E8A-4147-A177-3AD203B41FA5}">
                      <a16:colId xmlns:a16="http://schemas.microsoft.com/office/drawing/2014/main" val="1877602504"/>
                    </a:ext>
                  </a:extLst>
                </a:gridCol>
                <a:gridCol w="495300">
                  <a:extLst>
                    <a:ext uri="{9D8B030D-6E8A-4147-A177-3AD203B41FA5}">
                      <a16:colId xmlns:a16="http://schemas.microsoft.com/office/drawing/2014/main" val="300809291"/>
                    </a:ext>
                  </a:extLst>
                </a:gridCol>
                <a:gridCol w="476250">
                  <a:extLst>
                    <a:ext uri="{9D8B030D-6E8A-4147-A177-3AD203B41FA5}">
                      <a16:colId xmlns:a16="http://schemas.microsoft.com/office/drawing/2014/main" val="20002"/>
                    </a:ext>
                  </a:extLst>
                </a:gridCol>
                <a:gridCol w="476250">
                  <a:extLst>
                    <a:ext uri="{9D8B030D-6E8A-4147-A177-3AD203B41FA5}">
                      <a16:colId xmlns:a16="http://schemas.microsoft.com/office/drawing/2014/main" val="2561803815"/>
                    </a:ext>
                  </a:extLst>
                </a:gridCol>
                <a:gridCol w="495300">
                  <a:extLst>
                    <a:ext uri="{9D8B030D-6E8A-4147-A177-3AD203B41FA5}">
                      <a16:colId xmlns:a16="http://schemas.microsoft.com/office/drawing/2014/main" val="2146454372"/>
                    </a:ext>
                  </a:extLst>
                </a:gridCol>
                <a:gridCol w="457200">
                  <a:extLst>
                    <a:ext uri="{9D8B030D-6E8A-4147-A177-3AD203B41FA5}">
                      <a16:colId xmlns:a16="http://schemas.microsoft.com/office/drawing/2014/main" val="20004"/>
                    </a:ext>
                  </a:extLst>
                </a:gridCol>
                <a:gridCol w="542925">
                  <a:extLst>
                    <a:ext uri="{9D8B030D-6E8A-4147-A177-3AD203B41FA5}">
                      <a16:colId xmlns:a16="http://schemas.microsoft.com/office/drawing/2014/main" val="1432910193"/>
                    </a:ext>
                  </a:extLst>
                </a:gridCol>
                <a:gridCol w="447675">
                  <a:extLst>
                    <a:ext uri="{9D8B030D-6E8A-4147-A177-3AD203B41FA5}">
                      <a16:colId xmlns:a16="http://schemas.microsoft.com/office/drawing/2014/main" val="3674063739"/>
                    </a:ext>
                  </a:extLst>
                </a:gridCol>
                <a:gridCol w="466725">
                  <a:extLst>
                    <a:ext uri="{9D8B030D-6E8A-4147-A177-3AD203B41FA5}">
                      <a16:colId xmlns:a16="http://schemas.microsoft.com/office/drawing/2014/main" val="20005"/>
                    </a:ext>
                  </a:extLst>
                </a:gridCol>
                <a:gridCol w="467080">
                  <a:extLst>
                    <a:ext uri="{9D8B030D-6E8A-4147-A177-3AD203B41FA5}">
                      <a16:colId xmlns:a16="http://schemas.microsoft.com/office/drawing/2014/main" val="3592577203"/>
                    </a:ext>
                  </a:extLst>
                </a:gridCol>
                <a:gridCol w="523520">
                  <a:extLst>
                    <a:ext uri="{9D8B030D-6E8A-4147-A177-3AD203B41FA5}">
                      <a16:colId xmlns:a16="http://schemas.microsoft.com/office/drawing/2014/main" val="1479272935"/>
                    </a:ext>
                  </a:extLst>
                </a:gridCol>
                <a:gridCol w="533400">
                  <a:extLst>
                    <a:ext uri="{9D8B030D-6E8A-4147-A177-3AD203B41FA5}">
                      <a16:colId xmlns:a16="http://schemas.microsoft.com/office/drawing/2014/main" val="20006"/>
                    </a:ext>
                  </a:extLst>
                </a:gridCol>
                <a:gridCol w="415363">
                  <a:extLst>
                    <a:ext uri="{9D8B030D-6E8A-4147-A177-3AD203B41FA5}">
                      <a16:colId xmlns:a16="http://schemas.microsoft.com/office/drawing/2014/main" val="1901097180"/>
                    </a:ext>
                  </a:extLst>
                </a:gridCol>
              </a:tblGrid>
              <a:tr h="0">
                <a:tc>
                  <a:txBody>
                    <a:bodyPr/>
                    <a:lstStyle/>
                    <a:p>
                      <a:pPr algn="ctr" fontAlgn="b"/>
                      <a:r>
                        <a:rPr lang="es-CO" sz="1000" b="0" i="0" u="none" strike="noStrike" dirty="0">
                          <a:solidFill>
                            <a:srgbClr val="162B60"/>
                          </a:solidFill>
                          <a:effectLst/>
                          <a:latin typeface="Century Gothic" panose="020B0502020202020204" pitchFamily="34" charset="0"/>
                        </a:rPr>
                        <a:t>301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292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314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162B60"/>
                          </a:solidFill>
                          <a:effectLst/>
                          <a:latin typeface="Century Gothic" panose="020B0502020202020204" pitchFamily="34" charset="0"/>
                        </a:rPr>
                        <a:t>287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259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289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162B60"/>
                          </a:solidFill>
                          <a:effectLst/>
                          <a:latin typeface="Century Gothic" panose="020B0502020202020204" pitchFamily="34" charset="0"/>
                        </a:rPr>
                        <a:t>275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247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266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162B60"/>
                          </a:solidFill>
                          <a:effectLst/>
                          <a:latin typeface="Century Gothic" panose="020B0502020202020204" pitchFamily="34" charset="0"/>
                        </a:rPr>
                        <a:t>107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117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162B60"/>
                          </a:solidFill>
                          <a:effectLst/>
                          <a:latin typeface="Century Gothic" panose="020B0502020202020204" pitchFamily="34" charset="0"/>
                        </a:rPr>
                        <a:t>108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73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144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162B60"/>
                          </a:solidFill>
                          <a:effectLst/>
                          <a:latin typeface="Century Gothic" panose="020B0502020202020204" pitchFamily="34" charset="0"/>
                        </a:rPr>
                        <a:t>118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73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8" name="Triángulo isósceles 27">
            <a:extLst>
              <a:ext uri="{FF2B5EF4-FFF2-40B4-BE49-F238E27FC236}">
                <a16:creationId xmlns:a16="http://schemas.microsoft.com/office/drawing/2014/main" id="{20D8F2DB-01AB-3106-43B5-4338142BD77A}"/>
              </a:ext>
            </a:extLst>
          </p:cNvPr>
          <p:cNvSpPr/>
          <p:nvPr/>
        </p:nvSpPr>
        <p:spPr>
          <a:xfrm>
            <a:off x="7246351" y="3519384"/>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riángulo isósceles 31">
            <a:extLst>
              <a:ext uri="{FF2B5EF4-FFF2-40B4-BE49-F238E27FC236}">
                <a16:creationId xmlns:a16="http://schemas.microsoft.com/office/drawing/2014/main" id="{EB6D7CF1-1E97-F406-3198-805C1C45C13F}"/>
              </a:ext>
            </a:extLst>
          </p:cNvPr>
          <p:cNvSpPr/>
          <p:nvPr/>
        </p:nvSpPr>
        <p:spPr>
          <a:xfrm flipV="1">
            <a:off x="5768908" y="22708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ángulo: esquinas superiores redondeadas 38">
            <a:extLst>
              <a:ext uri="{FF2B5EF4-FFF2-40B4-BE49-F238E27FC236}">
                <a16:creationId xmlns:a16="http://schemas.microsoft.com/office/drawing/2014/main" id="{F7D7F5F4-AE46-5431-FCD9-6D21E3771164}"/>
              </a:ext>
            </a:extLst>
          </p:cNvPr>
          <p:cNvSpPr/>
          <p:nvPr/>
        </p:nvSpPr>
        <p:spPr>
          <a:xfrm rot="5400000">
            <a:off x="522205" y="939611"/>
            <a:ext cx="307779" cy="1352195"/>
          </a:xfrm>
          <a:prstGeom prst="round2SameRect">
            <a:avLst>
              <a:gd name="adj1" fmla="val 50000"/>
              <a:gd name="adj2" fmla="val 0"/>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 Box 8">
            <a:extLst>
              <a:ext uri="{FF2B5EF4-FFF2-40B4-BE49-F238E27FC236}">
                <a16:creationId xmlns:a16="http://schemas.microsoft.com/office/drawing/2014/main" id="{48F5DE2C-37BC-6AD5-7504-EA587241C76D}"/>
              </a:ext>
            </a:extLst>
          </p:cNvPr>
          <p:cNvSpPr txBox="1">
            <a:spLocks noChangeArrowheads="1"/>
          </p:cNvSpPr>
          <p:nvPr/>
        </p:nvSpPr>
        <p:spPr bwMode="auto">
          <a:xfrm>
            <a:off x="0" y="1461818"/>
            <a:ext cx="887896" cy="307777"/>
          </a:xfrm>
          <a:prstGeom prst="rect">
            <a:avLst/>
          </a:prstGeom>
          <a:noFill/>
          <a:ln>
            <a:noFill/>
          </a:ln>
        </p:spPr>
        <p:txBody>
          <a:bodyPr wrap="square">
            <a:spAutoFit/>
          </a:bodyPr>
          <a:lstStyle>
            <a:lvl1pPr>
              <a:defRPr sz="2000" b="1">
                <a:solidFill>
                  <a:srgbClr val="FF6600"/>
                </a:solidFill>
                <a:latin typeface="Calibri" pitchFamily="34" charset="0"/>
                <a:cs typeface="Arial" charset="0"/>
              </a:defRPr>
            </a:lvl1pPr>
            <a:lvl2pPr marL="742950" indent="-285750">
              <a:defRPr sz="2000" b="1">
                <a:solidFill>
                  <a:srgbClr val="FF6600"/>
                </a:solidFill>
                <a:latin typeface="Calibri" pitchFamily="34" charset="0"/>
                <a:cs typeface="Arial" charset="0"/>
              </a:defRPr>
            </a:lvl2pPr>
            <a:lvl3pPr marL="1143000" indent="-228600">
              <a:defRPr sz="2000" b="1">
                <a:solidFill>
                  <a:srgbClr val="FF6600"/>
                </a:solidFill>
                <a:latin typeface="Calibri" pitchFamily="34" charset="0"/>
                <a:cs typeface="Arial" charset="0"/>
              </a:defRPr>
            </a:lvl3pPr>
            <a:lvl4pPr marL="1600200" indent="-228600">
              <a:defRPr sz="2000" b="1">
                <a:solidFill>
                  <a:srgbClr val="FF6600"/>
                </a:solidFill>
                <a:latin typeface="Calibri" pitchFamily="34" charset="0"/>
                <a:cs typeface="Arial" charset="0"/>
              </a:defRPr>
            </a:lvl4pPr>
            <a:lvl5pPr marL="2057400" indent="-228600">
              <a:defRPr sz="2000" b="1">
                <a:solidFill>
                  <a:srgbClr val="FF6600"/>
                </a:solidFill>
                <a:latin typeface="Calibri" pitchFamily="34" charset="0"/>
                <a:cs typeface="Arial" charset="0"/>
              </a:defRPr>
            </a:lvl5pPr>
            <a:lvl6pPr marL="2514600" indent="-228600" fontAlgn="base">
              <a:spcBef>
                <a:spcPct val="0"/>
              </a:spcBef>
              <a:spcAft>
                <a:spcPct val="0"/>
              </a:spcAft>
              <a:defRPr sz="2000" b="1">
                <a:solidFill>
                  <a:srgbClr val="FF6600"/>
                </a:solidFill>
                <a:latin typeface="Calibri" pitchFamily="34" charset="0"/>
                <a:cs typeface="Arial" charset="0"/>
              </a:defRPr>
            </a:lvl6pPr>
            <a:lvl7pPr marL="2971800" indent="-228600" fontAlgn="base">
              <a:spcBef>
                <a:spcPct val="0"/>
              </a:spcBef>
              <a:spcAft>
                <a:spcPct val="0"/>
              </a:spcAft>
              <a:defRPr sz="2000" b="1">
                <a:solidFill>
                  <a:srgbClr val="FF6600"/>
                </a:solidFill>
                <a:latin typeface="Calibri" pitchFamily="34" charset="0"/>
                <a:cs typeface="Arial" charset="0"/>
              </a:defRPr>
            </a:lvl7pPr>
            <a:lvl8pPr marL="3429000" indent="-228600" fontAlgn="base">
              <a:spcBef>
                <a:spcPct val="0"/>
              </a:spcBef>
              <a:spcAft>
                <a:spcPct val="0"/>
              </a:spcAft>
              <a:defRPr sz="2000" b="1">
                <a:solidFill>
                  <a:srgbClr val="FF6600"/>
                </a:solidFill>
                <a:latin typeface="Calibri" pitchFamily="34" charset="0"/>
                <a:cs typeface="Arial" charset="0"/>
              </a:defRPr>
            </a:lvl8pPr>
            <a:lvl9pPr marL="3886200" indent="-228600" fontAlgn="base">
              <a:spcBef>
                <a:spcPct val="0"/>
              </a:spcBef>
              <a:spcAft>
                <a:spcPct val="0"/>
              </a:spcAft>
              <a:defRPr sz="2000" b="1">
                <a:solidFill>
                  <a:srgbClr val="FF6600"/>
                </a:solidFill>
                <a:latin typeface="Calibr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rPr>
              <a:t>PRECIO</a:t>
            </a:r>
            <a:endParaRPr kumimoji="0" lang="es-ES" sz="1100" b="0" i="1"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endParaRPr>
          </a:p>
        </p:txBody>
      </p:sp>
      <p:sp>
        <p:nvSpPr>
          <p:cNvPr id="14" name="Text Box 11">
            <a:extLst>
              <a:ext uri="{FF2B5EF4-FFF2-40B4-BE49-F238E27FC236}">
                <a16:creationId xmlns:a16="http://schemas.microsoft.com/office/drawing/2014/main" id="{146BFAC4-3DBA-0854-354F-469D7C122BF8}"/>
              </a:ext>
            </a:extLst>
          </p:cNvPr>
          <p:cNvSpPr txBox="1">
            <a:spLocks noChangeArrowheads="1"/>
          </p:cNvSpPr>
          <p:nvPr/>
        </p:nvSpPr>
        <p:spPr bwMode="auto">
          <a:xfrm>
            <a:off x="1452883" y="1597606"/>
            <a:ext cx="11528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rPr>
              <a:t>Promedio 1 a 10  </a:t>
            </a: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sym typeface="Wingdings" pitchFamily="2" charset="2"/>
              </a:rPr>
              <a:t></a:t>
            </a:r>
            <a:endPar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endParaRPr>
          </a:p>
        </p:txBody>
      </p:sp>
      <p:grpSp>
        <p:nvGrpSpPr>
          <p:cNvPr id="47" name="Grupo 46">
            <a:extLst>
              <a:ext uri="{FF2B5EF4-FFF2-40B4-BE49-F238E27FC236}">
                <a16:creationId xmlns:a16="http://schemas.microsoft.com/office/drawing/2014/main" id="{11D25075-8CE9-E6E1-3384-03CD10624032}"/>
              </a:ext>
            </a:extLst>
          </p:cNvPr>
          <p:cNvGrpSpPr/>
          <p:nvPr/>
        </p:nvGrpSpPr>
        <p:grpSpPr>
          <a:xfrm>
            <a:off x="3924300" y="2069463"/>
            <a:ext cx="5825462" cy="4045587"/>
            <a:chOff x="3924300" y="2069463"/>
            <a:chExt cx="5825462" cy="4045587"/>
          </a:xfrm>
        </p:grpSpPr>
        <p:cxnSp>
          <p:nvCxnSpPr>
            <p:cNvPr id="42" name="Conector recto 41">
              <a:extLst>
                <a:ext uri="{FF2B5EF4-FFF2-40B4-BE49-F238E27FC236}">
                  <a16:creationId xmlns:a16="http://schemas.microsoft.com/office/drawing/2014/main" id="{A7BAE29A-DFB0-7146-965A-63557E7E38B4}"/>
                </a:ext>
              </a:extLst>
            </p:cNvPr>
            <p:cNvCxnSpPr/>
            <p:nvPr/>
          </p:nvCxnSpPr>
          <p:spPr>
            <a:xfrm>
              <a:off x="3924300"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61CD0C01-7E68-D3E5-75D6-3608628E303B}"/>
                </a:ext>
              </a:extLst>
            </p:cNvPr>
            <p:cNvCxnSpPr/>
            <p:nvPr/>
          </p:nvCxnSpPr>
          <p:spPr>
            <a:xfrm>
              <a:off x="5381625"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8D604211-F91A-F0A4-D416-11533A714747}"/>
                </a:ext>
              </a:extLst>
            </p:cNvPr>
            <p:cNvCxnSpPr/>
            <p:nvPr/>
          </p:nvCxnSpPr>
          <p:spPr>
            <a:xfrm>
              <a:off x="6835112"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2A31A11F-38D0-F902-0FB7-C2F1B0CC5951}"/>
                </a:ext>
              </a:extLst>
            </p:cNvPr>
            <p:cNvCxnSpPr/>
            <p:nvPr/>
          </p:nvCxnSpPr>
          <p:spPr>
            <a:xfrm>
              <a:off x="8301962"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15F9EF92-0944-5897-A238-188A4728F3A2}"/>
                </a:ext>
              </a:extLst>
            </p:cNvPr>
            <p:cNvCxnSpPr/>
            <p:nvPr/>
          </p:nvCxnSpPr>
          <p:spPr>
            <a:xfrm>
              <a:off x="9749762"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Triángulo isósceles 47">
            <a:extLst>
              <a:ext uri="{FF2B5EF4-FFF2-40B4-BE49-F238E27FC236}">
                <a16:creationId xmlns:a16="http://schemas.microsoft.com/office/drawing/2014/main" id="{12471613-03EE-3B5A-071D-D714EC698FDA}"/>
              </a:ext>
            </a:extLst>
          </p:cNvPr>
          <p:cNvSpPr/>
          <p:nvPr/>
        </p:nvSpPr>
        <p:spPr>
          <a:xfrm>
            <a:off x="5795034" y="4825638"/>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riángulo isósceles 48">
            <a:extLst>
              <a:ext uri="{FF2B5EF4-FFF2-40B4-BE49-F238E27FC236}">
                <a16:creationId xmlns:a16="http://schemas.microsoft.com/office/drawing/2014/main" id="{FB7DAA1C-B609-4818-5D86-766F51FFC31E}"/>
              </a:ext>
            </a:extLst>
          </p:cNvPr>
          <p:cNvSpPr/>
          <p:nvPr/>
        </p:nvSpPr>
        <p:spPr>
          <a:xfrm flipV="1">
            <a:off x="7246351" y="2228680"/>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riángulo isósceles 49">
            <a:extLst>
              <a:ext uri="{FF2B5EF4-FFF2-40B4-BE49-F238E27FC236}">
                <a16:creationId xmlns:a16="http://schemas.microsoft.com/office/drawing/2014/main" id="{904B5A91-9FB6-A403-9C1D-8E8E10E27193}"/>
              </a:ext>
            </a:extLst>
          </p:cNvPr>
          <p:cNvSpPr/>
          <p:nvPr/>
        </p:nvSpPr>
        <p:spPr>
          <a:xfrm>
            <a:off x="7246351" y="5047762"/>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riángulo isósceles 53">
            <a:extLst>
              <a:ext uri="{FF2B5EF4-FFF2-40B4-BE49-F238E27FC236}">
                <a16:creationId xmlns:a16="http://schemas.microsoft.com/office/drawing/2014/main" id="{70192D16-940F-2CAD-A209-E9AB554EF5A3}"/>
              </a:ext>
            </a:extLst>
          </p:cNvPr>
          <p:cNvSpPr/>
          <p:nvPr/>
        </p:nvSpPr>
        <p:spPr>
          <a:xfrm flipV="1">
            <a:off x="10158166" y="2149780"/>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riángulo isósceles 54">
            <a:extLst>
              <a:ext uri="{FF2B5EF4-FFF2-40B4-BE49-F238E27FC236}">
                <a16:creationId xmlns:a16="http://schemas.microsoft.com/office/drawing/2014/main" id="{9185A5E9-FF03-3C55-91E1-4D2683BE418F}"/>
              </a:ext>
            </a:extLst>
          </p:cNvPr>
          <p:cNvSpPr/>
          <p:nvPr/>
        </p:nvSpPr>
        <p:spPr>
          <a:xfrm>
            <a:off x="10158166" y="3394266"/>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riángulo isósceles 55">
            <a:extLst>
              <a:ext uri="{FF2B5EF4-FFF2-40B4-BE49-F238E27FC236}">
                <a16:creationId xmlns:a16="http://schemas.microsoft.com/office/drawing/2014/main" id="{00DA1100-1BF6-D307-BD0E-2901019FB57C}"/>
              </a:ext>
            </a:extLst>
          </p:cNvPr>
          <p:cNvSpPr/>
          <p:nvPr/>
        </p:nvSpPr>
        <p:spPr>
          <a:xfrm>
            <a:off x="10158166" y="4896084"/>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riángulo isósceles 50">
            <a:extLst>
              <a:ext uri="{FF2B5EF4-FFF2-40B4-BE49-F238E27FC236}">
                <a16:creationId xmlns:a16="http://schemas.microsoft.com/office/drawing/2014/main" id="{20D8F2DB-01AB-3106-43B5-4338142BD77A}"/>
              </a:ext>
            </a:extLst>
          </p:cNvPr>
          <p:cNvSpPr/>
          <p:nvPr/>
        </p:nvSpPr>
        <p:spPr>
          <a:xfrm>
            <a:off x="4345767" y="4869958"/>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CuadroTexto 51"/>
          <p:cNvSpPr txBox="1"/>
          <p:nvPr/>
        </p:nvSpPr>
        <p:spPr>
          <a:xfrm>
            <a:off x="129570" y="788375"/>
            <a:ext cx="11932860"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mantiene una buena percepción en calidad, confianza y precio de manera histórica; sin embargo frente a otros actores de la categoría presenta indicadores muy similares, especialmente frente a marcas como Genfar.</a:t>
            </a:r>
          </a:p>
        </p:txBody>
      </p:sp>
      <p:graphicFrame>
        <p:nvGraphicFramePr>
          <p:cNvPr id="53" name="Tabla 4">
            <a:extLst>
              <a:ext uri="{FF2B5EF4-FFF2-40B4-BE49-F238E27FC236}">
                <a16:creationId xmlns:a16="http://schemas.microsoft.com/office/drawing/2014/main" id="{B48BB366-E40E-9B4A-7091-86B408C0B5C2}"/>
              </a:ext>
            </a:extLst>
          </p:cNvPr>
          <p:cNvGraphicFramePr>
            <a:graphicFrameLocks noGrp="1"/>
          </p:cNvGraphicFramePr>
          <p:nvPr/>
        </p:nvGraphicFramePr>
        <p:xfrm>
          <a:off x="6624975" y="81412"/>
          <a:ext cx="1423302" cy="508138"/>
        </p:xfrm>
        <a:graphic>
          <a:graphicData uri="http://schemas.openxmlformats.org/drawingml/2006/table">
            <a:tbl>
              <a:tblPr firstRow="1" bandRow="1">
                <a:tableStyleId>{5C22544A-7EE6-4342-B048-85BDC9FD1C3A}</a:tableStyleId>
              </a:tblPr>
              <a:tblGrid>
                <a:gridCol w="468630">
                  <a:extLst>
                    <a:ext uri="{9D8B030D-6E8A-4147-A177-3AD203B41FA5}">
                      <a16:colId xmlns:a16="http://schemas.microsoft.com/office/drawing/2014/main" val="649360237"/>
                    </a:ext>
                  </a:extLst>
                </a:gridCol>
                <a:gridCol w="477336">
                  <a:extLst>
                    <a:ext uri="{9D8B030D-6E8A-4147-A177-3AD203B41FA5}">
                      <a16:colId xmlns:a16="http://schemas.microsoft.com/office/drawing/2014/main" val="20001"/>
                    </a:ext>
                  </a:extLst>
                </a:gridCol>
                <a:gridCol w="477336">
                  <a:extLst>
                    <a:ext uri="{9D8B030D-6E8A-4147-A177-3AD203B41FA5}">
                      <a16:colId xmlns:a16="http://schemas.microsoft.com/office/drawing/2014/main" val="20002"/>
                    </a:ext>
                  </a:extLst>
                </a:gridCol>
              </a:tblGrid>
              <a:tr h="0">
                <a:tc>
                  <a:txBody>
                    <a:bodyPr/>
                    <a:lstStyle/>
                    <a:p>
                      <a:endParaRPr lang="es-CO" sz="300" b="0" dirty="0">
                        <a:solidFill>
                          <a:schemeClr val="tx1"/>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2B60"/>
                    </a:solidFill>
                  </a:tcPr>
                </a:tc>
                <a:tc>
                  <a:txBody>
                    <a:bodyPr/>
                    <a:lstStyle/>
                    <a:p>
                      <a:endParaRPr lang="es-CO" sz="9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A100"/>
                    </a:solidFill>
                  </a:tcPr>
                </a:tc>
                <a:tc>
                  <a:txBody>
                    <a:bodyPr/>
                    <a:lstStyle/>
                    <a:p>
                      <a:endParaRPr lang="es-CO" sz="9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1B1B1"/>
                    </a:solidFill>
                  </a:tcPr>
                </a:tc>
                <a:extLst>
                  <a:ext uri="{0D108BD9-81ED-4DB2-BD59-A6C34878D82A}">
                    <a16:rowId xmlns:a16="http://schemas.microsoft.com/office/drawing/2014/main" val="464886214"/>
                  </a:ext>
                </a:extLst>
              </a:tr>
              <a:tr h="279538">
                <a:tc>
                  <a:txBody>
                    <a:bodyPr/>
                    <a:lstStyle/>
                    <a:p>
                      <a:r>
                        <a:rPr lang="es-CO" sz="900" b="0" dirty="0">
                          <a:solidFill>
                            <a:schemeClr val="tx1"/>
                          </a:solidFill>
                          <a:latin typeface="Century Gothic" panose="020B0502020202020204" pitchFamily="34" charset="0"/>
                        </a:rPr>
                        <a:t>2025</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CO" sz="900" b="0" dirty="0">
                          <a:solidFill>
                            <a:schemeClr val="tx1"/>
                          </a:solidFill>
                          <a:latin typeface="Century Gothic" panose="020B0502020202020204" pitchFamily="34" charset="0"/>
                        </a:rPr>
                        <a:t>2022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CO" sz="900" b="0" dirty="0">
                          <a:solidFill>
                            <a:schemeClr val="tx1"/>
                          </a:solidFill>
                          <a:latin typeface="Century Gothic" panose="020B0502020202020204" pitchFamily="34" charset="0"/>
                        </a:rPr>
                        <a:t>2020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73926166"/>
                  </a:ext>
                </a:extLst>
              </a:tr>
            </a:tbl>
          </a:graphicData>
        </a:graphic>
      </p:graphicFrame>
    </p:spTree>
    <p:extLst>
      <p:ext uri="{BB962C8B-B14F-4D97-AF65-F5344CB8AC3E}">
        <p14:creationId xmlns:p14="http://schemas.microsoft.com/office/powerpoint/2010/main" val="1356991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0F0E6-D2DA-70B7-3923-6485137F0147}"/>
            </a:ext>
          </a:extLst>
        </p:cNvPr>
        <p:cNvGrpSpPr/>
        <p:nvPr/>
      </p:nvGrpSpPr>
      <p:grpSpPr>
        <a:xfrm>
          <a:off x="0" y="0"/>
          <a:ext cx="0" cy="0"/>
          <a:chOff x="0" y="0"/>
          <a:chExt cx="0" cy="0"/>
        </a:xfrm>
      </p:grpSpPr>
      <p:sp>
        <p:nvSpPr>
          <p:cNvPr id="41" name="Rectángulo: esquinas superiores redondeadas 40">
            <a:extLst>
              <a:ext uri="{FF2B5EF4-FFF2-40B4-BE49-F238E27FC236}">
                <a16:creationId xmlns:a16="http://schemas.microsoft.com/office/drawing/2014/main" id="{7F9D4E44-B9D3-74AC-B06D-207C3E231C70}"/>
              </a:ext>
            </a:extLst>
          </p:cNvPr>
          <p:cNvSpPr/>
          <p:nvPr/>
        </p:nvSpPr>
        <p:spPr>
          <a:xfrm rot="5400000">
            <a:off x="522205" y="4129188"/>
            <a:ext cx="307779" cy="1352195"/>
          </a:xfrm>
          <a:prstGeom prst="round2SameRect">
            <a:avLst>
              <a:gd name="adj1" fmla="val 50000"/>
              <a:gd name="adj2" fmla="val 0"/>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ángulo: esquinas superiores redondeadas 39">
            <a:extLst>
              <a:ext uri="{FF2B5EF4-FFF2-40B4-BE49-F238E27FC236}">
                <a16:creationId xmlns:a16="http://schemas.microsoft.com/office/drawing/2014/main" id="{A41D4F62-7C9F-E991-682B-5C5557D71537}"/>
              </a:ext>
            </a:extLst>
          </p:cNvPr>
          <p:cNvSpPr/>
          <p:nvPr/>
        </p:nvSpPr>
        <p:spPr>
          <a:xfrm rot="5400000">
            <a:off x="522205" y="2424218"/>
            <a:ext cx="307779" cy="1352195"/>
          </a:xfrm>
          <a:prstGeom prst="round2SameRect">
            <a:avLst>
              <a:gd name="adj1" fmla="val 50000"/>
              <a:gd name="adj2" fmla="val 0"/>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735EDE77-EDBC-5EDA-58EA-8411E1082898}"/>
              </a:ext>
            </a:extLst>
          </p:cNvPr>
          <p:cNvSpPr txBox="1"/>
          <p:nvPr/>
        </p:nvSpPr>
        <p:spPr>
          <a:xfrm>
            <a:off x="0" y="13033"/>
            <a:ext cx="8100204"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Percepción de </a:t>
            </a:r>
            <a:r>
              <a:rPr kumimoji="0" lang="es-ES" sz="2000" b="1" i="0" u="sng"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Calidad/Confianza/Precio</a:t>
            </a:r>
            <a:endParaRPr kumimoji="0" lang="es-ES"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8" name="Marcador de número de diapositiva 1">
            <a:extLst>
              <a:ext uri="{FF2B5EF4-FFF2-40B4-BE49-F238E27FC236}">
                <a16:creationId xmlns:a16="http://schemas.microsoft.com/office/drawing/2014/main" id="{4F31338B-7F76-CD58-4ABD-3F6C14DEB0B3}"/>
              </a:ext>
            </a:extLst>
          </p:cNvPr>
          <p:cNvSpPr>
            <a:spLocks noGrp="1"/>
          </p:cNvSpPr>
          <p:nvPr>
            <p:ph type="sldNum" sz="quarter" idx="12"/>
          </p:nvPr>
        </p:nvSpPr>
        <p:spPr>
          <a:xfrm>
            <a:off x="9448800" y="65389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4F2B04CA-883B-08DE-615D-A78B37D9D6B8}"/>
              </a:ext>
            </a:extLst>
          </p:cNvPr>
          <p:cNvSpPr txBox="1"/>
          <p:nvPr/>
        </p:nvSpPr>
        <p:spPr>
          <a:xfrm>
            <a:off x="12006" y="6368461"/>
            <a:ext cx="11703061"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18.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¿Cómo califica  el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PRECIO</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que le genera  la marca _________ ,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a 10, donde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significa que es una marca de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Precio muy bajo</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y 10 significa que es una marca de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Precio muy alto</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 17.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¿Cómo califica  la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CALIDAD</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que le genera  la marca _________ ,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a 10, donde 1 significa una marca de</a:t>
            </a:r>
            <a:r>
              <a:rPr kumimoji="0" lang="es-CO" sz="900" b="1"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Baja Calidad</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y 10 significa una marca de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Alta Calidad</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16.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¿Cómo califica  la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CONFIANZA</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que le genera  la marca _________ ,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a 10, donde 1 significa una marca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Nada Confiable</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y 10 significa una marca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Totalmente Confiable</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1" name="Text Box 8">
            <a:extLst>
              <a:ext uri="{FF2B5EF4-FFF2-40B4-BE49-F238E27FC236}">
                <a16:creationId xmlns:a16="http://schemas.microsoft.com/office/drawing/2014/main" id="{C0424439-9EAD-352A-A809-0A16875C6E90}"/>
              </a:ext>
            </a:extLst>
          </p:cNvPr>
          <p:cNvSpPr txBox="1">
            <a:spLocks noChangeArrowheads="1"/>
          </p:cNvSpPr>
          <p:nvPr/>
        </p:nvSpPr>
        <p:spPr bwMode="auto">
          <a:xfrm>
            <a:off x="0" y="2943780"/>
            <a:ext cx="1045426" cy="307777"/>
          </a:xfrm>
          <a:prstGeom prst="rect">
            <a:avLst/>
          </a:prstGeom>
          <a:noFill/>
          <a:ln>
            <a:noFill/>
          </a:ln>
        </p:spPr>
        <p:txBody>
          <a:bodyPr wrap="square">
            <a:spAutoFit/>
          </a:bodyPr>
          <a:lstStyle>
            <a:lvl1pPr>
              <a:defRPr sz="2000" b="1">
                <a:solidFill>
                  <a:srgbClr val="FF6600"/>
                </a:solidFill>
                <a:latin typeface="Calibri" pitchFamily="34" charset="0"/>
                <a:cs typeface="Arial" charset="0"/>
              </a:defRPr>
            </a:lvl1pPr>
            <a:lvl2pPr marL="742950" indent="-285750">
              <a:defRPr sz="2000" b="1">
                <a:solidFill>
                  <a:srgbClr val="FF6600"/>
                </a:solidFill>
                <a:latin typeface="Calibri" pitchFamily="34" charset="0"/>
                <a:cs typeface="Arial" charset="0"/>
              </a:defRPr>
            </a:lvl2pPr>
            <a:lvl3pPr marL="1143000" indent="-228600">
              <a:defRPr sz="2000" b="1">
                <a:solidFill>
                  <a:srgbClr val="FF6600"/>
                </a:solidFill>
                <a:latin typeface="Calibri" pitchFamily="34" charset="0"/>
                <a:cs typeface="Arial" charset="0"/>
              </a:defRPr>
            </a:lvl3pPr>
            <a:lvl4pPr marL="1600200" indent="-228600">
              <a:defRPr sz="2000" b="1">
                <a:solidFill>
                  <a:srgbClr val="FF6600"/>
                </a:solidFill>
                <a:latin typeface="Calibri" pitchFamily="34" charset="0"/>
                <a:cs typeface="Arial" charset="0"/>
              </a:defRPr>
            </a:lvl4pPr>
            <a:lvl5pPr marL="2057400" indent="-228600">
              <a:defRPr sz="2000" b="1">
                <a:solidFill>
                  <a:srgbClr val="FF6600"/>
                </a:solidFill>
                <a:latin typeface="Calibri" pitchFamily="34" charset="0"/>
                <a:cs typeface="Arial" charset="0"/>
              </a:defRPr>
            </a:lvl5pPr>
            <a:lvl6pPr marL="2514600" indent="-228600" fontAlgn="base">
              <a:spcBef>
                <a:spcPct val="0"/>
              </a:spcBef>
              <a:spcAft>
                <a:spcPct val="0"/>
              </a:spcAft>
              <a:defRPr sz="2000" b="1">
                <a:solidFill>
                  <a:srgbClr val="FF6600"/>
                </a:solidFill>
                <a:latin typeface="Calibri" pitchFamily="34" charset="0"/>
                <a:cs typeface="Arial" charset="0"/>
              </a:defRPr>
            </a:lvl6pPr>
            <a:lvl7pPr marL="2971800" indent="-228600" fontAlgn="base">
              <a:spcBef>
                <a:spcPct val="0"/>
              </a:spcBef>
              <a:spcAft>
                <a:spcPct val="0"/>
              </a:spcAft>
              <a:defRPr sz="2000" b="1">
                <a:solidFill>
                  <a:srgbClr val="FF6600"/>
                </a:solidFill>
                <a:latin typeface="Calibri" pitchFamily="34" charset="0"/>
                <a:cs typeface="Arial" charset="0"/>
              </a:defRPr>
            </a:lvl7pPr>
            <a:lvl8pPr marL="3429000" indent="-228600" fontAlgn="base">
              <a:spcBef>
                <a:spcPct val="0"/>
              </a:spcBef>
              <a:spcAft>
                <a:spcPct val="0"/>
              </a:spcAft>
              <a:defRPr sz="2000" b="1">
                <a:solidFill>
                  <a:srgbClr val="FF6600"/>
                </a:solidFill>
                <a:latin typeface="Calibri" pitchFamily="34" charset="0"/>
                <a:cs typeface="Arial" charset="0"/>
              </a:defRPr>
            </a:lvl8pPr>
            <a:lvl9pPr marL="3886200" indent="-228600" fontAlgn="base">
              <a:spcBef>
                <a:spcPct val="0"/>
              </a:spcBef>
              <a:spcAft>
                <a:spcPct val="0"/>
              </a:spcAft>
              <a:defRPr sz="2000" b="1">
                <a:solidFill>
                  <a:srgbClr val="FF6600"/>
                </a:solidFill>
                <a:latin typeface="Calibr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rPr>
              <a:t>CALIDAD</a:t>
            </a:r>
            <a:endParaRPr kumimoji="0" lang="es-ES" sz="1100" b="0" i="1"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endParaRPr>
          </a:p>
        </p:txBody>
      </p:sp>
      <p:sp>
        <p:nvSpPr>
          <p:cNvPr id="12" name="Text Box 8">
            <a:extLst>
              <a:ext uri="{FF2B5EF4-FFF2-40B4-BE49-F238E27FC236}">
                <a16:creationId xmlns:a16="http://schemas.microsoft.com/office/drawing/2014/main" id="{C9D0D757-0990-D28A-1B6A-D87CC1675FE4}"/>
              </a:ext>
            </a:extLst>
          </p:cNvPr>
          <p:cNvSpPr txBox="1">
            <a:spLocks noChangeArrowheads="1"/>
          </p:cNvSpPr>
          <p:nvPr/>
        </p:nvSpPr>
        <p:spPr bwMode="auto">
          <a:xfrm>
            <a:off x="-1" y="4650360"/>
            <a:ext cx="1364975" cy="307777"/>
          </a:xfrm>
          <a:prstGeom prst="rect">
            <a:avLst/>
          </a:prstGeom>
          <a:noFill/>
          <a:ln>
            <a:noFill/>
          </a:ln>
        </p:spPr>
        <p:txBody>
          <a:bodyPr wrap="square">
            <a:spAutoFit/>
          </a:bodyPr>
          <a:lstStyle>
            <a:lvl1pPr>
              <a:defRPr sz="2000" b="1">
                <a:solidFill>
                  <a:srgbClr val="FF6600"/>
                </a:solidFill>
                <a:latin typeface="Calibri" pitchFamily="34" charset="0"/>
                <a:cs typeface="Arial" charset="0"/>
              </a:defRPr>
            </a:lvl1pPr>
            <a:lvl2pPr marL="742950" indent="-285750">
              <a:defRPr sz="2000" b="1">
                <a:solidFill>
                  <a:srgbClr val="FF6600"/>
                </a:solidFill>
                <a:latin typeface="Calibri" pitchFamily="34" charset="0"/>
                <a:cs typeface="Arial" charset="0"/>
              </a:defRPr>
            </a:lvl2pPr>
            <a:lvl3pPr marL="1143000" indent="-228600">
              <a:defRPr sz="2000" b="1">
                <a:solidFill>
                  <a:srgbClr val="FF6600"/>
                </a:solidFill>
                <a:latin typeface="Calibri" pitchFamily="34" charset="0"/>
                <a:cs typeface="Arial" charset="0"/>
              </a:defRPr>
            </a:lvl3pPr>
            <a:lvl4pPr marL="1600200" indent="-228600">
              <a:defRPr sz="2000" b="1">
                <a:solidFill>
                  <a:srgbClr val="FF6600"/>
                </a:solidFill>
                <a:latin typeface="Calibri" pitchFamily="34" charset="0"/>
                <a:cs typeface="Arial" charset="0"/>
              </a:defRPr>
            </a:lvl4pPr>
            <a:lvl5pPr marL="2057400" indent="-228600">
              <a:defRPr sz="2000" b="1">
                <a:solidFill>
                  <a:srgbClr val="FF6600"/>
                </a:solidFill>
                <a:latin typeface="Calibri" pitchFamily="34" charset="0"/>
                <a:cs typeface="Arial" charset="0"/>
              </a:defRPr>
            </a:lvl5pPr>
            <a:lvl6pPr marL="2514600" indent="-228600" fontAlgn="base">
              <a:spcBef>
                <a:spcPct val="0"/>
              </a:spcBef>
              <a:spcAft>
                <a:spcPct val="0"/>
              </a:spcAft>
              <a:defRPr sz="2000" b="1">
                <a:solidFill>
                  <a:srgbClr val="FF6600"/>
                </a:solidFill>
                <a:latin typeface="Calibri" pitchFamily="34" charset="0"/>
                <a:cs typeface="Arial" charset="0"/>
              </a:defRPr>
            </a:lvl6pPr>
            <a:lvl7pPr marL="2971800" indent="-228600" fontAlgn="base">
              <a:spcBef>
                <a:spcPct val="0"/>
              </a:spcBef>
              <a:spcAft>
                <a:spcPct val="0"/>
              </a:spcAft>
              <a:defRPr sz="2000" b="1">
                <a:solidFill>
                  <a:srgbClr val="FF6600"/>
                </a:solidFill>
                <a:latin typeface="Calibri" pitchFamily="34" charset="0"/>
                <a:cs typeface="Arial" charset="0"/>
              </a:defRPr>
            </a:lvl7pPr>
            <a:lvl8pPr marL="3429000" indent="-228600" fontAlgn="base">
              <a:spcBef>
                <a:spcPct val="0"/>
              </a:spcBef>
              <a:spcAft>
                <a:spcPct val="0"/>
              </a:spcAft>
              <a:defRPr sz="2000" b="1">
                <a:solidFill>
                  <a:srgbClr val="FF6600"/>
                </a:solidFill>
                <a:latin typeface="Calibri" pitchFamily="34" charset="0"/>
                <a:cs typeface="Arial" charset="0"/>
              </a:defRPr>
            </a:lvl8pPr>
            <a:lvl9pPr marL="3886200" indent="-228600" fontAlgn="base">
              <a:spcBef>
                <a:spcPct val="0"/>
              </a:spcBef>
              <a:spcAft>
                <a:spcPct val="0"/>
              </a:spcAft>
              <a:defRPr sz="2000" b="1">
                <a:solidFill>
                  <a:srgbClr val="FF6600"/>
                </a:solidFill>
                <a:latin typeface="Calibr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rPr>
              <a:t>CONFIANZA</a:t>
            </a:r>
            <a:endParaRPr kumimoji="0" lang="es-ES" sz="1100" b="0" i="1"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endParaRPr>
          </a:p>
        </p:txBody>
      </p:sp>
      <p:graphicFrame>
        <p:nvGraphicFramePr>
          <p:cNvPr id="13" name="66 Gráfico">
            <a:extLst>
              <a:ext uri="{FF2B5EF4-FFF2-40B4-BE49-F238E27FC236}">
                <a16:creationId xmlns:a16="http://schemas.microsoft.com/office/drawing/2014/main" id="{4A887300-AAE1-727B-4ADE-D66EF6B657FC}"/>
              </a:ext>
            </a:extLst>
          </p:cNvPr>
          <p:cNvGraphicFramePr/>
          <p:nvPr/>
        </p:nvGraphicFramePr>
        <p:xfrm>
          <a:off x="2303064" y="1549805"/>
          <a:ext cx="9057663" cy="1679206"/>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 Box 4">
            <a:extLst>
              <a:ext uri="{FF2B5EF4-FFF2-40B4-BE49-F238E27FC236}">
                <a16:creationId xmlns:a16="http://schemas.microsoft.com/office/drawing/2014/main" id="{CCA76716-69E4-646C-EAED-7BC0584C494D}"/>
              </a:ext>
            </a:extLst>
          </p:cNvPr>
          <p:cNvSpPr txBox="1">
            <a:spLocks noChangeArrowheads="1"/>
          </p:cNvSpPr>
          <p:nvPr/>
        </p:nvSpPr>
        <p:spPr bwMode="auto">
          <a:xfrm>
            <a:off x="-13253" y="1806526"/>
            <a:ext cx="1470992"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Calificaciones 1 - 6</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Precio muy bajo</a:t>
            </a:r>
          </a:p>
        </p:txBody>
      </p:sp>
      <p:sp>
        <p:nvSpPr>
          <p:cNvPr id="16" name="Text Box 4">
            <a:extLst>
              <a:ext uri="{FF2B5EF4-FFF2-40B4-BE49-F238E27FC236}">
                <a16:creationId xmlns:a16="http://schemas.microsoft.com/office/drawing/2014/main" id="{67608E0A-653D-DC44-A620-9B85F821EDEB}"/>
              </a:ext>
            </a:extLst>
          </p:cNvPr>
          <p:cNvSpPr txBox="1">
            <a:spLocks noChangeArrowheads="1"/>
          </p:cNvSpPr>
          <p:nvPr/>
        </p:nvSpPr>
        <p:spPr bwMode="auto">
          <a:xfrm>
            <a:off x="-2" y="3281434"/>
            <a:ext cx="1590338" cy="515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Calificaciones 9 - 10</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Muy Alta Calidad</a:t>
            </a:r>
          </a:p>
        </p:txBody>
      </p:sp>
      <p:sp>
        <p:nvSpPr>
          <p:cNvPr id="17" name="Text Box 4">
            <a:extLst>
              <a:ext uri="{FF2B5EF4-FFF2-40B4-BE49-F238E27FC236}">
                <a16:creationId xmlns:a16="http://schemas.microsoft.com/office/drawing/2014/main" id="{0FDC88D7-D722-C867-C481-3B4C11A8ABF1}"/>
              </a:ext>
            </a:extLst>
          </p:cNvPr>
          <p:cNvSpPr txBox="1">
            <a:spLocks noChangeArrowheads="1"/>
          </p:cNvSpPr>
          <p:nvPr/>
        </p:nvSpPr>
        <p:spPr bwMode="auto">
          <a:xfrm>
            <a:off x="-6706" y="5007978"/>
            <a:ext cx="1597041"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Calificaciones 9 - 10</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Muy Confiable</a:t>
            </a:r>
          </a:p>
        </p:txBody>
      </p:sp>
      <p:graphicFrame>
        <p:nvGraphicFramePr>
          <p:cNvPr id="18" name="Tabla 17">
            <a:extLst>
              <a:ext uri="{FF2B5EF4-FFF2-40B4-BE49-F238E27FC236}">
                <a16:creationId xmlns:a16="http://schemas.microsoft.com/office/drawing/2014/main" id="{436FCCB4-3B22-0468-67F5-0861F3C7BB08}"/>
              </a:ext>
            </a:extLst>
          </p:cNvPr>
          <p:cNvGraphicFramePr>
            <a:graphicFrameLocks noGrp="1"/>
          </p:cNvGraphicFramePr>
          <p:nvPr/>
        </p:nvGraphicFramePr>
        <p:xfrm>
          <a:off x="2487117" y="1706655"/>
          <a:ext cx="8648766" cy="161925"/>
        </p:xfrm>
        <a:graphic>
          <a:graphicData uri="http://schemas.openxmlformats.org/drawingml/2006/table">
            <a:tbl>
              <a:tblPr firstRow="1" bandRow="1">
                <a:tableStyleId>{5C22544A-7EE6-4342-B048-85BDC9FD1C3A}</a:tableStyleId>
              </a:tblPr>
              <a:tblGrid>
                <a:gridCol w="617769">
                  <a:extLst>
                    <a:ext uri="{9D8B030D-6E8A-4147-A177-3AD203B41FA5}">
                      <a16:colId xmlns:a16="http://schemas.microsoft.com/office/drawing/2014/main" val="734718129"/>
                    </a:ext>
                  </a:extLst>
                </a:gridCol>
                <a:gridCol w="617769">
                  <a:extLst>
                    <a:ext uri="{9D8B030D-6E8A-4147-A177-3AD203B41FA5}">
                      <a16:colId xmlns:a16="http://schemas.microsoft.com/office/drawing/2014/main" val="20000"/>
                    </a:ext>
                  </a:extLst>
                </a:gridCol>
                <a:gridCol w="617769">
                  <a:extLst>
                    <a:ext uri="{9D8B030D-6E8A-4147-A177-3AD203B41FA5}">
                      <a16:colId xmlns:a16="http://schemas.microsoft.com/office/drawing/2014/main" val="1095246273"/>
                    </a:ext>
                  </a:extLst>
                </a:gridCol>
                <a:gridCol w="617769">
                  <a:extLst>
                    <a:ext uri="{9D8B030D-6E8A-4147-A177-3AD203B41FA5}">
                      <a16:colId xmlns:a16="http://schemas.microsoft.com/office/drawing/2014/main" val="1017201504"/>
                    </a:ext>
                  </a:extLst>
                </a:gridCol>
                <a:gridCol w="617769">
                  <a:extLst>
                    <a:ext uri="{9D8B030D-6E8A-4147-A177-3AD203B41FA5}">
                      <a16:colId xmlns:a16="http://schemas.microsoft.com/office/drawing/2014/main" val="20001"/>
                    </a:ext>
                  </a:extLst>
                </a:gridCol>
                <a:gridCol w="617769">
                  <a:extLst>
                    <a:ext uri="{9D8B030D-6E8A-4147-A177-3AD203B41FA5}">
                      <a16:colId xmlns:a16="http://schemas.microsoft.com/office/drawing/2014/main" val="1877602504"/>
                    </a:ext>
                  </a:extLst>
                </a:gridCol>
                <a:gridCol w="617769">
                  <a:extLst>
                    <a:ext uri="{9D8B030D-6E8A-4147-A177-3AD203B41FA5}">
                      <a16:colId xmlns:a16="http://schemas.microsoft.com/office/drawing/2014/main" val="1623918468"/>
                    </a:ext>
                  </a:extLst>
                </a:gridCol>
                <a:gridCol w="617769">
                  <a:extLst>
                    <a:ext uri="{9D8B030D-6E8A-4147-A177-3AD203B41FA5}">
                      <a16:colId xmlns:a16="http://schemas.microsoft.com/office/drawing/2014/main" val="20002"/>
                    </a:ext>
                  </a:extLst>
                </a:gridCol>
                <a:gridCol w="617769">
                  <a:extLst>
                    <a:ext uri="{9D8B030D-6E8A-4147-A177-3AD203B41FA5}">
                      <a16:colId xmlns:a16="http://schemas.microsoft.com/office/drawing/2014/main" val="2561803815"/>
                    </a:ext>
                  </a:extLst>
                </a:gridCol>
                <a:gridCol w="617769">
                  <a:extLst>
                    <a:ext uri="{9D8B030D-6E8A-4147-A177-3AD203B41FA5}">
                      <a16:colId xmlns:a16="http://schemas.microsoft.com/office/drawing/2014/main" val="4102822521"/>
                    </a:ext>
                  </a:extLst>
                </a:gridCol>
                <a:gridCol w="617769">
                  <a:extLst>
                    <a:ext uri="{9D8B030D-6E8A-4147-A177-3AD203B41FA5}">
                      <a16:colId xmlns:a16="http://schemas.microsoft.com/office/drawing/2014/main" val="2402364229"/>
                    </a:ext>
                  </a:extLst>
                </a:gridCol>
                <a:gridCol w="617769">
                  <a:extLst>
                    <a:ext uri="{9D8B030D-6E8A-4147-A177-3AD203B41FA5}">
                      <a16:colId xmlns:a16="http://schemas.microsoft.com/office/drawing/2014/main" val="20004"/>
                    </a:ext>
                  </a:extLst>
                </a:gridCol>
                <a:gridCol w="617769">
                  <a:extLst>
                    <a:ext uri="{9D8B030D-6E8A-4147-A177-3AD203B41FA5}">
                      <a16:colId xmlns:a16="http://schemas.microsoft.com/office/drawing/2014/main" val="1432910193"/>
                    </a:ext>
                  </a:extLst>
                </a:gridCol>
                <a:gridCol w="617769">
                  <a:extLst>
                    <a:ext uri="{9D8B030D-6E8A-4147-A177-3AD203B41FA5}">
                      <a16:colId xmlns:a16="http://schemas.microsoft.com/office/drawing/2014/main" val="725496868"/>
                    </a:ext>
                  </a:extLst>
                </a:gridCol>
              </a:tblGrid>
              <a:tr h="0">
                <a:tc>
                  <a:txBody>
                    <a:bodyPr/>
                    <a:lstStyle/>
                    <a:p>
                      <a:pPr algn="ctr" fontAlgn="b"/>
                      <a:r>
                        <a:rPr lang="es-CO" sz="1000" b="0" i="0" u="none" strike="noStrike" dirty="0">
                          <a:solidFill>
                            <a:srgbClr val="E95E09"/>
                          </a:solidFill>
                          <a:effectLst/>
                          <a:latin typeface="Century Gothic" panose="020B0502020202020204" pitchFamily="34" charset="0"/>
                        </a:rPr>
                        <a:t>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7,0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5,9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7,3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7,2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5,7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5,9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7,0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1" name="Text Box 11">
            <a:extLst>
              <a:ext uri="{FF2B5EF4-FFF2-40B4-BE49-F238E27FC236}">
                <a16:creationId xmlns:a16="http://schemas.microsoft.com/office/drawing/2014/main" id="{063CD5D4-0E39-9095-35E5-9694CDFFA10D}"/>
              </a:ext>
            </a:extLst>
          </p:cNvPr>
          <p:cNvSpPr txBox="1">
            <a:spLocks noChangeArrowheads="1"/>
          </p:cNvSpPr>
          <p:nvPr/>
        </p:nvSpPr>
        <p:spPr bwMode="auto">
          <a:xfrm>
            <a:off x="1441508" y="3101820"/>
            <a:ext cx="11528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rPr>
              <a:t>Promedio 1 a 10  </a:t>
            </a: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sym typeface="Wingdings" pitchFamily="2" charset="2"/>
              </a:rPr>
              <a:t></a:t>
            </a:r>
            <a:endPar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endParaRPr>
          </a:p>
        </p:txBody>
      </p:sp>
      <p:sp>
        <p:nvSpPr>
          <p:cNvPr id="23" name="Text Box 11">
            <a:extLst>
              <a:ext uri="{FF2B5EF4-FFF2-40B4-BE49-F238E27FC236}">
                <a16:creationId xmlns:a16="http://schemas.microsoft.com/office/drawing/2014/main" id="{0BA46443-FB80-6B48-7E5E-CABCAC7E9351}"/>
              </a:ext>
            </a:extLst>
          </p:cNvPr>
          <p:cNvSpPr txBox="1">
            <a:spLocks noChangeArrowheads="1"/>
          </p:cNvSpPr>
          <p:nvPr/>
        </p:nvSpPr>
        <p:spPr bwMode="auto">
          <a:xfrm>
            <a:off x="1375541" y="4655989"/>
            <a:ext cx="11528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rPr>
              <a:t>Promedio 1 a 10  </a:t>
            </a: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sym typeface="Wingdings" pitchFamily="2" charset="2"/>
              </a:rPr>
              <a:t></a:t>
            </a:r>
            <a:endPar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endParaRPr>
          </a:p>
        </p:txBody>
      </p:sp>
      <p:sp>
        <p:nvSpPr>
          <p:cNvPr id="32" name="Triángulo isósceles 31">
            <a:extLst>
              <a:ext uri="{FF2B5EF4-FFF2-40B4-BE49-F238E27FC236}">
                <a16:creationId xmlns:a16="http://schemas.microsoft.com/office/drawing/2014/main" id="{78EAE878-14D9-C97F-7B0D-8D03DDABBEA0}"/>
              </a:ext>
            </a:extLst>
          </p:cNvPr>
          <p:cNvSpPr/>
          <p:nvPr/>
        </p:nvSpPr>
        <p:spPr>
          <a:xfrm flipV="1">
            <a:off x="2952411" y="224130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ángulo: esquinas superiores redondeadas 38">
            <a:extLst>
              <a:ext uri="{FF2B5EF4-FFF2-40B4-BE49-F238E27FC236}">
                <a16:creationId xmlns:a16="http://schemas.microsoft.com/office/drawing/2014/main" id="{CF829211-F275-E7B8-AB2D-30C2E780A91F}"/>
              </a:ext>
            </a:extLst>
          </p:cNvPr>
          <p:cNvSpPr/>
          <p:nvPr/>
        </p:nvSpPr>
        <p:spPr>
          <a:xfrm rot="5400000">
            <a:off x="522205" y="948755"/>
            <a:ext cx="307779" cy="1352195"/>
          </a:xfrm>
          <a:prstGeom prst="round2SameRect">
            <a:avLst>
              <a:gd name="adj1" fmla="val 50000"/>
              <a:gd name="adj2" fmla="val 0"/>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 Box 8">
            <a:extLst>
              <a:ext uri="{FF2B5EF4-FFF2-40B4-BE49-F238E27FC236}">
                <a16:creationId xmlns:a16="http://schemas.microsoft.com/office/drawing/2014/main" id="{C6C642C2-0BA3-29FE-508C-5DAA72DC8CD9}"/>
              </a:ext>
            </a:extLst>
          </p:cNvPr>
          <p:cNvSpPr txBox="1">
            <a:spLocks noChangeArrowheads="1"/>
          </p:cNvSpPr>
          <p:nvPr/>
        </p:nvSpPr>
        <p:spPr bwMode="auto">
          <a:xfrm>
            <a:off x="0" y="1470962"/>
            <a:ext cx="887896" cy="307777"/>
          </a:xfrm>
          <a:prstGeom prst="rect">
            <a:avLst/>
          </a:prstGeom>
          <a:noFill/>
          <a:ln>
            <a:noFill/>
          </a:ln>
        </p:spPr>
        <p:txBody>
          <a:bodyPr wrap="square">
            <a:spAutoFit/>
          </a:bodyPr>
          <a:lstStyle>
            <a:lvl1pPr>
              <a:defRPr sz="2000" b="1">
                <a:solidFill>
                  <a:srgbClr val="FF6600"/>
                </a:solidFill>
                <a:latin typeface="Calibri" pitchFamily="34" charset="0"/>
                <a:cs typeface="Arial" charset="0"/>
              </a:defRPr>
            </a:lvl1pPr>
            <a:lvl2pPr marL="742950" indent="-285750">
              <a:defRPr sz="2000" b="1">
                <a:solidFill>
                  <a:srgbClr val="FF6600"/>
                </a:solidFill>
                <a:latin typeface="Calibri" pitchFamily="34" charset="0"/>
                <a:cs typeface="Arial" charset="0"/>
              </a:defRPr>
            </a:lvl2pPr>
            <a:lvl3pPr marL="1143000" indent="-228600">
              <a:defRPr sz="2000" b="1">
                <a:solidFill>
                  <a:srgbClr val="FF6600"/>
                </a:solidFill>
                <a:latin typeface="Calibri" pitchFamily="34" charset="0"/>
                <a:cs typeface="Arial" charset="0"/>
              </a:defRPr>
            </a:lvl3pPr>
            <a:lvl4pPr marL="1600200" indent="-228600">
              <a:defRPr sz="2000" b="1">
                <a:solidFill>
                  <a:srgbClr val="FF6600"/>
                </a:solidFill>
                <a:latin typeface="Calibri" pitchFamily="34" charset="0"/>
                <a:cs typeface="Arial" charset="0"/>
              </a:defRPr>
            </a:lvl4pPr>
            <a:lvl5pPr marL="2057400" indent="-228600">
              <a:defRPr sz="2000" b="1">
                <a:solidFill>
                  <a:srgbClr val="FF6600"/>
                </a:solidFill>
                <a:latin typeface="Calibri" pitchFamily="34" charset="0"/>
                <a:cs typeface="Arial" charset="0"/>
              </a:defRPr>
            </a:lvl5pPr>
            <a:lvl6pPr marL="2514600" indent="-228600" fontAlgn="base">
              <a:spcBef>
                <a:spcPct val="0"/>
              </a:spcBef>
              <a:spcAft>
                <a:spcPct val="0"/>
              </a:spcAft>
              <a:defRPr sz="2000" b="1">
                <a:solidFill>
                  <a:srgbClr val="FF6600"/>
                </a:solidFill>
                <a:latin typeface="Calibri" pitchFamily="34" charset="0"/>
                <a:cs typeface="Arial" charset="0"/>
              </a:defRPr>
            </a:lvl6pPr>
            <a:lvl7pPr marL="2971800" indent="-228600" fontAlgn="base">
              <a:spcBef>
                <a:spcPct val="0"/>
              </a:spcBef>
              <a:spcAft>
                <a:spcPct val="0"/>
              </a:spcAft>
              <a:defRPr sz="2000" b="1">
                <a:solidFill>
                  <a:srgbClr val="FF6600"/>
                </a:solidFill>
                <a:latin typeface="Calibri" pitchFamily="34" charset="0"/>
                <a:cs typeface="Arial" charset="0"/>
              </a:defRPr>
            </a:lvl7pPr>
            <a:lvl8pPr marL="3429000" indent="-228600" fontAlgn="base">
              <a:spcBef>
                <a:spcPct val="0"/>
              </a:spcBef>
              <a:spcAft>
                <a:spcPct val="0"/>
              </a:spcAft>
              <a:defRPr sz="2000" b="1">
                <a:solidFill>
                  <a:srgbClr val="FF6600"/>
                </a:solidFill>
                <a:latin typeface="Calibri" pitchFamily="34" charset="0"/>
                <a:cs typeface="Arial" charset="0"/>
              </a:defRPr>
            </a:lvl8pPr>
            <a:lvl9pPr marL="3886200" indent="-228600" fontAlgn="base">
              <a:spcBef>
                <a:spcPct val="0"/>
              </a:spcBef>
              <a:spcAft>
                <a:spcPct val="0"/>
              </a:spcAft>
              <a:defRPr sz="2000" b="1">
                <a:solidFill>
                  <a:srgbClr val="FF6600"/>
                </a:solidFill>
                <a:latin typeface="Calibr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rPr>
              <a:t>PRECIO</a:t>
            </a:r>
            <a:endParaRPr kumimoji="0" lang="es-ES" sz="1100" b="0" i="1"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endParaRPr>
          </a:p>
        </p:txBody>
      </p:sp>
      <p:sp>
        <p:nvSpPr>
          <p:cNvPr id="14" name="Text Box 11">
            <a:extLst>
              <a:ext uri="{FF2B5EF4-FFF2-40B4-BE49-F238E27FC236}">
                <a16:creationId xmlns:a16="http://schemas.microsoft.com/office/drawing/2014/main" id="{F9C34303-4A59-45D9-3EED-2E412ED1475D}"/>
              </a:ext>
            </a:extLst>
          </p:cNvPr>
          <p:cNvSpPr txBox="1">
            <a:spLocks noChangeArrowheads="1"/>
          </p:cNvSpPr>
          <p:nvPr/>
        </p:nvSpPr>
        <p:spPr bwMode="auto">
          <a:xfrm>
            <a:off x="1452883" y="1689046"/>
            <a:ext cx="11528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rPr>
              <a:t>Promedio 1 a 10  </a:t>
            </a: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sym typeface="Wingdings" pitchFamily="2" charset="2"/>
              </a:rPr>
              <a:t></a:t>
            </a:r>
            <a:endPar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endParaRPr>
          </a:p>
        </p:txBody>
      </p:sp>
      <p:grpSp>
        <p:nvGrpSpPr>
          <p:cNvPr id="47" name="Grupo 46">
            <a:extLst>
              <a:ext uri="{FF2B5EF4-FFF2-40B4-BE49-F238E27FC236}">
                <a16:creationId xmlns:a16="http://schemas.microsoft.com/office/drawing/2014/main" id="{D672D607-7CCF-85DC-508D-B1C663C45082}"/>
              </a:ext>
            </a:extLst>
          </p:cNvPr>
          <p:cNvGrpSpPr/>
          <p:nvPr/>
        </p:nvGrpSpPr>
        <p:grpSpPr>
          <a:xfrm>
            <a:off x="4352925" y="2010305"/>
            <a:ext cx="6225512" cy="4104745"/>
            <a:chOff x="4352925" y="2010305"/>
            <a:chExt cx="6225512" cy="4104745"/>
          </a:xfrm>
        </p:grpSpPr>
        <p:cxnSp>
          <p:nvCxnSpPr>
            <p:cNvPr id="42" name="Conector recto 41">
              <a:extLst>
                <a:ext uri="{FF2B5EF4-FFF2-40B4-BE49-F238E27FC236}">
                  <a16:creationId xmlns:a16="http://schemas.microsoft.com/office/drawing/2014/main" id="{761EDB43-02BB-E873-6C21-386611AF0BE0}"/>
                </a:ext>
              </a:extLst>
            </p:cNvPr>
            <p:cNvCxnSpPr/>
            <p:nvPr/>
          </p:nvCxnSpPr>
          <p:spPr>
            <a:xfrm>
              <a:off x="4352925"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2E2085A4-7FE8-1D73-9FE2-8133A52656BC}"/>
                </a:ext>
              </a:extLst>
            </p:cNvPr>
            <p:cNvCxnSpPr/>
            <p:nvPr/>
          </p:nvCxnSpPr>
          <p:spPr>
            <a:xfrm>
              <a:off x="6248400"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E45FF07E-019C-ACD7-6E5A-A5D5DFA4229F}"/>
                </a:ext>
              </a:extLst>
            </p:cNvPr>
            <p:cNvCxnSpPr/>
            <p:nvPr/>
          </p:nvCxnSpPr>
          <p:spPr>
            <a:xfrm>
              <a:off x="8086841"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805931D4-2405-9ACC-A2C8-0B0D60275954}"/>
                </a:ext>
              </a:extLst>
            </p:cNvPr>
            <p:cNvCxnSpPr/>
            <p:nvPr/>
          </p:nvCxnSpPr>
          <p:spPr>
            <a:xfrm>
              <a:off x="8713294" y="2010305"/>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50E71C5B-0B56-0BE3-CA57-20DB6D5688BC}"/>
                </a:ext>
              </a:extLst>
            </p:cNvPr>
            <p:cNvCxnSpPr/>
            <p:nvPr/>
          </p:nvCxnSpPr>
          <p:spPr>
            <a:xfrm>
              <a:off x="10578437"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9" name="Triángulo isósceles 48">
            <a:extLst>
              <a:ext uri="{FF2B5EF4-FFF2-40B4-BE49-F238E27FC236}">
                <a16:creationId xmlns:a16="http://schemas.microsoft.com/office/drawing/2014/main" id="{32873353-C8E0-DDE9-51DF-03EBDA615C87}"/>
              </a:ext>
            </a:extLst>
          </p:cNvPr>
          <p:cNvSpPr/>
          <p:nvPr/>
        </p:nvSpPr>
        <p:spPr>
          <a:xfrm flipV="1">
            <a:off x="4819291" y="2300647"/>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riángulo isósceles 49">
            <a:extLst>
              <a:ext uri="{FF2B5EF4-FFF2-40B4-BE49-F238E27FC236}">
                <a16:creationId xmlns:a16="http://schemas.microsoft.com/office/drawing/2014/main" id="{C195D423-F9B6-3F0D-4B73-D57567C3FE34}"/>
              </a:ext>
            </a:extLst>
          </p:cNvPr>
          <p:cNvSpPr/>
          <p:nvPr/>
        </p:nvSpPr>
        <p:spPr>
          <a:xfrm>
            <a:off x="6698090" y="3471572"/>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riángulo isósceles 53">
            <a:extLst>
              <a:ext uri="{FF2B5EF4-FFF2-40B4-BE49-F238E27FC236}">
                <a16:creationId xmlns:a16="http://schemas.microsoft.com/office/drawing/2014/main" id="{EC8D448B-6E8E-FBDA-E3F4-E24D2C408B17}"/>
              </a:ext>
            </a:extLst>
          </p:cNvPr>
          <p:cNvSpPr/>
          <p:nvPr/>
        </p:nvSpPr>
        <p:spPr>
          <a:xfrm flipV="1">
            <a:off x="6699390" y="2370573"/>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riángulo isósceles 55">
            <a:extLst>
              <a:ext uri="{FF2B5EF4-FFF2-40B4-BE49-F238E27FC236}">
                <a16:creationId xmlns:a16="http://schemas.microsoft.com/office/drawing/2014/main" id="{AD108CBE-7441-4D5F-BE0A-368C008D5A20}"/>
              </a:ext>
            </a:extLst>
          </p:cNvPr>
          <p:cNvSpPr/>
          <p:nvPr/>
        </p:nvSpPr>
        <p:spPr>
          <a:xfrm>
            <a:off x="9190697" y="3537390"/>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riángulo isósceles 36">
            <a:extLst>
              <a:ext uri="{FF2B5EF4-FFF2-40B4-BE49-F238E27FC236}">
                <a16:creationId xmlns:a16="http://schemas.microsoft.com/office/drawing/2014/main" id="{FB49746D-9DCC-B292-873D-7D0B69E13B5C}"/>
              </a:ext>
            </a:extLst>
          </p:cNvPr>
          <p:cNvSpPr/>
          <p:nvPr/>
        </p:nvSpPr>
        <p:spPr>
          <a:xfrm flipV="1">
            <a:off x="9190697" y="226549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8" name="66 Gráfico">
            <a:extLst>
              <a:ext uri="{FF2B5EF4-FFF2-40B4-BE49-F238E27FC236}">
                <a16:creationId xmlns:a16="http://schemas.microsoft.com/office/drawing/2014/main" id="{202ADED7-4A02-CBB5-79E9-498D00559FDE}"/>
              </a:ext>
            </a:extLst>
          </p:cNvPr>
          <p:cNvGraphicFramePr/>
          <p:nvPr/>
        </p:nvGraphicFramePr>
        <p:xfrm>
          <a:off x="2303064" y="3062958"/>
          <a:ext cx="9057663" cy="16792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1" name="Tabla 50">
            <a:extLst>
              <a:ext uri="{FF2B5EF4-FFF2-40B4-BE49-F238E27FC236}">
                <a16:creationId xmlns:a16="http://schemas.microsoft.com/office/drawing/2014/main" id="{C94C5E74-DCCE-5EC2-15C2-F3D3D36DF2A6}"/>
              </a:ext>
            </a:extLst>
          </p:cNvPr>
          <p:cNvGraphicFramePr>
            <a:graphicFrameLocks noGrp="1"/>
          </p:cNvGraphicFramePr>
          <p:nvPr/>
        </p:nvGraphicFramePr>
        <p:xfrm>
          <a:off x="2513243" y="3115304"/>
          <a:ext cx="8648766" cy="161925"/>
        </p:xfrm>
        <a:graphic>
          <a:graphicData uri="http://schemas.openxmlformats.org/drawingml/2006/table">
            <a:tbl>
              <a:tblPr firstRow="1" bandRow="1">
                <a:tableStyleId>{5C22544A-7EE6-4342-B048-85BDC9FD1C3A}</a:tableStyleId>
              </a:tblPr>
              <a:tblGrid>
                <a:gridCol w="617769">
                  <a:extLst>
                    <a:ext uri="{9D8B030D-6E8A-4147-A177-3AD203B41FA5}">
                      <a16:colId xmlns:a16="http://schemas.microsoft.com/office/drawing/2014/main" val="734718129"/>
                    </a:ext>
                  </a:extLst>
                </a:gridCol>
                <a:gridCol w="617769">
                  <a:extLst>
                    <a:ext uri="{9D8B030D-6E8A-4147-A177-3AD203B41FA5}">
                      <a16:colId xmlns:a16="http://schemas.microsoft.com/office/drawing/2014/main" val="20000"/>
                    </a:ext>
                  </a:extLst>
                </a:gridCol>
                <a:gridCol w="617769">
                  <a:extLst>
                    <a:ext uri="{9D8B030D-6E8A-4147-A177-3AD203B41FA5}">
                      <a16:colId xmlns:a16="http://schemas.microsoft.com/office/drawing/2014/main" val="1095246273"/>
                    </a:ext>
                  </a:extLst>
                </a:gridCol>
                <a:gridCol w="617769">
                  <a:extLst>
                    <a:ext uri="{9D8B030D-6E8A-4147-A177-3AD203B41FA5}">
                      <a16:colId xmlns:a16="http://schemas.microsoft.com/office/drawing/2014/main" val="1017201504"/>
                    </a:ext>
                  </a:extLst>
                </a:gridCol>
                <a:gridCol w="617769">
                  <a:extLst>
                    <a:ext uri="{9D8B030D-6E8A-4147-A177-3AD203B41FA5}">
                      <a16:colId xmlns:a16="http://schemas.microsoft.com/office/drawing/2014/main" val="20001"/>
                    </a:ext>
                  </a:extLst>
                </a:gridCol>
                <a:gridCol w="617769">
                  <a:extLst>
                    <a:ext uri="{9D8B030D-6E8A-4147-A177-3AD203B41FA5}">
                      <a16:colId xmlns:a16="http://schemas.microsoft.com/office/drawing/2014/main" val="1877602504"/>
                    </a:ext>
                  </a:extLst>
                </a:gridCol>
                <a:gridCol w="617769">
                  <a:extLst>
                    <a:ext uri="{9D8B030D-6E8A-4147-A177-3AD203B41FA5}">
                      <a16:colId xmlns:a16="http://schemas.microsoft.com/office/drawing/2014/main" val="1623918468"/>
                    </a:ext>
                  </a:extLst>
                </a:gridCol>
                <a:gridCol w="617769">
                  <a:extLst>
                    <a:ext uri="{9D8B030D-6E8A-4147-A177-3AD203B41FA5}">
                      <a16:colId xmlns:a16="http://schemas.microsoft.com/office/drawing/2014/main" val="20002"/>
                    </a:ext>
                  </a:extLst>
                </a:gridCol>
                <a:gridCol w="617769">
                  <a:extLst>
                    <a:ext uri="{9D8B030D-6E8A-4147-A177-3AD203B41FA5}">
                      <a16:colId xmlns:a16="http://schemas.microsoft.com/office/drawing/2014/main" val="2561803815"/>
                    </a:ext>
                  </a:extLst>
                </a:gridCol>
                <a:gridCol w="617769">
                  <a:extLst>
                    <a:ext uri="{9D8B030D-6E8A-4147-A177-3AD203B41FA5}">
                      <a16:colId xmlns:a16="http://schemas.microsoft.com/office/drawing/2014/main" val="4102822521"/>
                    </a:ext>
                  </a:extLst>
                </a:gridCol>
                <a:gridCol w="617769">
                  <a:extLst>
                    <a:ext uri="{9D8B030D-6E8A-4147-A177-3AD203B41FA5}">
                      <a16:colId xmlns:a16="http://schemas.microsoft.com/office/drawing/2014/main" val="2402364229"/>
                    </a:ext>
                  </a:extLst>
                </a:gridCol>
                <a:gridCol w="617769">
                  <a:extLst>
                    <a:ext uri="{9D8B030D-6E8A-4147-A177-3AD203B41FA5}">
                      <a16:colId xmlns:a16="http://schemas.microsoft.com/office/drawing/2014/main" val="20004"/>
                    </a:ext>
                  </a:extLst>
                </a:gridCol>
                <a:gridCol w="617769">
                  <a:extLst>
                    <a:ext uri="{9D8B030D-6E8A-4147-A177-3AD203B41FA5}">
                      <a16:colId xmlns:a16="http://schemas.microsoft.com/office/drawing/2014/main" val="1432910193"/>
                    </a:ext>
                  </a:extLst>
                </a:gridCol>
                <a:gridCol w="617769">
                  <a:extLst>
                    <a:ext uri="{9D8B030D-6E8A-4147-A177-3AD203B41FA5}">
                      <a16:colId xmlns:a16="http://schemas.microsoft.com/office/drawing/2014/main" val="725496868"/>
                    </a:ext>
                  </a:extLst>
                </a:gridCol>
              </a:tblGrid>
              <a:tr h="0">
                <a:tc>
                  <a:txBody>
                    <a:bodyPr/>
                    <a:lstStyle/>
                    <a:p>
                      <a:pPr algn="ctr" fontAlgn="b"/>
                      <a:r>
                        <a:rPr lang="es-CO" sz="1000" b="0" i="0" u="none" strike="noStrike" dirty="0">
                          <a:solidFill>
                            <a:srgbClr val="E95E09"/>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9,0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9,0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7,9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52" name="66 Gráfico">
            <a:extLst>
              <a:ext uri="{FF2B5EF4-FFF2-40B4-BE49-F238E27FC236}">
                <a16:creationId xmlns:a16="http://schemas.microsoft.com/office/drawing/2014/main" id="{DCBDB35A-954C-EA7F-5B6F-7E0772AB0206}"/>
              </a:ext>
            </a:extLst>
          </p:cNvPr>
          <p:cNvGraphicFramePr/>
          <p:nvPr/>
        </p:nvGraphicFramePr>
        <p:xfrm>
          <a:off x="2303064" y="4604940"/>
          <a:ext cx="9057663" cy="16792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3" name="Tabla 52">
            <a:extLst>
              <a:ext uri="{FF2B5EF4-FFF2-40B4-BE49-F238E27FC236}">
                <a16:creationId xmlns:a16="http://schemas.microsoft.com/office/drawing/2014/main" id="{0E2308AA-4212-AC93-04B7-51C31A339503}"/>
              </a:ext>
            </a:extLst>
          </p:cNvPr>
          <p:cNvGraphicFramePr>
            <a:graphicFrameLocks noGrp="1"/>
          </p:cNvGraphicFramePr>
          <p:nvPr/>
        </p:nvGraphicFramePr>
        <p:xfrm>
          <a:off x="2526306" y="4670349"/>
          <a:ext cx="8648766" cy="161925"/>
        </p:xfrm>
        <a:graphic>
          <a:graphicData uri="http://schemas.openxmlformats.org/drawingml/2006/table">
            <a:tbl>
              <a:tblPr firstRow="1" bandRow="1">
                <a:tableStyleId>{5C22544A-7EE6-4342-B048-85BDC9FD1C3A}</a:tableStyleId>
              </a:tblPr>
              <a:tblGrid>
                <a:gridCol w="617769">
                  <a:extLst>
                    <a:ext uri="{9D8B030D-6E8A-4147-A177-3AD203B41FA5}">
                      <a16:colId xmlns:a16="http://schemas.microsoft.com/office/drawing/2014/main" val="734718129"/>
                    </a:ext>
                  </a:extLst>
                </a:gridCol>
                <a:gridCol w="617769">
                  <a:extLst>
                    <a:ext uri="{9D8B030D-6E8A-4147-A177-3AD203B41FA5}">
                      <a16:colId xmlns:a16="http://schemas.microsoft.com/office/drawing/2014/main" val="20000"/>
                    </a:ext>
                  </a:extLst>
                </a:gridCol>
                <a:gridCol w="617769">
                  <a:extLst>
                    <a:ext uri="{9D8B030D-6E8A-4147-A177-3AD203B41FA5}">
                      <a16:colId xmlns:a16="http://schemas.microsoft.com/office/drawing/2014/main" val="1095246273"/>
                    </a:ext>
                  </a:extLst>
                </a:gridCol>
                <a:gridCol w="617769">
                  <a:extLst>
                    <a:ext uri="{9D8B030D-6E8A-4147-A177-3AD203B41FA5}">
                      <a16:colId xmlns:a16="http://schemas.microsoft.com/office/drawing/2014/main" val="1017201504"/>
                    </a:ext>
                  </a:extLst>
                </a:gridCol>
                <a:gridCol w="617769">
                  <a:extLst>
                    <a:ext uri="{9D8B030D-6E8A-4147-A177-3AD203B41FA5}">
                      <a16:colId xmlns:a16="http://schemas.microsoft.com/office/drawing/2014/main" val="20001"/>
                    </a:ext>
                  </a:extLst>
                </a:gridCol>
                <a:gridCol w="617769">
                  <a:extLst>
                    <a:ext uri="{9D8B030D-6E8A-4147-A177-3AD203B41FA5}">
                      <a16:colId xmlns:a16="http://schemas.microsoft.com/office/drawing/2014/main" val="1877602504"/>
                    </a:ext>
                  </a:extLst>
                </a:gridCol>
                <a:gridCol w="617769">
                  <a:extLst>
                    <a:ext uri="{9D8B030D-6E8A-4147-A177-3AD203B41FA5}">
                      <a16:colId xmlns:a16="http://schemas.microsoft.com/office/drawing/2014/main" val="1623918468"/>
                    </a:ext>
                  </a:extLst>
                </a:gridCol>
                <a:gridCol w="617769">
                  <a:extLst>
                    <a:ext uri="{9D8B030D-6E8A-4147-A177-3AD203B41FA5}">
                      <a16:colId xmlns:a16="http://schemas.microsoft.com/office/drawing/2014/main" val="20002"/>
                    </a:ext>
                  </a:extLst>
                </a:gridCol>
                <a:gridCol w="617769">
                  <a:extLst>
                    <a:ext uri="{9D8B030D-6E8A-4147-A177-3AD203B41FA5}">
                      <a16:colId xmlns:a16="http://schemas.microsoft.com/office/drawing/2014/main" val="2561803815"/>
                    </a:ext>
                  </a:extLst>
                </a:gridCol>
                <a:gridCol w="617769">
                  <a:extLst>
                    <a:ext uri="{9D8B030D-6E8A-4147-A177-3AD203B41FA5}">
                      <a16:colId xmlns:a16="http://schemas.microsoft.com/office/drawing/2014/main" val="4102822521"/>
                    </a:ext>
                  </a:extLst>
                </a:gridCol>
                <a:gridCol w="617769">
                  <a:extLst>
                    <a:ext uri="{9D8B030D-6E8A-4147-A177-3AD203B41FA5}">
                      <a16:colId xmlns:a16="http://schemas.microsoft.com/office/drawing/2014/main" val="2402364229"/>
                    </a:ext>
                  </a:extLst>
                </a:gridCol>
                <a:gridCol w="617769">
                  <a:extLst>
                    <a:ext uri="{9D8B030D-6E8A-4147-A177-3AD203B41FA5}">
                      <a16:colId xmlns:a16="http://schemas.microsoft.com/office/drawing/2014/main" val="20004"/>
                    </a:ext>
                  </a:extLst>
                </a:gridCol>
                <a:gridCol w="617769">
                  <a:extLst>
                    <a:ext uri="{9D8B030D-6E8A-4147-A177-3AD203B41FA5}">
                      <a16:colId xmlns:a16="http://schemas.microsoft.com/office/drawing/2014/main" val="1432910193"/>
                    </a:ext>
                  </a:extLst>
                </a:gridCol>
                <a:gridCol w="617769">
                  <a:extLst>
                    <a:ext uri="{9D8B030D-6E8A-4147-A177-3AD203B41FA5}">
                      <a16:colId xmlns:a16="http://schemas.microsoft.com/office/drawing/2014/main" val="725496868"/>
                    </a:ext>
                  </a:extLst>
                </a:gridCol>
              </a:tblGrid>
              <a:tr h="0">
                <a:tc>
                  <a:txBody>
                    <a:bodyPr/>
                    <a:lstStyle/>
                    <a:p>
                      <a:pPr algn="ctr" fontAlgn="b"/>
                      <a:r>
                        <a:rPr lang="es-CO" sz="1000" b="0" i="0" u="none" strike="noStrike" dirty="0">
                          <a:solidFill>
                            <a:srgbClr val="E95E09"/>
                          </a:solidFill>
                          <a:effectLst/>
                          <a:latin typeface="Century Gothic" panose="020B0502020202020204" pitchFamily="34" charset="0"/>
                        </a:rPr>
                        <a:t>9,0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9,1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9,0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7,8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7,5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Text Box 11">
            <a:extLst>
              <a:ext uri="{FF2B5EF4-FFF2-40B4-BE49-F238E27FC236}">
                <a16:creationId xmlns:a16="http://schemas.microsoft.com/office/drawing/2014/main" id="{09833E92-9F21-6CA8-F5E7-FA619DD90D70}"/>
              </a:ext>
            </a:extLst>
          </p:cNvPr>
          <p:cNvSpPr txBox="1">
            <a:spLocks noChangeArrowheads="1"/>
          </p:cNvSpPr>
          <p:nvPr/>
        </p:nvSpPr>
        <p:spPr bwMode="auto">
          <a:xfrm>
            <a:off x="2039035" y="5835689"/>
            <a:ext cx="4876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10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BASE</a:t>
            </a:r>
          </a:p>
        </p:txBody>
      </p:sp>
      <p:graphicFrame>
        <p:nvGraphicFramePr>
          <p:cNvPr id="26" name="Tabla 25">
            <a:extLst>
              <a:ext uri="{FF2B5EF4-FFF2-40B4-BE49-F238E27FC236}">
                <a16:creationId xmlns:a16="http://schemas.microsoft.com/office/drawing/2014/main" id="{2CDE6860-EAB9-1ADA-0E27-4138A89AB131}"/>
              </a:ext>
            </a:extLst>
          </p:cNvPr>
          <p:cNvGraphicFramePr>
            <a:graphicFrameLocks noGrp="1"/>
          </p:cNvGraphicFramePr>
          <p:nvPr/>
        </p:nvGraphicFramePr>
        <p:xfrm>
          <a:off x="2605763" y="6098005"/>
          <a:ext cx="8948062" cy="182880"/>
        </p:xfrm>
        <a:graphic>
          <a:graphicData uri="http://schemas.openxmlformats.org/drawingml/2006/table">
            <a:tbl>
              <a:tblPr>
                <a:tableStyleId>{5C22544A-7EE6-4342-B048-85BDC9FD1C3A}</a:tableStyleId>
              </a:tblPr>
              <a:tblGrid>
                <a:gridCol w="1747162">
                  <a:extLst>
                    <a:ext uri="{9D8B030D-6E8A-4147-A177-3AD203B41FA5}">
                      <a16:colId xmlns:a16="http://schemas.microsoft.com/office/drawing/2014/main" val="20000"/>
                    </a:ext>
                  </a:extLst>
                </a:gridCol>
                <a:gridCol w="188595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815240">
                  <a:extLst>
                    <a:ext uri="{9D8B030D-6E8A-4147-A177-3AD203B41FA5}">
                      <a16:colId xmlns:a16="http://schemas.microsoft.com/office/drawing/2014/main" val="20004"/>
                    </a:ext>
                  </a:extLst>
                </a:gridCol>
                <a:gridCol w="1661260">
                  <a:extLst>
                    <a:ext uri="{9D8B030D-6E8A-4147-A177-3AD203B41FA5}">
                      <a16:colId xmlns:a16="http://schemas.microsoft.com/office/drawing/2014/main" val="20005"/>
                    </a:ext>
                  </a:extLst>
                </a:gridCol>
                <a:gridCol w="1085850">
                  <a:extLst>
                    <a:ext uri="{9D8B030D-6E8A-4147-A177-3AD203B41FA5}">
                      <a16:colId xmlns:a16="http://schemas.microsoft.com/office/drawing/2014/main" val="20007"/>
                    </a:ext>
                  </a:extLst>
                </a:gridCol>
              </a:tblGrid>
              <a:tr h="0">
                <a:tc>
                  <a:txBody>
                    <a:bodyPr/>
                    <a:lstStyle/>
                    <a:p>
                      <a:pPr algn="ctr" fontAlgn="b"/>
                      <a:r>
                        <a:rPr lang="es-CO" sz="1200" b="1" i="0" u="none" strike="noStrike" dirty="0">
                          <a:effectLst/>
                          <a:latin typeface="Century Gothic" panose="020B0502020202020204" pitchFamily="34" charset="0"/>
                        </a:rPr>
                        <a:t>La </a:t>
                      </a:r>
                      <a:r>
                        <a:rPr lang="es-CO" sz="1200" b="1" i="0" u="none" strike="noStrike" dirty="0" err="1">
                          <a:effectLst/>
                          <a:latin typeface="Century Gothic" panose="020B0502020202020204" pitchFamily="34" charset="0"/>
                        </a:rPr>
                        <a:t>Santé</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err="1">
                          <a:effectLst/>
                          <a:latin typeface="Century Gothic" panose="020B0502020202020204" pitchFamily="34" charset="0"/>
                        </a:rPr>
                        <a:t>Genfar</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Mk</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Memphis</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American Generics</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Laproff</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7" name="Tabla 26">
            <a:extLst>
              <a:ext uri="{FF2B5EF4-FFF2-40B4-BE49-F238E27FC236}">
                <a16:creationId xmlns:a16="http://schemas.microsoft.com/office/drawing/2014/main" id="{9449A683-7DFE-0369-AE20-0A1A32CCD15E}"/>
              </a:ext>
            </a:extLst>
          </p:cNvPr>
          <p:cNvGraphicFramePr>
            <a:graphicFrameLocks noGrp="1"/>
          </p:cNvGraphicFramePr>
          <p:nvPr/>
        </p:nvGraphicFramePr>
        <p:xfrm>
          <a:off x="2539368" y="5889505"/>
          <a:ext cx="8719179" cy="169545"/>
        </p:xfrm>
        <a:graphic>
          <a:graphicData uri="http://schemas.openxmlformats.org/drawingml/2006/table">
            <a:tbl>
              <a:tblPr firstRow="1" bandRow="1">
                <a:tableStyleId>{5C22544A-7EE6-4342-B048-85BDC9FD1C3A}</a:tableStyleId>
              </a:tblPr>
              <a:tblGrid>
                <a:gridCol w="537207">
                  <a:extLst>
                    <a:ext uri="{9D8B030D-6E8A-4147-A177-3AD203B41FA5}">
                      <a16:colId xmlns:a16="http://schemas.microsoft.com/office/drawing/2014/main" val="1233951879"/>
                    </a:ext>
                  </a:extLst>
                </a:gridCol>
                <a:gridCol w="631287">
                  <a:extLst>
                    <a:ext uri="{9D8B030D-6E8A-4147-A177-3AD203B41FA5}">
                      <a16:colId xmlns:a16="http://schemas.microsoft.com/office/drawing/2014/main" val="20000"/>
                    </a:ext>
                  </a:extLst>
                </a:gridCol>
                <a:gridCol w="618909">
                  <a:extLst>
                    <a:ext uri="{9D8B030D-6E8A-4147-A177-3AD203B41FA5}">
                      <a16:colId xmlns:a16="http://schemas.microsoft.com/office/drawing/2014/main" val="1095246273"/>
                    </a:ext>
                  </a:extLst>
                </a:gridCol>
                <a:gridCol w="594152">
                  <a:extLst>
                    <a:ext uri="{9D8B030D-6E8A-4147-A177-3AD203B41FA5}">
                      <a16:colId xmlns:a16="http://schemas.microsoft.com/office/drawing/2014/main" val="1802013574"/>
                    </a:ext>
                  </a:extLst>
                </a:gridCol>
                <a:gridCol w="680800">
                  <a:extLst>
                    <a:ext uri="{9D8B030D-6E8A-4147-A177-3AD203B41FA5}">
                      <a16:colId xmlns:a16="http://schemas.microsoft.com/office/drawing/2014/main" val="20001"/>
                    </a:ext>
                  </a:extLst>
                </a:gridCol>
                <a:gridCol w="643665">
                  <a:extLst>
                    <a:ext uri="{9D8B030D-6E8A-4147-A177-3AD203B41FA5}">
                      <a16:colId xmlns:a16="http://schemas.microsoft.com/office/drawing/2014/main" val="1877602504"/>
                    </a:ext>
                  </a:extLst>
                </a:gridCol>
                <a:gridCol w="643665">
                  <a:extLst>
                    <a:ext uri="{9D8B030D-6E8A-4147-A177-3AD203B41FA5}">
                      <a16:colId xmlns:a16="http://schemas.microsoft.com/office/drawing/2014/main" val="300809291"/>
                    </a:ext>
                  </a:extLst>
                </a:gridCol>
                <a:gridCol w="618909">
                  <a:extLst>
                    <a:ext uri="{9D8B030D-6E8A-4147-A177-3AD203B41FA5}">
                      <a16:colId xmlns:a16="http://schemas.microsoft.com/office/drawing/2014/main" val="20002"/>
                    </a:ext>
                  </a:extLst>
                </a:gridCol>
                <a:gridCol w="618909">
                  <a:extLst>
                    <a:ext uri="{9D8B030D-6E8A-4147-A177-3AD203B41FA5}">
                      <a16:colId xmlns:a16="http://schemas.microsoft.com/office/drawing/2014/main" val="2561803815"/>
                    </a:ext>
                  </a:extLst>
                </a:gridCol>
                <a:gridCol w="643665">
                  <a:extLst>
                    <a:ext uri="{9D8B030D-6E8A-4147-A177-3AD203B41FA5}">
                      <a16:colId xmlns:a16="http://schemas.microsoft.com/office/drawing/2014/main" val="2146454372"/>
                    </a:ext>
                  </a:extLst>
                </a:gridCol>
                <a:gridCol w="594152">
                  <a:extLst>
                    <a:ext uri="{9D8B030D-6E8A-4147-A177-3AD203B41FA5}">
                      <a16:colId xmlns:a16="http://schemas.microsoft.com/office/drawing/2014/main" val="20004"/>
                    </a:ext>
                  </a:extLst>
                </a:gridCol>
                <a:gridCol w="705556">
                  <a:extLst>
                    <a:ext uri="{9D8B030D-6E8A-4147-A177-3AD203B41FA5}">
                      <a16:colId xmlns:a16="http://schemas.microsoft.com/office/drawing/2014/main" val="1432910193"/>
                    </a:ext>
                  </a:extLst>
                </a:gridCol>
                <a:gridCol w="581773">
                  <a:extLst>
                    <a:ext uri="{9D8B030D-6E8A-4147-A177-3AD203B41FA5}">
                      <a16:colId xmlns:a16="http://schemas.microsoft.com/office/drawing/2014/main" val="3674063739"/>
                    </a:ext>
                  </a:extLst>
                </a:gridCol>
                <a:gridCol w="606530">
                  <a:extLst>
                    <a:ext uri="{9D8B030D-6E8A-4147-A177-3AD203B41FA5}">
                      <a16:colId xmlns:a16="http://schemas.microsoft.com/office/drawing/2014/main" val="20005"/>
                    </a:ext>
                  </a:extLst>
                </a:gridCol>
              </a:tblGrid>
              <a:tr h="0">
                <a:tc>
                  <a:txBody>
                    <a:bodyPr/>
                    <a:lstStyle/>
                    <a:p>
                      <a:pPr algn="ctr" fontAlgn="b"/>
                      <a:r>
                        <a:rPr lang="es-CO" sz="1050" b="0" i="0" u="none" strike="noStrike" dirty="0">
                          <a:solidFill>
                            <a:srgbClr val="162B60"/>
                          </a:solidFill>
                          <a:effectLst/>
                          <a:latin typeface="Century Gothic" panose="020B0502020202020204" pitchFamily="34" charset="0"/>
                        </a:rPr>
                        <a:t>153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164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162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rgbClr val="162B60"/>
                          </a:solidFill>
                          <a:effectLst/>
                          <a:latin typeface="Century Gothic" panose="020B0502020202020204" pitchFamily="34" charset="0"/>
                        </a:rPr>
                        <a:t>121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103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126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rgbClr val="162B60"/>
                          </a:solidFill>
                          <a:effectLst/>
                          <a:latin typeface="Century Gothic" panose="020B0502020202020204" pitchFamily="34" charset="0"/>
                        </a:rPr>
                        <a:t>107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93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110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rgbClr val="162B60"/>
                          </a:solidFill>
                          <a:effectLst/>
                          <a:latin typeface="Century Gothic" panose="020B0502020202020204" pitchFamily="34" charset="0"/>
                        </a:rPr>
                        <a:t>49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rgbClr val="162B60"/>
                          </a:solidFill>
                          <a:effectLst/>
                          <a:latin typeface="Century Gothic" panose="020B0502020202020204" pitchFamily="34" charset="0"/>
                        </a:rPr>
                        <a:t>40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31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chemeClr val="bg1">
                              <a:lumMod val="50000"/>
                            </a:schemeClr>
                          </a:solidFill>
                          <a:effectLst/>
                          <a:latin typeface="Century Gothic" panose="020B0502020202020204" pitchFamily="34" charset="0"/>
                        </a:rPr>
                        <a:t>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50" b="0" i="0" u="none" strike="noStrike" dirty="0">
                          <a:solidFill>
                            <a:srgbClr val="162B60"/>
                          </a:solidFill>
                          <a:effectLst/>
                          <a:latin typeface="Century Gothic" panose="020B0502020202020204" pitchFamily="34" charset="0"/>
                        </a:rPr>
                        <a:t>53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pic>
        <p:nvPicPr>
          <p:cNvPr id="48" name="Imagen 47">
            <a:extLst>
              <a:ext uri="{FF2B5EF4-FFF2-40B4-BE49-F238E27FC236}">
                <a16:creationId xmlns:a16="http://schemas.microsoft.com/office/drawing/2014/main" id="{DDB55850-80F5-0700-35A3-C1CA88F7EA4E}"/>
              </a:ext>
            </a:extLst>
          </p:cNvPr>
          <p:cNvPicPr>
            <a:picLocks noChangeAspect="1"/>
          </p:cNvPicPr>
          <p:nvPr/>
        </p:nvPicPr>
        <p:blipFill>
          <a:blip r:embed="rId5">
            <a:duotone>
              <a:srgbClr val="FFC000">
                <a:shade val="45000"/>
                <a:satMod val="135000"/>
              </a:srgbClr>
              <a:prstClr val="white"/>
            </a:duotone>
          </a:blip>
          <a:stretch>
            <a:fillRect/>
          </a:stretch>
        </p:blipFill>
        <p:spPr>
          <a:xfrm>
            <a:off x="9704222" y="58930"/>
            <a:ext cx="422648" cy="422648"/>
          </a:xfrm>
          <a:prstGeom prst="rect">
            <a:avLst/>
          </a:prstGeom>
        </p:spPr>
      </p:pic>
      <p:sp>
        <p:nvSpPr>
          <p:cNvPr id="55"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57"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58" name="Triángulo isósceles 57">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riángulo isósceles 58">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CuadroTexto 59"/>
          <p:cNvSpPr txBox="1"/>
          <p:nvPr/>
        </p:nvSpPr>
        <p:spPr>
          <a:xfrm>
            <a:off x="91794" y="630987"/>
            <a:ext cx="1184599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percepción de precios bajos se reduce significativamente en todas las marcas con comparativo del año 2022, lo cual desde los usuarios hace que los genéricos enfrenten retos para consolidar sus diferenciales para que se vea sustentada la mayor inversión que realizan los consumidores en sus productos.</a:t>
            </a:r>
          </a:p>
        </p:txBody>
      </p:sp>
      <p:graphicFrame>
        <p:nvGraphicFramePr>
          <p:cNvPr id="2" name="Tabla 4">
            <a:extLst>
              <a:ext uri="{FF2B5EF4-FFF2-40B4-BE49-F238E27FC236}">
                <a16:creationId xmlns:a16="http://schemas.microsoft.com/office/drawing/2014/main" id="{D55F1CA2-2A55-F082-B8A5-762B487D341C}"/>
              </a:ext>
            </a:extLst>
          </p:cNvPr>
          <p:cNvGraphicFramePr>
            <a:graphicFrameLocks noGrp="1"/>
          </p:cNvGraphicFramePr>
          <p:nvPr/>
        </p:nvGraphicFramePr>
        <p:xfrm>
          <a:off x="5708798" y="109365"/>
          <a:ext cx="1423302" cy="508138"/>
        </p:xfrm>
        <a:graphic>
          <a:graphicData uri="http://schemas.openxmlformats.org/drawingml/2006/table">
            <a:tbl>
              <a:tblPr firstRow="1" bandRow="1">
                <a:tableStyleId>{5C22544A-7EE6-4342-B048-85BDC9FD1C3A}</a:tableStyleId>
              </a:tblPr>
              <a:tblGrid>
                <a:gridCol w="468630">
                  <a:extLst>
                    <a:ext uri="{9D8B030D-6E8A-4147-A177-3AD203B41FA5}">
                      <a16:colId xmlns:a16="http://schemas.microsoft.com/office/drawing/2014/main" val="649360237"/>
                    </a:ext>
                  </a:extLst>
                </a:gridCol>
                <a:gridCol w="477336">
                  <a:extLst>
                    <a:ext uri="{9D8B030D-6E8A-4147-A177-3AD203B41FA5}">
                      <a16:colId xmlns:a16="http://schemas.microsoft.com/office/drawing/2014/main" val="20001"/>
                    </a:ext>
                  </a:extLst>
                </a:gridCol>
                <a:gridCol w="477336">
                  <a:extLst>
                    <a:ext uri="{9D8B030D-6E8A-4147-A177-3AD203B41FA5}">
                      <a16:colId xmlns:a16="http://schemas.microsoft.com/office/drawing/2014/main" val="20002"/>
                    </a:ext>
                  </a:extLst>
                </a:gridCol>
              </a:tblGrid>
              <a:tr h="0">
                <a:tc>
                  <a:txBody>
                    <a:bodyPr/>
                    <a:lstStyle/>
                    <a:p>
                      <a:endParaRPr lang="es-CO" sz="300" b="0" dirty="0">
                        <a:solidFill>
                          <a:schemeClr val="tx1"/>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2B60"/>
                    </a:solidFill>
                  </a:tcPr>
                </a:tc>
                <a:tc>
                  <a:txBody>
                    <a:bodyPr/>
                    <a:lstStyle/>
                    <a:p>
                      <a:endParaRPr lang="es-CO" sz="9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A100"/>
                    </a:solidFill>
                  </a:tcPr>
                </a:tc>
                <a:tc>
                  <a:txBody>
                    <a:bodyPr/>
                    <a:lstStyle/>
                    <a:p>
                      <a:endParaRPr lang="es-CO" sz="9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1B1B1"/>
                    </a:solidFill>
                  </a:tcPr>
                </a:tc>
                <a:extLst>
                  <a:ext uri="{0D108BD9-81ED-4DB2-BD59-A6C34878D82A}">
                    <a16:rowId xmlns:a16="http://schemas.microsoft.com/office/drawing/2014/main" val="464886214"/>
                  </a:ext>
                </a:extLst>
              </a:tr>
              <a:tr h="279538">
                <a:tc>
                  <a:txBody>
                    <a:bodyPr/>
                    <a:lstStyle/>
                    <a:p>
                      <a:r>
                        <a:rPr lang="es-CO" sz="900" b="0" dirty="0">
                          <a:solidFill>
                            <a:schemeClr val="tx1"/>
                          </a:solidFill>
                          <a:latin typeface="Century Gothic" panose="020B0502020202020204" pitchFamily="34" charset="0"/>
                        </a:rPr>
                        <a:t>2025</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CO" sz="900" b="0" dirty="0">
                          <a:solidFill>
                            <a:schemeClr val="tx1"/>
                          </a:solidFill>
                          <a:latin typeface="Century Gothic" panose="020B0502020202020204" pitchFamily="34" charset="0"/>
                        </a:rPr>
                        <a:t>2022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CO" sz="900" b="0" dirty="0">
                          <a:solidFill>
                            <a:schemeClr val="tx1"/>
                          </a:solidFill>
                          <a:latin typeface="Century Gothic" panose="020B0502020202020204" pitchFamily="34" charset="0"/>
                        </a:rPr>
                        <a:t>2020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73926166"/>
                  </a:ext>
                </a:extLst>
              </a:tr>
            </a:tbl>
          </a:graphicData>
        </a:graphic>
      </p:graphicFrame>
    </p:spTree>
    <p:extLst>
      <p:ext uri="{BB962C8B-B14F-4D97-AF65-F5344CB8AC3E}">
        <p14:creationId xmlns:p14="http://schemas.microsoft.com/office/powerpoint/2010/main" val="449582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49691-6056-34A8-0A2C-3D1041129F66}"/>
            </a:ext>
          </a:extLst>
        </p:cNvPr>
        <p:cNvGrpSpPr/>
        <p:nvPr/>
      </p:nvGrpSpPr>
      <p:grpSpPr>
        <a:xfrm>
          <a:off x="0" y="0"/>
          <a:ext cx="0" cy="0"/>
          <a:chOff x="0" y="0"/>
          <a:chExt cx="0" cy="0"/>
        </a:xfrm>
      </p:grpSpPr>
      <p:sp>
        <p:nvSpPr>
          <p:cNvPr id="41" name="Rectángulo: esquinas superiores redondeadas 40">
            <a:extLst>
              <a:ext uri="{FF2B5EF4-FFF2-40B4-BE49-F238E27FC236}">
                <a16:creationId xmlns:a16="http://schemas.microsoft.com/office/drawing/2014/main" id="{A39EAFC8-3E07-E79F-9B96-3DFA8C4D87D7}"/>
              </a:ext>
            </a:extLst>
          </p:cNvPr>
          <p:cNvSpPr/>
          <p:nvPr/>
        </p:nvSpPr>
        <p:spPr>
          <a:xfrm rot="5400000">
            <a:off x="522205" y="4120044"/>
            <a:ext cx="307779" cy="1352195"/>
          </a:xfrm>
          <a:prstGeom prst="round2SameRect">
            <a:avLst>
              <a:gd name="adj1" fmla="val 50000"/>
              <a:gd name="adj2" fmla="val 0"/>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ángulo: esquinas superiores redondeadas 39">
            <a:extLst>
              <a:ext uri="{FF2B5EF4-FFF2-40B4-BE49-F238E27FC236}">
                <a16:creationId xmlns:a16="http://schemas.microsoft.com/office/drawing/2014/main" id="{FC42494D-5AA5-DA6E-890C-E659B2E8C464}"/>
              </a:ext>
            </a:extLst>
          </p:cNvPr>
          <p:cNvSpPr/>
          <p:nvPr/>
        </p:nvSpPr>
        <p:spPr>
          <a:xfrm rot="5400000">
            <a:off x="522205" y="2533946"/>
            <a:ext cx="307779" cy="1352195"/>
          </a:xfrm>
          <a:prstGeom prst="round2SameRect">
            <a:avLst>
              <a:gd name="adj1" fmla="val 50000"/>
              <a:gd name="adj2" fmla="val 0"/>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916C1633-757F-4063-FC4D-8403523FA050}"/>
              </a:ext>
            </a:extLst>
          </p:cNvPr>
          <p:cNvSpPr txBox="1"/>
          <p:nvPr/>
        </p:nvSpPr>
        <p:spPr>
          <a:xfrm>
            <a:off x="0" y="13033"/>
            <a:ext cx="8100204"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Percepción de </a:t>
            </a:r>
            <a:r>
              <a:rPr kumimoji="0" lang="es-ES" sz="2000" b="1" i="0" u="sng"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Calidad/Confianza/Precio</a:t>
            </a:r>
            <a:endParaRPr kumimoji="0" lang="es-ES"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8" name="Marcador de número de diapositiva 1">
            <a:extLst>
              <a:ext uri="{FF2B5EF4-FFF2-40B4-BE49-F238E27FC236}">
                <a16:creationId xmlns:a16="http://schemas.microsoft.com/office/drawing/2014/main" id="{751DCA9C-0CBE-5F00-A4B3-1026757084D4}"/>
              </a:ext>
            </a:extLst>
          </p:cNvPr>
          <p:cNvSpPr>
            <a:spLocks noGrp="1"/>
          </p:cNvSpPr>
          <p:nvPr>
            <p:ph type="sldNum" sz="quarter" idx="12"/>
          </p:nvPr>
        </p:nvSpPr>
        <p:spPr>
          <a:xfrm>
            <a:off x="9448800" y="65389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AD85E08A-80FD-41C0-8290-2AA7294499E7}"/>
              </a:ext>
            </a:extLst>
          </p:cNvPr>
          <p:cNvSpPr txBox="1"/>
          <p:nvPr/>
        </p:nvSpPr>
        <p:spPr>
          <a:xfrm>
            <a:off x="12006" y="6368461"/>
            <a:ext cx="11703061"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18.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¿Cómo califica  el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PRECIO</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que le genera  la marca _________ ,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a 10, donde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significa que es una marca de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Precio muy bajo</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y 10 significa que es una marca de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Precio muy alto</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 17.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¿Cómo califica  la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CALIDAD</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que le genera  la marca _________ ,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a 10, donde 1 significa una marca de</a:t>
            </a:r>
            <a:r>
              <a:rPr kumimoji="0" lang="es-CO" sz="900" b="1"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Baja Calidad</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y 10 significa una marca de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Alta Calidad</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16.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¿Cómo califica  la  </a:t>
            </a:r>
            <a:r>
              <a:rPr kumimoji="0" lang="es-CO" sz="9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CONFIANZA</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que le genera  la marca _________ ,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a 10, donde 1 significa una marca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Nada Confiable</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y 10 significa una marca </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Totalmente Confiable</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1" name="Text Box 8">
            <a:extLst>
              <a:ext uri="{FF2B5EF4-FFF2-40B4-BE49-F238E27FC236}">
                <a16:creationId xmlns:a16="http://schemas.microsoft.com/office/drawing/2014/main" id="{1AB7352E-0C06-870A-5C41-2AAF1B2E750D}"/>
              </a:ext>
            </a:extLst>
          </p:cNvPr>
          <p:cNvSpPr txBox="1">
            <a:spLocks noChangeArrowheads="1"/>
          </p:cNvSpPr>
          <p:nvPr/>
        </p:nvSpPr>
        <p:spPr bwMode="auto">
          <a:xfrm>
            <a:off x="0" y="3053508"/>
            <a:ext cx="1045426" cy="307777"/>
          </a:xfrm>
          <a:prstGeom prst="rect">
            <a:avLst/>
          </a:prstGeom>
          <a:noFill/>
          <a:ln>
            <a:noFill/>
          </a:ln>
        </p:spPr>
        <p:txBody>
          <a:bodyPr wrap="square">
            <a:spAutoFit/>
          </a:bodyPr>
          <a:lstStyle>
            <a:lvl1pPr>
              <a:defRPr sz="2000" b="1">
                <a:solidFill>
                  <a:srgbClr val="FF6600"/>
                </a:solidFill>
                <a:latin typeface="Calibri" pitchFamily="34" charset="0"/>
                <a:cs typeface="Arial" charset="0"/>
              </a:defRPr>
            </a:lvl1pPr>
            <a:lvl2pPr marL="742950" indent="-285750">
              <a:defRPr sz="2000" b="1">
                <a:solidFill>
                  <a:srgbClr val="FF6600"/>
                </a:solidFill>
                <a:latin typeface="Calibri" pitchFamily="34" charset="0"/>
                <a:cs typeface="Arial" charset="0"/>
              </a:defRPr>
            </a:lvl2pPr>
            <a:lvl3pPr marL="1143000" indent="-228600">
              <a:defRPr sz="2000" b="1">
                <a:solidFill>
                  <a:srgbClr val="FF6600"/>
                </a:solidFill>
                <a:latin typeface="Calibri" pitchFamily="34" charset="0"/>
                <a:cs typeface="Arial" charset="0"/>
              </a:defRPr>
            </a:lvl3pPr>
            <a:lvl4pPr marL="1600200" indent="-228600">
              <a:defRPr sz="2000" b="1">
                <a:solidFill>
                  <a:srgbClr val="FF6600"/>
                </a:solidFill>
                <a:latin typeface="Calibri" pitchFamily="34" charset="0"/>
                <a:cs typeface="Arial" charset="0"/>
              </a:defRPr>
            </a:lvl4pPr>
            <a:lvl5pPr marL="2057400" indent="-228600">
              <a:defRPr sz="2000" b="1">
                <a:solidFill>
                  <a:srgbClr val="FF6600"/>
                </a:solidFill>
                <a:latin typeface="Calibri" pitchFamily="34" charset="0"/>
                <a:cs typeface="Arial" charset="0"/>
              </a:defRPr>
            </a:lvl5pPr>
            <a:lvl6pPr marL="2514600" indent="-228600" fontAlgn="base">
              <a:spcBef>
                <a:spcPct val="0"/>
              </a:spcBef>
              <a:spcAft>
                <a:spcPct val="0"/>
              </a:spcAft>
              <a:defRPr sz="2000" b="1">
                <a:solidFill>
                  <a:srgbClr val="FF6600"/>
                </a:solidFill>
                <a:latin typeface="Calibri" pitchFamily="34" charset="0"/>
                <a:cs typeface="Arial" charset="0"/>
              </a:defRPr>
            </a:lvl6pPr>
            <a:lvl7pPr marL="2971800" indent="-228600" fontAlgn="base">
              <a:spcBef>
                <a:spcPct val="0"/>
              </a:spcBef>
              <a:spcAft>
                <a:spcPct val="0"/>
              </a:spcAft>
              <a:defRPr sz="2000" b="1">
                <a:solidFill>
                  <a:srgbClr val="FF6600"/>
                </a:solidFill>
                <a:latin typeface="Calibri" pitchFamily="34" charset="0"/>
                <a:cs typeface="Arial" charset="0"/>
              </a:defRPr>
            </a:lvl7pPr>
            <a:lvl8pPr marL="3429000" indent="-228600" fontAlgn="base">
              <a:spcBef>
                <a:spcPct val="0"/>
              </a:spcBef>
              <a:spcAft>
                <a:spcPct val="0"/>
              </a:spcAft>
              <a:defRPr sz="2000" b="1">
                <a:solidFill>
                  <a:srgbClr val="FF6600"/>
                </a:solidFill>
                <a:latin typeface="Calibri" pitchFamily="34" charset="0"/>
                <a:cs typeface="Arial" charset="0"/>
              </a:defRPr>
            </a:lvl8pPr>
            <a:lvl9pPr marL="3886200" indent="-228600" fontAlgn="base">
              <a:spcBef>
                <a:spcPct val="0"/>
              </a:spcBef>
              <a:spcAft>
                <a:spcPct val="0"/>
              </a:spcAft>
              <a:defRPr sz="2000" b="1">
                <a:solidFill>
                  <a:srgbClr val="FF6600"/>
                </a:solidFill>
                <a:latin typeface="Calibr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rPr>
              <a:t>CALIDAD</a:t>
            </a:r>
            <a:endParaRPr kumimoji="0" lang="es-ES" sz="1100" b="0" i="1"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endParaRPr>
          </a:p>
        </p:txBody>
      </p:sp>
      <p:sp>
        <p:nvSpPr>
          <p:cNvPr id="12" name="Text Box 8">
            <a:extLst>
              <a:ext uri="{FF2B5EF4-FFF2-40B4-BE49-F238E27FC236}">
                <a16:creationId xmlns:a16="http://schemas.microsoft.com/office/drawing/2014/main" id="{84E51D23-7088-161F-64B3-CEDB11237A5C}"/>
              </a:ext>
            </a:extLst>
          </p:cNvPr>
          <p:cNvSpPr txBox="1">
            <a:spLocks noChangeArrowheads="1"/>
          </p:cNvSpPr>
          <p:nvPr/>
        </p:nvSpPr>
        <p:spPr bwMode="auto">
          <a:xfrm>
            <a:off x="-1" y="4641216"/>
            <a:ext cx="1364975" cy="307777"/>
          </a:xfrm>
          <a:prstGeom prst="rect">
            <a:avLst/>
          </a:prstGeom>
          <a:noFill/>
          <a:ln>
            <a:noFill/>
          </a:ln>
        </p:spPr>
        <p:txBody>
          <a:bodyPr wrap="square">
            <a:spAutoFit/>
          </a:bodyPr>
          <a:lstStyle>
            <a:lvl1pPr>
              <a:defRPr sz="2000" b="1">
                <a:solidFill>
                  <a:srgbClr val="FF6600"/>
                </a:solidFill>
                <a:latin typeface="Calibri" pitchFamily="34" charset="0"/>
                <a:cs typeface="Arial" charset="0"/>
              </a:defRPr>
            </a:lvl1pPr>
            <a:lvl2pPr marL="742950" indent="-285750">
              <a:defRPr sz="2000" b="1">
                <a:solidFill>
                  <a:srgbClr val="FF6600"/>
                </a:solidFill>
                <a:latin typeface="Calibri" pitchFamily="34" charset="0"/>
                <a:cs typeface="Arial" charset="0"/>
              </a:defRPr>
            </a:lvl2pPr>
            <a:lvl3pPr marL="1143000" indent="-228600">
              <a:defRPr sz="2000" b="1">
                <a:solidFill>
                  <a:srgbClr val="FF6600"/>
                </a:solidFill>
                <a:latin typeface="Calibri" pitchFamily="34" charset="0"/>
                <a:cs typeface="Arial" charset="0"/>
              </a:defRPr>
            </a:lvl3pPr>
            <a:lvl4pPr marL="1600200" indent="-228600">
              <a:defRPr sz="2000" b="1">
                <a:solidFill>
                  <a:srgbClr val="FF6600"/>
                </a:solidFill>
                <a:latin typeface="Calibri" pitchFamily="34" charset="0"/>
                <a:cs typeface="Arial" charset="0"/>
              </a:defRPr>
            </a:lvl4pPr>
            <a:lvl5pPr marL="2057400" indent="-228600">
              <a:defRPr sz="2000" b="1">
                <a:solidFill>
                  <a:srgbClr val="FF6600"/>
                </a:solidFill>
                <a:latin typeface="Calibri" pitchFamily="34" charset="0"/>
                <a:cs typeface="Arial" charset="0"/>
              </a:defRPr>
            </a:lvl5pPr>
            <a:lvl6pPr marL="2514600" indent="-228600" fontAlgn="base">
              <a:spcBef>
                <a:spcPct val="0"/>
              </a:spcBef>
              <a:spcAft>
                <a:spcPct val="0"/>
              </a:spcAft>
              <a:defRPr sz="2000" b="1">
                <a:solidFill>
                  <a:srgbClr val="FF6600"/>
                </a:solidFill>
                <a:latin typeface="Calibri" pitchFamily="34" charset="0"/>
                <a:cs typeface="Arial" charset="0"/>
              </a:defRPr>
            </a:lvl6pPr>
            <a:lvl7pPr marL="2971800" indent="-228600" fontAlgn="base">
              <a:spcBef>
                <a:spcPct val="0"/>
              </a:spcBef>
              <a:spcAft>
                <a:spcPct val="0"/>
              </a:spcAft>
              <a:defRPr sz="2000" b="1">
                <a:solidFill>
                  <a:srgbClr val="FF6600"/>
                </a:solidFill>
                <a:latin typeface="Calibri" pitchFamily="34" charset="0"/>
                <a:cs typeface="Arial" charset="0"/>
              </a:defRPr>
            </a:lvl7pPr>
            <a:lvl8pPr marL="3429000" indent="-228600" fontAlgn="base">
              <a:spcBef>
                <a:spcPct val="0"/>
              </a:spcBef>
              <a:spcAft>
                <a:spcPct val="0"/>
              </a:spcAft>
              <a:defRPr sz="2000" b="1">
                <a:solidFill>
                  <a:srgbClr val="FF6600"/>
                </a:solidFill>
                <a:latin typeface="Calibri" pitchFamily="34" charset="0"/>
                <a:cs typeface="Arial" charset="0"/>
              </a:defRPr>
            </a:lvl8pPr>
            <a:lvl9pPr marL="3886200" indent="-228600" fontAlgn="base">
              <a:spcBef>
                <a:spcPct val="0"/>
              </a:spcBef>
              <a:spcAft>
                <a:spcPct val="0"/>
              </a:spcAft>
              <a:defRPr sz="2000" b="1">
                <a:solidFill>
                  <a:srgbClr val="FF6600"/>
                </a:solidFill>
                <a:latin typeface="Calibr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rPr>
              <a:t>CONFIANZA</a:t>
            </a:r>
            <a:endParaRPr kumimoji="0" lang="es-ES" sz="1100" b="0" i="1"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endParaRPr>
          </a:p>
        </p:txBody>
      </p:sp>
      <p:sp>
        <p:nvSpPr>
          <p:cNvPr id="15" name="Text Box 4">
            <a:extLst>
              <a:ext uri="{FF2B5EF4-FFF2-40B4-BE49-F238E27FC236}">
                <a16:creationId xmlns:a16="http://schemas.microsoft.com/office/drawing/2014/main" id="{ABD7C2C6-1B4D-5CE2-A1BB-481625DBC283}"/>
              </a:ext>
            </a:extLst>
          </p:cNvPr>
          <p:cNvSpPr txBox="1">
            <a:spLocks noChangeArrowheads="1"/>
          </p:cNvSpPr>
          <p:nvPr/>
        </p:nvSpPr>
        <p:spPr bwMode="auto">
          <a:xfrm>
            <a:off x="-13253" y="1961974"/>
            <a:ext cx="1470992"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Calificaciones 1 - 6</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Precio muy bajo</a:t>
            </a:r>
          </a:p>
        </p:txBody>
      </p:sp>
      <p:sp>
        <p:nvSpPr>
          <p:cNvPr id="16" name="Text Box 4">
            <a:extLst>
              <a:ext uri="{FF2B5EF4-FFF2-40B4-BE49-F238E27FC236}">
                <a16:creationId xmlns:a16="http://schemas.microsoft.com/office/drawing/2014/main" id="{76F8131E-8A99-E6E7-8A94-4090C10D772C}"/>
              </a:ext>
            </a:extLst>
          </p:cNvPr>
          <p:cNvSpPr txBox="1">
            <a:spLocks noChangeArrowheads="1"/>
          </p:cNvSpPr>
          <p:nvPr/>
        </p:nvSpPr>
        <p:spPr bwMode="auto">
          <a:xfrm>
            <a:off x="-2" y="3391162"/>
            <a:ext cx="1590338" cy="515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Calificaciones 9 - 10</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Muy Alta Calidad</a:t>
            </a:r>
          </a:p>
        </p:txBody>
      </p:sp>
      <p:sp>
        <p:nvSpPr>
          <p:cNvPr id="17" name="Text Box 4">
            <a:extLst>
              <a:ext uri="{FF2B5EF4-FFF2-40B4-BE49-F238E27FC236}">
                <a16:creationId xmlns:a16="http://schemas.microsoft.com/office/drawing/2014/main" id="{62ABA992-9D37-0915-1A53-827B8BAA34FB}"/>
              </a:ext>
            </a:extLst>
          </p:cNvPr>
          <p:cNvSpPr txBox="1">
            <a:spLocks noChangeArrowheads="1"/>
          </p:cNvSpPr>
          <p:nvPr/>
        </p:nvSpPr>
        <p:spPr bwMode="auto">
          <a:xfrm>
            <a:off x="-6706" y="4998834"/>
            <a:ext cx="1597041"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Calificaciones 9 - 10</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Muy Confiable</a:t>
            </a:r>
          </a:p>
        </p:txBody>
      </p:sp>
      <p:sp>
        <p:nvSpPr>
          <p:cNvPr id="21" name="Text Box 11">
            <a:extLst>
              <a:ext uri="{FF2B5EF4-FFF2-40B4-BE49-F238E27FC236}">
                <a16:creationId xmlns:a16="http://schemas.microsoft.com/office/drawing/2014/main" id="{339CBDBB-0FF5-DC7F-0251-498CCC15CCD8}"/>
              </a:ext>
            </a:extLst>
          </p:cNvPr>
          <p:cNvSpPr txBox="1">
            <a:spLocks noChangeArrowheads="1"/>
          </p:cNvSpPr>
          <p:nvPr/>
        </p:nvSpPr>
        <p:spPr bwMode="auto">
          <a:xfrm>
            <a:off x="1441508" y="3211548"/>
            <a:ext cx="11528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rPr>
              <a:t>Promedio 1 a 10  </a:t>
            </a: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sym typeface="Wingdings" pitchFamily="2" charset="2"/>
              </a:rPr>
              <a:t></a:t>
            </a:r>
            <a:endPar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endParaRPr>
          </a:p>
        </p:txBody>
      </p:sp>
      <p:sp>
        <p:nvSpPr>
          <p:cNvPr id="23" name="Text Box 11">
            <a:extLst>
              <a:ext uri="{FF2B5EF4-FFF2-40B4-BE49-F238E27FC236}">
                <a16:creationId xmlns:a16="http://schemas.microsoft.com/office/drawing/2014/main" id="{B240F960-94A0-982F-B5EC-CB39BF9805D4}"/>
              </a:ext>
            </a:extLst>
          </p:cNvPr>
          <p:cNvSpPr txBox="1">
            <a:spLocks noChangeArrowheads="1"/>
          </p:cNvSpPr>
          <p:nvPr/>
        </p:nvSpPr>
        <p:spPr bwMode="auto">
          <a:xfrm>
            <a:off x="1375541" y="4646845"/>
            <a:ext cx="11528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rPr>
              <a:t>Promedio 1 a 10  </a:t>
            </a: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sym typeface="Wingdings" pitchFamily="2" charset="2"/>
              </a:rPr>
              <a:t></a:t>
            </a:r>
            <a:endPar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endParaRPr>
          </a:p>
        </p:txBody>
      </p:sp>
      <p:sp>
        <p:nvSpPr>
          <p:cNvPr id="39" name="Rectángulo: esquinas superiores redondeadas 38">
            <a:extLst>
              <a:ext uri="{FF2B5EF4-FFF2-40B4-BE49-F238E27FC236}">
                <a16:creationId xmlns:a16="http://schemas.microsoft.com/office/drawing/2014/main" id="{C7BE4FA2-340A-60DE-DEAE-F40CF39FDB21}"/>
              </a:ext>
            </a:extLst>
          </p:cNvPr>
          <p:cNvSpPr/>
          <p:nvPr/>
        </p:nvSpPr>
        <p:spPr>
          <a:xfrm rot="5400000">
            <a:off x="522205" y="1104203"/>
            <a:ext cx="307779" cy="1352195"/>
          </a:xfrm>
          <a:prstGeom prst="round2SameRect">
            <a:avLst>
              <a:gd name="adj1" fmla="val 50000"/>
              <a:gd name="adj2" fmla="val 0"/>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 Box 8">
            <a:extLst>
              <a:ext uri="{FF2B5EF4-FFF2-40B4-BE49-F238E27FC236}">
                <a16:creationId xmlns:a16="http://schemas.microsoft.com/office/drawing/2014/main" id="{ED1A8C21-8C2E-7E2D-00A5-1A491396338B}"/>
              </a:ext>
            </a:extLst>
          </p:cNvPr>
          <p:cNvSpPr txBox="1">
            <a:spLocks noChangeArrowheads="1"/>
          </p:cNvSpPr>
          <p:nvPr/>
        </p:nvSpPr>
        <p:spPr bwMode="auto">
          <a:xfrm>
            <a:off x="0" y="1626410"/>
            <a:ext cx="887896" cy="307777"/>
          </a:xfrm>
          <a:prstGeom prst="rect">
            <a:avLst/>
          </a:prstGeom>
          <a:noFill/>
          <a:ln>
            <a:noFill/>
          </a:ln>
        </p:spPr>
        <p:txBody>
          <a:bodyPr wrap="square">
            <a:spAutoFit/>
          </a:bodyPr>
          <a:lstStyle>
            <a:lvl1pPr>
              <a:defRPr sz="2000" b="1">
                <a:solidFill>
                  <a:srgbClr val="FF6600"/>
                </a:solidFill>
                <a:latin typeface="Calibri" pitchFamily="34" charset="0"/>
                <a:cs typeface="Arial" charset="0"/>
              </a:defRPr>
            </a:lvl1pPr>
            <a:lvl2pPr marL="742950" indent="-285750">
              <a:defRPr sz="2000" b="1">
                <a:solidFill>
                  <a:srgbClr val="FF6600"/>
                </a:solidFill>
                <a:latin typeface="Calibri" pitchFamily="34" charset="0"/>
                <a:cs typeface="Arial" charset="0"/>
              </a:defRPr>
            </a:lvl2pPr>
            <a:lvl3pPr marL="1143000" indent="-228600">
              <a:defRPr sz="2000" b="1">
                <a:solidFill>
                  <a:srgbClr val="FF6600"/>
                </a:solidFill>
                <a:latin typeface="Calibri" pitchFamily="34" charset="0"/>
                <a:cs typeface="Arial" charset="0"/>
              </a:defRPr>
            </a:lvl3pPr>
            <a:lvl4pPr marL="1600200" indent="-228600">
              <a:defRPr sz="2000" b="1">
                <a:solidFill>
                  <a:srgbClr val="FF6600"/>
                </a:solidFill>
                <a:latin typeface="Calibri" pitchFamily="34" charset="0"/>
                <a:cs typeface="Arial" charset="0"/>
              </a:defRPr>
            </a:lvl4pPr>
            <a:lvl5pPr marL="2057400" indent="-228600">
              <a:defRPr sz="2000" b="1">
                <a:solidFill>
                  <a:srgbClr val="FF6600"/>
                </a:solidFill>
                <a:latin typeface="Calibri" pitchFamily="34" charset="0"/>
                <a:cs typeface="Arial" charset="0"/>
              </a:defRPr>
            </a:lvl5pPr>
            <a:lvl6pPr marL="2514600" indent="-228600" fontAlgn="base">
              <a:spcBef>
                <a:spcPct val="0"/>
              </a:spcBef>
              <a:spcAft>
                <a:spcPct val="0"/>
              </a:spcAft>
              <a:defRPr sz="2000" b="1">
                <a:solidFill>
                  <a:srgbClr val="FF6600"/>
                </a:solidFill>
                <a:latin typeface="Calibri" pitchFamily="34" charset="0"/>
                <a:cs typeface="Arial" charset="0"/>
              </a:defRPr>
            </a:lvl6pPr>
            <a:lvl7pPr marL="2971800" indent="-228600" fontAlgn="base">
              <a:spcBef>
                <a:spcPct val="0"/>
              </a:spcBef>
              <a:spcAft>
                <a:spcPct val="0"/>
              </a:spcAft>
              <a:defRPr sz="2000" b="1">
                <a:solidFill>
                  <a:srgbClr val="FF6600"/>
                </a:solidFill>
                <a:latin typeface="Calibri" pitchFamily="34" charset="0"/>
                <a:cs typeface="Arial" charset="0"/>
              </a:defRPr>
            </a:lvl7pPr>
            <a:lvl8pPr marL="3429000" indent="-228600" fontAlgn="base">
              <a:spcBef>
                <a:spcPct val="0"/>
              </a:spcBef>
              <a:spcAft>
                <a:spcPct val="0"/>
              </a:spcAft>
              <a:defRPr sz="2000" b="1">
                <a:solidFill>
                  <a:srgbClr val="FF6600"/>
                </a:solidFill>
                <a:latin typeface="Calibri" pitchFamily="34" charset="0"/>
                <a:cs typeface="Arial" charset="0"/>
              </a:defRPr>
            </a:lvl8pPr>
            <a:lvl9pPr marL="3886200" indent="-228600" fontAlgn="base">
              <a:spcBef>
                <a:spcPct val="0"/>
              </a:spcBef>
              <a:spcAft>
                <a:spcPct val="0"/>
              </a:spcAft>
              <a:defRPr sz="2000" b="1">
                <a:solidFill>
                  <a:srgbClr val="FF6600"/>
                </a:solidFill>
                <a:latin typeface="Calibr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rPr>
              <a:t>PRECIO</a:t>
            </a:r>
            <a:endParaRPr kumimoji="0" lang="es-ES" sz="1100" b="0" i="1"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charset="0"/>
            </a:endParaRPr>
          </a:p>
        </p:txBody>
      </p:sp>
      <p:sp>
        <p:nvSpPr>
          <p:cNvPr id="14" name="Text Box 11">
            <a:extLst>
              <a:ext uri="{FF2B5EF4-FFF2-40B4-BE49-F238E27FC236}">
                <a16:creationId xmlns:a16="http://schemas.microsoft.com/office/drawing/2014/main" id="{9A20DA8D-1B13-5C3E-0E1E-DB3E2D291B1E}"/>
              </a:ext>
            </a:extLst>
          </p:cNvPr>
          <p:cNvSpPr txBox="1">
            <a:spLocks noChangeArrowheads="1"/>
          </p:cNvSpPr>
          <p:nvPr/>
        </p:nvSpPr>
        <p:spPr bwMode="auto">
          <a:xfrm>
            <a:off x="1452883" y="1844494"/>
            <a:ext cx="11528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rPr>
              <a:t>Promedio 1 a 10  </a:t>
            </a:r>
            <a:r>
              <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sym typeface="Wingdings" pitchFamily="2" charset="2"/>
              </a:rPr>
              <a:t></a:t>
            </a:r>
            <a:endParaRPr kumimoji="0" lang="es-ES" sz="800" b="1" i="0" u="none" strike="noStrike" kern="1200" cap="none" spc="0" normalizeH="0" baseline="0" noProof="0" dirty="0">
              <a:ln>
                <a:noFill/>
              </a:ln>
              <a:solidFill>
                <a:srgbClr val="FFC000"/>
              </a:solidFill>
              <a:effectLst/>
              <a:uLnTx/>
              <a:uFillTx/>
              <a:latin typeface="Century Gothic" panose="020B0502020202020204" pitchFamily="34" charset="0"/>
              <a:ea typeface="ＭＳ Ｐゴシック" pitchFamily="1" charset="-128"/>
              <a:cs typeface="+mn-cs"/>
            </a:endParaRPr>
          </a:p>
        </p:txBody>
      </p:sp>
      <p:sp>
        <p:nvSpPr>
          <p:cNvPr id="19" name="Text Box 11">
            <a:extLst>
              <a:ext uri="{FF2B5EF4-FFF2-40B4-BE49-F238E27FC236}">
                <a16:creationId xmlns:a16="http://schemas.microsoft.com/office/drawing/2014/main" id="{9D68DEE9-7871-8392-2EFA-7A8DBB956D9E}"/>
              </a:ext>
            </a:extLst>
          </p:cNvPr>
          <p:cNvSpPr txBox="1">
            <a:spLocks noChangeArrowheads="1"/>
          </p:cNvSpPr>
          <p:nvPr/>
        </p:nvSpPr>
        <p:spPr bwMode="auto">
          <a:xfrm>
            <a:off x="2039035" y="5826545"/>
            <a:ext cx="4876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s-ES_tradnl"/>
            </a:defPPr>
            <a:lvl1pPr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1pPr>
            <a:lvl2pPr marL="4572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2pPr>
            <a:lvl3pPr marL="9144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3pPr>
            <a:lvl4pPr marL="13716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4pPr>
            <a:lvl5pPr marL="1828800" algn="l" rtl="0" eaLnBrk="0" fontAlgn="base" hangingPunct="0">
              <a:spcBef>
                <a:spcPct val="0"/>
              </a:spcBef>
              <a:spcAft>
                <a:spcPct val="0"/>
              </a:spcAft>
              <a:defRPr sz="2000" kern="1200">
                <a:solidFill>
                  <a:schemeClr val="tx1"/>
                </a:solidFill>
                <a:latin typeface="Calibri" pitchFamily="34" charset="0"/>
                <a:ea typeface="ＭＳ Ｐゴシック" pitchFamily="1" charset="-128"/>
                <a:cs typeface="+mn-cs"/>
              </a:defRPr>
            </a:lvl5pPr>
            <a:lvl6pPr marL="2286000" algn="l" defTabSz="914400" rtl="0" eaLnBrk="1" latinLnBrk="0" hangingPunct="1">
              <a:defRPr sz="2000" kern="1200">
                <a:solidFill>
                  <a:schemeClr val="tx1"/>
                </a:solidFill>
                <a:latin typeface="Calibri" pitchFamily="34" charset="0"/>
                <a:ea typeface="ＭＳ Ｐゴシック" pitchFamily="1" charset="-128"/>
                <a:cs typeface="+mn-cs"/>
              </a:defRPr>
            </a:lvl6pPr>
            <a:lvl7pPr marL="2743200" algn="l" defTabSz="914400" rtl="0" eaLnBrk="1" latinLnBrk="0" hangingPunct="1">
              <a:defRPr sz="2000" kern="1200">
                <a:solidFill>
                  <a:schemeClr val="tx1"/>
                </a:solidFill>
                <a:latin typeface="Calibri" pitchFamily="34" charset="0"/>
                <a:ea typeface="ＭＳ Ｐゴシック" pitchFamily="1" charset="-128"/>
                <a:cs typeface="+mn-cs"/>
              </a:defRPr>
            </a:lvl7pPr>
            <a:lvl8pPr marL="3200400" algn="l" defTabSz="914400" rtl="0" eaLnBrk="1" latinLnBrk="0" hangingPunct="1">
              <a:defRPr sz="2000" kern="1200">
                <a:solidFill>
                  <a:schemeClr val="tx1"/>
                </a:solidFill>
                <a:latin typeface="Calibri" pitchFamily="34" charset="0"/>
                <a:ea typeface="ＭＳ Ｐゴシック" pitchFamily="1" charset="-128"/>
                <a:cs typeface="+mn-cs"/>
              </a:defRPr>
            </a:lvl8pPr>
            <a:lvl9pPr marL="3657600" algn="l" defTabSz="914400" rtl="0" eaLnBrk="1" latinLnBrk="0" hangingPunct="1">
              <a:defRPr sz="2000" kern="1200">
                <a:solidFill>
                  <a:schemeClr val="tx1"/>
                </a:solidFill>
                <a:latin typeface="Calibri" pitchFamily="34" charset="0"/>
                <a:ea typeface="ＭＳ Ｐゴシック" pitchFamily="1"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10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BASE</a:t>
            </a:r>
          </a:p>
        </p:txBody>
      </p:sp>
      <p:graphicFrame>
        <p:nvGraphicFramePr>
          <p:cNvPr id="69" name="66 Gráfico">
            <a:extLst>
              <a:ext uri="{FF2B5EF4-FFF2-40B4-BE49-F238E27FC236}">
                <a16:creationId xmlns:a16="http://schemas.microsoft.com/office/drawing/2014/main" id="{4051B3BE-1BA0-4921-1CD6-DDE29ACF4D03}"/>
              </a:ext>
            </a:extLst>
          </p:cNvPr>
          <p:cNvGraphicFramePr/>
          <p:nvPr/>
        </p:nvGraphicFramePr>
        <p:xfrm>
          <a:off x="2303064" y="4511727"/>
          <a:ext cx="9057663" cy="16792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0" name="66 Gráfico">
            <a:extLst>
              <a:ext uri="{FF2B5EF4-FFF2-40B4-BE49-F238E27FC236}">
                <a16:creationId xmlns:a16="http://schemas.microsoft.com/office/drawing/2014/main" id="{5235ED23-1F75-0E11-9FAB-EDC8980C46B2}"/>
              </a:ext>
            </a:extLst>
          </p:cNvPr>
          <p:cNvGraphicFramePr/>
          <p:nvPr/>
        </p:nvGraphicFramePr>
        <p:xfrm>
          <a:off x="2303064" y="1705253"/>
          <a:ext cx="9057663" cy="16792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1" name="Tabla 70">
            <a:extLst>
              <a:ext uri="{FF2B5EF4-FFF2-40B4-BE49-F238E27FC236}">
                <a16:creationId xmlns:a16="http://schemas.microsoft.com/office/drawing/2014/main" id="{1CFD7721-09B8-A51B-BF45-D63B23CEDFE1}"/>
              </a:ext>
            </a:extLst>
          </p:cNvPr>
          <p:cNvGraphicFramePr>
            <a:graphicFrameLocks noGrp="1"/>
          </p:cNvGraphicFramePr>
          <p:nvPr/>
        </p:nvGraphicFramePr>
        <p:xfrm>
          <a:off x="2539370" y="1875166"/>
          <a:ext cx="8547726" cy="161925"/>
        </p:xfrm>
        <a:graphic>
          <a:graphicData uri="http://schemas.openxmlformats.org/drawingml/2006/table">
            <a:tbl>
              <a:tblPr firstRow="1" bandRow="1">
                <a:tableStyleId>{5C22544A-7EE6-4342-B048-85BDC9FD1C3A}</a:tableStyleId>
              </a:tblPr>
              <a:tblGrid>
                <a:gridCol w="441955">
                  <a:extLst>
                    <a:ext uri="{9D8B030D-6E8A-4147-A177-3AD203B41FA5}">
                      <a16:colId xmlns:a16="http://schemas.microsoft.com/office/drawing/2014/main" val="734718129"/>
                    </a:ext>
                  </a:extLst>
                </a:gridCol>
                <a:gridCol w="447675">
                  <a:extLst>
                    <a:ext uri="{9D8B030D-6E8A-4147-A177-3AD203B41FA5}">
                      <a16:colId xmlns:a16="http://schemas.microsoft.com/office/drawing/2014/main" val="20000"/>
                    </a:ext>
                  </a:extLst>
                </a:gridCol>
                <a:gridCol w="504825">
                  <a:extLst>
                    <a:ext uri="{9D8B030D-6E8A-4147-A177-3AD203B41FA5}">
                      <a16:colId xmlns:a16="http://schemas.microsoft.com/office/drawing/2014/main" val="1095246273"/>
                    </a:ext>
                  </a:extLst>
                </a:gridCol>
                <a:gridCol w="476250">
                  <a:extLst>
                    <a:ext uri="{9D8B030D-6E8A-4147-A177-3AD203B41FA5}">
                      <a16:colId xmlns:a16="http://schemas.microsoft.com/office/drawing/2014/main" val="1017201504"/>
                    </a:ext>
                  </a:extLst>
                </a:gridCol>
                <a:gridCol w="514350">
                  <a:extLst>
                    <a:ext uri="{9D8B030D-6E8A-4147-A177-3AD203B41FA5}">
                      <a16:colId xmlns:a16="http://schemas.microsoft.com/office/drawing/2014/main" val="20001"/>
                    </a:ext>
                  </a:extLst>
                </a:gridCol>
                <a:gridCol w="485775">
                  <a:extLst>
                    <a:ext uri="{9D8B030D-6E8A-4147-A177-3AD203B41FA5}">
                      <a16:colId xmlns:a16="http://schemas.microsoft.com/office/drawing/2014/main" val="1877602504"/>
                    </a:ext>
                  </a:extLst>
                </a:gridCol>
                <a:gridCol w="438150">
                  <a:extLst>
                    <a:ext uri="{9D8B030D-6E8A-4147-A177-3AD203B41FA5}">
                      <a16:colId xmlns:a16="http://schemas.microsoft.com/office/drawing/2014/main" val="1623918468"/>
                    </a:ext>
                  </a:extLst>
                </a:gridCol>
                <a:gridCol w="514350">
                  <a:extLst>
                    <a:ext uri="{9D8B030D-6E8A-4147-A177-3AD203B41FA5}">
                      <a16:colId xmlns:a16="http://schemas.microsoft.com/office/drawing/2014/main" val="20002"/>
                    </a:ext>
                  </a:extLst>
                </a:gridCol>
                <a:gridCol w="495300">
                  <a:extLst>
                    <a:ext uri="{9D8B030D-6E8A-4147-A177-3AD203B41FA5}">
                      <a16:colId xmlns:a16="http://schemas.microsoft.com/office/drawing/2014/main" val="2561803815"/>
                    </a:ext>
                  </a:extLst>
                </a:gridCol>
                <a:gridCol w="457200">
                  <a:extLst>
                    <a:ext uri="{9D8B030D-6E8A-4147-A177-3AD203B41FA5}">
                      <a16:colId xmlns:a16="http://schemas.microsoft.com/office/drawing/2014/main" val="4102822521"/>
                    </a:ext>
                  </a:extLst>
                </a:gridCol>
                <a:gridCol w="542925">
                  <a:extLst>
                    <a:ext uri="{9D8B030D-6E8A-4147-A177-3AD203B41FA5}">
                      <a16:colId xmlns:a16="http://schemas.microsoft.com/office/drawing/2014/main" val="20004"/>
                    </a:ext>
                  </a:extLst>
                </a:gridCol>
                <a:gridCol w="447675">
                  <a:extLst>
                    <a:ext uri="{9D8B030D-6E8A-4147-A177-3AD203B41FA5}">
                      <a16:colId xmlns:a16="http://schemas.microsoft.com/office/drawing/2014/main" val="1432910193"/>
                    </a:ext>
                  </a:extLst>
                </a:gridCol>
                <a:gridCol w="457200">
                  <a:extLst>
                    <a:ext uri="{9D8B030D-6E8A-4147-A177-3AD203B41FA5}">
                      <a16:colId xmlns:a16="http://schemas.microsoft.com/office/drawing/2014/main" val="725496868"/>
                    </a:ext>
                  </a:extLst>
                </a:gridCol>
                <a:gridCol w="504825">
                  <a:extLst>
                    <a:ext uri="{9D8B030D-6E8A-4147-A177-3AD203B41FA5}">
                      <a16:colId xmlns:a16="http://schemas.microsoft.com/office/drawing/2014/main" val="20005"/>
                    </a:ext>
                  </a:extLst>
                </a:gridCol>
                <a:gridCol w="514350">
                  <a:extLst>
                    <a:ext uri="{9D8B030D-6E8A-4147-A177-3AD203B41FA5}">
                      <a16:colId xmlns:a16="http://schemas.microsoft.com/office/drawing/2014/main" val="3592577203"/>
                    </a:ext>
                  </a:extLst>
                </a:gridCol>
                <a:gridCol w="428625">
                  <a:extLst>
                    <a:ext uri="{9D8B030D-6E8A-4147-A177-3AD203B41FA5}">
                      <a16:colId xmlns:a16="http://schemas.microsoft.com/office/drawing/2014/main" val="3153520260"/>
                    </a:ext>
                  </a:extLst>
                </a:gridCol>
                <a:gridCol w="514350">
                  <a:extLst>
                    <a:ext uri="{9D8B030D-6E8A-4147-A177-3AD203B41FA5}">
                      <a16:colId xmlns:a16="http://schemas.microsoft.com/office/drawing/2014/main" val="20006"/>
                    </a:ext>
                  </a:extLst>
                </a:gridCol>
                <a:gridCol w="361946">
                  <a:extLst>
                    <a:ext uri="{9D8B030D-6E8A-4147-A177-3AD203B41FA5}">
                      <a16:colId xmlns:a16="http://schemas.microsoft.com/office/drawing/2014/main" val="1901097180"/>
                    </a:ext>
                  </a:extLst>
                </a:gridCol>
              </a:tblGrid>
              <a:tr h="0">
                <a:tc>
                  <a:txBody>
                    <a:bodyPr/>
                    <a:lstStyle/>
                    <a:p>
                      <a:pPr algn="ctr" fontAlgn="b"/>
                      <a:r>
                        <a:rPr lang="es-CO" sz="1000" b="0" i="0" u="none" strike="noStrike" dirty="0">
                          <a:solidFill>
                            <a:srgbClr val="E95E09"/>
                          </a:solidFill>
                          <a:effectLst/>
                          <a:latin typeface="Century Gothic" panose="020B0502020202020204" pitchFamily="34" charset="0"/>
                        </a:rPr>
                        <a:t>6,1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6,1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5,6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5,7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7,2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5,7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5,8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3,7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6,8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72" name="66 Gráfico">
            <a:extLst>
              <a:ext uri="{FF2B5EF4-FFF2-40B4-BE49-F238E27FC236}">
                <a16:creationId xmlns:a16="http://schemas.microsoft.com/office/drawing/2014/main" id="{E4E3142D-0B39-AEDE-2F5C-71B26ED0AAA9}"/>
              </a:ext>
            </a:extLst>
          </p:cNvPr>
          <p:cNvGraphicFramePr/>
          <p:nvPr/>
        </p:nvGraphicFramePr>
        <p:xfrm>
          <a:off x="2303064" y="3113251"/>
          <a:ext cx="9057663" cy="16792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3" name="Tabla 72">
            <a:extLst>
              <a:ext uri="{FF2B5EF4-FFF2-40B4-BE49-F238E27FC236}">
                <a16:creationId xmlns:a16="http://schemas.microsoft.com/office/drawing/2014/main" id="{77A4CFBB-7F15-22F5-F1E1-D21BB9E2ACE4}"/>
              </a:ext>
            </a:extLst>
          </p:cNvPr>
          <p:cNvGraphicFramePr>
            <a:graphicFrameLocks noGrp="1"/>
          </p:cNvGraphicFramePr>
          <p:nvPr/>
        </p:nvGraphicFramePr>
        <p:xfrm>
          <a:off x="2539369" y="3211737"/>
          <a:ext cx="8547721" cy="161925"/>
        </p:xfrm>
        <a:graphic>
          <a:graphicData uri="http://schemas.openxmlformats.org/drawingml/2006/table">
            <a:tbl>
              <a:tblPr firstRow="1" bandRow="1">
                <a:tableStyleId>{5C22544A-7EE6-4342-B048-85BDC9FD1C3A}</a:tableStyleId>
              </a:tblPr>
              <a:tblGrid>
                <a:gridCol w="403856">
                  <a:extLst>
                    <a:ext uri="{9D8B030D-6E8A-4147-A177-3AD203B41FA5}">
                      <a16:colId xmlns:a16="http://schemas.microsoft.com/office/drawing/2014/main" val="1602878764"/>
                    </a:ext>
                  </a:extLst>
                </a:gridCol>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649751624"/>
                    </a:ext>
                  </a:extLst>
                </a:gridCol>
                <a:gridCol w="447675">
                  <a:extLst>
                    <a:ext uri="{9D8B030D-6E8A-4147-A177-3AD203B41FA5}">
                      <a16:colId xmlns:a16="http://schemas.microsoft.com/office/drawing/2014/main" val="821622545"/>
                    </a:ext>
                  </a:extLst>
                </a:gridCol>
                <a:gridCol w="523875">
                  <a:extLst>
                    <a:ext uri="{9D8B030D-6E8A-4147-A177-3AD203B41FA5}">
                      <a16:colId xmlns:a16="http://schemas.microsoft.com/office/drawing/2014/main" val="20001"/>
                    </a:ext>
                  </a:extLst>
                </a:gridCol>
                <a:gridCol w="466725">
                  <a:extLst>
                    <a:ext uri="{9D8B030D-6E8A-4147-A177-3AD203B41FA5}">
                      <a16:colId xmlns:a16="http://schemas.microsoft.com/office/drawing/2014/main" val="3312307346"/>
                    </a:ext>
                  </a:extLst>
                </a:gridCol>
                <a:gridCol w="485775">
                  <a:extLst>
                    <a:ext uri="{9D8B030D-6E8A-4147-A177-3AD203B41FA5}">
                      <a16:colId xmlns:a16="http://schemas.microsoft.com/office/drawing/2014/main" val="2512928371"/>
                    </a:ext>
                  </a:extLst>
                </a:gridCol>
                <a:gridCol w="476250">
                  <a:extLst>
                    <a:ext uri="{9D8B030D-6E8A-4147-A177-3AD203B41FA5}">
                      <a16:colId xmlns:a16="http://schemas.microsoft.com/office/drawing/2014/main" val="20002"/>
                    </a:ext>
                  </a:extLst>
                </a:gridCol>
                <a:gridCol w="504825">
                  <a:extLst>
                    <a:ext uri="{9D8B030D-6E8A-4147-A177-3AD203B41FA5}">
                      <a16:colId xmlns:a16="http://schemas.microsoft.com/office/drawing/2014/main" val="1229492805"/>
                    </a:ext>
                  </a:extLst>
                </a:gridCol>
                <a:gridCol w="485775">
                  <a:extLst>
                    <a:ext uri="{9D8B030D-6E8A-4147-A177-3AD203B41FA5}">
                      <a16:colId xmlns:a16="http://schemas.microsoft.com/office/drawing/2014/main" val="1710653180"/>
                    </a:ext>
                  </a:extLst>
                </a:gridCol>
                <a:gridCol w="485775">
                  <a:extLst>
                    <a:ext uri="{9D8B030D-6E8A-4147-A177-3AD203B41FA5}">
                      <a16:colId xmlns:a16="http://schemas.microsoft.com/office/drawing/2014/main" val="20004"/>
                    </a:ext>
                  </a:extLst>
                </a:gridCol>
                <a:gridCol w="504825">
                  <a:extLst>
                    <a:ext uri="{9D8B030D-6E8A-4147-A177-3AD203B41FA5}">
                      <a16:colId xmlns:a16="http://schemas.microsoft.com/office/drawing/2014/main" val="1856985103"/>
                    </a:ext>
                  </a:extLst>
                </a:gridCol>
                <a:gridCol w="485775">
                  <a:extLst>
                    <a:ext uri="{9D8B030D-6E8A-4147-A177-3AD203B41FA5}">
                      <a16:colId xmlns:a16="http://schemas.microsoft.com/office/drawing/2014/main" val="4281646140"/>
                    </a:ext>
                  </a:extLst>
                </a:gridCol>
                <a:gridCol w="476250">
                  <a:extLst>
                    <a:ext uri="{9D8B030D-6E8A-4147-A177-3AD203B41FA5}">
                      <a16:colId xmlns:a16="http://schemas.microsoft.com/office/drawing/2014/main" val="20005"/>
                    </a:ext>
                  </a:extLst>
                </a:gridCol>
                <a:gridCol w="485775">
                  <a:extLst>
                    <a:ext uri="{9D8B030D-6E8A-4147-A177-3AD203B41FA5}">
                      <a16:colId xmlns:a16="http://schemas.microsoft.com/office/drawing/2014/main" val="597447338"/>
                    </a:ext>
                  </a:extLst>
                </a:gridCol>
                <a:gridCol w="476250">
                  <a:extLst>
                    <a:ext uri="{9D8B030D-6E8A-4147-A177-3AD203B41FA5}">
                      <a16:colId xmlns:a16="http://schemas.microsoft.com/office/drawing/2014/main" val="3263098864"/>
                    </a:ext>
                  </a:extLst>
                </a:gridCol>
                <a:gridCol w="447675">
                  <a:extLst>
                    <a:ext uri="{9D8B030D-6E8A-4147-A177-3AD203B41FA5}">
                      <a16:colId xmlns:a16="http://schemas.microsoft.com/office/drawing/2014/main" val="20006"/>
                    </a:ext>
                  </a:extLst>
                </a:gridCol>
                <a:gridCol w="400040">
                  <a:extLst>
                    <a:ext uri="{9D8B030D-6E8A-4147-A177-3AD203B41FA5}">
                      <a16:colId xmlns:a16="http://schemas.microsoft.com/office/drawing/2014/main" val="2935937423"/>
                    </a:ext>
                  </a:extLst>
                </a:gridCol>
              </a:tblGrid>
              <a:tr h="0">
                <a:tc>
                  <a:txBody>
                    <a:bodyPr/>
                    <a:lstStyle/>
                    <a:p>
                      <a:pPr algn="ctr" fontAlgn="b"/>
                      <a:r>
                        <a:rPr lang="es-CO" sz="1000" b="0" i="0" u="none" strike="noStrike" dirty="0">
                          <a:solidFill>
                            <a:srgbClr val="E95E09"/>
                          </a:solidFill>
                          <a:effectLst/>
                          <a:latin typeface="Century Gothic" panose="020B0502020202020204" pitchFamily="34" charset="0"/>
                        </a:rPr>
                        <a:t>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9,0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9,0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7,7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74" name="Tabla 73">
            <a:extLst>
              <a:ext uri="{FF2B5EF4-FFF2-40B4-BE49-F238E27FC236}">
                <a16:creationId xmlns:a16="http://schemas.microsoft.com/office/drawing/2014/main" id="{E30F39DC-F856-0E37-3A75-781A5DFD1A79}"/>
              </a:ext>
            </a:extLst>
          </p:cNvPr>
          <p:cNvGraphicFramePr>
            <a:graphicFrameLocks noGrp="1"/>
          </p:cNvGraphicFramePr>
          <p:nvPr/>
        </p:nvGraphicFramePr>
        <p:xfrm>
          <a:off x="2539369" y="4667173"/>
          <a:ext cx="8547722" cy="161925"/>
        </p:xfrm>
        <a:graphic>
          <a:graphicData uri="http://schemas.openxmlformats.org/drawingml/2006/table">
            <a:tbl>
              <a:tblPr firstRow="1" bandRow="1">
                <a:tableStyleId>{5C22544A-7EE6-4342-B048-85BDC9FD1C3A}</a:tableStyleId>
              </a:tblPr>
              <a:tblGrid>
                <a:gridCol w="441956">
                  <a:extLst>
                    <a:ext uri="{9D8B030D-6E8A-4147-A177-3AD203B41FA5}">
                      <a16:colId xmlns:a16="http://schemas.microsoft.com/office/drawing/2014/main" val="2206532324"/>
                    </a:ext>
                  </a:extLst>
                </a:gridCol>
                <a:gridCol w="466725">
                  <a:extLst>
                    <a:ext uri="{9D8B030D-6E8A-4147-A177-3AD203B41FA5}">
                      <a16:colId xmlns:a16="http://schemas.microsoft.com/office/drawing/2014/main" val="20000"/>
                    </a:ext>
                  </a:extLst>
                </a:gridCol>
                <a:gridCol w="495300">
                  <a:extLst>
                    <a:ext uri="{9D8B030D-6E8A-4147-A177-3AD203B41FA5}">
                      <a16:colId xmlns:a16="http://schemas.microsoft.com/office/drawing/2014/main" val="2143234173"/>
                    </a:ext>
                  </a:extLst>
                </a:gridCol>
                <a:gridCol w="428625">
                  <a:extLst>
                    <a:ext uri="{9D8B030D-6E8A-4147-A177-3AD203B41FA5}">
                      <a16:colId xmlns:a16="http://schemas.microsoft.com/office/drawing/2014/main" val="495040417"/>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3417436203"/>
                    </a:ext>
                  </a:extLst>
                </a:gridCol>
                <a:gridCol w="457200">
                  <a:extLst>
                    <a:ext uri="{9D8B030D-6E8A-4147-A177-3AD203B41FA5}">
                      <a16:colId xmlns:a16="http://schemas.microsoft.com/office/drawing/2014/main" val="392906570"/>
                    </a:ext>
                  </a:extLst>
                </a:gridCol>
                <a:gridCol w="476250">
                  <a:extLst>
                    <a:ext uri="{9D8B030D-6E8A-4147-A177-3AD203B41FA5}">
                      <a16:colId xmlns:a16="http://schemas.microsoft.com/office/drawing/2014/main" val="20002"/>
                    </a:ext>
                  </a:extLst>
                </a:gridCol>
                <a:gridCol w="504825">
                  <a:extLst>
                    <a:ext uri="{9D8B030D-6E8A-4147-A177-3AD203B41FA5}">
                      <a16:colId xmlns:a16="http://schemas.microsoft.com/office/drawing/2014/main" val="1889306569"/>
                    </a:ext>
                  </a:extLst>
                </a:gridCol>
                <a:gridCol w="476250">
                  <a:extLst>
                    <a:ext uri="{9D8B030D-6E8A-4147-A177-3AD203B41FA5}">
                      <a16:colId xmlns:a16="http://schemas.microsoft.com/office/drawing/2014/main" val="1641918851"/>
                    </a:ext>
                  </a:extLst>
                </a:gridCol>
                <a:gridCol w="457200">
                  <a:extLst>
                    <a:ext uri="{9D8B030D-6E8A-4147-A177-3AD203B41FA5}">
                      <a16:colId xmlns:a16="http://schemas.microsoft.com/office/drawing/2014/main" val="20004"/>
                    </a:ext>
                  </a:extLst>
                </a:gridCol>
                <a:gridCol w="533400">
                  <a:extLst>
                    <a:ext uri="{9D8B030D-6E8A-4147-A177-3AD203B41FA5}">
                      <a16:colId xmlns:a16="http://schemas.microsoft.com/office/drawing/2014/main" val="2528463409"/>
                    </a:ext>
                  </a:extLst>
                </a:gridCol>
                <a:gridCol w="476250">
                  <a:extLst>
                    <a:ext uri="{9D8B030D-6E8A-4147-A177-3AD203B41FA5}">
                      <a16:colId xmlns:a16="http://schemas.microsoft.com/office/drawing/2014/main" val="976072010"/>
                    </a:ext>
                  </a:extLst>
                </a:gridCol>
                <a:gridCol w="504825">
                  <a:extLst>
                    <a:ext uri="{9D8B030D-6E8A-4147-A177-3AD203B41FA5}">
                      <a16:colId xmlns:a16="http://schemas.microsoft.com/office/drawing/2014/main" val="20005"/>
                    </a:ext>
                  </a:extLst>
                </a:gridCol>
                <a:gridCol w="457200">
                  <a:extLst>
                    <a:ext uri="{9D8B030D-6E8A-4147-A177-3AD203B41FA5}">
                      <a16:colId xmlns:a16="http://schemas.microsoft.com/office/drawing/2014/main" val="1304463888"/>
                    </a:ext>
                  </a:extLst>
                </a:gridCol>
                <a:gridCol w="514350">
                  <a:extLst>
                    <a:ext uri="{9D8B030D-6E8A-4147-A177-3AD203B41FA5}">
                      <a16:colId xmlns:a16="http://schemas.microsoft.com/office/drawing/2014/main" val="245601009"/>
                    </a:ext>
                  </a:extLst>
                </a:gridCol>
                <a:gridCol w="457200">
                  <a:extLst>
                    <a:ext uri="{9D8B030D-6E8A-4147-A177-3AD203B41FA5}">
                      <a16:colId xmlns:a16="http://schemas.microsoft.com/office/drawing/2014/main" val="20006"/>
                    </a:ext>
                  </a:extLst>
                </a:gridCol>
                <a:gridCol w="371466">
                  <a:extLst>
                    <a:ext uri="{9D8B030D-6E8A-4147-A177-3AD203B41FA5}">
                      <a16:colId xmlns:a16="http://schemas.microsoft.com/office/drawing/2014/main" val="1097501005"/>
                    </a:ext>
                  </a:extLst>
                </a:gridCol>
              </a:tblGrid>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000" b="0" i="0" u="none" strike="noStrike" dirty="0">
                          <a:solidFill>
                            <a:srgbClr val="E95E09"/>
                          </a:solidFill>
                          <a:effectLst/>
                          <a:latin typeface="Century Gothic" panose="020B0502020202020204" pitchFamily="34" charset="0"/>
                        </a:rPr>
                        <a:t>8,4</a:t>
                      </a:r>
                      <a:endParaRPr lang="es-CO" sz="1000" b="0" i="0" u="none" strike="noStrike" dirty="0">
                        <a:solidFill>
                          <a:schemeClr val="tx2"/>
                        </a:solidFill>
                        <a:effectLst/>
                        <a:latin typeface="Century Gothic" panose="020B0502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9,0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9,1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7,7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E95E09"/>
                          </a:solidFill>
                          <a:effectLst/>
                          <a:latin typeface="Century Gothic" panose="020B050202020202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75" name="Tabla 74">
            <a:extLst>
              <a:ext uri="{FF2B5EF4-FFF2-40B4-BE49-F238E27FC236}">
                <a16:creationId xmlns:a16="http://schemas.microsoft.com/office/drawing/2014/main" id="{F8CBFC9F-82D9-E659-7D54-C6D9FA25B21A}"/>
              </a:ext>
            </a:extLst>
          </p:cNvPr>
          <p:cNvGraphicFramePr>
            <a:graphicFrameLocks noGrp="1"/>
          </p:cNvGraphicFramePr>
          <p:nvPr/>
        </p:nvGraphicFramePr>
        <p:xfrm>
          <a:off x="2603312" y="6003986"/>
          <a:ext cx="8584823" cy="182880"/>
        </p:xfrm>
        <a:graphic>
          <a:graphicData uri="http://schemas.openxmlformats.org/drawingml/2006/table">
            <a:tbl>
              <a:tblPr>
                <a:tableStyleId>{5C22544A-7EE6-4342-B048-85BDC9FD1C3A}</a:tableStyleId>
              </a:tblPr>
              <a:tblGrid>
                <a:gridCol w="1330513">
                  <a:extLst>
                    <a:ext uri="{9D8B030D-6E8A-4147-A177-3AD203B41FA5}">
                      <a16:colId xmlns:a16="http://schemas.microsoft.com/office/drawing/2014/main" val="20000"/>
                    </a:ext>
                  </a:extLst>
                </a:gridCol>
                <a:gridCol w="1466850">
                  <a:extLst>
                    <a:ext uri="{9D8B030D-6E8A-4147-A177-3AD203B41FA5}">
                      <a16:colId xmlns:a16="http://schemas.microsoft.com/office/drawing/2014/main" val="20001"/>
                    </a:ext>
                  </a:extLst>
                </a:gridCol>
                <a:gridCol w="1438275">
                  <a:extLst>
                    <a:ext uri="{9D8B030D-6E8A-4147-A177-3AD203B41FA5}">
                      <a16:colId xmlns:a16="http://schemas.microsoft.com/office/drawing/2014/main" val="20002"/>
                    </a:ext>
                  </a:extLst>
                </a:gridCol>
                <a:gridCol w="1485900">
                  <a:extLst>
                    <a:ext uri="{9D8B030D-6E8A-4147-A177-3AD203B41FA5}">
                      <a16:colId xmlns:a16="http://schemas.microsoft.com/office/drawing/2014/main" val="20004"/>
                    </a:ext>
                  </a:extLst>
                </a:gridCol>
                <a:gridCol w="1466850">
                  <a:extLst>
                    <a:ext uri="{9D8B030D-6E8A-4147-A177-3AD203B41FA5}">
                      <a16:colId xmlns:a16="http://schemas.microsoft.com/office/drawing/2014/main" val="20005"/>
                    </a:ext>
                  </a:extLst>
                </a:gridCol>
                <a:gridCol w="1396435">
                  <a:extLst>
                    <a:ext uri="{9D8B030D-6E8A-4147-A177-3AD203B41FA5}">
                      <a16:colId xmlns:a16="http://schemas.microsoft.com/office/drawing/2014/main" val="20007"/>
                    </a:ext>
                  </a:extLst>
                </a:gridCol>
              </a:tblGrid>
              <a:tr h="0">
                <a:tc>
                  <a:txBody>
                    <a:bodyPr/>
                    <a:lstStyle/>
                    <a:p>
                      <a:pPr algn="ctr" fontAlgn="b"/>
                      <a:r>
                        <a:rPr lang="es-CO" sz="1200" b="1" i="0" u="none" strike="noStrike" dirty="0">
                          <a:effectLst/>
                          <a:latin typeface="Century Gothic" panose="020B0502020202020204" pitchFamily="34" charset="0"/>
                        </a:rPr>
                        <a:t>La </a:t>
                      </a:r>
                      <a:r>
                        <a:rPr lang="es-CO" sz="1200" b="1" i="0" u="none" strike="noStrike" dirty="0" err="1">
                          <a:effectLst/>
                          <a:latin typeface="Century Gothic" panose="020B0502020202020204" pitchFamily="34" charset="0"/>
                        </a:rPr>
                        <a:t>Santé</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err="1">
                          <a:effectLst/>
                          <a:latin typeface="Century Gothic" panose="020B0502020202020204" pitchFamily="34" charset="0"/>
                        </a:rPr>
                        <a:t>Genfar</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Mk</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Memphis</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American Generics</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200" b="1" i="0" u="none" strike="noStrike" dirty="0">
                          <a:effectLst/>
                          <a:latin typeface="Century Gothic" panose="020B0502020202020204" pitchFamily="34" charset="0"/>
                        </a:rPr>
                        <a:t>Laproff</a:t>
                      </a:r>
                      <a:endParaRPr lang="es-CO" sz="1200" b="1" i="0" u="none" strike="noStrike" dirty="0">
                        <a:solidFill>
                          <a:srgbClr val="000000"/>
                        </a:solidFill>
                        <a:effectLst/>
                        <a:latin typeface="Century Gothic" panose="020B0502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6" name="Tabla 75">
            <a:extLst>
              <a:ext uri="{FF2B5EF4-FFF2-40B4-BE49-F238E27FC236}">
                <a16:creationId xmlns:a16="http://schemas.microsoft.com/office/drawing/2014/main" id="{17ECEDAD-F1CC-3C36-067B-2FB1A294BEF1}"/>
              </a:ext>
            </a:extLst>
          </p:cNvPr>
          <p:cNvGraphicFramePr>
            <a:graphicFrameLocks noGrp="1"/>
          </p:cNvGraphicFramePr>
          <p:nvPr/>
        </p:nvGraphicFramePr>
        <p:xfrm>
          <a:off x="2539369" y="5796137"/>
          <a:ext cx="8648769" cy="161925"/>
        </p:xfrm>
        <a:graphic>
          <a:graphicData uri="http://schemas.openxmlformats.org/drawingml/2006/table">
            <a:tbl>
              <a:tblPr firstRow="1" bandRow="1">
                <a:tableStyleId>{5C22544A-7EE6-4342-B048-85BDC9FD1C3A}</a:tableStyleId>
              </a:tblPr>
              <a:tblGrid>
                <a:gridCol w="413381">
                  <a:extLst>
                    <a:ext uri="{9D8B030D-6E8A-4147-A177-3AD203B41FA5}">
                      <a16:colId xmlns:a16="http://schemas.microsoft.com/office/drawing/2014/main" val="1233951879"/>
                    </a:ext>
                  </a:extLst>
                </a:gridCol>
                <a:gridCol w="485775">
                  <a:extLst>
                    <a:ext uri="{9D8B030D-6E8A-4147-A177-3AD203B41FA5}">
                      <a16:colId xmlns:a16="http://schemas.microsoft.com/office/drawing/2014/main" val="20000"/>
                    </a:ext>
                  </a:extLst>
                </a:gridCol>
                <a:gridCol w="476250">
                  <a:extLst>
                    <a:ext uri="{9D8B030D-6E8A-4147-A177-3AD203B41FA5}">
                      <a16:colId xmlns:a16="http://schemas.microsoft.com/office/drawing/2014/main" val="1095246273"/>
                    </a:ext>
                  </a:extLst>
                </a:gridCol>
                <a:gridCol w="457200">
                  <a:extLst>
                    <a:ext uri="{9D8B030D-6E8A-4147-A177-3AD203B41FA5}">
                      <a16:colId xmlns:a16="http://schemas.microsoft.com/office/drawing/2014/main" val="1802013574"/>
                    </a:ext>
                  </a:extLst>
                </a:gridCol>
                <a:gridCol w="523875">
                  <a:extLst>
                    <a:ext uri="{9D8B030D-6E8A-4147-A177-3AD203B41FA5}">
                      <a16:colId xmlns:a16="http://schemas.microsoft.com/office/drawing/2014/main" val="20001"/>
                    </a:ext>
                  </a:extLst>
                </a:gridCol>
                <a:gridCol w="495300">
                  <a:extLst>
                    <a:ext uri="{9D8B030D-6E8A-4147-A177-3AD203B41FA5}">
                      <a16:colId xmlns:a16="http://schemas.microsoft.com/office/drawing/2014/main" val="1877602504"/>
                    </a:ext>
                  </a:extLst>
                </a:gridCol>
                <a:gridCol w="495300">
                  <a:extLst>
                    <a:ext uri="{9D8B030D-6E8A-4147-A177-3AD203B41FA5}">
                      <a16:colId xmlns:a16="http://schemas.microsoft.com/office/drawing/2014/main" val="300809291"/>
                    </a:ext>
                  </a:extLst>
                </a:gridCol>
                <a:gridCol w="476250">
                  <a:extLst>
                    <a:ext uri="{9D8B030D-6E8A-4147-A177-3AD203B41FA5}">
                      <a16:colId xmlns:a16="http://schemas.microsoft.com/office/drawing/2014/main" val="20002"/>
                    </a:ext>
                  </a:extLst>
                </a:gridCol>
                <a:gridCol w="476250">
                  <a:extLst>
                    <a:ext uri="{9D8B030D-6E8A-4147-A177-3AD203B41FA5}">
                      <a16:colId xmlns:a16="http://schemas.microsoft.com/office/drawing/2014/main" val="2561803815"/>
                    </a:ext>
                  </a:extLst>
                </a:gridCol>
                <a:gridCol w="495300">
                  <a:extLst>
                    <a:ext uri="{9D8B030D-6E8A-4147-A177-3AD203B41FA5}">
                      <a16:colId xmlns:a16="http://schemas.microsoft.com/office/drawing/2014/main" val="2146454372"/>
                    </a:ext>
                  </a:extLst>
                </a:gridCol>
                <a:gridCol w="457200">
                  <a:extLst>
                    <a:ext uri="{9D8B030D-6E8A-4147-A177-3AD203B41FA5}">
                      <a16:colId xmlns:a16="http://schemas.microsoft.com/office/drawing/2014/main" val="20004"/>
                    </a:ext>
                  </a:extLst>
                </a:gridCol>
                <a:gridCol w="542925">
                  <a:extLst>
                    <a:ext uri="{9D8B030D-6E8A-4147-A177-3AD203B41FA5}">
                      <a16:colId xmlns:a16="http://schemas.microsoft.com/office/drawing/2014/main" val="1432910193"/>
                    </a:ext>
                  </a:extLst>
                </a:gridCol>
                <a:gridCol w="447675">
                  <a:extLst>
                    <a:ext uri="{9D8B030D-6E8A-4147-A177-3AD203B41FA5}">
                      <a16:colId xmlns:a16="http://schemas.microsoft.com/office/drawing/2014/main" val="3674063739"/>
                    </a:ext>
                  </a:extLst>
                </a:gridCol>
                <a:gridCol w="466725">
                  <a:extLst>
                    <a:ext uri="{9D8B030D-6E8A-4147-A177-3AD203B41FA5}">
                      <a16:colId xmlns:a16="http://schemas.microsoft.com/office/drawing/2014/main" val="20005"/>
                    </a:ext>
                  </a:extLst>
                </a:gridCol>
                <a:gridCol w="467080">
                  <a:extLst>
                    <a:ext uri="{9D8B030D-6E8A-4147-A177-3AD203B41FA5}">
                      <a16:colId xmlns:a16="http://schemas.microsoft.com/office/drawing/2014/main" val="3592577203"/>
                    </a:ext>
                  </a:extLst>
                </a:gridCol>
                <a:gridCol w="523520">
                  <a:extLst>
                    <a:ext uri="{9D8B030D-6E8A-4147-A177-3AD203B41FA5}">
                      <a16:colId xmlns:a16="http://schemas.microsoft.com/office/drawing/2014/main" val="1479272935"/>
                    </a:ext>
                  </a:extLst>
                </a:gridCol>
                <a:gridCol w="533400">
                  <a:extLst>
                    <a:ext uri="{9D8B030D-6E8A-4147-A177-3AD203B41FA5}">
                      <a16:colId xmlns:a16="http://schemas.microsoft.com/office/drawing/2014/main" val="20006"/>
                    </a:ext>
                  </a:extLst>
                </a:gridCol>
                <a:gridCol w="415363">
                  <a:extLst>
                    <a:ext uri="{9D8B030D-6E8A-4147-A177-3AD203B41FA5}">
                      <a16:colId xmlns:a16="http://schemas.microsoft.com/office/drawing/2014/main" val="1901097180"/>
                    </a:ext>
                  </a:extLst>
                </a:gridCol>
              </a:tblGrid>
              <a:tr h="0">
                <a:tc>
                  <a:txBody>
                    <a:bodyPr/>
                    <a:lstStyle/>
                    <a:p>
                      <a:pPr algn="ctr" fontAlgn="b"/>
                      <a:r>
                        <a:rPr lang="es-CO" sz="1000" b="0" i="0" u="none" strike="noStrike" dirty="0">
                          <a:solidFill>
                            <a:srgbClr val="162B60"/>
                          </a:solidFill>
                          <a:effectLst/>
                          <a:latin typeface="Century Gothic" panose="020B0502020202020204" pitchFamily="34" charset="0"/>
                        </a:rPr>
                        <a:t>148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128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152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162B60"/>
                          </a:solidFill>
                          <a:effectLst/>
                          <a:latin typeface="Century Gothic" panose="020B0502020202020204" pitchFamily="34" charset="0"/>
                        </a:rPr>
                        <a:t>166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156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163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162B60"/>
                          </a:solidFill>
                          <a:effectLst/>
                          <a:latin typeface="Century Gothic" panose="020B0502020202020204" pitchFamily="34" charset="0"/>
                        </a:rPr>
                        <a:t>168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154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156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162B60"/>
                          </a:solidFill>
                          <a:effectLst/>
                          <a:latin typeface="Century Gothic" panose="020B0502020202020204" pitchFamily="34" charset="0"/>
                        </a:rPr>
                        <a:t>58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38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53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162B60"/>
                          </a:solidFill>
                          <a:effectLst/>
                          <a:latin typeface="Century Gothic" panose="020B0502020202020204" pitchFamily="34" charset="0"/>
                        </a:rPr>
                        <a:t>68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42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82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rgbClr val="162B60"/>
                          </a:solidFill>
                          <a:effectLst/>
                          <a:latin typeface="Century Gothic" panose="020B0502020202020204" pitchFamily="34" charset="0"/>
                        </a:rPr>
                        <a:t>65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30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s-CO" sz="1000" b="0" i="0" u="none" strike="noStrike" dirty="0">
                          <a:solidFill>
                            <a:schemeClr val="bg1">
                              <a:lumMod val="50000"/>
                            </a:schemeClr>
                          </a:solidFill>
                          <a:effectLst/>
                          <a:latin typeface="Century Gothic" panose="020B0502020202020204" pitchFamily="34" charset="0"/>
                        </a:rPr>
                        <a:t>45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7" name="Triángulo isósceles 76">
            <a:extLst>
              <a:ext uri="{FF2B5EF4-FFF2-40B4-BE49-F238E27FC236}">
                <a16:creationId xmlns:a16="http://schemas.microsoft.com/office/drawing/2014/main" id="{145ACA33-9A3D-CE60-7D36-C70D5CF9FC5D}"/>
              </a:ext>
            </a:extLst>
          </p:cNvPr>
          <p:cNvSpPr/>
          <p:nvPr/>
        </p:nvSpPr>
        <p:spPr>
          <a:xfrm>
            <a:off x="10164899" y="3496654"/>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9" name="Grupo 78">
            <a:extLst>
              <a:ext uri="{FF2B5EF4-FFF2-40B4-BE49-F238E27FC236}">
                <a16:creationId xmlns:a16="http://schemas.microsoft.com/office/drawing/2014/main" id="{F9CF66BF-F15F-019B-105B-65541AAEBB4B}"/>
              </a:ext>
            </a:extLst>
          </p:cNvPr>
          <p:cNvGrpSpPr/>
          <p:nvPr/>
        </p:nvGrpSpPr>
        <p:grpSpPr>
          <a:xfrm>
            <a:off x="3924300" y="2069463"/>
            <a:ext cx="5825462" cy="4045587"/>
            <a:chOff x="3924300" y="2069463"/>
            <a:chExt cx="5825462" cy="4045587"/>
          </a:xfrm>
        </p:grpSpPr>
        <p:cxnSp>
          <p:nvCxnSpPr>
            <p:cNvPr id="80" name="Conector recto 79">
              <a:extLst>
                <a:ext uri="{FF2B5EF4-FFF2-40B4-BE49-F238E27FC236}">
                  <a16:creationId xmlns:a16="http://schemas.microsoft.com/office/drawing/2014/main" id="{171FAC57-8F82-B15D-3233-DA9F2DAFA378}"/>
                </a:ext>
              </a:extLst>
            </p:cNvPr>
            <p:cNvCxnSpPr/>
            <p:nvPr/>
          </p:nvCxnSpPr>
          <p:spPr>
            <a:xfrm>
              <a:off x="3924300"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36D27BE5-6AE6-E00F-6A68-E3B9C0093D22}"/>
                </a:ext>
              </a:extLst>
            </p:cNvPr>
            <p:cNvCxnSpPr/>
            <p:nvPr/>
          </p:nvCxnSpPr>
          <p:spPr>
            <a:xfrm>
              <a:off x="5381625"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Conector recto 81">
              <a:extLst>
                <a:ext uri="{FF2B5EF4-FFF2-40B4-BE49-F238E27FC236}">
                  <a16:creationId xmlns:a16="http://schemas.microsoft.com/office/drawing/2014/main" id="{5BC49F8E-5E86-3011-FC12-410E66A8B779}"/>
                </a:ext>
              </a:extLst>
            </p:cNvPr>
            <p:cNvCxnSpPr/>
            <p:nvPr/>
          </p:nvCxnSpPr>
          <p:spPr>
            <a:xfrm>
              <a:off x="6835112"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A1DFDD0D-5EA4-C958-44A2-369A75E73BE6}"/>
                </a:ext>
              </a:extLst>
            </p:cNvPr>
            <p:cNvCxnSpPr/>
            <p:nvPr/>
          </p:nvCxnSpPr>
          <p:spPr>
            <a:xfrm>
              <a:off x="8301962"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ector recto 83">
              <a:extLst>
                <a:ext uri="{FF2B5EF4-FFF2-40B4-BE49-F238E27FC236}">
                  <a16:creationId xmlns:a16="http://schemas.microsoft.com/office/drawing/2014/main" id="{8AFE3D5F-B14A-0C65-1252-24F3E94B38A8}"/>
                </a:ext>
              </a:extLst>
            </p:cNvPr>
            <p:cNvCxnSpPr/>
            <p:nvPr/>
          </p:nvCxnSpPr>
          <p:spPr>
            <a:xfrm>
              <a:off x="9749762" y="2069463"/>
              <a:ext cx="0" cy="404558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6" name="Triángulo isósceles 85">
            <a:extLst>
              <a:ext uri="{FF2B5EF4-FFF2-40B4-BE49-F238E27FC236}">
                <a16:creationId xmlns:a16="http://schemas.microsoft.com/office/drawing/2014/main" id="{3B3DAC42-37A6-C778-446A-CDD6D1510F32}"/>
              </a:ext>
            </a:extLst>
          </p:cNvPr>
          <p:cNvSpPr/>
          <p:nvPr/>
        </p:nvSpPr>
        <p:spPr>
          <a:xfrm flipV="1">
            <a:off x="5775863" y="2408264"/>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Triángulo isósceles 88">
            <a:extLst>
              <a:ext uri="{FF2B5EF4-FFF2-40B4-BE49-F238E27FC236}">
                <a16:creationId xmlns:a16="http://schemas.microsoft.com/office/drawing/2014/main" id="{E1897A73-17B9-3822-1D40-C9270BEE5F96}"/>
              </a:ext>
            </a:extLst>
          </p:cNvPr>
          <p:cNvSpPr/>
          <p:nvPr/>
        </p:nvSpPr>
        <p:spPr>
          <a:xfrm>
            <a:off x="10164899" y="2250802"/>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Triángulo isósceles 90">
            <a:extLst>
              <a:ext uri="{FF2B5EF4-FFF2-40B4-BE49-F238E27FC236}">
                <a16:creationId xmlns:a16="http://schemas.microsoft.com/office/drawing/2014/main" id="{92511F27-7465-AB3B-27B5-2B1786C31FDB}"/>
              </a:ext>
            </a:extLst>
          </p:cNvPr>
          <p:cNvSpPr/>
          <p:nvPr/>
        </p:nvSpPr>
        <p:spPr>
          <a:xfrm>
            <a:off x="7242712" y="3675051"/>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Triángulo isósceles 91">
            <a:extLst>
              <a:ext uri="{FF2B5EF4-FFF2-40B4-BE49-F238E27FC236}">
                <a16:creationId xmlns:a16="http://schemas.microsoft.com/office/drawing/2014/main" id="{0FDFBFC7-6A96-E3F5-59A2-99C5855E1FB6}"/>
              </a:ext>
            </a:extLst>
          </p:cNvPr>
          <p:cNvSpPr/>
          <p:nvPr/>
        </p:nvSpPr>
        <p:spPr>
          <a:xfrm>
            <a:off x="5782556" y="4864189"/>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riángulo isósceles 92">
            <a:extLst>
              <a:ext uri="{FF2B5EF4-FFF2-40B4-BE49-F238E27FC236}">
                <a16:creationId xmlns:a16="http://schemas.microsoft.com/office/drawing/2014/main" id="{BF2DCD5C-901C-3BCD-47E7-4F361D3EBD15}"/>
              </a:ext>
            </a:extLst>
          </p:cNvPr>
          <p:cNvSpPr/>
          <p:nvPr/>
        </p:nvSpPr>
        <p:spPr>
          <a:xfrm>
            <a:off x="7243949" y="5093558"/>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Triángulo isósceles 93">
            <a:extLst>
              <a:ext uri="{FF2B5EF4-FFF2-40B4-BE49-F238E27FC236}">
                <a16:creationId xmlns:a16="http://schemas.microsoft.com/office/drawing/2014/main" id="{5EA75E68-DE19-EA4D-5039-88F194FDA9AC}"/>
              </a:ext>
            </a:extLst>
          </p:cNvPr>
          <p:cNvSpPr/>
          <p:nvPr/>
        </p:nvSpPr>
        <p:spPr>
          <a:xfrm>
            <a:off x="10164899" y="490288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5"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46" name="Triángulo isósceles 45">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riángulo isósceles 46">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8" name="Imagen 47">
            <a:extLst>
              <a:ext uri="{FF2B5EF4-FFF2-40B4-BE49-F238E27FC236}">
                <a16:creationId xmlns:a16="http://schemas.microsoft.com/office/drawing/2014/main" id="{87E40FCA-2B7D-8276-0C64-15A4FB8200ED}"/>
              </a:ext>
            </a:extLst>
          </p:cNvPr>
          <p:cNvPicPr>
            <a:picLocks noChangeAspect="1"/>
          </p:cNvPicPr>
          <p:nvPr/>
        </p:nvPicPr>
        <p:blipFill>
          <a:blip r:embed="rId5">
            <a:duotone>
              <a:srgbClr val="B2B2B2">
                <a:shade val="45000"/>
                <a:satMod val="135000"/>
              </a:srgbClr>
              <a:prstClr val="white"/>
            </a:duotone>
          </a:blip>
          <a:stretch>
            <a:fillRect/>
          </a:stretch>
        </p:blipFill>
        <p:spPr>
          <a:xfrm>
            <a:off x="9705812" y="61257"/>
            <a:ext cx="422648" cy="422648"/>
          </a:xfrm>
          <a:prstGeom prst="rect">
            <a:avLst/>
          </a:prstGeom>
        </p:spPr>
      </p:pic>
      <p:sp>
        <p:nvSpPr>
          <p:cNvPr id="49"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50" name="CuadroTexto 49"/>
          <p:cNvSpPr txBox="1"/>
          <p:nvPr/>
        </p:nvSpPr>
        <p:spPr>
          <a:xfrm>
            <a:off x="173004" y="696334"/>
            <a:ext cx="1184599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Si bien La Santé no presenta cambios significativos en sus indicadores, marcas como Genfar y Mk mantienen su fortaleza a nivel de confianza percibida; lo cual demuestra la importancia que tiene para La Santé robustecer sus diferenciales desde los atributos de la marca, para generar un mayor valor percibido de cara a sus medicamentos genéricos vs otros actores del mercado.</a:t>
            </a:r>
          </a:p>
        </p:txBody>
      </p:sp>
      <p:graphicFrame>
        <p:nvGraphicFramePr>
          <p:cNvPr id="2" name="Tabla 4">
            <a:extLst>
              <a:ext uri="{FF2B5EF4-FFF2-40B4-BE49-F238E27FC236}">
                <a16:creationId xmlns:a16="http://schemas.microsoft.com/office/drawing/2014/main" id="{3776945E-3985-0A43-F986-9A86CDA99524}"/>
              </a:ext>
            </a:extLst>
          </p:cNvPr>
          <p:cNvGraphicFramePr>
            <a:graphicFrameLocks noGrp="1"/>
          </p:cNvGraphicFramePr>
          <p:nvPr/>
        </p:nvGraphicFramePr>
        <p:xfrm>
          <a:off x="5708798" y="109365"/>
          <a:ext cx="1423302" cy="508138"/>
        </p:xfrm>
        <a:graphic>
          <a:graphicData uri="http://schemas.openxmlformats.org/drawingml/2006/table">
            <a:tbl>
              <a:tblPr firstRow="1" bandRow="1">
                <a:tableStyleId>{5C22544A-7EE6-4342-B048-85BDC9FD1C3A}</a:tableStyleId>
              </a:tblPr>
              <a:tblGrid>
                <a:gridCol w="468630">
                  <a:extLst>
                    <a:ext uri="{9D8B030D-6E8A-4147-A177-3AD203B41FA5}">
                      <a16:colId xmlns:a16="http://schemas.microsoft.com/office/drawing/2014/main" val="649360237"/>
                    </a:ext>
                  </a:extLst>
                </a:gridCol>
                <a:gridCol w="477336">
                  <a:extLst>
                    <a:ext uri="{9D8B030D-6E8A-4147-A177-3AD203B41FA5}">
                      <a16:colId xmlns:a16="http://schemas.microsoft.com/office/drawing/2014/main" val="20001"/>
                    </a:ext>
                  </a:extLst>
                </a:gridCol>
                <a:gridCol w="477336">
                  <a:extLst>
                    <a:ext uri="{9D8B030D-6E8A-4147-A177-3AD203B41FA5}">
                      <a16:colId xmlns:a16="http://schemas.microsoft.com/office/drawing/2014/main" val="20002"/>
                    </a:ext>
                  </a:extLst>
                </a:gridCol>
              </a:tblGrid>
              <a:tr h="0">
                <a:tc>
                  <a:txBody>
                    <a:bodyPr/>
                    <a:lstStyle/>
                    <a:p>
                      <a:endParaRPr lang="es-CO" sz="300" b="0" dirty="0">
                        <a:solidFill>
                          <a:schemeClr val="tx1"/>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2B60"/>
                    </a:solidFill>
                  </a:tcPr>
                </a:tc>
                <a:tc>
                  <a:txBody>
                    <a:bodyPr/>
                    <a:lstStyle/>
                    <a:p>
                      <a:endParaRPr lang="es-CO" sz="9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A100"/>
                    </a:solidFill>
                  </a:tcPr>
                </a:tc>
                <a:tc>
                  <a:txBody>
                    <a:bodyPr/>
                    <a:lstStyle/>
                    <a:p>
                      <a:endParaRPr lang="es-CO" sz="9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1B1B1"/>
                    </a:solidFill>
                  </a:tcPr>
                </a:tc>
                <a:extLst>
                  <a:ext uri="{0D108BD9-81ED-4DB2-BD59-A6C34878D82A}">
                    <a16:rowId xmlns:a16="http://schemas.microsoft.com/office/drawing/2014/main" val="464886214"/>
                  </a:ext>
                </a:extLst>
              </a:tr>
              <a:tr h="279538">
                <a:tc>
                  <a:txBody>
                    <a:bodyPr/>
                    <a:lstStyle/>
                    <a:p>
                      <a:r>
                        <a:rPr lang="es-CO" sz="900" b="0" dirty="0">
                          <a:solidFill>
                            <a:schemeClr val="tx1"/>
                          </a:solidFill>
                          <a:latin typeface="Century Gothic" panose="020B0502020202020204" pitchFamily="34" charset="0"/>
                        </a:rPr>
                        <a:t>2025</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CO" sz="900" b="0" dirty="0">
                          <a:solidFill>
                            <a:schemeClr val="tx1"/>
                          </a:solidFill>
                          <a:latin typeface="Century Gothic" panose="020B0502020202020204" pitchFamily="34" charset="0"/>
                        </a:rPr>
                        <a:t>2022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CO" sz="900" b="0" dirty="0">
                          <a:solidFill>
                            <a:schemeClr val="tx1"/>
                          </a:solidFill>
                          <a:latin typeface="Century Gothic" panose="020B0502020202020204" pitchFamily="34" charset="0"/>
                        </a:rPr>
                        <a:t>2020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73926166"/>
                  </a:ext>
                </a:extLst>
              </a:tr>
            </a:tbl>
          </a:graphicData>
        </a:graphic>
      </p:graphicFrame>
    </p:spTree>
    <p:extLst>
      <p:ext uri="{BB962C8B-B14F-4D97-AF65-F5344CB8AC3E}">
        <p14:creationId xmlns:p14="http://schemas.microsoft.com/office/powerpoint/2010/main" val="2115560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6DCC378-D7DB-5635-66EA-F7121CF71D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09F56318-A362-A51B-5D99-80D9E7A85F54}"/>
              </a:ext>
            </a:extLst>
          </p:cNvPr>
          <p:cNvSpPr txBox="1"/>
          <p:nvPr/>
        </p:nvSpPr>
        <p:spPr>
          <a:xfrm>
            <a:off x="0" y="13033"/>
            <a:ext cx="8100204"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Valor percibido de marca </a:t>
            </a:r>
            <a:r>
              <a:rPr kumimoji="0" lang="es-ES"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 Modelo de análisis</a:t>
            </a:r>
          </a:p>
        </p:txBody>
      </p:sp>
      <p:sp>
        <p:nvSpPr>
          <p:cNvPr id="4" name="Elipse 3">
            <a:extLst>
              <a:ext uri="{FF2B5EF4-FFF2-40B4-BE49-F238E27FC236}">
                <a16:creationId xmlns:a16="http://schemas.microsoft.com/office/drawing/2014/main" id="{E25557B9-02FE-3614-3EAE-40DADE67AEB5}"/>
              </a:ext>
            </a:extLst>
          </p:cNvPr>
          <p:cNvSpPr/>
          <p:nvPr/>
        </p:nvSpPr>
        <p:spPr>
          <a:xfrm>
            <a:off x="896915" y="1978846"/>
            <a:ext cx="914400" cy="914400"/>
          </a:xfrm>
          <a:prstGeom prst="ellipse">
            <a:avLst/>
          </a:prstGeom>
          <a:solidFill>
            <a:srgbClr val="C6F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5" name="Elipse 4">
            <a:extLst>
              <a:ext uri="{FF2B5EF4-FFF2-40B4-BE49-F238E27FC236}">
                <a16:creationId xmlns:a16="http://schemas.microsoft.com/office/drawing/2014/main" id="{1435AF60-93A2-50BB-BAEA-CB08D4696428}"/>
              </a:ext>
            </a:extLst>
          </p:cNvPr>
          <p:cNvSpPr/>
          <p:nvPr/>
        </p:nvSpPr>
        <p:spPr>
          <a:xfrm>
            <a:off x="896915" y="3198046"/>
            <a:ext cx="914400" cy="914400"/>
          </a:xfrm>
          <a:prstGeom prst="ellipse">
            <a:avLst/>
          </a:prstGeom>
          <a:solidFill>
            <a:srgbClr val="FFD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 name="Elipse 5">
            <a:extLst>
              <a:ext uri="{FF2B5EF4-FFF2-40B4-BE49-F238E27FC236}">
                <a16:creationId xmlns:a16="http://schemas.microsoft.com/office/drawing/2014/main" id="{1891B647-5D09-F56D-E83B-EEBBC8733E2D}"/>
              </a:ext>
            </a:extLst>
          </p:cNvPr>
          <p:cNvSpPr/>
          <p:nvPr/>
        </p:nvSpPr>
        <p:spPr>
          <a:xfrm>
            <a:off x="896915" y="4506146"/>
            <a:ext cx="914400" cy="914400"/>
          </a:xfrm>
          <a:prstGeom prst="ellipse">
            <a:avLst/>
          </a:prstGeom>
          <a:solidFill>
            <a:srgbClr val="FEF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 name="CuadroTexto 6">
            <a:extLst>
              <a:ext uri="{FF2B5EF4-FFF2-40B4-BE49-F238E27FC236}">
                <a16:creationId xmlns:a16="http://schemas.microsoft.com/office/drawing/2014/main" id="{27AFD725-B0F5-A261-EA6D-D82873326164}"/>
              </a:ext>
            </a:extLst>
          </p:cNvPr>
          <p:cNvSpPr txBox="1"/>
          <p:nvPr/>
        </p:nvSpPr>
        <p:spPr>
          <a:xfrm>
            <a:off x="338115" y="2139086"/>
            <a:ext cx="199536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Calibri Light" panose="020F0302020204030204" pitchFamily="34" charset="0"/>
              </a:rPr>
              <a:t>ALTO VALOR PERCIBIDO</a:t>
            </a:r>
          </a:p>
        </p:txBody>
      </p:sp>
      <p:sp>
        <p:nvSpPr>
          <p:cNvPr id="8" name="CuadroTexto 7">
            <a:extLst>
              <a:ext uri="{FF2B5EF4-FFF2-40B4-BE49-F238E27FC236}">
                <a16:creationId xmlns:a16="http://schemas.microsoft.com/office/drawing/2014/main" id="{C6D65425-C616-80DF-889D-626416D9973F}"/>
              </a:ext>
            </a:extLst>
          </p:cNvPr>
          <p:cNvSpPr txBox="1"/>
          <p:nvPr/>
        </p:nvSpPr>
        <p:spPr>
          <a:xfrm>
            <a:off x="376215" y="3383686"/>
            <a:ext cx="199536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Calibri Light" panose="020F0302020204030204" pitchFamily="34" charset="0"/>
              </a:rPr>
              <a:t>BAJO VALOR PERCIBIDO</a:t>
            </a:r>
          </a:p>
        </p:txBody>
      </p:sp>
      <p:sp>
        <p:nvSpPr>
          <p:cNvPr id="9" name="CuadroTexto 8">
            <a:extLst>
              <a:ext uri="{FF2B5EF4-FFF2-40B4-BE49-F238E27FC236}">
                <a16:creationId xmlns:a16="http://schemas.microsoft.com/office/drawing/2014/main" id="{4A04FB68-95FF-E15C-A04D-3B0E969A9717}"/>
              </a:ext>
            </a:extLst>
          </p:cNvPr>
          <p:cNvSpPr txBox="1"/>
          <p:nvPr/>
        </p:nvSpPr>
        <p:spPr>
          <a:xfrm>
            <a:off x="490515" y="4666386"/>
            <a:ext cx="17145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Calibri Light" panose="020F0302020204030204" pitchFamily="34" charset="0"/>
              </a:rPr>
              <a:t>VALOR EQUILIBRIO</a:t>
            </a:r>
          </a:p>
        </p:txBody>
      </p:sp>
      <p:sp>
        <p:nvSpPr>
          <p:cNvPr id="10" name="CuadroTexto 9">
            <a:extLst>
              <a:ext uri="{FF2B5EF4-FFF2-40B4-BE49-F238E27FC236}">
                <a16:creationId xmlns:a16="http://schemas.microsoft.com/office/drawing/2014/main" id="{B56A81D5-8EEA-1B43-6326-195E39325746}"/>
              </a:ext>
            </a:extLst>
          </p:cNvPr>
          <p:cNvSpPr txBox="1"/>
          <p:nvPr/>
        </p:nvSpPr>
        <p:spPr>
          <a:xfrm>
            <a:off x="2044812" y="2213280"/>
            <a:ext cx="3524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altLang="es-CO" sz="1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anose="05000000000000000000" pitchFamily="2" charset="2"/>
              </a:rPr>
              <a:t></a:t>
            </a:r>
            <a:endParaRPr kumimoji="0" lang="es-CO"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1" name="CuadroTexto 10">
            <a:extLst>
              <a:ext uri="{FF2B5EF4-FFF2-40B4-BE49-F238E27FC236}">
                <a16:creationId xmlns:a16="http://schemas.microsoft.com/office/drawing/2014/main" id="{A53CBB6B-EDFA-A59D-DA0B-652ED8AAEC2C}"/>
              </a:ext>
            </a:extLst>
          </p:cNvPr>
          <p:cNvSpPr txBox="1"/>
          <p:nvPr/>
        </p:nvSpPr>
        <p:spPr>
          <a:xfrm>
            <a:off x="2043224" y="3508680"/>
            <a:ext cx="3524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altLang="es-CO" sz="1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anose="05000000000000000000" pitchFamily="2" charset="2"/>
              </a:rPr>
              <a:t></a:t>
            </a:r>
            <a:endParaRPr kumimoji="0" lang="es-CO"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2" name="CuadroTexto 11">
            <a:extLst>
              <a:ext uri="{FF2B5EF4-FFF2-40B4-BE49-F238E27FC236}">
                <a16:creationId xmlns:a16="http://schemas.microsoft.com/office/drawing/2014/main" id="{B099BC73-52CD-2842-EA7E-59ECB0EDEE20}"/>
              </a:ext>
            </a:extLst>
          </p:cNvPr>
          <p:cNvSpPr txBox="1"/>
          <p:nvPr/>
        </p:nvSpPr>
        <p:spPr>
          <a:xfrm>
            <a:off x="2041637" y="4804080"/>
            <a:ext cx="3524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altLang="es-CO" sz="1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anose="05000000000000000000" pitchFamily="2" charset="2"/>
              </a:rPr>
              <a:t></a:t>
            </a:r>
            <a:endParaRPr kumimoji="0" lang="es-CO"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3" name="CuadroTexto 12">
            <a:extLst>
              <a:ext uri="{FF2B5EF4-FFF2-40B4-BE49-F238E27FC236}">
                <a16:creationId xmlns:a16="http://schemas.microsoft.com/office/drawing/2014/main" id="{76F60FB9-8E1D-85AF-8CF8-970339C215A8}"/>
              </a:ext>
            </a:extLst>
          </p:cNvPr>
          <p:cNvSpPr txBox="1"/>
          <p:nvPr/>
        </p:nvSpPr>
        <p:spPr>
          <a:xfrm>
            <a:off x="2401949" y="2046856"/>
            <a:ext cx="310789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altLang="es-CO" sz="16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anose="05000000000000000000" pitchFamily="2" charset="2"/>
              </a:rPr>
              <a:t>Hago una baja inversión y recibo </a:t>
            </a:r>
            <a:r>
              <a:rPr kumimoji="0" lang="es-MX" altLang="es-CO"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anose="05000000000000000000" pitchFamily="2" charset="2"/>
              </a:rPr>
              <a:t>muchos </a:t>
            </a:r>
            <a:r>
              <a:rPr kumimoji="0" lang="es-MX" altLang="es-CO" sz="16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anose="05000000000000000000" pitchFamily="2" charset="2"/>
              </a:rPr>
              <a:t> beneficios</a:t>
            </a: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nvGrpSpPr>
          <p:cNvPr id="14" name="Grupo 13">
            <a:extLst>
              <a:ext uri="{FF2B5EF4-FFF2-40B4-BE49-F238E27FC236}">
                <a16:creationId xmlns:a16="http://schemas.microsoft.com/office/drawing/2014/main" id="{9075F98A-1EC6-E65A-A40B-37738068486E}"/>
              </a:ext>
            </a:extLst>
          </p:cNvPr>
          <p:cNvGrpSpPr/>
          <p:nvPr/>
        </p:nvGrpSpPr>
        <p:grpSpPr>
          <a:xfrm>
            <a:off x="5602300" y="1610695"/>
            <a:ext cx="5804021" cy="4165301"/>
            <a:chOff x="5298217" y="1651000"/>
            <a:chExt cx="6525483" cy="4683063"/>
          </a:xfrm>
        </p:grpSpPr>
        <p:pic>
          <p:nvPicPr>
            <p:cNvPr id="15" name="Imagen 14">
              <a:extLst>
                <a:ext uri="{FF2B5EF4-FFF2-40B4-BE49-F238E27FC236}">
                  <a16:creationId xmlns:a16="http://schemas.microsoft.com/office/drawing/2014/main" id="{F680B9BA-FE49-F73C-C99D-EC44AECA30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10" t="2080" r="1670" b="6590"/>
            <a:stretch/>
          </p:blipFill>
          <p:spPr bwMode="auto">
            <a:xfrm>
              <a:off x="5689600" y="1651000"/>
              <a:ext cx="6134100" cy="427566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Line 12">
              <a:extLst>
                <a:ext uri="{FF2B5EF4-FFF2-40B4-BE49-F238E27FC236}">
                  <a16:creationId xmlns:a16="http://schemas.microsoft.com/office/drawing/2014/main" id="{FA8112EF-10D1-B178-15B4-84BD4BE83209}"/>
                </a:ext>
              </a:extLst>
            </p:cNvPr>
            <p:cNvSpPr>
              <a:spLocks noChangeShapeType="1"/>
            </p:cNvSpPr>
            <p:nvPr/>
          </p:nvSpPr>
          <p:spPr bwMode="auto">
            <a:xfrm flipV="1">
              <a:off x="5720863" y="1950476"/>
              <a:ext cx="5975350" cy="3887788"/>
            </a:xfrm>
            <a:prstGeom prst="line">
              <a:avLst/>
            </a:prstGeom>
            <a:noFill/>
            <a:ln w="9525">
              <a:solidFill>
                <a:srgbClr val="000000"/>
              </a:solidFill>
              <a:round/>
              <a:headEnd/>
              <a:tailEnd/>
            </a:ln>
            <a:effectLst/>
          </p:spPr>
          <p:txBody>
            <a:bodyPr lIns="90000" tIns="46800" rIns="90000" bIns="46800"/>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anose="020B0502020202020204" pitchFamily="34" charset="0"/>
                <a:ea typeface="+mn-ea"/>
                <a:cs typeface="+mn-cs"/>
              </a:endParaRPr>
            </a:p>
          </p:txBody>
        </p:sp>
        <p:sp>
          <p:nvSpPr>
            <p:cNvPr id="17" name="CuadroTexto 16">
              <a:extLst>
                <a:ext uri="{FF2B5EF4-FFF2-40B4-BE49-F238E27FC236}">
                  <a16:creationId xmlns:a16="http://schemas.microsoft.com/office/drawing/2014/main" id="{1BC5895C-0808-8082-78DE-FD937C84DE24}"/>
                </a:ext>
              </a:extLst>
            </p:cNvPr>
            <p:cNvSpPr txBox="1"/>
            <p:nvPr/>
          </p:nvSpPr>
          <p:spPr>
            <a:xfrm>
              <a:off x="8189058" y="3492316"/>
              <a:ext cx="1295399" cy="311431"/>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Marca 1</a:t>
              </a:r>
            </a:p>
          </p:txBody>
        </p:sp>
        <p:sp>
          <p:nvSpPr>
            <p:cNvPr id="18" name="CuadroTexto 17">
              <a:extLst>
                <a:ext uri="{FF2B5EF4-FFF2-40B4-BE49-F238E27FC236}">
                  <a16:creationId xmlns:a16="http://schemas.microsoft.com/office/drawing/2014/main" id="{8A40186D-3DB4-A187-0827-943F0AD778EF}"/>
                </a:ext>
              </a:extLst>
            </p:cNvPr>
            <p:cNvSpPr txBox="1"/>
            <p:nvPr/>
          </p:nvSpPr>
          <p:spPr>
            <a:xfrm>
              <a:off x="8626414" y="2632738"/>
              <a:ext cx="1295399" cy="311431"/>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Marca 2</a:t>
              </a:r>
            </a:p>
          </p:txBody>
        </p:sp>
        <p:sp>
          <p:nvSpPr>
            <p:cNvPr id="19" name="CuadroTexto 18">
              <a:extLst>
                <a:ext uri="{FF2B5EF4-FFF2-40B4-BE49-F238E27FC236}">
                  <a16:creationId xmlns:a16="http://schemas.microsoft.com/office/drawing/2014/main" id="{CFB466AF-CC25-2436-ADFF-06922184DF7C}"/>
                </a:ext>
              </a:extLst>
            </p:cNvPr>
            <p:cNvSpPr txBox="1"/>
            <p:nvPr/>
          </p:nvSpPr>
          <p:spPr>
            <a:xfrm>
              <a:off x="9705190" y="1976079"/>
              <a:ext cx="1295399" cy="311431"/>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Marca 3</a:t>
              </a:r>
            </a:p>
          </p:txBody>
        </p:sp>
        <p:sp>
          <p:nvSpPr>
            <p:cNvPr id="20" name="CuadroTexto 19">
              <a:extLst>
                <a:ext uri="{FF2B5EF4-FFF2-40B4-BE49-F238E27FC236}">
                  <a16:creationId xmlns:a16="http://schemas.microsoft.com/office/drawing/2014/main" id="{71661ECB-5A91-FADC-C897-76B6C26E7316}"/>
                </a:ext>
              </a:extLst>
            </p:cNvPr>
            <p:cNvSpPr txBox="1"/>
            <p:nvPr/>
          </p:nvSpPr>
          <p:spPr>
            <a:xfrm>
              <a:off x="10094058" y="3407673"/>
              <a:ext cx="1123154" cy="311431"/>
            </a:xfrm>
            <a:prstGeom prst="rect">
              <a:avLst/>
            </a:prstGeom>
            <a:solidFill>
              <a:schemeClr val="bg1"/>
            </a:solid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Marca 4</a:t>
              </a:r>
            </a:p>
          </p:txBody>
        </p:sp>
        <p:grpSp>
          <p:nvGrpSpPr>
            <p:cNvPr id="21" name="Grupo 20">
              <a:extLst>
                <a:ext uri="{FF2B5EF4-FFF2-40B4-BE49-F238E27FC236}">
                  <a16:creationId xmlns:a16="http://schemas.microsoft.com/office/drawing/2014/main" id="{3EF58621-FF06-472A-64BB-2FE276A157F3}"/>
                </a:ext>
              </a:extLst>
            </p:cNvPr>
            <p:cNvGrpSpPr/>
            <p:nvPr/>
          </p:nvGrpSpPr>
          <p:grpSpPr>
            <a:xfrm>
              <a:off x="5298217" y="1837267"/>
              <a:ext cx="346911" cy="3987799"/>
              <a:chOff x="5736057" y="1608667"/>
              <a:chExt cx="411456" cy="3987799"/>
            </a:xfrm>
          </p:grpSpPr>
          <p:sp>
            <p:nvSpPr>
              <p:cNvPr id="31" name="Text Box 14">
                <a:extLst>
                  <a:ext uri="{FF2B5EF4-FFF2-40B4-BE49-F238E27FC236}">
                    <a16:creationId xmlns:a16="http://schemas.microsoft.com/office/drawing/2014/main" id="{4B779341-87F1-BB20-E337-D56AA8967E4C}"/>
                  </a:ext>
                </a:extLst>
              </p:cNvPr>
              <p:cNvSpPr txBox="1">
                <a:spLocks noChangeArrowheads="1"/>
              </p:cNvSpPr>
              <p:nvPr/>
            </p:nvSpPr>
            <p:spPr bwMode="auto">
              <a:xfrm rot="16200000">
                <a:off x="3954038" y="3402992"/>
                <a:ext cx="3987799" cy="399150"/>
              </a:xfrm>
              <a:prstGeom prst="roundRect">
                <a:avLst>
                  <a:gd name="adj" fmla="val 50000"/>
                </a:avLst>
              </a:prstGeom>
              <a:solidFill>
                <a:schemeClr val="bg1">
                  <a:lumMod val="95000"/>
                </a:schemeClr>
              </a:solidFill>
              <a:ln w="9525">
                <a:noFill/>
                <a:miter lim="800000"/>
                <a:headEnd/>
                <a:tailEnd/>
              </a:ln>
              <a:effectLst>
                <a:outerShdw blurRad="44450" dist="27940" dir="5400000" algn="ctr">
                  <a:srgbClr val="000000">
                    <a:alpha val="32000"/>
                  </a:srgbClr>
                </a:outerShdw>
              </a:effectLst>
            </p:spPr>
            <p:txBody>
              <a:bodyPr lIns="0" tIns="0" rIns="0" bIns="0" anchor="ctr" anchorCtr="1"/>
              <a:lstStyle>
                <a:defPPr>
                  <a:defRPr lang="es-CO"/>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solidFill>
                    <a:effectLst/>
                    <a:uLnTx/>
                    <a:uFillTx/>
                    <a:latin typeface="Century Gothic" panose="020B0502020202020204" pitchFamily="34" charset="0"/>
                    <a:cs typeface="Arial"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1" i="0" u="none" strike="noStrike" kern="1200" cap="none" spc="0" normalizeH="0" baseline="0" noProof="0" dirty="0">
                  <a:ln>
                    <a:noFill/>
                  </a:ln>
                  <a:solidFill>
                    <a:srgbClr val="FF7D25"/>
                  </a:solidFill>
                  <a:effectLst/>
                  <a:uLnTx/>
                  <a:uFillTx/>
                  <a:latin typeface="Century Gothic" panose="020B0502020202020204" pitchFamily="34" charset="0"/>
                  <a:ea typeface="+mn-ea"/>
                  <a:cs typeface="Calibri Light" panose="020F0302020204030204" pitchFamily="34" charset="0"/>
                </a:endParaRPr>
              </a:p>
            </p:txBody>
          </p:sp>
          <p:sp>
            <p:nvSpPr>
              <p:cNvPr id="32" name="Text Box 10">
                <a:extLst>
                  <a:ext uri="{FF2B5EF4-FFF2-40B4-BE49-F238E27FC236}">
                    <a16:creationId xmlns:a16="http://schemas.microsoft.com/office/drawing/2014/main" id="{C1106FD3-5122-ED0F-0B34-DA1CF0388619}"/>
                  </a:ext>
                </a:extLst>
              </p:cNvPr>
              <p:cNvSpPr txBox="1">
                <a:spLocks noChangeArrowheads="1"/>
              </p:cNvSpPr>
              <p:nvPr/>
            </p:nvSpPr>
            <p:spPr bwMode="auto">
              <a:xfrm rot="16200000">
                <a:off x="4293641" y="3357999"/>
                <a:ext cx="3295248" cy="410416"/>
              </a:xfrm>
              <a:prstGeom prst="rect">
                <a:avLst/>
              </a:prstGeom>
              <a:noFill/>
              <a:ln>
                <a:noFill/>
              </a:ln>
              <a:effectLst/>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MX" sz="14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Calibri Light" panose="020F0302020204030204" pitchFamily="34" charset="0"/>
                  </a:rPr>
                  <a:t>Calidad + Confianza</a:t>
                </a:r>
                <a:endParaRPr kumimoji="0" lang="es-ES" sz="1400" b="0" i="0" u="none" strike="noStrike" kern="1200" cap="none" spc="0" normalizeH="0" baseline="0" noProof="0" dirty="0">
                  <a:ln>
                    <a:noFill/>
                  </a:ln>
                  <a:solidFill>
                    <a:srgbClr val="FF3300"/>
                  </a:solidFill>
                  <a:effectLst/>
                  <a:uLnTx/>
                  <a:uFillTx/>
                  <a:latin typeface="Century Gothic" panose="020B0502020202020204" pitchFamily="34" charset="0"/>
                  <a:ea typeface="+mn-ea"/>
                  <a:cs typeface="Calibri Light" panose="020F0302020204030204" pitchFamily="34" charset="0"/>
                </a:endParaRPr>
              </a:p>
            </p:txBody>
          </p:sp>
        </p:grpSp>
        <p:grpSp>
          <p:nvGrpSpPr>
            <p:cNvPr id="22" name="Grupo 21">
              <a:extLst>
                <a:ext uri="{FF2B5EF4-FFF2-40B4-BE49-F238E27FC236}">
                  <a16:creationId xmlns:a16="http://schemas.microsoft.com/office/drawing/2014/main" id="{BAC62F9B-AD0C-4E1A-3A47-1C8D50C46D32}"/>
                </a:ext>
              </a:extLst>
            </p:cNvPr>
            <p:cNvGrpSpPr/>
            <p:nvPr/>
          </p:nvGrpSpPr>
          <p:grpSpPr>
            <a:xfrm rot="5400000">
              <a:off x="8593159" y="3167021"/>
              <a:ext cx="346035" cy="5988049"/>
              <a:chOff x="5750535" y="541207"/>
              <a:chExt cx="410416" cy="5988049"/>
            </a:xfrm>
          </p:grpSpPr>
          <p:sp>
            <p:nvSpPr>
              <p:cNvPr id="29" name="Text Box 14">
                <a:extLst>
                  <a:ext uri="{FF2B5EF4-FFF2-40B4-BE49-F238E27FC236}">
                    <a16:creationId xmlns:a16="http://schemas.microsoft.com/office/drawing/2014/main" id="{7304715E-634D-4326-A34A-412A3814A9FD}"/>
                  </a:ext>
                </a:extLst>
              </p:cNvPr>
              <p:cNvSpPr txBox="1">
                <a:spLocks noChangeArrowheads="1"/>
              </p:cNvSpPr>
              <p:nvPr/>
            </p:nvSpPr>
            <p:spPr bwMode="auto">
              <a:xfrm rot="16200000">
                <a:off x="2966305" y="3348048"/>
                <a:ext cx="5988049" cy="374368"/>
              </a:xfrm>
              <a:prstGeom prst="roundRect">
                <a:avLst>
                  <a:gd name="adj" fmla="val 50000"/>
                </a:avLst>
              </a:prstGeom>
              <a:solidFill>
                <a:schemeClr val="bg1">
                  <a:lumMod val="95000"/>
                </a:schemeClr>
              </a:solidFill>
              <a:ln w="9525">
                <a:noFill/>
                <a:miter lim="800000"/>
                <a:headEnd/>
                <a:tailEnd/>
              </a:ln>
              <a:effectLst>
                <a:outerShdw blurRad="44450" dist="27940" dir="5400000" algn="ctr">
                  <a:srgbClr val="000000">
                    <a:alpha val="32000"/>
                  </a:srgbClr>
                </a:outerShdw>
              </a:effectLst>
            </p:spPr>
            <p:txBody>
              <a:bodyPr lIns="0" tIns="0" rIns="0" bIns="0" anchor="ctr" anchorCtr="1"/>
              <a:lstStyle>
                <a:defPPr>
                  <a:defRPr lang="es-CO"/>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solidFill>
                    <a:effectLst/>
                    <a:uLnTx/>
                    <a:uFillTx/>
                    <a:latin typeface="Century Gothic" panose="020B0502020202020204" pitchFamily="34" charset="0"/>
                    <a:cs typeface="Arial"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1" i="0" u="none" strike="noStrike" kern="1200" cap="none" spc="0" normalizeH="0" baseline="0" noProof="0" dirty="0">
                  <a:ln>
                    <a:noFill/>
                  </a:ln>
                  <a:solidFill>
                    <a:srgbClr val="FF7D25"/>
                  </a:solidFill>
                  <a:effectLst/>
                  <a:uLnTx/>
                  <a:uFillTx/>
                  <a:latin typeface="Century Gothic" panose="020B0502020202020204" pitchFamily="34" charset="0"/>
                  <a:ea typeface="+mn-ea"/>
                  <a:cs typeface="Calibri Light" panose="020F0302020204030204" pitchFamily="34" charset="0"/>
                </a:endParaRPr>
              </a:p>
            </p:txBody>
          </p:sp>
          <p:sp>
            <p:nvSpPr>
              <p:cNvPr id="30" name="Text Box 10">
                <a:extLst>
                  <a:ext uri="{FF2B5EF4-FFF2-40B4-BE49-F238E27FC236}">
                    <a16:creationId xmlns:a16="http://schemas.microsoft.com/office/drawing/2014/main" id="{28217F84-8E68-F36C-E82D-0DB064D7E2EB}"/>
                  </a:ext>
                </a:extLst>
              </p:cNvPr>
              <p:cNvSpPr txBox="1">
                <a:spLocks noChangeArrowheads="1"/>
              </p:cNvSpPr>
              <p:nvPr/>
            </p:nvSpPr>
            <p:spPr bwMode="auto">
              <a:xfrm rot="16200000">
                <a:off x="4526263" y="3205471"/>
                <a:ext cx="2858959" cy="410416"/>
              </a:xfrm>
              <a:prstGeom prst="rect">
                <a:avLst/>
              </a:prstGeom>
              <a:noFill/>
              <a:ln>
                <a:noFill/>
              </a:ln>
              <a:effectLst/>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MX" sz="14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Calibri Light" panose="020F0302020204030204" pitchFamily="34" charset="0"/>
                  </a:rPr>
                  <a:t>Precio</a:t>
                </a:r>
                <a:endParaRPr kumimoji="0" lang="es-ES" sz="1400" b="0" i="0" u="none" strike="noStrike" kern="1200" cap="none" spc="0" normalizeH="0" baseline="0" noProof="0" dirty="0">
                  <a:ln>
                    <a:noFill/>
                  </a:ln>
                  <a:solidFill>
                    <a:srgbClr val="FF3300"/>
                  </a:solidFill>
                  <a:effectLst/>
                  <a:uLnTx/>
                  <a:uFillTx/>
                  <a:latin typeface="Century Gothic" panose="020B0502020202020204" pitchFamily="34" charset="0"/>
                  <a:ea typeface="+mn-ea"/>
                  <a:cs typeface="Calibri Light" panose="020F0302020204030204" pitchFamily="34" charset="0"/>
                </a:endParaRPr>
              </a:p>
            </p:txBody>
          </p:sp>
        </p:grpSp>
        <p:grpSp>
          <p:nvGrpSpPr>
            <p:cNvPr id="23" name="Grupo 22">
              <a:extLst>
                <a:ext uri="{FF2B5EF4-FFF2-40B4-BE49-F238E27FC236}">
                  <a16:creationId xmlns:a16="http://schemas.microsoft.com/office/drawing/2014/main" id="{B6FC9427-C428-E859-5690-50E9B8507A2D}"/>
                </a:ext>
              </a:extLst>
            </p:cNvPr>
            <p:cNvGrpSpPr/>
            <p:nvPr/>
          </p:nvGrpSpPr>
          <p:grpSpPr>
            <a:xfrm>
              <a:off x="5813425" y="2837934"/>
              <a:ext cx="1704975" cy="346035"/>
              <a:chOff x="5813425" y="2837934"/>
              <a:chExt cx="1704975" cy="346035"/>
            </a:xfrm>
          </p:grpSpPr>
          <p:sp>
            <p:nvSpPr>
              <p:cNvPr id="27" name="Rectángulo: esquinas redondeadas 26">
                <a:extLst>
                  <a:ext uri="{FF2B5EF4-FFF2-40B4-BE49-F238E27FC236}">
                    <a16:creationId xmlns:a16="http://schemas.microsoft.com/office/drawing/2014/main" id="{EC8FED94-4921-7EE0-966B-93172F73F313}"/>
                  </a:ext>
                </a:extLst>
              </p:cNvPr>
              <p:cNvSpPr/>
              <p:nvPr/>
            </p:nvSpPr>
            <p:spPr>
              <a:xfrm>
                <a:off x="5892800" y="2857500"/>
                <a:ext cx="1549400" cy="292100"/>
              </a:xfrm>
              <a:prstGeom prst="roundRect">
                <a:avLst/>
              </a:prstGeom>
              <a:solidFill>
                <a:srgbClr val="C6F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28" name="CuadroTexto 27">
                <a:extLst>
                  <a:ext uri="{FF2B5EF4-FFF2-40B4-BE49-F238E27FC236}">
                    <a16:creationId xmlns:a16="http://schemas.microsoft.com/office/drawing/2014/main" id="{0289AA24-11C7-9439-C4A3-9E4E6C839B75}"/>
                  </a:ext>
                </a:extLst>
              </p:cNvPr>
              <p:cNvSpPr txBox="1"/>
              <p:nvPr/>
            </p:nvSpPr>
            <p:spPr>
              <a:xfrm>
                <a:off x="5813425" y="2837934"/>
                <a:ext cx="1704975" cy="34603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Calibri Light" panose="020F0302020204030204" pitchFamily="34" charset="0"/>
                  </a:rPr>
                  <a:t>ALTO VALOR </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grpSp>
          <p:nvGrpSpPr>
            <p:cNvPr id="24" name="Grupo 23">
              <a:extLst>
                <a:ext uri="{FF2B5EF4-FFF2-40B4-BE49-F238E27FC236}">
                  <a16:creationId xmlns:a16="http://schemas.microsoft.com/office/drawing/2014/main" id="{E2BED3F4-B15C-F7E0-4582-2CAB03A894B5}"/>
                </a:ext>
              </a:extLst>
            </p:cNvPr>
            <p:cNvGrpSpPr/>
            <p:nvPr/>
          </p:nvGrpSpPr>
          <p:grpSpPr>
            <a:xfrm>
              <a:off x="9902825" y="5301734"/>
              <a:ext cx="1704975" cy="346035"/>
              <a:chOff x="5813425" y="2850634"/>
              <a:chExt cx="1704975" cy="346035"/>
            </a:xfrm>
          </p:grpSpPr>
          <p:sp>
            <p:nvSpPr>
              <p:cNvPr id="25" name="Rectángulo: esquinas redondeadas 24">
                <a:extLst>
                  <a:ext uri="{FF2B5EF4-FFF2-40B4-BE49-F238E27FC236}">
                    <a16:creationId xmlns:a16="http://schemas.microsoft.com/office/drawing/2014/main" id="{CAAD310B-397A-03DD-E4B7-083815A8FB61}"/>
                  </a:ext>
                </a:extLst>
              </p:cNvPr>
              <p:cNvSpPr/>
              <p:nvPr/>
            </p:nvSpPr>
            <p:spPr>
              <a:xfrm>
                <a:off x="5892800" y="2857500"/>
                <a:ext cx="1549400" cy="292100"/>
              </a:xfrm>
              <a:prstGeom prst="roundRect">
                <a:avLst/>
              </a:prstGeom>
              <a:solidFill>
                <a:srgbClr val="FFD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26" name="CuadroTexto 25">
                <a:extLst>
                  <a:ext uri="{FF2B5EF4-FFF2-40B4-BE49-F238E27FC236}">
                    <a16:creationId xmlns:a16="http://schemas.microsoft.com/office/drawing/2014/main" id="{DF9533E5-F29F-E79B-55E1-D29DF9788D0D}"/>
                  </a:ext>
                </a:extLst>
              </p:cNvPr>
              <p:cNvSpPr txBox="1"/>
              <p:nvPr/>
            </p:nvSpPr>
            <p:spPr>
              <a:xfrm>
                <a:off x="5813425" y="2850634"/>
                <a:ext cx="1704975" cy="34603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Calibri Light" panose="020F0302020204030204" pitchFamily="34" charset="0"/>
                  </a:rPr>
                  <a:t>BAJO VALOR </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grpSp>
      <p:sp>
        <p:nvSpPr>
          <p:cNvPr id="33" name="CuadroTexto 32">
            <a:extLst>
              <a:ext uri="{FF2B5EF4-FFF2-40B4-BE49-F238E27FC236}">
                <a16:creationId xmlns:a16="http://schemas.microsoft.com/office/drawing/2014/main" id="{25D4542F-0374-BC37-4FF9-D109DCE791B8}"/>
              </a:ext>
            </a:extLst>
          </p:cNvPr>
          <p:cNvSpPr txBox="1"/>
          <p:nvPr/>
        </p:nvSpPr>
        <p:spPr>
          <a:xfrm>
            <a:off x="2491097" y="3186475"/>
            <a:ext cx="291711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altLang="es-CO" sz="16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anose="05000000000000000000" pitchFamily="2" charset="2"/>
              </a:rPr>
              <a:t>Hago una alta inversión y recibo </a:t>
            </a:r>
            <a:r>
              <a:rPr kumimoji="0" lang="es-MX" altLang="es-CO"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anose="05000000000000000000" pitchFamily="2" charset="2"/>
              </a:rPr>
              <a:t>pocos beneficios</a:t>
            </a: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4" name="CuadroTexto 33">
            <a:extLst>
              <a:ext uri="{FF2B5EF4-FFF2-40B4-BE49-F238E27FC236}">
                <a16:creationId xmlns:a16="http://schemas.microsoft.com/office/drawing/2014/main" id="{1D0C107E-522A-0267-6A97-4381BC625883}"/>
              </a:ext>
            </a:extLst>
          </p:cNvPr>
          <p:cNvSpPr txBox="1"/>
          <p:nvPr/>
        </p:nvSpPr>
        <p:spPr>
          <a:xfrm>
            <a:off x="2458218" y="4470536"/>
            <a:ext cx="266127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altLang="es-CO" sz="16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anose="05000000000000000000" pitchFamily="2" charset="2"/>
              </a:rPr>
              <a:t>La inversión que realizo es </a:t>
            </a:r>
            <a:r>
              <a:rPr kumimoji="0" lang="es-MX" altLang="es-CO"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anose="05000000000000000000" pitchFamily="2" charset="2"/>
              </a:rPr>
              <a:t>igual</a:t>
            </a:r>
            <a:r>
              <a:rPr kumimoji="0" lang="es-MX" altLang="es-CO" sz="16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anose="05000000000000000000" pitchFamily="2" charset="2"/>
              </a:rPr>
              <a:t> a los beneficios que recibió</a:t>
            </a: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35" name="Picture 2" descr="http://previews.123rf.com/images/gorkemdemir/gorkemdemir1409/gorkemdemir140901191/31675984-EXAMPLE-red-rubber-stamp-over-a-white-background--Stock-Vector.jpg">
            <a:extLst>
              <a:ext uri="{FF2B5EF4-FFF2-40B4-BE49-F238E27FC236}">
                <a16:creationId xmlns:a16="http://schemas.microsoft.com/office/drawing/2014/main" id="{94A2BBC0-18BE-D815-663D-0422430ED3A5}"/>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649" t="11596" r="7279" b="18752"/>
          <a:stretch/>
        </p:blipFill>
        <p:spPr bwMode="auto">
          <a:xfrm rot="2434329">
            <a:off x="10955331" y="2285644"/>
            <a:ext cx="1058007" cy="5839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ector: angular 35">
            <a:extLst>
              <a:ext uri="{FF2B5EF4-FFF2-40B4-BE49-F238E27FC236}">
                <a16:creationId xmlns:a16="http://schemas.microsoft.com/office/drawing/2014/main" id="{EB7C1D14-6D3E-8155-8483-A836292212AA}"/>
              </a:ext>
            </a:extLst>
          </p:cNvPr>
          <p:cNvCxnSpPr>
            <a:cxnSpLocks/>
            <a:endCxn id="38" idx="0"/>
          </p:cNvCxnSpPr>
          <p:nvPr/>
        </p:nvCxnSpPr>
        <p:spPr>
          <a:xfrm rot="5400000">
            <a:off x="6251008" y="3596476"/>
            <a:ext cx="2547632" cy="2418118"/>
          </a:xfrm>
          <a:prstGeom prst="bentConnector3">
            <a:avLst>
              <a:gd name="adj1" fmla="val 93071"/>
            </a:avLst>
          </a:prstGeom>
          <a:ln>
            <a:solidFill>
              <a:srgbClr val="FF7C8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6F34FD5E-FC48-CEC6-98DC-B1A9945C8050}"/>
              </a:ext>
            </a:extLst>
          </p:cNvPr>
          <p:cNvSpPr txBox="1"/>
          <p:nvPr/>
        </p:nvSpPr>
        <p:spPr>
          <a:xfrm>
            <a:off x="6564578" y="5772762"/>
            <a:ext cx="1995368"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Calibri Light" panose="020F0302020204030204" pitchFamily="34" charset="0"/>
              </a:rPr>
              <a:t>TAMAÑO DE LA BURBUJA</a:t>
            </a:r>
          </a:p>
        </p:txBody>
      </p:sp>
      <p:sp>
        <p:nvSpPr>
          <p:cNvPr id="38" name="CuadroTexto 37">
            <a:extLst>
              <a:ext uri="{FF2B5EF4-FFF2-40B4-BE49-F238E27FC236}">
                <a16:creationId xmlns:a16="http://schemas.microsoft.com/office/drawing/2014/main" id="{EEE62A8B-1983-E559-8119-04EEDD797783}"/>
              </a:ext>
            </a:extLst>
          </p:cNvPr>
          <p:cNvSpPr txBox="1"/>
          <p:nvPr/>
        </p:nvSpPr>
        <p:spPr>
          <a:xfrm>
            <a:off x="2672602" y="6079351"/>
            <a:ext cx="7286325" cy="276999"/>
          </a:xfrm>
          <a:prstGeom prst="rect">
            <a:avLst/>
          </a:prstGeom>
          <a:noFill/>
        </p:spPr>
        <p:txBody>
          <a:bodyPr wrap="square">
            <a:spAutoFit/>
          </a:bodyPr>
          <a:lstStyle>
            <a:defPPr>
              <a:defRPr lang="es-CO"/>
            </a:defPPr>
            <a:lvl1pPr algn="ctr">
              <a:defRPr kumimoji="0" sz="1200" b="0" i="0" u="none" strike="noStrike" cap="none" spc="0" normalizeH="0" baseline="0">
                <a:ln>
                  <a:noFill/>
                </a:ln>
                <a:solidFill>
                  <a:prstClr val="black">
                    <a:lumMod val="75000"/>
                    <a:lumOff val="25000"/>
                  </a:prstClr>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itchFamily="2" charset="2"/>
              </a:rPr>
              <a:t>El tamaño de la burbuja </a:t>
            </a:r>
            <a:r>
              <a:rPr kumimoji="0" 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itchFamily="2" charset="2"/>
              </a:rPr>
              <a:t>indica el nivel de total conocimiento </a:t>
            </a:r>
            <a:r>
              <a:rPr kumimoji="0" lang="es-MX"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sym typeface="Wingdings" pitchFamily="2" charset="2"/>
              </a:rPr>
              <a:t>que tiene cada marca</a:t>
            </a:r>
            <a:endParaRPr kumimoji="0" lang="es-CO" sz="12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endParaRPr>
          </a:p>
        </p:txBody>
      </p:sp>
      <p:sp>
        <p:nvSpPr>
          <p:cNvPr id="39" name="CuadroTexto 38">
            <a:extLst>
              <a:ext uri="{FF2B5EF4-FFF2-40B4-BE49-F238E27FC236}">
                <a16:creationId xmlns:a16="http://schemas.microsoft.com/office/drawing/2014/main" id="{5DA2B603-CAD6-64AA-DEA6-63FB7E137F67}"/>
              </a:ext>
            </a:extLst>
          </p:cNvPr>
          <p:cNvSpPr txBox="1"/>
          <p:nvPr/>
        </p:nvSpPr>
        <p:spPr>
          <a:xfrm>
            <a:off x="1566421" y="1016942"/>
            <a:ext cx="10083628" cy="674031"/>
          </a:xfrm>
          <a:prstGeom prst="rect">
            <a:avLst/>
          </a:prstGeom>
          <a:noFill/>
        </p:spPr>
        <p:txBody>
          <a:bodyPr wrap="square">
            <a:spAutoFit/>
          </a:bodyPr>
          <a:lstStyle/>
          <a:p>
            <a:pPr marL="0" marR="0" lvl="0" indent="0" algn="ctr" defTabSz="914400" rtl="0" eaLnBrk="1" fontAlgn="auto" latinLnBrk="0" hangingPunct="1">
              <a:lnSpc>
                <a:spcPct val="90000"/>
              </a:lnSpc>
              <a:spcBef>
                <a:spcPct val="20000"/>
              </a:spcBef>
              <a:spcAft>
                <a:spcPts val="0"/>
              </a:spcAft>
              <a:buClrTx/>
              <a:buSzTx/>
              <a:buFontTx/>
              <a:buNone/>
              <a:tabLst/>
              <a:defRPr/>
            </a:pPr>
            <a:r>
              <a:rPr kumimoji="0" lang="es-MX" sz="14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34" charset="-128"/>
                <a:cs typeface="Calibri Light" panose="020F0302020204030204" pitchFamily="34" charset="0"/>
              </a:rPr>
              <a:t>EL BV se base en buscar la relación 1:1 entre el nivel de esfuerzo requerido y el valor percibido por los beneficios recibidos, por ende </a:t>
            </a:r>
            <a:r>
              <a:rPr kumimoji="0" lang="es-MX" sz="14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34" charset="-128"/>
                <a:cs typeface="Calibri Light" panose="020F0302020204030204" pitchFamily="34" charset="0"/>
              </a:rPr>
              <a:t>la relación optima se encuentra en la línea diagonal independiente de su ubicación alta o baja dentro de la línea.</a:t>
            </a:r>
            <a:r>
              <a:rPr kumimoji="0" lang="es-MX" sz="14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34" charset="-128"/>
                <a:cs typeface="Calibri Light" panose="020F0302020204030204" pitchFamily="34" charset="0"/>
              </a:rPr>
              <a:t> Si la marca cae por encima o por debajo de la diagonal se lee así:</a:t>
            </a:r>
          </a:p>
        </p:txBody>
      </p:sp>
      <p:sp>
        <p:nvSpPr>
          <p:cNvPr id="40" name="Flecha: pentágono 39">
            <a:extLst>
              <a:ext uri="{FF2B5EF4-FFF2-40B4-BE49-F238E27FC236}">
                <a16:creationId xmlns:a16="http://schemas.microsoft.com/office/drawing/2014/main" id="{3453E27B-3A17-4914-79D6-A670E8B3C16F}"/>
              </a:ext>
            </a:extLst>
          </p:cNvPr>
          <p:cNvSpPr/>
          <p:nvPr/>
        </p:nvSpPr>
        <p:spPr>
          <a:xfrm>
            <a:off x="379422" y="548078"/>
            <a:ext cx="10513201" cy="432286"/>
          </a:xfrm>
          <a:prstGeom prst="homePlate">
            <a:avLst>
              <a:gd name="adj" fmla="val 2647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41" name="CuadroTexto 40">
            <a:extLst>
              <a:ext uri="{FF2B5EF4-FFF2-40B4-BE49-F238E27FC236}">
                <a16:creationId xmlns:a16="http://schemas.microsoft.com/office/drawing/2014/main" id="{94F058CD-2E13-64A3-B620-4E6C30D2356B}"/>
              </a:ext>
            </a:extLst>
          </p:cNvPr>
          <p:cNvSpPr txBox="1"/>
          <p:nvPr/>
        </p:nvSpPr>
        <p:spPr>
          <a:xfrm>
            <a:off x="403473" y="599062"/>
            <a:ext cx="11240725" cy="30777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El análisis ejecuta entre los conocedores de marcas de las categorías evaluadas  para impartir justicia en su análisis.</a:t>
            </a:r>
          </a:p>
        </p:txBody>
      </p:sp>
      <p:sp>
        <p:nvSpPr>
          <p:cNvPr id="42" name="CuadroTexto 41">
            <a:extLst>
              <a:ext uri="{FF2B5EF4-FFF2-40B4-BE49-F238E27FC236}">
                <a16:creationId xmlns:a16="http://schemas.microsoft.com/office/drawing/2014/main" id="{5FB8E6FB-4B36-F54F-7286-3EB42675A3E9}"/>
              </a:ext>
            </a:extLst>
          </p:cNvPr>
          <p:cNvSpPr txBox="1"/>
          <p:nvPr/>
        </p:nvSpPr>
        <p:spPr>
          <a:xfrm>
            <a:off x="5502031" y="1821555"/>
            <a:ext cx="475522" cy="313932"/>
          </a:xfrm>
          <a:prstGeom prst="rect">
            <a:avLst/>
          </a:prstGeom>
          <a:noFill/>
        </p:spPr>
        <p:txBody>
          <a:bodyPr wrap="square">
            <a:spAutoFit/>
          </a:bodyPr>
          <a:lstStyle/>
          <a:p>
            <a:pPr marL="0" marR="0" lvl="0" indent="0" algn="ctr" defTabSz="914400" rtl="0" eaLnBrk="1" fontAlgn="auto" latinLnBrk="0" hangingPunct="1">
              <a:lnSpc>
                <a:spcPct val="90000"/>
              </a:lnSpc>
              <a:spcBef>
                <a:spcPct val="20000"/>
              </a:spcBef>
              <a:spcAft>
                <a:spcPts val="0"/>
              </a:spcAft>
              <a:buClrTx/>
              <a:buSzTx/>
              <a:buFontTx/>
              <a:buNone/>
              <a:tabLst/>
              <a:defRPr/>
            </a:pPr>
            <a:r>
              <a:rPr kumimoji="0" lang="es-MX"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34" charset="-128"/>
                <a:cs typeface="Calibri Light" panose="020F0302020204030204" pitchFamily="34" charset="0"/>
              </a:rPr>
              <a:t>+</a:t>
            </a:r>
          </a:p>
        </p:txBody>
      </p:sp>
      <p:sp>
        <p:nvSpPr>
          <p:cNvPr id="43" name="CuadroTexto 42">
            <a:extLst>
              <a:ext uri="{FF2B5EF4-FFF2-40B4-BE49-F238E27FC236}">
                <a16:creationId xmlns:a16="http://schemas.microsoft.com/office/drawing/2014/main" id="{1EB9DBBA-87FF-1330-9281-EC2282F5DBCE}"/>
              </a:ext>
            </a:extLst>
          </p:cNvPr>
          <p:cNvSpPr txBox="1"/>
          <p:nvPr/>
        </p:nvSpPr>
        <p:spPr>
          <a:xfrm>
            <a:off x="5528633" y="4978511"/>
            <a:ext cx="475522" cy="313932"/>
          </a:xfrm>
          <a:prstGeom prst="rect">
            <a:avLst/>
          </a:prstGeom>
          <a:noFill/>
        </p:spPr>
        <p:txBody>
          <a:bodyPr wrap="square">
            <a:spAutoFit/>
          </a:bodyPr>
          <a:lstStyle/>
          <a:p>
            <a:pPr marL="0" marR="0" lvl="0" indent="0" algn="ctr" defTabSz="914400" rtl="0" eaLnBrk="1" fontAlgn="auto" latinLnBrk="0" hangingPunct="1">
              <a:lnSpc>
                <a:spcPct val="90000"/>
              </a:lnSpc>
              <a:spcBef>
                <a:spcPct val="20000"/>
              </a:spcBef>
              <a:spcAft>
                <a:spcPts val="0"/>
              </a:spcAft>
              <a:buClrTx/>
              <a:buSzTx/>
              <a:buFontTx/>
              <a:buNone/>
              <a:tabLst/>
              <a:defRPr/>
            </a:pPr>
            <a:r>
              <a:rPr kumimoji="0" lang="es-MX"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34" charset="-128"/>
                <a:cs typeface="Calibri Light" panose="020F0302020204030204" pitchFamily="34" charset="0"/>
              </a:rPr>
              <a:t>-</a:t>
            </a:r>
          </a:p>
        </p:txBody>
      </p:sp>
      <p:sp>
        <p:nvSpPr>
          <p:cNvPr id="44" name="CuadroTexto 43">
            <a:extLst>
              <a:ext uri="{FF2B5EF4-FFF2-40B4-BE49-F238E27FC236}">
                <a16:creationId xmlns:a16="http://schemas.microsoft.com/office/drawing/2014/main" id="{C631EAE2-8D60-A7CD-510B-FBC178A01AB9}"/>
              </a:ext>
            </a:extLst>
          </p:cNvPr>
          <p:cNvSpPr txBox="1"/>
          <p:nvPr/>
        </p:nvSpPr>
        <p:spPr>
          <a:xfrm>
            <a:off x="5915120" y="5458830"/>
            <a:ext cx="475522" cy="313932"/>
          </a:xfrm>
          <a:prstGeom prst="rect">
            <a:avLst/>
          </a:prstGeom>
          <a:noFill/>
        </p:spPr>
        <p:txBody>
          <a:bodyPr wrap="square">
            <a:spAutoFit/>
          </a:bodyPr>
          <a:lstStyle/>
          <a:p>
            <a:pPr marL="0" marR="0" lvl="0" indent="0" algn="ctr" defTabSz="914400" rtl="0" eaLnBrk="1" fontAlgn="auto" latinLnBrk="0" hangingPunct="1">
              <a:lnSpc>
                <a:spcPct val="90000"/>
              </a:lnSpc>
              <a:spcBef>
                <a:spcPct val="20000"/>
              </a:spcBef>
              <a:spcAft>
                <a:spcPts val="0"/>
              </a:spcAft>
              <a:buClrTx/>
              <a:buSzTx/>
              <a:buFontTx/>
              <a:buNone/>
              <a:tabLst/>
              <a:defRPr/>
            </a:pPr>
            <a:r>
              <a:rPr kumimoji="0" lang="es-MX"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34" charset="-128"/>
                <a:cs typeface="Calibri Light" panose="020F0302020204030204" pitchFamily="34" charset="0"/>
              </a:rPr>
              <a:t>-</a:t>
            </a:r>
          </a:p>
        </p:txBody>
      </p:sp>
      <p:sp>
        <p:nvSpPr>
          <p:cNvPr id="45" name="CuadroTexto 44">
            <a:extLst>
              <a:ext uri="{FF2B5EF4-FFF2-40B4-BE49-F238E27FC236}">
                <a16:creationId xmlns:a16="http://schemas.microsoft.com/office/drawing/2014/main" id="{1EF3BA39-A60B-F920-0089-436E1D7C5631}"/>
              </a:ext>
            </a:extLst>
          </p:cNvPr>
          <p:cNvSpPr txBox="1"/>
          <p:nvPr/>
        </p:nvSpPr>
        <p:spPr>
          <a:xfrm>
            <a:off x="10944713" y="5498821"/>
            <a:ext cx="475522" cy="313932"/>
          </a:xfrm>
          <a:prstGeom prst="rect">
            <a:avLst/>
          </a:prstGeom>
          <a:noFill/>
        </p:spPr>
        <p:txBody>
          <a:bodyPr wrap="square">
            <a:spAutoFit/>
          </a:bodyPr>
          <a:lstStyle/>
          <a:p>
            <a:pPr marL="0" marR="0" lvl="0" indent="0" algn="ctr" defTabSz="914400" rtl="0" eaLnBrk="1" fontAlgn="auto" latinLnBrk="0" hangingPunct="1">
              <a:lnSpc>
                <a:spcPct val="90000"/>
              </a:lnSpc>
              <a:spcBef>
                <a:spcPct val="20000"/>
              </a:spcBef>
              <a:spcAft>
                <a:spcPts val="0"/>
              </a:spcAft>
              <a:buClrTx/>
              <a:buSzTx/>
              <a:buFontTx/>
              <a:buNone/>
              <a:tabLst/>
              <a:defRPr/>
            </a:pPr>
            <a:r>
              <a:rPr kumimoji="0" lang="es-MX"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34" charset="-128"/>
                <a:cs typeface="Calibri Light" panose="020F0302020204030204" pitchFamily="34" charset="0"/>
              </a:rPr>
              <a:t>+</a:t>
            </a:r>
          </a:p>
        </p:txBody>
      </p:sp>
    </p:spTree>
    <p:extLst>
      <p:ext uri="{BB962C8B-B14F-4D97-AF65-F5344CB8AC3E}">
        <p14:creationId xmlns:p14="http://schemas.microsoft.com/office/powerpoint/2010/main" val="1594774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1 Gráfico">
            <a:extLst>
              <a:ext uri="{FF2B5EF4-FFF2-40B4-BE49-F238E27FC236}">
                <a16:creationId xmlns:a16="http://schemas.microsoft.com/office/drawing/2014/main" id="{00000000-0008-0000-0300-000002000000}"/>
              </a:ext>
            </a:extLst>
          </p:cNvPr>
          <p:cNvGraphicFramePr>
            <a:graphicFrameLocks/>
          </p:cNvGraphicFramePr>
          <p:nvPr/>
        </p:nvGraphicFramePr>
        <p:xfrm>
          <a:off x="2004766" y="2046173"/>
          <a:ext cx="6030630" cy="3508658"/>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Conector recto 4"/>
          <p:cNvCxnSpPr/>
          <p:nvPr/>
        </p:nvCxnSpPr>
        <p:spPr bwMode="auto">
          <a:xfrm flipV="1">
            <a:off x="2498306" y="3706447"/>
            <a:ext cx="5250461" cy="1"/>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6" name="Conector recto 5"/>
          <p:cNvCxnSpPr/>
          <p:nvPr/>
        </p:nvCxnSpPr>
        <p:spPr bwMode="auto">
          <a:xfrm flipH="1">
            <a:off x="5111228" y="2195249"/>
            <a:ext cx="475" cy="3022396"/>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sp>
        <p:nvSpPr>
          <p:cNvPr id="2" name="Marcador de número de diapositiva 1"/>
          <p:cNvSpPr>
            <a:spLocks noGrp="1"/>
          </p:cNvSpPr>
          <p:nvPr>
            <p:ph type="sldNum" sz="quarter" idx="12"/>
          </p:nvPr>
        </p:nvSpPr>
        <p:spPr>
          <a:xfrm>
            <a:off x="9393014" y="647458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 Box 14"/>
          <p:cNvSpPr txBox="1">
            <a:spLocks noChangeArrowheads="1"/>
          </p:cNvSpPr>
          <p:nvPr/>
        </p:nvSpPr>
        <p:spPr bwMode="auto">
          <a:xfrm>
            <a:off x="6616653" y="4796283"/>
            <a:ext cx="1132114" cy="430887"/>
          </a:xfrm>
          <a:prstGeom prst="rect">
            <a:avLst/>
          </a:prstGeom>
          <a:solidFill>
            <a:schemeClr val="accent2">
              <a:lumMod val="60000"/>
              <a:lumOff val="40000"/>
            </a:schemeClr>
          </a:solidFill>
          <a:ln>
            <a:noFill/>
          </a:ln>
        </p:spPr>
        <p:txBody>
          <a:bodyPr wrap="square">
            <a:spAutoFit/>
          </a:bodyPr>
          <a:lstStyle>
            <a:lvl1pPr eaLnBrk="0" hangingPunct="0">
              <a:defRPr sz="2000" b="1">
                <a:solidFill>
                  <a:srgbClr val="FF6600"/>
                </a:solidFill>
                <a:latin typeface="Calibri" pitchFamily="34" charset="0"/>
                <a:cs typeface="Arial" pitchFamily="34" charset="0"/>
              </a:defRPr>
            </a:lvl1pPr>
            <a:lvl2pPr marL="742950" indent="-285750" eaLnBrk="0" hangingPunct="0">
              <a:defRPr sz="2000" b="1">
                <a:solidFill>
                  <a:srgbClr val="FF6600"/>
                </a:solidFill>
                <a:latin typeface="Calibri" pitchFamily="34" charset="0"/>
                <a:cs typeface="Arial" pitchFamily="34" charset="0"/>
              </a:defRPr>
            </a:lvl2pPr>
            <a:lvl3pPr marL="1143000" indent="-228600" eaLnBrk="0" hangingPunct="0">
              <a:defRPr sz="2000" b="1">
                <a:solidFill>
                  <a:srgbClr val="FF6600"/>
                </a:solidFill>
                <a:latin typeface="Calibri" pitchFamily="34" charset="0"/>
                <a:cs typeface="Arial" pitchFamily="34" charset="0"/>
              </a:defRPr>
            </a:lvl3pPr>
            <a:lvl4pPr marL="1600200" indent="-228600" eaLnBrk="0" hangingPunct="0">
              <a:defRPr sz="2000" b="1">
                <a:solidFill>
                  <a:srgbClr val="FF6600"/>
                </a:solidFill>
                <a:latin typeface="Calibri" pitchFamily="34" charset="0"/>
                <a:cs typeface="Arial" pitchFamily="34" charset="0"/>
              </a:defRPr>
            </a:lvl4pPr>
            <a:lvl5pPr marL="2057400" indent="-228600" eaLnBrk="0" hangingPunct="0">
              <a:defRPr sz="2000" b="1">
                <a:solidFill>
                  <a:srgbClr val="FF6600"/>
                </a:solidFill>
                <a:latin typeface="Calibri" pitchFamily="34" charset="0"/>
                <a:cs typeface="Arial" pitchFamily="34" charset="0"/>
              </a:defRPr>
            </a:lvl5pPr>
            <a:lvl6pPr marL="2514600" indent="-228600" eaLnBrk="0" fontAlgn="base" hangingPunct="0">
              <a:spcBef>
                <a:spcPct val="0"/>
              </a:spcBef>
              <a:spcAft>
                <a:spcPct val="0"/>
              </a:spcAft>
              <a:defRPr sz="2000" b="1">
                <a:solidFill>
                  <a:srgbClr val="FF6600"/>
                </a:solidFill>
                <a:latin typeface="Calibri" pitchFamily="34" charset="0"/>
                <a:cs typeface="Arial" pitchFamily="34" charset="0"/>
              </a:defRPr>
            </a:lvl6pPr>
            <a:lvl7pPr marL="2971800" indent="-228600" eaLnBrk="0" fontAlgn="base" hangingPunct="0">
              <a:spcBef>
                <a:spcPct val="0"/>
              </a:spcBef>
              <a:spcAft>
                <a:spcPct val="0"/>
              </a:spcAft>
              <a:defRPr sz="2000" b="1">
                <a:solidFill>
                  <a:srgbClr val="FF6600"/>
                </a:solidFill>
                <a:latin typeface="Calibri" pitchFamily="34" charset="0"/>
                <a:cs typeface="Arial" pitchFamily="34" charset="0"/>
              </a:defRPr>
            </a:lvl7pPr>
            <a:lvl8pPr marL="3429000" indent="-228600" eaLnBrk="0" fontAlgn="base" hangingPunct="0">
              <a:spcBef>
                <a:spcPct val="0"/>
              </a:spcBef>
              <a:spcAft>
                <a:spcPct val="0"/>
              </a:spcAft>
              <a:defRPr sz="2000" b="1">
                <a:solidFill>
                  <a:srgbClr val="FF6600"/>
                </a:solidFill>
                <a:latin typeface="Calibri" pitchFamily="34" charset="0"/>
                <a:cs typeface="Arial" pitchFamily="34" charset="0"/>
              </a:defRPr>
            </a:lvl8pPr>
            <a:lvl9pPr marL="3886200" indent="-228600" eaLnBrk="0" fontAlgn="base" hangingPunct="0">
              <a:spcBef>
                <a:spcPct val="0"/>
              </a:spcBef>
              <a:spcAft>
                <a:spcPct val="0"/>
              </a:spcAft>
              <a:defRPr sz="2000" b="1">
                <a:solidFill>
                  <a:srgbClr val="FF6600"/>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CO"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rPr>
              <a:t>Bajo  Valor Percibido</a:t>
            </a:r>
            <a:endParaRPr kumimoji="0" lang="es-ES"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endParaRPr>
          </a:p>
        </p:txBody>
      </p:sp>
      <p:sp>
        <p:nvSpPr>
          <p:cNvPr id="8" name="Text Box 15"/>
          <p:cNvSpPr txBox="1">
            <a:spLocks noChangeArrowheads="1"/>
          </p:cNvSpPr>
          <p:nvPr/>
        </p:nvSpPr>
        <p:spPr bwMode="auto">
          <a:xfrm>
            <a:off x="2498306" y="2204774"/>
            <a:ext cx="1057016" cy="430887"/>
          </a:xfrm>
          <a:prstGeom prst="rect">
            <a:avLst/>
          </a:prstGeom>
          <a:solidFill>
            <a:schemeClr val="accent6">
              <a:lumMod val="40000"/>
              <a:lumOff val="60000"/>
            </a:schemeClr>
          </a:solidFill>
          <a:ln>
            <a:noFill/>
          </a:ln>
        </p:spPr>
        <p:txBody>
          <a:bodyPr wrap="square">
            <a:spAutoFit/>
          </a:bodyPr>
          <a:lstStyle>
            <a:lvl1pPr eaLnBrk="0" hangingPunct="0">
              <a:defRPr sz="2000" b="1">
                <a:solidFill>
                  <a:srgbClr val="FF6600"/>
                </a:solidFill>
                <a:latin typeface="Calibri" pitchFamily="34" charset="0"/>
                <a:cs typeface="Arial" pitchFamily="34" charset="0"/>
              </a:defRPr>
            </a:lvl1pPr>
            <a:lvl2pPr marL="742950" indent="-285750" eaLnBrk="0" hangingPunct="0">
              <a:defRPr sz="2000" b="1">
                <a:solidFill>
                  <a:srgbClr val="FF6600"/>
                </a:solidFill>
                <a:latin typeface="Calibri" pitchFamily="34" charset="0"/>
                <a:cs typeface="Arial" pitchFamily="34" charset="0"/>
              </a:defRPr>
            </a:lvl2pPr>
            <a:lvl3pPr marL="1143000" indent="-228600" eaLnBrk="0" hangingPunct="0">
              <a:defRPr sz="2000" b="1">
                <a:solidFill>
                  <a:srgbClr val="FF6600"/>
                </a:solidFill>
                <a:latin typeface="Calibri" pitchFamily="34" charset="0"/>
                <a:cs typeface="Arial" pitchFamily="34" charset="0"/>
              </a:defRPr>
            </a:lvl3pPr>
            <a:lvl4pPr marL="1600200" indent="-228600" eaLnBrk="0" hangingPunct="0">
              <a:defRPr sz="2000" b="1">
                <a:solidFill>
                  <a:srgbClr val="FF6600"/>
                </a:solidFill>
                <a:latin typeface="Calibri" pitchFamily="34" charset="0"/>
                <a:cs typeface="Arial" pitchFamily="34" charset="0"/>
              </a:defRPr>
            </a:lvl4pPr>
            <a:lvl5pPr marL="2057400" indent="-228600" eaLnBrk="0" hangingPunct="0">
              <a:defRPr sz="2000" b="1">
                <a:solidFill>
                  <a:srgbClr val="FF6600"/>
                </a:solidFill>
                <a:latin typeface="Calibri" pitchFamily="34" charset="0"/>
                <a:cs typeface="Arial" pitchFamily="34" charset="0"/>
              </a:defRPr>
            </a:lvl5pPr>
            <a:lvl6pPr marL="2514600" indent="-228600" eaLnBrk="0" fontAlgn="base" hangingPunct="0">
              <a:spcBef>
                <a:spcPct val="0"/>
              </a:spcBef>
              <a:spcAft>
                <a:spcPct val="0"/>
              </a:spcAft>
              <a:defRPr sz="2000" b="1">
                <a:solidFill>
                  <a:srgbClr val="FF6600"/>
                </a:solidFill>
                <a:latin typeface="Calibri" pitchFamily="34" charset="0"/>
                <a:cs typeface="Arial" pitchFamily="34" charset="0"/>
              </a:defRPr>
            </a:lvl6pPr>
            <a:lvl7pPr marL="2971800" indent="-228600" eaLnBrk="0" fontAlgn="base" hangingPunct="0">
              <a:spcBef>
                <a:spcPct val="0"/>
              </a:spcBef>
              <a:spcAft>
                <a:spcPct val="0"/>
              </a:spcAft>
              <a:defRPr sz="2000" b="1">
                <a:solidFill>
                  <a:srgbClr val="FF6600"/>
                </a:solidFill>
                <a:latin typeface="Calibri" pitchFamily="34" charset="0"/>
                <a:cs typeface="Arial" pitchFamily="34" charset="0"/>
              </a:defRPr>
            </a:lvl7pPr>
            <a:lvl8pPr marL="3429000" indent="-228600" eaLnBrk="0" fontAlgn="base" hangingPunct="0">
              <a:spcBef>
                <a:spcPct val="0"/>
              </a:spcBef>
              <a:spcAft>
                <a:spcPct val="0"/>
              </a:spcAft>
              <a:defRPr sz="2000" b="1">
                <a:solidFill>
                  <a:srgbClr val="FF6600"/>
                </a:solidFill>
                <a:latin typeface="Calibri" pitchFamily="34" charset="0"/>
                <a:cs typeface="Arial" pitchFamily="34" charset="0"/>
              </a:defRPr>
            </a:lvl8pPr>
            <a:lvl9pPr marL="3886200" indent="-228600" eaLnBrk="0" fontAlgn="base" hangingPunct="0">
              <a:spcBef>
                <a:spcPct val="0"/>
              </a:spcBef>
              <a:spcAft>
                <a:spcPct val="0"/>
              </a:spcAft>
              <a:defRPr sz="2000" b="1">
                <a:solidFill>
                  <a:srgbClr val="FF6600"/>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CO"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rPr>
              <a:t>Alto Valor Percibido</a:t>
            </a:r>
            <a:endParaRPr kumimoji="0" lang="es-ES"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endParaRPr>
          </a:p>
        </p:txBody>
      </p:sp>
      <p:sp>
        <p:nvSpPr>
          <p:cNvPr id="16" name="2 CuadroTexto"/>
          <p:cNvSpPr txBox="1"/>
          <p:nvPr/>
        </p:nvSpPr>
        <p:spPr>
          <a:xfrm rot="16200000">
            <a:off x="362386" y="3602716"/>
            <a:ext cx="3022396" cy="226513"/>
          </a:xfrm>
          <a:prstGeom prst="rect">
            <a:avLst/>
          </a:prstGeom>
          <a:solidFill>
            <a:schemeClr val="bg1">
              <a:lumMod val="50000"/>
            </a:schemeClr>
          </a:solidFill>
          <a:ln w="9525" cmpd="sng">
            <a:solidFill>
              <a:schemeClr val="bg1">
                <a:lumMod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Calidad + Confianza</a:t>
            </a:r>
          </a:p>
        </p:txBody>
      </p:sp>
      <p:sp>
        <p:nvSpPr>
          <p:cNvPr id="17" name="3 CuadroTexto"/>
          <p:cNvSpPr txBox="1"/>
          <p:nvPr/>
        </p:nvSpPr>
        <p:spPr>
          <a:xfrm>
            <a:off x="2498305" y="5591341"/>
            <a:ext cx="5250461" cy="231509"/>
          </a:xfrm>
          <a:prstGeom prst="rect">
            <a:avLst/>
          </a:prstGeom>
          <a:solidFill>
            <a:schemeClr val="bg1">
              <a:lumMod val="50000"/>
            </a:schemeClr>
          </a:solidFill>
          <a:ln w="9525" cmpd="sng">
            <a:solidFill>
              <a:schemeClr val="bg1">
                <a:lumMod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Precio</a:t>
            </a:r>
          </a:p>
        </p:txBody>
      </p:sp>
      <p:pic>
        <p:nvPicPr>
          <p:cNvPr id="18" name="Imagen 17">
            <a:extLst>
              <a:ext uri="{FF2B5EF4-FFF2-40B4-BE49-F238E27FC236}">
                <a16:creationId xmlns:a16="http://schemas.microsoft.com/office/drawing/2014/main" id="{2D6950C6-4929-AB79-E5DE-4F20247FE61E}"/>
              </a:ext>
            </a:extLst>
          </p:cNvPr>
          <p:cNvPicPr>
            <a:picLocks noChangeAspect="1"/>
          </p:cNvPicPr>
          <p:nvPr/>
        </p:nvPicPr>
        <p:blipFill>
          <a:blip r:embed="rId3"/>
          <a:srcRect t="10000" b="13266"/>
          <a:stretch>
            <a:fillRect/>
          </a:stretch>
        </p:blipFill>
        <p:spPr>
          <a:xfrm>
            <a:off x="4371284" y="3603858"/>
            <a:ext cx="513721" cy="173064"/>
          </a:xfrm>
          <a:prstGeom prst="rect">
            <a:avLst/>
          </a:prstGeom>
        </p:spPr>
      </p:pic>
      <p:pic>
        <p:nvPicPr>
          <p:cNvPr id="19" name="Imagen 18">
            <a:extLst>
              <a:ext uri="{FF2B5EF4-FFF2-40B4-BE49-F238E27FC236}">
                <a16:creationId xmlns:a16="http://schemas.microsoft.com/office/drawing/2014/main" id="{E57C8868-4E15-6418-CDE8-DCEE0D1C2D6C}"/>
              </a:ext>
            </a:extLst>
          </p:cNvPr>
          <p:cNvPicPr>
            <a:picLocks noChangeAspect="1"/>
          </p:cNvPicPr>
          <p:nvPr/>
        </p:nvPicPr>
        <p:blipFill>
          <a:blip r:embed="rId4"/>
          <a:stretch>
            <a:fillRect/>
          </a:stretch>
        </p:blipFill>
        <p:spPr>
          <a:xfrm>
            <a:off x="6425538" y="3215984"/>
            <a:ext cx="299100" cy="252149"/>
          </a:xfrm>
          <a:prstGeom prst="rect">
            <a:avLst/>
          </a:prstGeom>
        </p:spPr>
      </p:pic>
      <p:pic>
        <p:nvPicPr>
          <p:cNvPr id="20" name="Imagen 19">
            <a:extLst>
              <a:ext uri="{FF2B5EF4-FFF2-40B4-BE49-F238E27FC236}">
                <a16:creationId xmlns:a16="http://schemas.microsoft.com/office/drawing/2014/main" id="{F019E1C8-EB4A-0D76-1970-06C10B877FB6}"/>
              </a:ext>
            </a:extLst>
          </p:cNvPr>
          <p:cNvPicPr>
            <a:picLocks noChangeAspect="1"/>
          </p:cNvPicPr>
          <p:nvPr/>
        </p:nvPicPr>
        <p:blipFill>
          <a:blip r:embed="rId5"/>
          <a:stretch>
            <a:fillRect/>
          </a:stretch>
        </p:blipFill>
        <p:spPr>
          <a:xfrm>
            <a:off x="4418533" y="3165933"/>
            <a:ext cx="519322" cy="147908"/>
          </a:xfrm>
          <a:prstGeom prst="rect">
            <a:avLst/>
          </a:prstGeom>
        </p:spPr>
      </p:pic>
      <p:pic>
        <p:nvPicPr>
          <p:cNvPr id="21" name="Imagen 20">
            <a:extLst>
              <a:ext uri="{FF2B5EF4-FFF2-40B4-BE49-F238E27FC236}">
                <a16:creationId xmlns:a16="http://schemas.microsoft.com/office/drawing/2014/main" id="{4205D021-4CA1-4EC5-F74B-9715BA012923}"/>
              </a:ext>
            </a:extLst>
          </p:cNvPr>
          <p:cNvPicPr>
            <a:picLocks noChangeAspect="1"/>
          </p:cNvPicPr>
          <p:nvPr/>
        </p:nvPicPr>
        <p:blipFill>
          <a:blip r:embed="rId6"/>
          <a:stretch>
            <a:fillRect/>
          </a:stretch>
        </p:blipFill>
        <p:spPr>
          <a:xfrm>
            <a:off x="3472495" y="3716251"/>
            <a:ext cx="639834" cy="264363"/>
          </a:xfrm>
          <a:prstGeom prst="rect">
            <a:avLst/>
          </a:prstGeom>
        </p:spPr>
      </p:pic>
      <p:pic>
        <p:nvPicPr>
          <p:cNvPr id="22" name="Imagen 21">
            <a:extLst>
              <a:ext uri="{FF2B5EF4-FFF2-40B4-BE49-F238E27FC236}">
                <a16:creationId xmlns:a16="http://schemas.microsoft.com/office/drawing/2014/main" id="{A340449E-F4C3-2F46-D0E2-6BEC4E4EA048}"/>
              </a:ext>
            </a:extLst>
          </p:cNvPr>
          <p:cNvPicPr>
            <a:picLocks noChangeAspect="1"/>
          </p:cNvPicPr>
          <p:nvPr/>
        </p:nvPicPr>
        <p:blipFill>
          <a:blip r:embed="rId7"/>
          <a:srcRect l="16070" t="40125" r="13394" b="40297"/>
          <a:stretch>
            <a:fillRect/>
          </a:stretch>
        </p:blipFill>
        <p:spPr>
          <a:xfrm>
            <a:off x="4557335" y="4256928"/>
            <a:ext cx="513795" cy="124333"/>
          </a:xfrm>
          <a:prstGeom prst="rect">
            <a:avLst/>
          </a:prstGeom>
        </p:spPr>
      </p:pic>
      <p:sp>
        <p:nvSpPr>
          <p:cNvPr id="23" name="Elipse 22"/>
          <p:cNvSpPr/>
          <p:nvPr/>
        </p:nvSpPr>
        <p:spPr>
          <a:xfrm>
            <a:off x="2530881" y="4048152"/>
            <a:ext cx="127000" cy="126126"/>
          </a:xfrm>
          <a:prstGeom prst="ellipse">
            <a:avLst/>
          </a:prstGeom>
          <a:solidFill>
            <a:schemeClr val="bg1"/>
          </a:solidFill>
          <a:ln>
            <a:solidFill>
              <a:srgbClr val="009D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Elipse 23"/>
          <p:cNvSpPr/>
          <p:nvPr/>
        </p:nvSpPr>
        <p:spPr>
          <a:xfrm>
            <a:off x="6607581" y="3559202"/>
            <a:ext cx="177800" cy="190500"/>
          </a:xfrm>
          <a:prstGeom prst="ellipse">
            <a:avLst/>
          </a:prstGeom>
          <a:solidFill>
            <a:schemeClr val="bg1"/>
          </a:solidFill>
          <a:ln>
            <a:solidFill>
              <a:srgbClr val="F99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ipse 24"/>
          <p:cNvSpPr/>
          <p:nvPr/>
        </p:nvSpPr>
        <p:spPr>
          <a:xfrm>
            <a:off x="4989281" y="3416327"/>
            <a:ext cx="282575" cy="285750"/>
          </a:xfrm>
          <a:prstGeom prst="ellipse">
            <a:avLst/>
          </a:prstGeom>
          <a:solidFill>
            <a:schemeClr val="bg1"/>
          </a:solidFill>
          <a:ln>
            <a:solidFill>
              <a:srgbClr val="E0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p:cNvSpPr/>
          <p:nvPr/>
        </p:nvSpPr>
        <p:spPr>
          <a:xfrm>
            <a:off x="5031032" y="3431567"/>
            <a:ext cx="199074" cy="196850"/>
          </a:xfrm>
          <a:prstGeom prst="ellipse">
            <a:avLst/>
          </a:prstGeom>
          <a:solidFill>
            <a:schemeClr val="bg1"/>
          </a:solidFill>
          <a:ln>
            <a:solidFill>
              <a:srgbClr val="003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ipse 29"/>
          <p:cNvSpPr/>
          <p:nvPr/>
        </p:nvSpPr>
        <p:spPr>
          <a:xfrm>
            <a:off x="5107711" y="4657752"/>
            <a:ext cx="45719" cy="45719"/>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ipse 30"/>
          <p:cNvSpPr/>
          <p:nvPr/>
        </p:nvSpPr>
        <p:spPr>
          <a:xfrm>
            <a:off x="6784111" y="3737002"/>
            <a:ext cx="61595" cy="60325"/>
          </a:xfrm>
          <a:prstGeom prst="ellipse">
            <a:avLst/>
          </a:prstGeom>
          <a:solidFill>
            <a:schemeClr val="bg1"/>
          </a:solidFill>
          <a:ln>
            <a:solidFill>
              <a:srgbClr val="EE1D4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ipse 31"/>
          <p:cNvSpPr/>
          <p:nvPr/>
        </p:nvSpPr>
        <p:spPr>
          <a:xfrm>
            <a:off x="8547784" y="6282728"/>
            <a:ext cx="248812" cy="2521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3" name="Text Box 5"/>
          <p:cNvSpPr txBox="1">
            <a:spLocks noChangeArrowheads="1"/>
          </p:cNvSpPr>
          <p:nvPr/>
        </p:nvSpPr>
        <p:spPr bwMode="auto">
          <a:xfrm>
            <a:off x="8373573" y="6296362"/>
            <a:ext cx="2377914" cy="477031"/>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TAMAÑO BURBUJA</a:t>
            </a:r>
            <a:r>
              <a:rPr kumimoji="0" lang="es-CO"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Conocimiento Total por marca</a:t>
            </a:r>
          </a:p>
        </p:txBody>
      </p:sp>
      <p:sp>
        <p:nvSpPr>
          <p:cNvPr id="34" name="Text Box 5">
            <a:extLst>
              <a:ext uri="{FF2B5EF4-FFF2-40B4-BE49-F238E27FC236}">
                <a16:creationId xmlns:a16="http://schemas.microsoft.com/office/drawing/2014/main" id="{117280B9-9ED3-4B7F-BFF3-71966AF761AC}"/>
              </a:ext>
            </a:extLst>
          </p:cNvPr>
          <p:cNvSpPr txBox="1">
            <a:spLocks noChangeArrowheads="1"/>
          </p:cNvSpPr>
          <p:nvPr/>
        </p:nvSpPr>
        <p:spPr bwMode="auto">
          <a:xfrm>
            <a:off x="-1" y="18292"/>
            <a:ext cx="9579430"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Valor percibido de marca (BPV) - Total</a:t>
            </a:r>
          </a:p>
        </p:txBody>
      </p:sp>
      <p:sp>
        <p:nvSpPr>
          <p:cNvPr id="35" name="CuadroTexto 34"/>
          <p:cNvSpPr txBox="1"/>
          <p:nvPr/>
        </p:nvSpPr>
        <p:spPr>
          <a:xfrm>
            <a:off x="133677" y="835285"/>
            <a:ext cx="11845992"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Se ha presentado un cambio en el valor percibido de La Santé frente a 2022, siendo una marca que actualmente se percibe como “justa”, principalmente por la variable precio; permitiendo de esta manera consolidarse como la marca que ofrece los productos más acordes a su inversión. Sin embargo marcas como Genfar y LaProff se convierten en competidores a considerar dado sus mejores resultados de calidad y confianza.</a:t>
            </a:r>
          </a:p>
        </p:txBody>
      </p:sp>
      <p:sp>
        <p:nvSpPr>
          <p:cNvPr id="36" name="Elipse 35">
            <a:extLst>
              <a:ext uri="{FF2B5EF4-FFF2-40B4-BE49-F238E27FC236}">
                <a16:creationId xmlns:a16="http://schemas.microsoft.com/office/drawing/2014/main" id="{03D3846C-B6F3-72A5-E6D5-D4245DF68D6E}"/>
              </a:ext>
            </a:extLst>
          </p:cNvPr>
          <p:cNvSpPr/>
          <p:nvPr/>
        </p:nvSpPr>
        <p:spPr>
          <a:xfrm>
            <a:off x="133677" y="4004250"/>
            <a:ext cx="160412" cy="160414"/>
          </a:xfrm>
          <a:prstGeom prst="ellipse">
            <a:avLst/>
          </a:prstGeom>
          <a:solidFill>
            <a:schemeClr val="bg1"/>
          </a:solidFill>
          <a:ln w="12700">
            <a:solidFill>
              <a:srgbClr val="E02D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Elipse 36">
            <a:extLst>
              <a:ext uri="{FF2B5EF4-FFF2-40B4-BE49-F238E27FC236}">
                <a16:creationId xmlns:a16="http://schemas.microsoft.com/office/drawing/2014/main" id="{23BCE6BB-D6D1-390C-24DC-9D15779A5F3F}"/>
              </a:ext>
            </a:extLst>
          </p:cNvPr>
          <p:cNvSpPr/>
          <p:nvPr/>
        </p:nvSpPr>
        <p:spPr>
          <a:xfrm>
            <a:off x="133677" y="3758243"/>
            <a:ext cx="160412" cy="160414"/>
          </a:xfrm>
          <a:prstGeom prst="ellipse">
            <a:avLst/>
          </a:prstGeom>
          <a:solidFill>
            <a:schemeClr val="bg1"/>
          </a:solidFill>
          <a:ln w="12700">
            <a:solidFill>
              <a:srgbClr val="00326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Elipse 37">
            <a:extLst>
              <a:ext uri="{FF2B5EF4-FFF2-40B4-BE49-F238E27FC236}">
                <a16:creationId xmlns:a16="http://schemas.microsoft.com/office/drawing/2014/main" id="{AC5F2E41-90C3-33AE-5D3E-4E076558FA1F}"/>
              </a:ext>
            </a:extLst>
          </p:cNvPr>
          <p:cNvSpPr/>
          <p:nvPr/>
        </p:nvSpPr>
        <p:spPr>
          <a:xfrm>
            <a:off x="133677" y="4250257"/>
            <a:ext cx="160412" cy="160414"/>
          </a:xfrm>
          <a:prstGeom prst="ellipse">
            <a:avLst/>
          </a:prstGeom>
          <a:solidFill>
            <a:schemeClr val="bg1"/>
          </a:solidFill>
          <a:ln w="12700">
            <a:solidFill>
              <a:srgbClr val="EE1D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Elipse 38">
            <a:extLst>
              <a:ext uri="{FF2B5EF4-FFF2-40B4-BE49-F238E27FC236}">
                <a16:creationId xmlns:a16="http://schemas.microsoft.com/office/drawing/2014/main" id="{26BEE1C6-19C3-0D9D-20F6-FB03FC93F544}"/>
              </a:ext>
            </a:extLst>
          </p:cNvPr>
          <p:cNvSpPr/>
          <p:nvPr/>
        </p:nvSpPr>
        <p:spPr>
          <a:xfrm>
            <a:off x="133677" y="3512236"/>
            <a:ext cx="160412" cy="160414"/>
          </a:xfrm>
          <a:prstGeom prst="ellipse">
            <a:avLst/>
          </a:prstGeom>
          <a:noFill/>
          <a:ln w="12700">
            <a:solidFill>
              <a:srgbClr val="FFA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 Box 5">
            <a:extLst>
              <a:ext uri="{FF2B5EF4-FFF2-40B4-BE49-F238E27FC236}">
                <a16:creationId xmlns:a16="http://schemas.microsoft.com/office/drawing/2014/main" id="{4D090282-4F24-65D1-D4CF-EF2B3254227E}"/>
              </a:ext>
            </a:extLst>
          </p:cNvPr>
          <p:cNvSpPr txBox="1">
            <a:spLocks noChangeArrowheads="1"/>
          </p:cNvSpPr>
          <p:nvPr/>
        </p:nvSpPr>
        <p:spPr bwMode="auto">
          <a:xfrm>
            <a:off x="211166" y="3467236"/>
            <a:ext cx="1050984"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1" name="Text Box 5">
            <a:extLst>
              <a:ext uri="{FF2B5EF4-FFF2-40B4-BE49-F238E27FC236}">
                <a16:creationId xmlns:a16="http://schemas.microsoft.com/office/drawing/2014/main" id="{3F997E09-465D-A57B-821F-45F186DE6883}"/>
              </a:ext>
            </a:extLst>
          </p:cNvPr>
          <p:cNvSpPr txBox="1">
            <a:spLocks noChangeArrowheads="1"/>
          </p:cNvSpPr>
          <p:nvPr/>
        </p:nvSpPr>
        <p:spPr bwMode="auto">
          <a:xfrm>
            <a:off x="211166" y="3711305"/>
            <a:ext cx="1050984"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MK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2" name="Text Box 5">
            <a:extLst>
              <a:ext uri="{FF2B5EF4-FFF2-40B4-BE49-F238E27FC236}">
                <a16:creationId xmlns:a16="http://schemas.microsoft.com/office/drawing/2014/main" id="{3AAEFAD7-8DF7-D03C-36BB-99F445C6CDC4}"/>
              </a:ext>
            </a:extLst>
          </p:cNvPr>
          <p:cNvSpPr txBox="1">
            <a:spLocks noChangeArrowheads="1"/>
          </p:cNvSpPr>
          <p:nvPr/>
        </p:nvSpPr>
        <p:spPr bwMode="auto">
          <a:xfrm>
            <a:off x="211166" y="3955374"/>
            <a:ext cx="1050984"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Genfar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3" name="Text Box 5">
            <a:extLst>
              <a:ext uri="{FF2B5EF4-FFF2-40B4-BE49-F238E27FC236}">
                <a16:creationId xmlns:a16="http://schemas.microsoft.com/office/drawing/2014/main" id="{9AEF855A-7AB4-795B-8E37-A190BFD51A98}"/>
              </a:ext>
            </a:extLst>
          </p:cNvPr>
          <p:cNvSpPr txBox="1">
            <a:spLocks noChangeArrowheads="1"/>
          </p:cNvSpPr>
          <p:nvPr/>
        </p:nvSpPr>
        <p:spPr bwMode="auto">
          <a:xfrm>
            <a:off x="207277" y="4205710"/>
            <a:ext cx="1596192"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American Generics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4" name="Elipse 43">
            <a:extLst>
              <a:ext uri="{FF2B5EF4-FFF2-40B4-BE49-F238E27FC236}">
                <a16:creationId xmlns:a16="http://schemas.microsoft.com/office/drawing/2014/main" id="{AC5F2E41-90C3-33AE-5D3E-4E076558FA1F}"/>
              </a:ext>
            </a:extLst>
          </p:cNvPr>
          <p:cNvSpPr/>
          <p:nvPr/>
        </p:nvSpPr>
        <p:spPr>
          <a:xfrm>
            <a:off x="133677" y="4488059"/>
            <a:ext cx="160412" cy="160414"/>
          </a:xfrm>
          <a:prstGeom prst="ellipse">
            <a:avLst/>
          </a:prstGeom>
          <a:solidFill>
            <a:schemeClr val="bg1"/>
          </a:solidFill>
          <a:ln w="12700">
            <a:solidFill>
              <a:srgbClr val="009DA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Text Box 5">
            <a:extLst>
              <a:ext uri="{FF2B5EF4-FFF2-40B4-BE49-F238E27FC236}">
                <a16:creationId xmlns:a16="http://schemas.microsoft.com/office/drawing/2014/main" id="{9AEF855A-7AB4-795B-8E37-A190BFD51A98}"/>
              </a:ext>
            </a:extLst>
          </p:cNvPr>
          <p:cNvSpPr txBox="1">
            <a:spLocks noChangeArrowheads="1"/>
          </p:cNvSpPr>
          <p:nvPr/>
        </p:nvSpPr>
        <p:spPr bwMode="auto">
          <a:xfrm>
            <a:off x="207277" y="4443512"/>
            <a:ext cx="1596192"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LaProff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6" name="Elipse 45">
            <a:extLst>
              <a:ext uri="{FF2B5EF4-FFF2-40B4-BE49-F238E27FC236}">
                <a16:creationId xmlns:a16="http://schemas.microsoft.com/office/drawing/2014/main" id="{AC5F2E41-90C3-33AE-5D3E-4E076558FA1F}"/>
              </a:ext>
            </a:extLst>
          </p:cNvPr>
          <p:cNvSpPr/>
          <p:nvPr/>
        </p:nvSpPr>
        <p:spPr>
          <a:xfrm>
            <a:off x="133677" y="4744662"/>
            <a:ext cx="160412" cy="160414"/>
          </a:xfrm>
          <a:prstGeom prst="ellipse">
            <a:avLst/>
          </a:prstGeom>
          <a:solidFill>
            <a:schemeClr val="bg1"/>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 Box 5">
            <a:extLst>
              <a:ext uri="{FF2B5EF4-FFF2-40B4-BE49-F238E27FC236}">
                <a16:creationId xmlns:a16="http://schemas.microsoft.com/office/drawing/2014/main" id="{9AEF855A-7AB4-795B-8E37-A190BFD51A98}"/>
              </a:ext>
            </a:extLst>
          </p:cNvPr>
          <p:cNvSpPr txBox="1">
            <a:spLocks noChangeArrowheads="1"/>
          </p:cNvSpPr>
          <p:nvPr/>
        </p:nvSpPr>
        <p:spPr bwMode="auto">
          <a:xfrm>
            <a:off x="207277" y="4700115"/>
            <a:ext cx="1596192"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Memphis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8" name="Rectángulo 47">
            <a:extLst>
              <a:ext uri="{FF2B5EF4-FFF2-40B4-BE49-F238E27FC236}">
                <a16:creationId xmlns:a16="http://schemas.microsoft.com/office/drawing/2014/main" id="{E2DDD46B-5716-AF2E-3070-2052913DBC70}"/>
              </a:ext>
            </a:extLst>
          </p:cNvPr>
          <p:cNvSpPr/>
          <p:nvPr/>
        </p:nvSpPr>
        <p:spPr>
          <a:xfrm>
            <a:off x="3643537" y="5972608"/>
            <a:ext cx="2069314" cy="24622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Base 2022 y 2025: 350</a:t>
            </a:r>
          </a:p>
        </p:txBody>
      </p:sp>
      <p:cxnSp>
        <p:nvCxnSpPr>
          <p:cNvPr id="11" name="Conector recto de flecha 10">
            <a:extLst>
              <a:ext uri="{FF2B5EF4-FFF2-40B4-BE49-F238E27FC236}">
                <a16:creationId xmlns:a16="http://schemas.microsoft.com/office/drawing/2014/main" id="{6B113D84-190A-BDC4-2423-0F85F2F03688}"/>
              </a:ext>
            </a:extLst>
          </p:cNvPr>
          <p:cNvCxnSpPr/>
          <p:nvPr/>
        </p:nvCxnSpPr>
        <p:spPr>
          <a:xfrm flipH="1">
            <a:off x="4814232" y="3654452"/>
            <a:ext cx="1793349" cy="19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a 11">
            <a:extLst>
              <a:ext uri="{FF2B5EF4-FFF2-40B4-BE49-F238E27FC236}">
                <a16:creationId xmlns:a16="http://schemas.microsoft.com/office/drawing/2014/main" id="{8BEDD40B-0229-DE80-18B6-76BE528ED641}"/>
              </a:ext>
            </a:extLst>
          </p:cNvPr>
          <p:cNvGraphicFramePr>
            <a:graphicFrameLocks noGrp="1"/>
          </p:cNvGraphicFramePr>
          <p:nvPr/>
        </p:nvGraphicFramePr>
        <p:xfrm>
          <a:off x="7887555" y="3042774"/>
          <a:ext cx="4170768" cy="1646937"/>
        </p:xfrm>
        <a:graphic>
          <a:graphicData uri="http://schemas.openxmlformats.org/drawingml/2006/table">
            <a:tbl>
              <a:tblPr firstRow="1" bandRow="1">
                <a:tableStyleId>{D27102A9-8310-4765-A935-A1911B00CA55}</a:tableStyleId>
              </a:tblPr>
              <a:tblGrid>
                <a:gridCol w="1157288">
                  <a:extLst>
                    <a:ext uri="{9D8B030D-6E8A-4147-A177-3AD203B41FA5}">
                      <a16:colId xmlns:a16="http://schemas.microsoft.com/office/drawing/2014/main" val="1203671150"/>
                    </a:ext>
                  </a:extLst>
                </a:gridCol>
                <a:gridCol w="301348">
                  <a:extLst>
                    <a:ext uri="{9D8B030D-6E8A-4147-A177-3AD203B41FA5}">
                      <a16:colId xmlns:a16="http://schemas.microsoft.com/office/drawing/2014/main" val="2269526583"/>
                    </a:ext>
                  </a:extLst>
                </a:gridCol>
                <a:gridCol w="301348">
                  <a:extLst>
                    <a:ext uri="{9D8B030D-6E8A-4147-A177-3AD203B41FA5}">
                      <a16:colId xmlns:a16="http://schemas.microsoft.com/office/drawing/2014/main" val="3938543482"/>
                    </a:ext>
                  </a:extLst>
                </a:gridCol>
                <a:gridCol w="301348">
                  <a:extLst>
                    <a:ext uri="{9D8B030D-6E8A-4147-A177-3AD203B41FA5}">
                      <a16:colId xmlns:a16="http://schemas.microsoft.com/office/drawing/2014/main" val="2135333203"/>
                    </a:ext>
                  </a:extLst>
                </a:gridCol>
                <a:gridCol w="301348">
                  <a:extLst>
                    <a:ext uri="{9D8B030D-6E8A-4147-A177-3AD203B41FA5}">
                      <a16:colId xmlns:a16="http://schemas.microsoft.com/office/drawing/2014/main" val="1181604937"/>
                    </a:ext>
                  </a:extLst>
                </a:gridCol>
                <a:gridCol w="301348">
                  <a:extLst>
                    <a:ext uri="{9D8B030D-6E8A-4147-A177-3AD203B41FA5}">
                      <a16:colId xmlns:a16="http://schemas.microsoft.com/office/drawing/2014/main" val="2070401660"/>
                    </a:ext>
                  </a:extLst>
                </a:gridCol>
                <a:gridCol w="301348">
                  <a:extLst>
                    <a:ext uri="{9D8B030D-6E8A-4147-A177-3AD203B41FA5}">
                      <a16:colId xmlns:a16="http://schemas.microsoft.com/office/drawing/2014/main" val="3087856280"/>
                    </a:ext>
                  </a:extLst>
                </a:gridCol>
                <a:gridCol w="301348">
                  <a:extLst>
                    <a:ext uri="{9D8B030D-6E8A-4147-A177-3AD203B41FA5}">
                      <a16:colId xmlns:a16="http://schemas.microsoft.com/office/drawing/2014/main" val="1872573140"/>
                    </a:ext>
                  </a:extLst>
                </a:gridCol>
                <a:gridCol w="301348">
                  <a:extLst>
                    <a:ext uri="{9D8B030D-6E8A-4147-A177-3AD203B41FA5}">
                      <a16:colId xmlns:a16="http://schemas.microsoft.com/office/drawing/2014/main" val="1008290162"/>
                    </a:ext>
                  </a:extLst>
                </a:gridCol>
                <a:gridCol w="301348">
                  <a:extLst>
                    <a:ext uri="{9D8B030D-6E8A-4147-A177-3AD203B41FA5}">
                      <a16:colId xmlns:a16="http://schemas.microsoft.com/office/drawing/2014/main" val="3918864650"/>
                    </a:ext>
                  </a:extLst>
                </a:gridCol>
                <a:gridCol w="301348">
                  <a:extLst>
                    <a:ext uri="{9D8B030D-6E8A-4147-A177-3AD203B41FA5}">
                      <a16:colId xmlns:a16="http://schemas.microsoft.com/office/drawing/2014/main" val="1906697961"/>
                    </a:ext>
                  </a:extLst>
                </a:gridCol>
              </a:tblGrid>
              <a:tr h="33025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s-ES" sz="1200" b="1" i="0" u="none" strike="noStrike" cap="none" normalizeH="0" baseline="0" dirty="0">
                        <a:ln>
                          <a:noFill/>
                        </a:ln>
                        <a:solidFill>
                          <a:schemeClr val="tx1">
                            <a:lumMod val="75000"/>
                            <a:lumOff val="25000"/>
                          </a:schemeClr>
                        </a:solidFill>
                        <a:effectLst/>
                        <a:latin typeface="Century Gothic" panose="020B0502020202020204" pitchFamily="34" charset="0"/>
                      </a:endParaRP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1208060"/>
                  </a:ext>
                </a:extLst>
              </a:tr>
              <a:tr h="4489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000" b="1" kern="1200" dirty="0">
                          <a:solidFill>
                            <a:schemeClr val="tx1">
                              <a:lumMod val="75000"/>
                              <a:lumOff val="25000"/>
                            </a:schemeClr>
                          </a:solidFill>
                          <a:latin typeface="Century Gothic" panose="020B0502020202020204" pitchFamily="34" charset="0"/>
                          <a:ea typeface="+mn-ea"/>
                          <a:cs typeface="+mn-cs"/>
                        </a:rPr>
                        <a:t>Precio (1 a 10)</a:t>
                      </a:r>
                      <a:endParaRPr lang="es-ES" sz="10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1" i="0" u="none" strike="noStrike" dirty="0">
                          <a:solidFill>
                            <a:srgbClr val="000000"/>
                          </a:solidFill>
                          <a:effectLst/>
                          <a:latin typeface="Century Gothic" panose="020B0502020202020204" pitchFamily="34" charset="0"/>
                        </a:rPr>
                        <a:t>6,3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6,2</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6,8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5,7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6,3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5,7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6,3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6,3</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6,0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3,9</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99115334"/>
                  </a:ext>
                </a:extLst>
              </a:tr>
              <a:tr h="4187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000" b="1" kern="1200" dirty="0">
                          <a:solidFill>
                            <a:schemeClr val="tx1">
                              <a:lumMod val="75000"/>
                              <a:lumOff val="25000"/>
                            </a:schemeClr>
                          </a:solidFill>
                          <a:latin typeface="Century Gothic" panose="020B0502020202020204" pitchFamily="34" charset="0"/>
                          <a:ea typeface="+mn-ea"/>
                          <a:cs typeface="+mn-cs"/>
                        </a:rPr>
                        <a:t>Calidad (1 a 10)</a:t>
                      </a:r>
                      <a:endParaRPr lang="es-ES" sz="10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1" i="0" u="none" strike="noStrike" dirty="0">
                          <a:solidFill>
                            <a:srgbClr val="000000"/>
                          </a:solidFill>
                          <a:effectLst/>
                          <a:latin typeface="Century Gothic" panose="020B0502020202020204" pitchFamily="34" charset="0"/>
                        </a:rPr>
                        <a:t>8,6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9,0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8,9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8,9</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8,4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8,5</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8,6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91774589"/>
                  </a:ext>
                </a:extLst>
              </a:tr>
              <a:tr h="4489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000" b="1" kern="1200" dirty="0">
                          <a:solidFill>
                            <a:schemeClr val="tx1">
                              <a:lumMod val="75000"/>
                              <a:lumOff val="25000"/>
                            </a:schemeClr>
                          </a:solidFill>
                          <a:latin typeface="Century Gothic" panose="020B0502020202020204" pitchFamily="34" charset="0"/>
                          <a:ea typeface="+mn-ea"/>
                          <a:cs typeface="+mn-cs"/>
                        </a:rPr>
                        <a:t>Confianza</a:t>
                      </a:r>
                      <a:r>
                        <a:rPr lang="es-MX" sz="1000" b="1" kern="1200" baseline="0" dirty="0">
                          <a:solidFill>
                            <a:schemeClr val="tx1">
                              <a:lumMod val="75000"/>
                              <a:lumOff val="25000"/>
                            </a:schemeClr>
                          </a:solidFill>
                          <a:latin typeface="Century Gothic" panose="020B0502020202020204" pitchFamily="34" charset="0"/>
                          <a:ea typeface="+mn-ea"/>
                          <a:cs typeface="+mn-cs"/>
                        </a:rPr>
                        <a:t> </a:t>
                      </a:r>
                      <a:r>
                        <a:rPr lang="es-MX" sz="1000" b="1" kern="1200" dirty="0">
                          <a:solidFill>
                            <a:schemeClr val="tx1">
                              <a:lumMod val="75000"/>
                              <a:lumOff val="25000"/>
                            </a:schemeClr>
                          </a:solidFill>
                          <a:latin typeface="Century Gothic" panose="020B0502020202020204" pitchFamily="34" charset="0"/>
                          <a:ea typeface="+mn-ea"/>
                          <a:cs typeface="+mn-cs"/>
                        </a:rPr>
                        <a:t>(1 a 10)</a:t>
                      </a:r>
                      <a:endParaRPr lang="es-ES" sz="10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1" i="0" u="none" strike="noStrike" dirty="0">
                          <a:solidFill>
                            <a:schemeClr val="tx1">
                              <a:lumMod val="75000"/>
                              <a:lumOff val="25000"/>
                            </a:schemeClr>
                          </a:solidFill>
                          <a:effectLst/>
                          <a:latin typeface="Century Gothic" panose="020B0502020202020204" pitchFamily="34" charset="0"/>
                        </a:rPr>
                        <a:t>8,5</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8,6</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8,8</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8,8</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8,4</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8,3</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8,6</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8,2</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2141516"/>
                  </a:ext>
                </a:extLst>
              </a:tr>
            </a:tbl>
          </a:graphicData>
        </a:graphic>
      </p:graphicFrame>
      <p:pic>
        <p:nvPicPr>
          <p:cNvPr id="13" name="Imagen 12">
            <a:extLst>
              <a:ext uri="{FF2B5EF4-FFF2-40B4-BE49-F238E27FC236}">
                <a16:creationId xmlns:a16="http://schemas.microsoft.com/office/drawing/2014/main" id="{95CB3C34-618E-F1CB-4C55-897235B143DC}"/>
              </a:ext>
            </a:extLst>
          </p:cNvPr>
          <p:cNvPicPr>
            <a:picLocks noChangeAspect="1"/>
          </p:cNvPicPr>
          <p:nvPr/>
        </p:nvPicPr>
        <p:blipFill>
          <a:blip r:embed="rId3"/>
          <a:srcRect t="10000" b="13266"/>
          <a:stretch>
            <a:fillRect/>
          </a:stretch>
        </p:blipFill>
        <p:spPr>
          <a:xfrm>
            <a:off x="9034295" y="2766468"/>
            <a:ext cx="628638" cy="211778"/>
          </a:xfrm>
          <a:prstGeom prst="rect">
            <a:avLst/>
          </a:prstGeom>
        </p:spPr>
      </p:pic>
      <p:pic>
        <p:nvPicPr>
          <p:cNvPr id="14" name="Imagen 13">
            <a:extLst>
              <a:ext uri="{FF2B5EF4-FFF2-40B4-BE49-F238E27FC236}">
                <a16:creationId xmlns:a16="http://schemas.microsoft.com/office/drawing/2014/main" id="{4C310790-031F-9F77-09FB-BE86C55E74C5}"/>
              </a:ext>
            </a:extLst>
          </p:cNvPr>
          <p:cNvPicPr>
            <a:picLocks noChangeAspect="1"/>
          </p:cNvPicPr>
          <p:nvPr/>
        </p:nvPicPr>
        <p:blipFill>
          <a:blip r:embed="rId4"/>
          <a:stretch>
            <a:fillRect/>
          </a:stretch>
        </p:blipFill>
        <p:spPr>
          <a:xfrm>
            <a:off x="9802738" y="2744874"/>
            <a:ext cx="302443" cy="254967"/>
          </a:xfrm>
          <a:prstGeom prst="rect">
            <a:avLst/>
          </a:prstGeom>
        </p:spPr>
      </p:pic>
      <p:pic>
        <p:nvPicPr>
          <p:cNvPr id="15" name="Imagen 14">
            <a:extLst>
              <a:ext uri="{FF2B5EF4-FFF2-40B4-BE49-F238E27FC236}">
                <a16:creationId xmlns:a16="http://schemas.microsoft.com/office/drawing/2014/main" id="{70C499F6-8529-2F99-653E-826995D1969B}"/>
              </a:ext>
            </a:extLst>
          </p:cNvPr>
          <p:cNvPicPr>
            <a:picLocks noChangeAspect="1"/>
          </p:cNvPicPr>
          <p:nvPr/>
        </p:nvPicPr>
        <p:blipFill>
          <a:blip r:embed="rId5"/>
          <a:stretch>
            <a:fillRect/>
          </a:stretch>
        </p:blipFill>
        <p:spPr>
          <a:xfrm>
            <a:off x="10235842" y="2793229"/>
            <a:ext cx="555656" cy="158256"/>
          </a:xfrm>
          <a:prstGeom prst="rect">
            <a:avLst/>
          </a:prstGeom>
        </p:spPr>
      </p:pic>
      <p:pic>
        <p:nvPicPr>
          <p:cNvPr id="27" name="Imagen 26">
            <a:extLst>
              <a:ext uri="{FF2B5EF4-FFF2-40B4-BE49-F238E27FC236}">
                <a16:creationId xmlns:a16="http://schemas.microsoft.com/office/drawing/2014/main" id="{4C878879-7CB5-734A-FA5F-9E6FC8AAD9C1}"/>
              </a:ext>
            </a:extLst>
          </p:cNvPr>
          <p:cNvPicPr>
            <a:picLocks noChangeAspect="1"/>
          </p:cNvPicPr>
          <p:nvPr/>
        </p:nvPicPr>
        <p:blipFill>
          <a:blip r:embed="rId6"/>
          <a:stretch>
            <a:fillRect/>
          </a:stretch>
        </p:blipFill>
        <p:spPr>
          <a:xfrm>
            <a:off x="11469401" y="2760934"/>
            <a:ext cx="539355" cy="222847"/>
          </a:xfrm>
          <a:prstGeom prst="rect">
            <a:avLst/>
          </a:prstGeom>
        </p:spPr>
      </p:pic>
      <p:pic>
        <p:nvPicPr>
          <p:cNvPr id="28" name="Imagen 27">
            <a:extLst>
              <a:ext uri="{FF2B5EF4-FFF2-40B4-BE49-F238E27FC236}">
                <a16:creationId xmlns:a16="http://schemas.microsoft.com/office/drawing/2014/main" id="{53084EAD-5869-B7E2-A4BA-E44B13052C44}"/>
              </a:ext>
            </a:extLst>
          </p:cNvPr>
          <p:cNvPicPr>
            <a:picLocks noChangeAspect="1"/>
          </p:cNvPicPr>
          <p:nvPr/>
        </p:nvPicPr>
        <p:blipFill>
          <a:blip r:embed="rId7"/>
          <a:srcRect l="16070" t="40125" r="13394" b="40297"/>
          <a:stretch>
            <a:fillRect/>
          </a:stretch>
        </p:blipFill>
        <p:spPr>
          <a:xfrm>
            <a:off x="10879476" y="2806651"/>
            <a:ext cx="543052" cy="131413"/>
          </a:xfrm>
          <a:prstGeom prst="rect">
            <a:avLst/>
          </a:prstGeom>
        </p:spPr>
      </p:pic>
      <p:sp>
        <p:nvSpPr>
          <p:cNvPr id="29" name="Rectángulo: esquinas redondeadas 28">
            <a:extLst>
              <a:ext uri="{FF2B5EF4-FFF2-40B4-BE49-F238E27FC236}">
                <a16:creationId xmlns:a16="http://schemas.microsoft.com/office/drawing/2014/main" id="{C7899F5F-3946-4379-AE08-D6B98FC4AAD1}"/>
              </a:ext>
            </a:extLst>
          </p:cNvPr>
          <p:cNvSpPr/>
          <p:nvPr/>
        </p:nvSpPr>
        <p:spPr>
          <a:xfrm>
            <a:off x="9028741" y="2599085"/>
            <a:ext cx="643336" cy="2094919"/>
          </a:xfrm>
          <a:prstGeom prst="roundRect">
            <a:avLst>
              <a:gd name="adj" fmla="val 6650"/>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21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Conector recto 60"/>
          <p:cNvCxnSpPr/>
          <p:nvPr/>
        </p:nvCxnSpPr>
        <p:spPr bwMode="auto">
          <a:xfrm flipV="1">
            <a:off x="2496301" y="3680949"/>
            <a:ext cx="5250461" cy="1"/>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cxnSp>
        <p:nvCxnSpPr>
          <p:cNvPr id="65" name="Conector recto 64"/>
          <p:cNvCxnSpPr>
            <a:cxnSpLocks/>
          </p:cNvCxnSpPr>
          <p:nvPr/>
        </p:nvCxnSpPr>
        <p:spPr>
          <a:xfrm flipV="1">
            <a:off x="2503476" y="2169751"/>
            <a:ext cx="5243286" cy="3031921"/>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sp>
        <p:nvSpPr>
          <p:cNvPr id="2" name="Marcador de número de diapositiva 1"/>
          <p:cNvSpPr>
            <a:spLocks noGrp="1"/>
          </p:cNvSpPr>
          <p:nvPr>
            <p:ph type="sldNum" sz="quarter" idx="12"/>
          </p:nvPr>
        </p:nvSpPr>
        <p:spPr>
          <a:xfrm>
            <a:off x="9448799"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p:cNvSpPr txBox="1"/>
          <p:nvPr/>
        </p:nvSpPr>
        <p:spPr>
          <a:xfrm>
            <a:off x="279232" y="842537"/>
            <a:ext cx="1184599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Desde la percepción de los usuarios La Santé, la marca se mantiene como de Alto valor percibido, permitiéndole así al consumidor obtener más por la inversión realizada en sus medicamentos; sin embargo para 2025 la marca logra tener una mejor percepción de precio, lo cual permite fortalecer las barreras de consideración de otras alternativas líderes como Genfar y Mk.</a:t>
            </a:r>
          </a:p>
        </p:txBody>
      </p:sp>
      <p:sp>
        <p:nvSpPr>
          <p:cNvPr id="4" name="Text Box 5">
            <a:extLst>
              <a:ext uri="{FF2B5EF4-FFF2-40B4-BE49-F238E27FC236}">
                <a16:creationId xmlns:a16="http://schemas.microsoft.com/office/drawing/2014/main" id="{ECA12175-6662-5369-2263-C5B0F64BB108}"/>
              </a:ext>
            </a:extLst>
          </p:cNvPr>
          <p:cNvSpPr txBox="1">
            <a:spLocks noChangeArrowheads="1"/>
          </p:cNvSpPr>
          <p:nvPr/>
        </p:nvSpPr>
        <p:spPr bwMode="auto">
          <a:xfrm>
            <a:off x="-1" y="18292"/>
            <a:ext cx="8461830"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Valor percibido de marca (BPV)</a:t>
            </a:r>
          </a:p>
        </p:txBody>
      </p:sp>
      <p:pic>
        <p:nvPicPr>
          <p:cNvPr id="5" name="Imagen 4">
            <a:extLst>
              <a:ext uri="{FF2B5EF4-FFF2-40B4-BE49-F238E27FC236}">
                <a16:creationId xmlns:a16="http://schemas.microsoft.com/office/drawing/2014/main" id="{DDB55850-80F5-0700-35A3-C1CA88F7EA4E}"/>
              </a:ext>
            </a:extLst>
          </p:cNvPr>
          <p:cNvPicPr>
            <a:picLocks noChangeAspect="1"/>
          </p:cNvPicPr>
          <p:nvPr/>
        </p:nvPicPr>
        <p:blipFill>
          <a:blip r:embed="rId2">
            <a:duotone>
              <a:srgbClr val="FFC000">
                <a:shade val="45000"/>
                <a:satMod val="135000"/>
              </a:srgbClr>
              <a:prstClr val="white"/>
            </a:duotone>
          </a:blip>
          <a:stretch>
            <a:fillRect/>
          </a:stretch>
        </p:blipFill>
        <p:spPr>
          <a:xfrm>
            <a:off x="9704222" y="58930"/>
            <a:ext cx="422648" cy="422648"/>
          </a:xfrm>
          <a:prstGeom prst="rect">
            <a:avLst/>
          </a:prstGeom>
        </p:spPr>
      </p:pic>
      <p:sp>
        <p:nvSpPr>
          <p:cNvPr id="6"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34" name="2 CuadroTexto"/>
          <p:cNvSpPr txBox="1"/>
          <p:nvPr/>
        </p:nvSpPr>
        <p:spPr>
          <a:xfrm rot="16200000">
            <a:off x="331933" y="3577218"/>
            <a:ext cx="3022396" cy="226513"/>
          </a:xfrm>
          <a:prstGeom prst="rect">
            <a:avLst/>
          </a:prstGeom>
          <a:solidFill>
            <a:schemeClr val="bg1">
              <a:lumMod val="50000"/>
            </a:schemeClr>
          </a:solidFill>
          <a:ln w="9525" cmpd="sng">
            <a:solidFill>
              <a:schemeClr val="bg1">
                <a:lumMod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Calidad + Confianza</a:t>
            </a:r>
          </a:p>
        </p:txBody>
      </p:sp>
      <p:sp>
        <p:nvSpPr>
          <p:cNvPr id="35" name="3 CuadroTexto"/>
          <p:cNvSpPr txBox="1"/>
          <p:nvPr/>
        </p:nvSpPr>
        <p:spPr>
          <a:xfrm>
            <a:off x="2394700" y="5638995"/>
            <a:ext cx="5250461" cy="231509"/>
          </a:xfrm>
          <a:prstGeom prst="rect">
            <a:avLst/>
          </a:prstGeom>
          <a:solidFill>
            <a:schemeClr val="bg1">
              <a:lumMod val="50000"/>
            </a:schemeClr>
          </a:solidFill>
          <a:ln w="9525" cmpd="sng">
            <a:solidFill>
              <a:schemeClr val="bg1">
                <a:lumMod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Precio</a:t>
            </a:r>
          </a:p>
        </p:txBody>
      </p:sp>
      <p:pic>
        <p:nvPicPr>
          <p:cNvPr id="50" name="Imagen 49">
            <a:extLst>
              <a:ext uri="{FF2B5EF4-FFF2-40B4-BE49-F238E27FC236}">
                <a16:creationId xmlns:a16="http://schemas.microsoft.com/office/drawing/2014/main" id="{2D6950C6-4929-AB79-E5DE-4F20247FE61E}"/>
              </a:ext>
            </a:extLst>
          </p:cNvPr>
          <p:cNvPicPr>
            <a:picLocks noChangeAspect="1"/>
          </p:cNvPicPr>
          <p:nvPr/>
        </p:nvPicPr>
        <p:blipFill>
          <a:blip r:embed="rId3"/>
          <a:srcRect t="10000" b="13266"/>
          <a:stretch>
            <a:fillRect/>
          </a:stretch>
        </p:blipFill>
        <p:spPr>
          <a:xfrm>
            <a:off x="4135196" y="3056912"/>
            <a:ext cx="513721" cy="173064"/>
          </a:xfrm>
          <a:prstGeom prst="rect">
            <a:avLst/>
          </a:prstGeom>
        </p:spPr>
      </p:pic>
      <p:pic>
        <p:nvPicPr>
          <p:cNvPr id="51" name="Imagen 50">
            <a:extLst>
              <a:ext uri="{FF2B5EF4-FFF2-40B4-BE49-F238E27FC236}">
                <a16:creationId xmlns:a16="http://schemas.microsoft.com/office/drawing/2014/main" id="{E57C8868-4E15-6418-CDE8-DCEE0D1C2D6C}"/>
              </a:ext>
            </a:extLst>
          </p:cNvPr>
          <p:cNvPicPr>
            <a:picLocks noChangeAspect="1"/>
          </p:cNvPicPr>
          <p:nvPr/>
        </p:nvPicPr>
        <p:blipFill>
          <a:blip r:embed="rId4"/>
          <a:stretch>
            <a:fillRect/>
          </a:stretch>
        </p:blipFill>
        <p:spPr>
          <a:xfrm>
            <a:off x="6202228" y="3347272"/>
            <a:ext cx="299100" cy="252149"/>
          </a:xfrm>
          <a:prstGeom prst="rect">
            <a:avLst/>
          </a:prstGeom>
        </p:spPr>
      </p:pic>
      <p:pic>
        <p:nvPicPr>
          <p:cNvPr id="53" name="Imagen 52">
            <a:extLst>
              <a:ext uri="{FF2B5EF4-FFF2-40B4-BE49-F238E27FC236}">
                <a16:creationId xmlns:a16="http://schemas.microsoft.com/office/drawing/2014/main" id="{4205D021-4CA1-4EC5-F74B-9715BA012923}"/>
              </a:ext>
            </a:extLst>
          </p:cNvPr>
          <p:cNvPicPr>
            <a:picLocks noChangeAspect="1"/>
          </p:cNvPicPr>
          <p:nvPr/>
        </p:nvPicPr>
        <p:blipFill>
          <a:blip r:embed="rId5"/>
          <a:stretch>
            <a:fillRect/>
          </a:stretch>
        </p:blipFill>
        <p:spPr>
          <a:xfrm>
            <a:off x="4528416" y="4612273"/>
            <a:ext cx="639834" cy="264363"/>
          </a:xfrm>
          <a:prstGeom prst="rect">
            <a:avLst/>
          </a:prstGeom>
        </p:spPr>
      </p:pic>
      <p:pic>
        <p:nvPicPr>
          <p:cNvPr id="54" name="Imagen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3306" y="4010027"/>
            <a:ext cx="546624" cy="228215"/>
          </a:xfrm>
          <a:prstGeom prst="rect">
            <a:avLst/>
          </a:prstGeom>
        </p:spPr>
      </p:pic>
      <p:pic>
        <p:nvPicPr>
          <p:cNvPr id="55" name="Imagen 54">
            <a:extLst>
              <a:ext uri="{FF2B5EF4-FFF2-40B4-BE49-F238E27FC236}">
                <a16:creationId xmlns:a16="http://schemas.microsoft.com/office/drawing/2014/main" id="{A340449E-F4C3-2F46-D0E2-6BEC4E4EA048}"/>
              </a:ext>
            </a:extLst>
          </p:cNvPr>
          <p:cNvPicPr>
            <a:picLocks noChangeAspect="1"/>
          </p:cNvPicPr>
          <p:nvPr/>
        </p:nvPicPr>
        <p:blipFill>
          <a:blip r:embed="rId7"/>
          <a:srcRect l="16070" t="40125" r="13394" b="40297"/>
          <a:stretch>
            <a:fillRect/>
          </a:stretch>
        </p:blipFill>
        <p:spPr>
          <a:xfrm>
            <a:off x="5411031" y="4113909"/>
            <a:ext cx="513795" cy="124333"/>
          </a:xfrm>
          <a:prstGeom prst="rect">
            <a:avLst/>
          </a:prstGeom>
        </p:spPr>
      </p:pic>
      <p:sp>
        <p:nvSpPr>
          <p:cNvPr id="57" name="Elipse 56"/>
          <p:cNvSpPr/>
          <p:nvPr/>
        </p:nvSpPr>
        <p:spPr>
          <a:xfrm>
            <a:off x="5183379" y="3200087"/>
            <a:ext cx="264884" cy="263615"/>
          </a:xfrm>
          <a:prstGeom prst="ellipse">
            <a:avLst/>
          </a:prstGeom>
          <a:solidFill>
            <a:schemeClr val="bg1"/>
          </a:solidFill>
          <a:ln>
            <a:solidFill>
              <a:srgbClr val="F99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Elipse 57"/>
          <p:cNvSpPr/>
          <p:nvPr/>
        </p:nvSpPr>
        <p:spPr>
          <a:xfrm>
            <a:off x="4458321" y="3330459"/>
            <a:ext cx="271119" cy="266521"/>
          </a:xfrm>
          <a:prstGeom prst="ellipse">
            <a:avLst/>
          </a:prstGeom>
          <a:solidFill>
            <a:schemeClr val="bg1"/>
          </a:solidFill>
          <a:ln>
            <a:solidFill>
              <a:srgbClr val="E0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Elipse 58"/>
          <p:cNvSpPr/>
          <p:nvPr/>
        </p:nvSpPr>
        <p:spPr>
          <a:xfrm>
            <a:off x="5842220" y="3583622"/>
            <a:ext cx="164192" cy="168275"/>
          </a:xfrm>
          <a:prstGeom prst="ellipse">
            <a:avLst/>
          </a:prstGeom>
          <a:solidFill>
            <a:schemeClr val="bg1"/>
          </a:solidFill>
          <a:ln>
            <a:solidFill>
              <a:srgbClr val="003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Elipse 59"/>
          <p:cNvSpPr/>
          <p:nvPr/>
        </p:nvSpPr>
        <p:spPr>
          <a:xfrm>
            <a:off x="3737104" y="4533721"/>
            <a:ext cx="105390" cy="108673"/>
          </a:xfrm>
          <a:prstGeom prst="ellipse">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2" name="Conector recto 61"/>
          <p:cNvCxnSpPr>
            <a:cxnSpLocks/>
          </p:cNvCxnSpPr>
          <p:nvPr/>
        </p:nvCxnSpPr>
        <p:spPr bwMode="auto">
          <a:xfrm>
            <a:off x="5096523" y="2160607"/>
            <a:ext cx="0" cy="3022396"/>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pic>
        <p:nvPicPr>
          <p:cNvPr id="52" name="Imagen 51">
            <a:extLst>
              <a:ext uri="{FF2B5EF4-FFF2-40B4-BE49-F238E27FC236}">
                <a16:creationId xmlns:a16="http://schemas.microsoft.com/office/drawing/2014/main" id="{F019E1C8-EB4A-0D76-1970-06C10B877FB6}"/>
              </a:ext>
            </a:extLst>
          </p:cNvPr>
          <p:cNvPicPr>
            <a:picLocks noChangeAspect="1"/>
          </p:cNvPicPr>
          <p:nvPr/>
        </p:nvPicPr>
        <p:blipFill>
          <a:blip r:embed="rId8"/>
          <a:stretch>
            <a:fillRect/>
          </a:stretch>
        </p:blipFill>
        <p:spPr>
          <a:xfrm>
            <a:off x="4888918" y="3590284"/>
            <a:ext cx="519322" cy="147908"/>
          </a:xfrm>
          <a:prstGeom prst="rect">
            <a:avLst/>
          </a:prstGeom>
        </p:spPr>
      </p:pic>
      <p:sp>
        <p:nvSpPr>
          <p:cNvPr id="7" name="Elipse 6">
            <a:extLst>
              <a:ext uri="{FF2B5EF4-FFF2-40B4-BE49-F238E27FC236}">
                <a16:creationId xmlns:a16="http://schemas.microsoft.com/office/drawing/2014/main" id="{AFAE8859-DE43-D69B-9F15-21A8C1E25B90}"/>
              </a:ext>
            </a:extLst>
          </p:cNvPr>
          <p:cNvSpPr/>
          <p:nvPr/>
        </p:nvSpPr>
        <p:spPr>
          <a:xfrm>
            <a:off x="190665" y="3881528"/>
            <a:ext cx="160412" cy="160414"/>
          </a:xfrm>
          <a:prstGeom prst="ellipse">
            <a:avLst/>
          </a:prstGeom>
          <a:solidFill>
            <a:schemeClr val="bg1"/>
          </a:solidFill>
          <a:ln w="12700">
            <a:solidFill>
              <a:srgbClr val="E02D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5E21C1EE-32A0-939E-B525-C7CBDC4D6685}"/>
              </a:ext>
            </a:extLst>
          </p:cNvPr>
          <p:cNvSpPr/>
          <p:nvPr/>
        </p:nvSpPr>
        <p:spPr>
          <a:xfrm>
            <a:off x="190665" y="3635521"/>
            <a:ext cx="160412" cy="160414"/>
          </a:xfrm>
          <a:prstGeom prst="ellipse">
            <a:avLst/>
          </a:prstGeom>
          <a:solidFill>
            <a:schemeClr val="bg1"/>
          </a:solidFill>
          <a:ln w="12700">
            <a:solidFill>
              <a:srgbClr val="00326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5EFE2B90-89AB-550F-32EC-DFAC1F92029D}"/>
              </a:ext>
            </a:extLst>
          </p:cNvPr>
          <p:cNvSpPr/>
          <p:nvPr/>
        </p:nvSpPr>
        <p:spPr>
          <a:xfrm>
            <a:off x="190665" y="4127535"/>
            <a:ext cx="160412" cy="160414"/>
          </a:xfrm>
          <a:prstGeom prst="ellipse">
            <a:avLst/>
          </a:prstGeom>
          <a:solidFill>
            <a:schemeClr val="bg1"/>
          </a:solidFill>
          <a:ln w="12700">
            <a:solidFill>
              <a:srgbClr val="EE1D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D3C4B548-79FF-7C38-D0A6-2A5E9F7F5944}"/>
              </a:ext>
            </a:extLst>
          </p:cNvPr>
          <p:cNvSpPr/>
          <p:nvPr/>
        </p:nvSpPr>
        <p:spPr>
          <a:xfrm>
            <a:off x="190665" y="3389514"/>
            <a:ext cx="160412" cy="160414"/>
          </a:xfrm>
          <a:prstGeom prst="ellipse">
            <a:avLst/>
          </a:prstGeom>
          <a:noFill/>
          <a:ln w="12700">
            <a:solidFill>
              <a:srgbClr val="FFA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 Box 5">
            <a:extLst>
              <a:ext uri="{FF2B5EF4-FFF2-40B4-BE49-F238E27FC236}">
                <a16:creationId xmlns:a16="http://schemas.microsoft.com/office/drawing/2014/main" id="{EA79F24C-11F5-31E1-30FB-F2B2A41F45B1}"/>
              </a:ext>
            </a:extLst>
          </p:cNvPr>
          <p:cNvSpPr txBox="1">
            <a:spLocks noChangeArrowheads="1"/>
          </p:cNvSpPr>
          <p:nvPr/>
        </p:nvSpPr>
        <p:spPr bwMode="auto">
          <a:xfrm>
            <a:off x="268154" y="3344514"/>
            <a:ext cx="1050984"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2" name="Text Box 5">
            <a:extLst>
              <a:ext uri="{FF2B5EF4-FFF2-40B4-BE49-F238E27FC236}">
                <a16:creationId xmlns:a16="http://schemas.microsoft.com/office/drawing/2014/main" id="{986FB1CF-64F6-88A7-75F9-EE9EC376AE70}"/>
              </a:ext>
            </a:extLst>
          </p:cNvPr>
          <p:cNvSpPr txBox="1">
            <a:spLocks noChangeArrowheads="1"/>
          </p:cNvSpPr>
          <p:nvPr/>
        </p:nvSpPr>
        <p:spPr bwMode="auto">
          <a:xfrm>
            <a:off x="268154" y="3588583"/>
            <a:ext cx="1050984"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MK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3" name="Text Box 5">
            <a:extLst>
              <a:ext uri="{FF2B5EF4-FFF2-40B4-BE49-F238E27FC236}">
                <a16:creationId xmlns:a16="http://schemas.microsoft.com/office/drawing/2014/main" id="{71DCD6C9-2903-850F-68F5-E473F70EB9F1}"/>
              </a:ext>
            </a:extLst>
          </p:cNvPr>
          <p:cNvSpPr txBox="1">
            <a:spLocks noChangeArrowheads="1"/>
          </p:cNvSpPr>
          <p:nvPr/>
        </p:nvSpPr>
        <p:spPr bwMode="auto">
          <a:xfrm>
            <a:off x="268154" y="3832652"/>
            <a:ext cx="1050984"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Genfar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4" name="Text Box 5">
            <a:extLst>
              <a:ext uri="{FF2B5EF4-FFF2-40B4-BE49-F238E27FC236}">
                <a16:creationId xmlns:a16="http://schemas.microsoft.com/office/drawing/2014/main" id="{1D310208-6114-541D-447F-9CA22D9ECC37}"/>
              </a:ext>
            </a:extLst>
          </p:cNvPr>
          <p:cNvSpPr txBox="1">
            <a:spLocks noChangeArrowheads="1"/>
          </p:cNvSpPr>
          <p:nvPr/>
        </p:nvSpPr>
        <p:spPr bwMode="auto">
          <a:xfrm>
            <a:off x="264265" y="4082988"/>
            <a:ext cx="1596192"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American Generics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5" name="Elipse 14">
            <a:extLst>
              <a:ext uri="{FF2B5EF4-FFF2-40B4-BE49-F238E27FC236}">
                <a16:creationId xmlns:a16="http://schemas.microsoft.com/office/drawing/2014/main" id="{6F737EFE-B983-E674-04E2-AE01CA7C3D85}"/>
              </a:ext>
            </a:extLst>
          </p:cNvPr>
          <p:cNvSpPr/>
          <p:nvPr/>
        </p:nvSpPr>
        <p:spPr>
          <a:xfrm>
            <a:off x="190665" y="4365337"/>
            <a:ext cx="160412" cy="160414"/>
          </a:xfrm>
          <a:prstGeom prst="ellipse">
            <a:avLst/>
          </a:prstGeom>
          <a:solidFill>
            <a:schemeClr val="bg1"/>
          </a:solidFill>
          <a:ln w="12700">
            <a:solidFill>
              <a:srgbClr val="009DA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 Box 5">
            <a:extLst>
              <a:ext uri="{FF2B5EF4-FFF2-40B4-BE49-F238E27FC236}">
                <a16:creationId xmlns:a16="http://schemas.microsoft.com/office/drawing/2014/main" id="{43ADFCE1-FA6B-E990-D9A6-126720CC4B4F}"/>
              </a:ext>
            </a:extLst>
          </p:cNvPr>
          <p:cNvSpPr txBox="1">
            <a:spLocks noChangeArrowheads="1"/>
          </p:cNvSpPr>
          <p:nvPr/>
        </p:nvSpPr>
        <p:spPr bwMode="auto">
          <a:xfrm>
            <a:off x="264265" y="4320790"/>
            <a:ext cx="1596192"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LaProff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20" name="Conector recto de flecha 19">
            <a:extLst>
              <a:ext uri="{FF2B5EF4-FFF2-40B4-BE49-F238E27FC236}">
                <a16:creationId xmlns:a16="http://schemas.microsoft.com/office/drawing/2014/main" id="{80668CCD-BC56-A0BD-BABD-A547CB1B309D}"/>
              </a:ext>
            </a:extLst>
          </p:cNvPr>
          <p:cNvCxnSpPr>
            <a:cxnSpLocks/>
          </p:cNvCxnSpPr>
          <p:nvPr/>
        </p:nvCxnSpPr>
        <p:spPr>
          <a:xfrm flipH="1">
            <a:off x="4656092" y="3229976"/>
            <a:ext cx="569625" cy="295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9A85656C-FB8C-DF59-D2C4-37C68DBF2B38}"/>
              </a:ext>
            </a:extLst>
          </p:cNvPr>
          <p:cNvSpPr/>
          <p:nvPr/>
        </p:nvSpPr>
        <p:spPr>
          <a:xfrm>
            <a:off x="8547784" y="6282728"/>
            <a:ext cx="248812" cy="2521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4" name="Text Box 5">
            <a:extLst>
              <a:ext uri="{FF2B5EF4-FFF2-40B4-BE49-F238E27FC236}">
                <a16:creationId xmlns:a16="http://schemas.microsoft.com/office/drawing/2014/main" id="{DD562E20-CB23-9ADE-CB6C-48A404E011E0}"/>
              </a:ext>
            </a:extLst>
          </p:cNvPr>
          <p:cNvSpPr txBox="1">
            <a:spLocks noChangeArrowheads="1"/>
          </p:cNvSpPr>
          <p:nvPr/>
        </p:nvSpPr>
        <p:spPr bwMode="auto">
          <a:xfrm>
            <a:off x="8373573" y="6296362"/>
            <a:ext cx="2377914" cy="477031"/>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TAMAÑO BURBUJA</a:t>
            </a:r>
            <a:r>
              <a:rPr kumimoji="0" lang="es-CO"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Conocimiento Total por marca</a:t>
            </a:r>
          </a:p>
        </p:txBody>
      </p:sp>
      <p:graphicFrame>
        <p:nvGraphicFramePr>
          <p:cNvPr id="25" name="Tabla 24">
            <a:extLst>
              <a:ext uri="{FF2B5EF4-FFF2-40B4-BE49-F238E27FC236}">
                <a16:creationId xmlns:a16="http://schemas.microsoft.com/office/drawing/2014/main" id="{57EE085D-E344-627E-EA15-D204AB9C8EEB}"/>
              </a:ext>
            </a:extLst>
          </p:cNvPr>
          <p:cNvGraphicFramePr>
            <a:graphicFrameLocks noGrp="1"/>
          </p:cNvGraphicFramePr>
          <p:nvPr/>
        </p:nvGraphicFramePr>
        <p:xfrm>
          <a:off x="7983553" y="3062524"/>
          <a:ext cx="3869420" cy="1646937"/>
        </p:xfrm>
        <a:graphic>
          <a:graphicData uri="http://schemas.openxmlformats.org/drawingml/2006/table">
            <a:tbl>
              <a:tblPr firstRow="1" bandRow="1">
                <a:tableStyleId>{D27102A9-8310-4765-A935-A1911B00CA55}</a:tableStyleId>
              </a:tblPr>
              <a:tblGrid>
                <a:gridCol w="1157288">
                  <a:extLst>
                    <a:ext uri="{9D8B030D-6E8A-4147-A177-3AD203B41FA5}">
                      <a16:colId xmlns:a16="http://schemas.microsoft.com/office/drawing/2014/main" val="1203671150"/>
                    </a:ext>
                  </a:extLst>
                </a:gridCol>
                <a:gridCol w="301348">
                  <a:extLst>
                    <a:ext uri="{9D8B030D-6E8A-4147-A177-3AD203B41FA5}">
                      <a16:colId xmlns:a16="http://schemas.microsoft.com/office/drawing/2014/main" val="2269526583"/>
                    </a:ext>
                  </a:extLst>
                </a:gridCol>
                <a:gridCol w="301348">
                  <a:extLst>
                    <a:ext uri="{9D8B030D-6E8A-4147-A177-3AD203B41FA5}">
                      <a16:colId xmlns:a16="http://schemas.microsoft.com/office/drawing/2014/main" val="3938543482"/>
                    </a:ext>
                  </a:extLst>
                </a:gridCol>
                <a:gridCol w="301348">
                  <a:extLst>
                    <a:ext uri="{9D8B030D-6E8A-4147-A177-3AD203B41FA5}">
                      <a16:colId xmlns:a16="http://schemas.microsoft.com/office/drawing/2014/main" val="2135333203"/>
                    </a:ext>
                  </a:extLst>
                </a:gridCol>
                <a:gridCol w="301348">
                  <a:extLst>
                    <a:ext uri="{9D8B030D-6E8A-4147-A177-3AD203B41FA5}">
                      <a16:colId xmlns:a16="http://schemas.microsoft.com/office/drawing/2014/main" val="1181604937"/>
                    </a:ext>
                  </a:extLst>
                </a:gridCol>
                <a:gridCol w="301348">
                  <a:extLst>
                    <a:ext uri="{9D8B030D-6E8A-4147-A177-3AD203B41FA5}">
                      <a16:colId xmlns:a16="http://schemas.microsoft.com/office/drawing/2014/main" val="2070401660"/>
                    </a:ext>
                  </a:extLst>
                </a:gridCol>
                <a:gridCol w="301348">
                  <a:extLst>
                    <a:ext uri="{9D8B030D-6E8A-4147-A177-3AD203B41FA5}">
                      <a16:colId xmlns:a16="http://schemas.microsoft.com/office/drawing/2014/main" val="3087856280"/>
                    </a:ext>
                  </a:extLst>
                </a:gridCol>
                <a:gridCol w="301348">
                  <a:extLst>
                    <a:ext uri="{9D8B030D-6E8A-4147-A177-3AD203B41FA5}">
                      <a16:colId xmlns:a16="http://schemas.microsoft.com/office/drawing/2014/main" val="1872573140"/>
                    </a:ext>
                  </a:extLst>
                </a:gridCol>
                <a:gridCol w="301348">
                  <a:extLst>
                    <a:ext uri="{9D8B030D-6E8A-4147-A177-3AD203B41FA5}">
                      <a16:colId xmlns:a16="http://schemas.microsoft.com/office/drawing/2014/main" val="1008290162"/>
                    </a:ext>
                  </a:extLst>
                </a:gridCol>
                <a:gridCol w="301348">
                  <a:extLst>
                    <a:ext uri="{9D8B030D-6E8A-4147-A177-3AD203B41FA5}">
                      <a16:colId xmlns:a16="http://schemas.microsoft.com/office/drawing/2014/main" val="3918864650"/>
                    </a:ext>
                  </a:extLst>
                </a:gridCol>
              </a:tblGrid>
              <a:tr h="33025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s-ES" sz="1200" b="1" i="0" u="none" strike="noStrike" cap="none" normalizeH="0" baseline="0" dirty="0">
                        <a:ln>
                          <a:noFill/>
                        </a:ln>
                        <a:solidFill>
                          <a:schemeClr val="tx1">
                            <a:lumMod val="75000"/>
                            <a:lumOff val="25000"/>
                          </a:schemeClr>
                        </a:solidFill>
                        <a:effectLst/>
                        <a:latin typeface="Century Gothic" panose="020B0502020202020204" pitchFamily="34" charset="0"/>
                      </a:endParaRP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1208060"/>
                  </a:ext>
                </a:extLst>
              </a:tr>
              <a:tr h="4489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000" b="1" kern="1200" dirty="0">
                          <a:solidFill>
                            <a:schemeClr val="tx1">
                              <a:lumMod val="75000"/>
                              <a:lumOff val="25000"/>
                            </a:schemeClr>
                          </a:solidFill>
                          <a:latin typeface="Century Gothic" panose="020B0502020202020204" pitchFamily="34" charset="0"/>
                          <a:ea typeface="+mn-ea"/>
                          <a:cs typeface="+mn-cs"/>
                        </a:rPr>
                        <a:t>Precio (1 a 10)</a:t>
                      </a:r>
                      <a:endParaRPr lang="es-ES" sz="10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1" i="0" u="none" strike="noStrike" dirty="0">
                          <a:solidFill>
                            <a:srgbClr val="000000"/>
                          </a:solidFill>
                          <a:effectLst/>
                          <a:latin typeface="Century Gothic" panose="020B0502020202020204" pitchFamily="34" charset="0"/>
                        </a:rPr>
                        <a:t>6,7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6,2</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7,3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6,4</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7,0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5,9</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7,2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5,7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7,0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99115334"/>
                  </a:ext>
                </a:extLst>
              </a:tr>
              <a:tr h="4187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000" b="1" kern="1200" dirty="0">
                          <a:solidFill>
                            <a:schemeClr val="tx1">
                              <a:lumMod val="75000"/>
                              <a:lumOff val="25000"/>
                            </a:schemeClr>
                          </a:solidFill>
                          <a:latin typeface="Century Gothic" panose="020B0502020202020204" pitchFamily="34" charset="0"/>
                          <a:ea typeface="+mn-ea"/>
                          <a:cs typeface="+mn-cs"/>
                        </a:rPr>
                        <a:t>Calidad (1 a 10)</a:t>
                      </a:r>
                      <a:endParaRPr lang="es-ES" sz="10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1" i="0" u="none" strike="noStrike" dirty="0">
                          <a:solidFill>
                            <a:srgbClr val="000000"/>
                          </a:solidFill>
                          <a:effectLst/>
                          <a:latin typeface="Century Gothic" panose="020B0502020202020204" pitchFamily="34" charset="0"/>
                        </a:rPr>
                        <a:t>8,9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8,9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8,9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8,6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8,2</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8,0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91774589"/>
                  </a:ext>
                </a:extLst>
              </a:tr>
              <a:tr h="4489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000" b="1" kern="1200" dirty="0">
                          <a:solidFill>
                            <a:schemeClr val="tx1">
                              <a:lumMod val="75000"/>
                              <a:lumOff val="25000"/>
                            </a:schemeClr>
                          </a:solidFill>
                          <a:latin typeface="Century Gothic" panose="020B0502020202020204" pitchFamily="34" charset="0"/>
                          <a:ea typeface="+mn-ea"/>
                          <a:cs typeface="+mn-cs"/>
                        </a:rPr>
                        <a:t>Confianza</a:t>
                      </a:r>
                      <a:r>
                        <a:rPr lang="es-MX" sz="1000" b="1" kern="1200" baseline="0" dirty="0">
                          <a:solidFill>
                            <a:schemeClr val="tx1">
                              <a:lumMod val="75000"/>
                              <a:lumOff val="25000"/>
                            </a:schemeClr>
                          </a:solidFill>
                          <a:latin typeface="Century Gothic" panose="020B0502020202020204" pitchFamily="34" charset="0"/>
                          <a:ea typeface="+mn-ea"/>
                          <a:cs typeface="+mn-cs"/>
                        </a:rPr>
                        <a:t> </a:t>
                      </a:r>
                      <a:r>
                        <a:rPr lang="es-MX" sz="1000" b="1" kern="1200" dirty="0">
                          <a:solidFill>
                            <a:schemeClr val="tx1">
                              <a:lumMod val="75000"/>
                              <a:lumOff val="25000"/>
                            </a:schemeClr>
                          </a:solidFill>
                          <a:latin typeface="Century Gothic" panose="020B0502020202020204" pitchFamily="34" charset="0"/>
                          <a:ea typeface="+mn-ea"/>
                          <a:cs typeface="+mn-cs"/>
                        </a:rPr>
                        <a:t>(1 a 10)</a:t>
                      </a:r>
                      <a:endParaRPr lang="es-ES" sz="10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1" i="0" u="none" strike="noStrike" dirty="0">
                          <a:solidFill>
                            <a:schemeClr val="tx1">
                              <a:lumMod val="75000"/>
                              <a:lumOff val="25000"/>
                            </a:schemeClr>
                          </a:solidFill>
                          <a:effectLst/>
                          <a:latin typeface="Century Gothic" panose="020B0502020202020204" pitchFamily="34" charset="0"/>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9,1</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8,7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8,9</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8,8</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8,2</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7,5</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2141516"/>
                  </a:ext>
                </a:extLst>
              </a:tr>
            </a:tbl>
          </a:graphicData>
        </a:graphic>
      </p:graphicFrame>
      <p:pic>
        <p:nvPicPr>
          <p:cNvPr id="26" name="Imagen 25">
            <a:extLst>
              <a:ext uri="{FF2B5EF4-FFF2-40B4-BE49-F238E27FC236}">
                <a16:creationId xmlns:a16="http://schemas.microsoft.com/office/drawing/2014/main" id="{02AA1F8C-F1F1-C39F-FE1D-D7CE009D8961}"/>
              </a:ext>
            </a:extLst>
          </p:cNvPr>
          <p:cNvPicPr>
            <a:picLocks noChangeAspect="1"/>
          </p:cNvPicPr>
          <p:nvPr/>
        </p:nvPicPr>
        <p:blipFill>
          <a:blip r:embed="rId3"/>
          <a:srcRect t="10000" b="13266"/>
          <a:stretch>
            <a:fillRect/>
          </a:stretch>
        </p:blipFill>
        <p:spPr>
          <a:xfrm>
            <a:off x="9138916" y="2760874"/>
            <a:ext cx="628638" cy="211778"/>
          </a:xfrm>
          <a:prstGeom prst="rect">
            <a:avLst/>
          </a:prstGeom>
        </p:spPr>
      </p:pic>
      <p:pic>
        <p:nvPicPr>
          <p:cNvPr id="27" name="Imagen 26">
            <a:extLst>
              <a:ext uri="{FF2B5EF4-FFF2-40B4-BE49-F238E27FC236}">
                <a16:creationId xmlns:a16="http://schemas.microsoft.com/office/drawing/2014/main" id="{5DB769FA-5C76-A832-98BC-41068BB7716E}"/>
              </a:ext>
            </a:extLst>
          </p:cNvPr>
          <p:cNvPicPr>
            <a:picLocks noChangeAspect="1"/>
          </p:cNvPicPr>
          <p:nvPr/>
        </p:nvPicPr>
        <p:blipFill>
          <a:blip r:embed="rId4"/>
          <a:stretch>
            <a:fillRect/>
          </a:stretch>
        </p:blipFill>
        <p:spPr>
          <a:xfrm>
            <a:off x="9866415" y="2739280"/>
            <a:ext cx="302443" cy="254967"/>
          </a:xfrm>
          <a:prstGeom prst="rect">
            <a:avLst/>
          </a:prstGeom>
        </p:spPr>
      </p:pic>
      <p:pic>
        <p:nvPicPr>
          <p:cNvPr id="28" name="Imagen 27">
            <a:extLst>
              <a:ext uri="{FF2B5EF4-FFF2-40B4-BE49-F238E27FC236}">
                <a16:creationId xmlns:a16="http://schemas.microsoft.com/office/drawing/2014/main" id="{1F4189F0-95C1-D47D-AACF-163095DABBA5}"/>
              </a:ext>
            </a:extLst>
          </p:cNvPr>
          <p:cNvPicPr>
            <a:picLocks noChangeAspect="1"/>
          </p:cNvPicPr>
          <p:nvPr/>
        </p:nvPicPr>
        <p:blipFill>
          <a:blip r:embed="rId8"/>
          <a:stretch>
            <a:fillRect/>
          </a:stretch>
        </p:blipFill>
        <p:spPr>
          <a:xfrm>
            <a:off x="10326815" y="2787635"/>
            <a:ext cx="555656" cy="158256"/>
          </a:xfrm>
          <a:prstGeom prst="rect">
            <a:avLst/>
          </a:prstGeom>
        </p:spPr>
      </p:pic>
      <p:pic>
        <p:nvPicPr>
          <p:cNvPr id="29" name="Imagen 28">
            <a:extLst>
              <a:ext uri="{FF2B5EF4-FFF2-40B4-BE49-F238E27FC236}">
                <a16:creationId xmlns:a16="http://schemas.microsoft.com/office/drawing/2014/main" id="{69992E53-02AC-615C-5FB7-DA2CDD2CDAB3}"/>
              </a:ext>
            </a:extLst>
          </p:cNvPr>
          <p:cNvPicPr>
            <a:picLocks noChangeAspect="1"/>
          </p:cNvPicPr>
          <p:nvPr/>
        </p:nvPicPr>
        <p:blipFill>
          <a:blip r:embed="rId5"/>
          <a:stretch>
            <a:fillRect/>
          </a:stretch>
        </p:blipFill>
        <p:spPr>
          <a:xfrm>
            <a:off x="11457574" y="2757752"/>
            <a:ext cx="539355" cy="222847"/>
          </a:xfrm>
          <a:prstGeom prst="rect">
            <a:avLst/>
          </a:prstGeom>
        </p:spPr>
      </p:pic>
      <p:pic>
        <p:nvPicPr>
          <p:cNvPr id="30" name="Imagen 29">
            <a:extLst>
              <a:ext uri="{FF2B5EF4-FFF2-40B4-BE49-F238E27FC236}">
                <a16:creationId xmlns:a16="http://schemas.microsoft.com/office/drawing/2014/main" id="{A0FD71F5-4816-E250-113D-542CDB53DA13}"/>
              </a:ext>
            </a:extLst>
          </p:cNvPr>
          <p:cNvPicPr>
            <a:picLocks noChangeAspect="1"/>
          </p:cNvPicPr>
          <p:nvPr/>
        </p:nvPicPr>
        <p:blipFill>
          <a:blip r:embed="rId7"/>
          <a:srcRect l="16070" t="40125" r="13394" b="40297"/>
          <a:stretch>
            <a:fillRect/>
          </a:stretch>
        </p:blipFill>
        <p:spPr>
          <a:xfrm>
            <a:off x="10956801" y="2801057"/>
            <a:ext cx="543052" cy="131413"/>
          </a:xfrm>
          <a:prstGeom prst="rect">
            <a:avLst/>
          </a:prstGeom>
        </p:spPr>
      </p:pic>
      <p:sp>
        <p:nvSpPr>
          <p:cNvPr id="31" name="Rectángulo: esquinas redondeadas 30">
            <a:extLst>
              <a:ext uri="{FF2B5EF4-FFF2-40B4-BE49-F238E27FC236}">
                <a16:creationId xmlns:a16="http://schemas.microsoft.com/office/drawing/2014/main" id="{72AAF1D7-1A50-80BE-B122-241B00D9D78E}"/>
              </a:ext>
            </a:extLst>
          </p:cNvPr>
          <p:cNvSpPr/>
          <p:nvPr/>
        </p:nvSpPr>
        <p:spPr>
          <a:xfrm>
            <a:off x="9118681" y="2599085"/>
            <a:ext cx="628638" cy="2094919"/>
          </a:xfrm>
          <a:prstGeom prst="roundRect">
            <a:avLst>
              <a:gd name="adj" fmla="val 6650"/>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49" name="1 Gráfico">
            <a:extLst>
              <a:ext uri="{FF2B5EF4-FFF2-40B4-BE49-F238E27FC236}">
                <a16:creationId xmlns:a16="http://schemas.microsoft.com/office/drawing/2014/main" id="{00000000-0008-0000-0300-000002000000}"/>
              </a:ext>
            </a:extLst>
          </p:cNvPr>
          <p:cNvGraphicFramePr>
            <a:graphicFrameLocks/>
          </p:cNvGraphicFramePr>
          <p:nvPr/>
        </p:nvGraphicFramePr>
        <p:xfrm>
          <a:off x="2004615" y="2002638"/>
          <a:ext cx="6030630" cy="3508658"/>
        </p:xfrm>
        <a:graphic>
          <a:graphicData uri="http://schemas.openxmlformats.org/drawingml/2006/chart">
            <c:chart xmlns:c="http://schemas.openxmlformats.org/drawingml/2006/chart" xmlns:r="http://schemas.openxmlformats.org/officeDocument/2006/relationships" r:id="rId9"/>
          </a:graphicData>
        </a:graphic>
      </p:graphicFrame>
      <p:sp>
        <p:nvSpPr>
          <p:cNvPr id="33" name="Text Box 14">
            <a:extLst>
              <a:ext uri="{FF2B5EF4-FFF2-40B4-BE49-F238E27FC236}">
                <a16:creationId xmlns:a16="http://schemas.microsoft.com/office/drawing/2014/main" id="{EB382193-0FBA-472D-2219-0E838F2FCC58}"/>
              </a:ext>
            </a:extLst>
          </p:cNvPr>
          <p:cNvSpPr txBox="1">
            <a:spLocks noChangeArrowheads="1"/>
          </p:cNvSpPr>
          <p:nvPr/>
        </p:nvSpPr>
        <p:spPr bwMode="auto">
          <a:xfrm>
            <a:off x="6616653" y="4741419"/>
            <a:ext cx="1132114" cy="430887"/>
          </a:xfrm>
          <a:prstGeom prst="rect">
            <a:avLst/>
          </a:prstGeom>
          <a:solidFill>
            <a:schemeClr val="accent2">
              <a:lumMod val="60000"/>
              <a:lumOff val="40000"/>
            </a:schemeClr>
          </a:solidFill>
          <a:ln>
            <a:noFill/>
          </a:ln>
        </p:spPr>
        <p:txBody>
          <a:bodyPr wrap="square">
            <a:spAutoFit/>
          </a:bodyPr>
          <a:lstStyle>
            <a:lvl1pPr eaLnBrk="0" hangingPunct="0">
              <a:defRPr sz="2000" b="1">
                <a:solidFill>
                  <a:srgbClr val="FF6600"/>
                </a:solidFill>
                <a:latin typeface="Calibri" pitchFamily="34" charset="0"/>
                <a:cs typeface="Arial" pitchFamily="34" charset="0"/>
              </a:defRPr>
            </a:lvl1pPr>
            <a:lvl2pPr marL="742950" indent="-285750" eaLnBrk="0" hangingPunct="0">
              <a:defRPr sz="2000" b="1">
                <a:solidFill>
                  <a:srgbClr val="FF6600"/>
                </a:solidFill>
                <a:latin typeface="Calibri" pitchFamily="34" charset="0"/>
                <a:cs typeface="Arial" pitchFamily="34" charset="0"/>
              </a:defRPr>
            </a:lvl2pPr>
            <a:lvl3pPr marL="1143000" indent="-228600" eaLnBrk="0" hangingPunct="0">
              <a:defRPr sz="2000" b="1">
                <a:solidFill>
                  <a:srgbClr val="FF6600"/>
                </a:solidFill>
                <a:latin typeface="Calibri" pitchFamily="34" charset="0"/>
                <a:cs typeface="Arial" pitchFamily="34" charset="0"/>
              </a:defRPr>
            </a:lvl3pPr>
            <a:lvl4pPr marL="1600200" indent="-228600" eaLnBrk="0" hangingPunct="0">
              <a:defRPr sz="2000" b="1">
                <a:solidFill>
                  <a:srgbClr val="FF6600"/>
                </a:solidFill>
                <a:latin typeface="Calibri" pitchFamily="34" charset="0"/>
                <a:cs typeface="Arial" pitchFamily="34" charset="0"/>
              </a:defRPr>
            </a:lvl4pPr>
            <a:lvl5pPr marL="2057400" indent="-228600" eaLnBrk="0" hangingPunct="0">
              <a:defRPr sz="2000" b="1">
                <a:solidFill>
                  <a:srgbClr val="FF6600"/>
                </a:solidFill>
                <a:latin typeface="Calibri" pitchFamily="34" charset="0"/>
                <a:cs typeface="Arial" pitchFamily="34" charset="0"/>
              </a:defRPr>
            </a:lvl5pPr>
            <a:lvl6pPr marL="2514600" indent="-228600" eaLnBrk="0" fontAlgn="base" hangingPunct="0">
              <a:spcBef>
                <a:spcPct val="0"/>
              </a:spcBef>
              <a:spcAft>
                <a:spcPct val="0"/>
              </a:spcAft>
              <a:defRPr sz="2000" b="1">
                <a:solidFill>
                  <a:srgbClr val="FF6600"/>
                </a:solidFill>
                <a:latin typeface="Calibri" pitchFamily="34" charset="0"/>
                <a:cs typeface="Arial" pitchFamily="34" charset="0"/>
              </a:defRPr>
            </a:lvl6pPr>
            <a:lvl7pPr marL="2971800" indent="-228600" eaLnBrk="0" fontAlgn="base" hangingPunct="0">
              <a:spcBef>
                <a:spcPct val="0"/>
              </a:spcBef>
              <a:spcAft>
                <a:spcPct val="0"/>
              </a:spcAft>
              <a:defRPr sz="2000" b="1">
                <a:solidFill>
                  <a:srgbClr val="FF6600"/>
                </a:solidFill>
                <a:latin typeface="Calibri" pitchFamily="34" charset="0"/>
                <a:cs typeface="Arial" pitchFamily="34" charset="0"/>
              </a:defRPr>
            </a:lvl7pPr>
            <a:lvl8pPr marL="3429000" indent="-228600" eaLnBrk="0" fontAlgn="base" hangingPunct="0">
              <a:spcBef>
                <a:spcPct val="0"/>
              </a:spcBef>
              <a:spcAft>
                <a:spcPct val="0"/>
              </a:spcAft>
              <a:defRPr sz="2000" b="1">
                <a:solidFill>
                  <a:srgbClr val="FF6600"/>
                </a:solidFill>
                <a:latin typeface="Calibri" pitchFamily="34" charset="0"/>
                <a:cs typeface="Arial" pitchFamily="34" charset="0"/>
              </a:defRPr>
            </a:lvl8pPr>
            <a:lvl9pPr marL="3886200" indent="-228600" eaLnBrk="0" fontAlgn="base" hangingPunct="0">
              <a:spcBef>
                <a:spcPct val="0"/>
              </a:spcBef>
              <a:spcAft>
                <a:spcPct val="0"/>
              </a:spcAft>
              <a:defRPr sz="2000" b="1">
                <a:solidFill>
                  <a:srgbClr val="FF6600"/>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CO"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rPr>
              <a:t>Bajo  Valor Percibido</a:t>
            </a:r>
            <a:endParaRPr kumimoji="0" lang="es-ES"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endParaRPr>
          </a:p>
        </p:txBody>
      </p:sp>
      <p:sp>
        <p:nvSpPr>
          <p:cNvPr id="46" name="Text Box 15">
            <a:extLst>
              <a:ext uri="{FF2B5EF4-FFF2-40B4-BE49-F238E27FC236}">
                <a16:creationId xmlns:a16="http://schemas.microsoft.com/office/drawing/2014/main" id="{17CC3B96-28FD-6848-A905-0237E7EA11A9}"/>
              </a:ext>
            </a:extLst>
          </p:cNvPr>
          <p:cNvSpPr txBox="1">
            <a:spLocks noChangeArrowheads="1"/>
          </p:cNvSpPr>
          <p:nvPr/>
        </p:nvSpPr>
        <p:spPr bwMode="auto">
          <a:xfrm>
            <a:off x="2498306" y="2149910"/>
            <a:ext cx="1057016" cy="430887"/>
          </a:xfrm>
          <a:prstGeom prst="rect">
            <a:avLst/>
          </a:prstGeom>
          <a:solidFill>
            <a:schemeClr val="accent6">
              <a:lumMod val="40000"/>
              <a:lumOff val="60000"/>
            </a:schemeClr>
          </a:solidFill>
          <a:ln>
            <a:noFill/>
          </a:ln>
        </p:spPr>
        <p:txBody>
          <a:bodyPr wrap="square">
            <a:spAutoFit/>
          </a:bodyPr>
          <a:lstStyle>
            <a:lvl1pPr eaLnBrk="0" hangingPunct="0">
              <a:defRPr sz="2000" b="1">
                <a:solidFill>
                  <a:srgbClr val="FF6600"/>
                </a:solidFill>
                <a:latin typeface="Calibri" pitchFamily="34" charset="0"/>
                <a:cs typeface="Arial" pitchFamily="34" charset="0"/>
              </a:defRPr>
            </a:lvl1pPr>
            <a:lvl2pPr marL="742950" indent="-285750" eaLnBrk="0" hangingPunct="0">
              <a:defRPr sz="2000" b="1">
                <a:solidFill>
                  <a:srgbClr val="FF6600"/>
                </a:solidFill>
                <a:latin typeface="Calibri" pitchFamily="34" charset="0"/>
                <a:cs typeface="Arial" pitchFamily="34" charset="0"/>
              </a:defRPr>
            </a:lvl2pPr>
            <a:lvl3pPr marL="1143000" indent="-228600" eaLnBrk="0" hangingPunct="0">
              <a:defRPr sz="2000" b="1">
                <a:solidFill>
                  <a:srgbClr val="FF6600"/>
                </a:solidFill>
                <a:latin typeface="Calibri" pitchFamily="34" charset="0"/>
                <a:cs typeface="Arial" pitchFamily="34" charset="0"/>
              </a:defRPr>
            </a:lvl3pPr>
            <a:lvl4pPr marL="1600200" indent="-228600" eaLnBrk="0" hangingPunct="0">
              <a:defRPr sz="2000" b="1">
                <a:solidFill>
                  <a:srgbClr val="FF6600"/>
                </a:solidFill>
                <a:latin typeface="Calibri" pitchFamily="34" charset="0"/>
                <a:cs typeface="Arial" pitchFamily="34" charset="0"/>
              </a:defRPr>
            </a:lvl4pPr>
            <a:lvl5pPr marL="2057400" indent="-228600" eaLnBrk="0" hangingPunct="0">
              <a:defRPr sz="2000" b="1">
                <a:solidFill>
                  <a:srgbClr val="FF6600"/>
                </a:solidFill>
                <a:latin typeface="Calibri" pitchFamily="34" charset="0"/>
                <a:cs typeface="Arial" pitchFamily="34" charset="0"/>
              </a:defRPr>
            </a:lvl5pPr>
            <a:lvl6pPr marL="2514600" indent="-228600" eaLnBrk="0" fontAlgn="base" hangingPunct="0">
              <a:spcBef>
                <a:spcPct val="0"/>
              </a:spcBef>
              <a:spcAft>
                <a:spcPct val="0"/>
              </a:spcAft>
              <a:defRPr sz="2000" b="1">
                <a:solidFill>
                  <a:srgbClr val="FF6600"/>
                </a:solidFill>
                <a:latin typeface="Calibri" pitchFamily="34" charset="0"/>
                <a:cs typeface="Arial" pitchFamily="34" charset="0"/>
              </a:defRPr>
            </a:lvl6pPr>
            <a:lvl7pPr marL="2971800" indent="-228600" eaLnBrk="0" fontAlgn="base" hangingPunct="0">
              <a:spcBef>
                <a:spcPct val="0"/>
              </a:spcBef>
              <a:spcAft>
                <a:spcPct val="0"/>
              </a:spcAft>
              <a:defRPr sz="2000" b="1">
                <a:solidFill>
                  <a:srgbClr val="FF6600"/>
                </a:solidFill>
                <a:latin typeface="Calibri" pitchFamily="34" charset="0"/>
                <a:cs typeface="Arial" pitchFamily="34" charset="0"/>
              </a:defRPr>
            </a:lvl7pPr>
            <a:lvl8pPr marL="3429000" indent="-228600" eaLnBrk="0" fontAlgn="base" hangingPunct="0">
              <a:spcBef>
                <a:spcPct val="0"/>
              </a:spcBef>
              <a:spcAft>
                <a:spcPct val="0"/>
              </a:spcAft>
              <a:defRPr sz="2000" b="1">
                <a:solidFill>
                  <a:srgbClr val="FF6600"/>
                </a:solidFill>
                <a:latin typeface="Calibri" pitchFamily="34" charset="0"/>
                <a:cs typeface="Arial" pitchFamily="34" charset="0"/>
              </a:defRPr>
            </a:lvl8pPr>
            <a:lvl9pPr marL="3886200" indent="-228600" eaLnBrk="0" fontAlgn="base" hangingPunct="0">
              <a:spcBef>
                <a:spcPct val="0"/>
              </a:spcBef>
              <a:spcAft>
                <a:spcPct val="0"/>
              </a:spcAft>
              <a:defRPr sz="2000" b="1">
                <a:solidFill>
                  <a:srgbClr val="FF6600"/>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CO"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rPr>
              <a:t>Alto Valor Percibido</a:t>
            </a:r>
            <a:endParaRPr kumimoji="0" lang="es-ES"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endParaRPr>
          </a:p>
        </p:txBody>
      </p:sp>
    </p:spTree>
    <p:extLst>
      <p:ext uri="{BB962C8B-B14F-4D97-AF65-F5344CB8AC3E}">
        <p14:creationId xmlns:p14="http://schemas.microsoft.com/office/powerpoint/2010/main" val="3884905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Conector recto 100"/>
          <p:cNvCxnSpPr/>
          <p:nvPr/>
        </p:nvCxnSpPr>
        <p:spPr bwMode="auto">
          <a:xfrm flipV="1">
            <a:off x="2614562" y="3518522"/>
            <a:ext cx="5250461" cy="1"/>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sp>
        <p:nvSpPr>
          <p:cNvPr id="2" name="Marcador de número de diapositiva 1"/>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5" name="Elipse 74"/>
          <p:cNvSpPr/>
          <p:nvPr/>
        </p:nvSpPr>
        <p:spPr>
          <a:xfrm>
            <a:off x="2678131" y="3811966"/>
            <a:ext cx="148649" cy="149225"/>
          </a:xfrm>
          <a:prstGeom prst="ellipse">
            <a:avLst/>
          </a:prstGeom>
          <a:solidFill>
            <a:schemeClr val="bg1"/>
          </a:solidFill>
          <a:ln>
            <a:solidFill>
              <a:srgbClr val="009D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Elipse 75"/>
          <p:cNvSpPr/>
          <p:nvPr/>
        </p:nvSpPr>
        <p:spPr>
          <a:xfrm>
            <a:off x="7031699" y="3457741"/>
            <a:ext cx="151378" cy="149861"/>
          </a:xfrm>
          <a:prstGeom prst="ellipse">
            <a:avLst/>
          </a:prstGeom>
          <a:solidFill>
            <a:schemeClr val="bg1"/>
          </a:solidFill>
          <a:ln>
            <a:solidFill>
              <a:srgbClr val="F99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Elipse 78"/>
          <p:cNvSpPr/>
          <p:nvPr/>
        </p:nvSpPr>
        <p:spPr>
          <a:xfrm>
            <a:off x="7178315" y="3513625"/>
            <a:ext cx="71438" cy="76200"/>
          </a:xfrm>
          <a:prstGeom prst="ellipse">
            <a:avLst/>
          </a:prstGeom>
          <a:solidFill>
            <a:schemeClr val="bg1"/>
          </a:solidFill>
          <a:ln>
            <a:solidFill>
              <a:srgbClr val="EE1D4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0" name="Imagen 79">
            <a:extLst>
              <a:ext uri="{FF2B5EF4-FFF2-40B4-BE49-F238E27FC236}">
                <a16:creationId xmlns:a16="http://schemas.microsoft.com/office/drawing/2014/main" id="{2D6950C6-4929-AB79-E5DE-4F20247FE61E}"/>
              </a:ext>
            </a:extLst>
          </p:cNvPr>
          <p:cNvPicPr>
            <a:picLocks noChangeAspect="1"/>
          </p:cNvPicPr>
          <p:nvPr/>
        </p:nvPicPr>
        <p:blipFill>
          <a:blip r:embed="rId2"/>
          <a:srcRect t="10000" b="13266"/>
          <a:stretch>
            <a:fillRect/>
          </a:stretch>
        </p:blipFill>
        <p:spPr>
          <a:xfrm>
            <a:off x="4152892" y="3700234"/>
            <a:ext cx="513721" cy="173064"/>
          </a:xfrm>
          <a:prstGeom prst="rect">
            <a:avLst/>
          </a:prstGeom>
        </p:spPr>
      </p:pic>
      <p:pic>
        <p:nvPicPr>
          <p:cNvPr id="81" name="Imagen 80">
            <a:extLst>
              <a:ext uri="{FF2B5EF4-FFF2-40B4-BE49-F238E27FC236}">
                <a16:creationId xmlns:a16="http://schemas.microsoft.com/office/drawing/2014/main" id="{E57C8868-4E15-6418-CDE8-DCEE0D1C2D6C}"/>
              </a:ext>
            </a:extLst>
          </p:cNvPr>
          <p:cNvPicPr>
            <a:picLocks noChangeAspect="1"/>
          </p:cNvPicPr>
          <p:nvPr/>
        </p:nvPicPr>
        <p:blipFill>
          <a:blip r:embed="rId3"/>
          <a:stretch>
            <a:fillRect/>
          </a:stretch>
        </p:blipFill>
        <p:spPr>
          <a:xfrm>
            <a:off x="6597669" y="2992510"/>
            <a:ext cx="299100" cy="252149"/>
          </a:xfrm>
          <a:prstGeom prst="rect">
            <a:avLst/>
          </a:prstGeom>
        </p:spPr>
      </p:pic>
      <p:pic>
        <p:nvPicPr>
          <p:cNvPr id="82" name="Imagen 81">
            <a:extLst>
              <a:ext uri="{FF2B5EF4-FFF2-40B4-BE49-F238E27FC236}">
                <a16:creationId xmlns:a16="http://schemas.microsoft.com/office/drawing/2014/main" id="{F019E1C8-EB4A-0D76-1970-06C10B877FB6}"/>
              </a:ext>
            </a:extLst>
          </p:cNvPr>
          <p:cNvPicPr>
            <a:picLocks noChangeAspect="1"/>
          </p:cNvPicPr>
          <p:nvPr/>
        </p:nvPicPr>
        <p:blipFill>
          <a:blip r:embed="rId4"/>
          <a:stretch>
            <a:fillRect/>
          </a:stretch>
        </p:blipFill>
        <p:spPr>
          <a:xfrm>
            <a:off x="4417844" y="3000330"/>
            <a:ext cx="519322" cy="147908"/>
          </a:xfrm>
          <a:prstGeom prst="rect">
            <a:avLst/>
          </a:prstGeom>
        </p:spPr>
      </p:pic>
      <p:pic>
        <p:nvPicPr>
          <p:cNvPr id="83" name="Imagen 82">
            <a:extLst>
              <a:ext uri="{FF2B5EF4-FFF2-40B4-BE49-F238E27FC236}">
                <a16:creationId xmlns:a16="http://schemas.microsoft.com/office/drawing/2014/main" id="{4205D021-4CA1-4EC5-F74B-9715BA012923}"/>
              </a:ext>
            </a:extLst>
          </p:cNvPr>
          <p:cNvPicPr>
            <a:picLocks noChangeAspect="1"/>
          </p:cNvPicPr>
          <p:nvPr/>
        </p:nvPicPr>
        <p:blipFill>
          <a:blip r:embed="rId5"/>
          <a:stretch>
            <a:fillRect/>
          </a:stretch>
        </p:blipFill>
        <p:spPr>
          <a:xfrm>
            <a:off x="3370799" y="3146318"/>
            <a:ext cx="639834" cy="264363"/>
          </a:xfrm>
          <a:prstGeom prst="rect">
            <a:avLst/>
          </a:prstGeom>
        </p:spPr>
      </p:pic>
      <p:pic>
        <p:nvPicPr>
          <p:cNvPr id="84" name="Imagen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0764" y="4001448"/>
            <a:ext cx="546624" cy="228215"/>
          </a:xfrm>
          <a:prstGeom prst="rect">
            <a:avLst/>
          </a:prstGeom>
        </p:spPr>
      </p:pic>
      <p:pic>
        <p:nvPicPr>
          <p:cNvPr id="85" name="Imagen 84">
            <a:extLst>
              <a:ext uri="{FF2B5EF4-FFF2-40B4-BE49-F238E27FC236}">
                <a16:creationId xmlns:a16="http://schemas.microsoft.com/office/drawing/2014/main" id="{A340449E-F4C3-2F46-D0E2-6BEC4E4EA048}"/>
              </a:ext>
            </a:extLst>
          </p:cNvPr>
          <p:cNvPicPr>
            <a:picLocks noChangeAspect="1"/>
          </p:cNvPicPr>
          <p:nvPr/>
        </p:nvPicPr>
        <p:blipFill>
          <a:blip r:embed="rId7"/>
          <a:srcRect l="16070" t="40125" r="13394" b="40297"/>
          <a:stretch>
            <a:fillRect/>
          </a:stretch>
        </p:blipFill>
        <p:spPr>
          <a:xfrm>
            <a:off x="4713735" y="4061797"/>
            <a:ext cx="513795" cy="124333"/>
          </a:xfrm>
          <a:prstGeom prst="rect">
            <a:avLst/>
          </a:prstGeom>
        </p:spPr>
      </p:pic>
      <p:sp>
        <p:nvSpPr>
          <p:cNvPr id="86" name="2 CuadroTexto"/>
          <p:cNvSpPr txBox="1"/>
          <p:nvPr/>
        </p:nvSpPr>
        <p:spPr>
          <a:xfrm rot="16200000">
            <a:off x="425396" y="3450985"/>
            <a:ext cx="3022396" cy="226513"/>
          </a:xfrm>
          <a:prstGeom prst="rect">
            <a:avLst/>
          </a:prstGeom>
          <a:solidFill>
            <a:schemeClr val="bg1">
              <a:lumMod val="50000"/>
            </a:schemeClr>
          </a:solidFill>
          <a:ln w="9525" cmpd="sng">
            <a:solidFill>
              <a:schemeClr val="bg1">
                <a:lumMod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Calidad + Confianza</a:t>
            </a:r>
          </a:p>
        </p:txBody>
      </p:sp>
      <p:sp>
        <p:nvSpPr>
          <p:cNvPr id="87" name="3 CuadroTexto"/>
          <p:cNvSpPr txBox="1"/>
          <p:nvPr/>
        </p:nvSpPr>
        <p:spPr>
          <a:xfrm>
            <a:off x="2614561" y="5377077"/>
            <a:ext cx="5250461" cy="231509"/>
          </a:xfrm>
          <a:prstGeom prst="rect">
            <a:avLst/>
          </a:prstGeom>
          <a:solidFill>
            <a:schemeClr val="bg1">
              <a:lumMod val="50000"/>
            </a:schemeClr>
          </a:solidFill>
          <a:ln w="9525" cmpd="sng">
            <a:solidFill>
              <a:schemeClr val="bg1">
                <a:lumMod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Precio</a:t>
            </a:r>
          </a:p>
        </p:txBody>
      </p:sp>
      <p:cxnSp>
        <p:nvCxnSpPr>
          <p:cNvPr id="102" name="Conector recto 101"/>
          <p:cNvCxnSpPr/>
          <p:nvPr/>
        </p:nvCxnSpPr>
        <p:spPr bwMode="auto">
          <a:xfrm flipH="1">
            <a:off x="5242216" y="2016468"/>
            <a:ext cx="475" cy="3022396"/>
          </a:xfrm>
          <a:prstGeom prst="line">
            <a:avLst/>
          </a:prstGeom>
          <a:solidFill>
            <a:schemeClr val="accent1"/>
          </a:solidFill>
          <a:ln w="28575" cap="flat" cmpd="sng" algn="ctr">
            <a:solidFill>
              <a:schemeClr val="bg1">
                <a:lumMod val="50000"/>
              </a:schemeClr>
            </a:solidFill>
            <a:prstDash val="solid"/>
            <a:round/>
            <a:headEnd type="none" w="med" len="med"/>
            <a:tailEnd type="none" w="med" len="med"/>
          </a:ln>
          <a:effectLst/>
        </p:spPr>
      </p:cxnSp>
      <p:sp>
        <p:nvSpPr>
          <p:cNvPr id="105" name="CuadroTexto 104"/>
          <p:cNvSpPr txBox="1"/>
          <p:nvPr/>
        </p:nvSpPr>
        <p:spPr>
          <a:xfrm>
            <a:off x="219276" y="808707"/>
            <a:ext cx="11393364"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Desde los no consumidores La Santé, la marca ha presentado mejorías en su valor percibido, siendo una marca que se establece como “justa”; sin embargo, se recomienda continuar fortaleciendo sus diferenciales en benéficos, permitiendo ganar terreno sobre marcas como Mk que presenta retos para equilibrar su inversión frente a los beneficios que entrega.</a:t>
            </a:r>
          </a:p>
        </p:txBody>
      </p:sp>
      <p:sp>
        <p:nvSpPr>
          <p:cNvPr id="106" name="Text Box 5">
            <a:extLst>
              <a:ext uri="{FF2B5EF4-FFF2-40B4-BE49-F238E27FC236}">
                <a16:creationId xmlns:a16="http://schemas.microsoft.com/office/drawing/2014/main" id="{ECA12175-6662-5369-2263-C5B0F64BB108}"/>
              </a:ext>
            </a:extLst>
          </p:cNvPr>
          <p:cNvSpPr txBox="1">
            <a:spLocks noChangeArrowheads="1"/>
          </p:cNvSpPr>
          <p:nvPr/>
        </p:nvSpPr>
        <p:spPr bwMode="auto">
          <a:xfrm>
            <a:off x="-1" y="18292"/>
            <a:ext cx="8461830" cy="430865"/>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Valor percibido de marca (BPV)</a:t>
            </a:r>
          </a:p>
        </p:txBody>
      </p:sp>
      <p:pic>
        <p:nvPicPr>
          <p:cNvPr id="107" name="Imagen 106">
            <a:extLst>
              <a:ext uri="{FF2B5EF4-FFF2-40B4-BE49-F238E27FC236}">
                <a16:creationId xmlns:a16="http://schemas.microsoft.com/office/drawing/2014/main" id="{87E40FCA-2B7D-8276-0C64-15A4FB8200ED}"/>
              </a:ext>
            </a:extLst>
          </p:cNvPr>
          <p:cNvPicPr>
            <a:picLocks noChangeAspect="1"/>
          </p:cNvPicPr>
          <p:nvPr/>
        </p:nvPicPr>
        <p:blipFill>
          <a:blip r:embed="rId8">
            <a:duotone>
              <a:srgbClr val="B2B2B2">
                <a:shade val="45000"/>
                <a:satMod val="135000"/>
              </a:srgbClr>
              <a:prstClr val="white"/>
            </a:duotone>
          </a:blip>
          <a:stretch>
            <a:fillRect/>
          </a:stretch>
        </p:blipFill>
        <p:spPr>
          <a:xfrm>
            <a:off x="9705812" y="61257"/>
            <a:ext cx="422648" cy="422648"/>
          </a:xfrm>
          <a:prstGeom prst="rect">
            <a:avLst/>
          </a:prstGeom>
        </p:spPr>
      </p:pic>
      <p:sp>
        <p:nvSpPr>
          <p:cNvPr id="108"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77" name="Elipse 76"/>
          <p:cNvSpPr/>
          <p:nvPr/>
        </p:nvSpPr>
        <p:spPr>
          <a:xfrm>
            <a:off x="5023259" y="3333771"/>
            <a:ext cx="269875" cy="264796"/>
          </a:xfrm>
          <a:prstGeom prst="ellipse">
            <a:avLst/>
          </a:prstGeom>
          <a:solidFill>
            <a:schemeClr val="bg1"/>
          </a:solidFill>
          <a:ln>
            <a:solidFill>
              <a:srgbClr val="E0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Elipse 77"/>
          <p:cNvSpPr/>
          <p:nvPr/>
        </p:nvSpPr>
        <p:spPr>
          <a:xfrm>
            <a:off x="5172850" y="3312341"/>
            <a:ext cx="211564" cy="211806"/>
          </a:xfrm>
          <a:prstGeom prst="ellipse">
            <a:avLst/>
          </a:prstGeom>
          <a:solidFill>
            <a:schemeClr val="bg1"/>
          </a:solidFill>
          <a:ln>
            <a:solidFill>
              <a:srgbClr val="003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9" name="Conector recto 108"/>
          <p:cNvCxnSpPr/>
          <p:nvPr/>
        </p:nvCxnSpPr>
        <p:spPr>
          <a:xfrm flipV="1">
            <a:off x="2614562" y="2013028"/>
            <a:ext cx="5261405" cy="302973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Elipse 2">
            <a:extLst>
              <a:ext uri="{FF2B5EF4-FFF2-40B4-BE49-F238E27FC236}">
                <a16:creationId xmlns:a16="http://schemas.microsoft.com/office/drawing/2014/main" id="{271C1263-A34C-0A59-C950-1905770D6837}"/>
              </a:ext>
            </a:extLst>
          </p:cNvPr>
          <p:cNvSpPr/>
          <p:nvPr/>
        </p:nvSpPr>
        <p:spPr>
          <a:xfrm>
            <a:off x="219276" y="3622535"/>
            <a:ext cx="160412" cy="160414"/>
          </a:xfrm>
          <a:prstGeom prst="ellipse">
            <a:avLst/>
          </a:prstGeom>
          <a:solidFill>
            <a:schemeClr val="bg1"/>
          </a:solidFill>
          <a:ln w="12700">
            <a:solidFill>
              <a:srgbClr val="E02D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Elipse 3">
            <a:extLst>
              <a:ext uri="{FF2B5EF4-FFF2-40B4-BE49-F238E27FC236}">
                <a16:creationId xmlns:a16="http://schemas.microsoft.com/office/drawing/2014/main" id="{7FDBD9AC-4A4F-60B8-11D5-250566D1A42C}"/>
              </a:ext>
            </a:extLst>
          </p:cNvPr>
          <p:cNvSpPr/>
          <p:nvPr/>
        </p:nvSpPr>
        <p:spPr>
          <a:xfrm>
            <a:off x="219276" y="3376528"/>
            <a:ext cx="160412" cy="160414"/>
          </a:xfrm>
          <a:prstGeom prst="ellipse">
            <a:avLst/>
          </a:prstGeom>
          <a:solidFill>
            <a:schemeClr val="bg1"/>
          </a:solidFill>
          <a:ln w="12700">
            <a:solidFill>
              <a:srgbClr val="00326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Elipse 4">
            <a:extLst>
              <a:ext uri="{FF2B5EF4-FFF2-40B4-BE49-F238E27FC236}">
                <a16:creationId xmlns:a16="http://schemas.microsoft.com/office/drawing/2014/main" id="{EB7BD638-6AC9-0AC6-FEE0-FFB0A528DDC6}"/>
              </a:ext>
            </a:extLst>
          </p:cNvPr>
          <p:cNvSpPr/>
          <p:nvPr/>
        </p:nvSpPr>
        <p:spPr>
          <a:xfrm>
            <a:off x="219276" y="3868542"/>
            <a:ext cx="160412" cy="160414"/>
          </a:xfrm>
          <a:prstGeom prst="ellipse">
            <a:avLst/>
          </a:prstGeom>
          <a:solidFill>
            <a:schemeClr val="bg1"/>
          </a:solidFill>
          <a:ln w="12700">
            <a:solidFill>
              <a:srgbClr val="EE1D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Elipse 5">
            <a:extLst>
              <a:ext uri="{FF2B5EF4-FFF2-40B4-BE49-F238E27FC236}">
                <a16:creationId xmlns:a16="http://schemas.microsoft.com/office/drawing/2014/main" id="{09923780-F5C6-3D6A-2A76-5BD8730BD1E1}"/>
              </a:ext>
            </a:extLst>
          </p:cNvPr>
          <p:cNvSpPr/>
          <p:nvPr/>
        </p:nvSpPr>
        <p:spPr>
          <a:xfrm>
            <a:off x="219276" y="3130521"/>
            <a:ext cx="160412" cy="160414"/>
          </a:xfrm>
          <a:prstGeom prst="ellipse">
            <a:avLst/>
          </a:prstGeom>
          <a:noFill/>
          <a:ln w="12700">
            <a:solidFill>
              <a:srgbClr val="FFA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 Box 5">
            <a:extLst>
              <a:ext uri="{FF2B5EF4-FFF2-40B4-BE49-F238E27FC236}">
                <a16:creationId xmlns:a16="http://schemas.microsoft.com/office/drawing/2014/main" id="{422A053D-97DE-9FC1-135D-7E1D8466B73A}"/>
              </a:ext>
            </a:extLst>
          </p:cNvPr>
          <p:cNvSpPr txBox="1">
            <a:spLocks noChangeArrowheads="1"/>
          </p:cNvSpPr>
          <p:nvPr/>
        </p:nvSpPr>
        <p:spPr bwMode="auto">
          <a:xfrm>
            <a:off x="296765" y="3085521"/>
            <a:ext cx="1050984"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8" name="Text Box 5">
            <a:extLst>
              <a:ext uri="{FF2B5EF4-FFF2-40B4-BE49-F238E27FC236}">
                <a16:creationId xmlns:a16="http://schemas.microsoft.com/office/drawing/2014/main" id="{60CC0E4E-77D1-973B-C552-7E1347EF073D}"/>
              </a:ext>
            </a:extLst>
          </p:cNvPr>
          <p:cNvSpPr txBox="1">
            <a:spLocks noChangeArrowheads="1"/>
          </p:cNvSpPr>
          <p:nvPr/>
        </p:nvSpPr>
        <p:spPr bwMode="auto">
          <a:xfrm>
            <a:off x="296765" y="3329590"/>
            <a:ext cx="1050984"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MK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 name="Text Box 5">
            <a:extLst>
              <a:ext uri="{FF2B5EF4-FFF2-40B4-BE49-F238E27FC236}">
                <a16:creationId xmlns:a16="http://schemas.microsoft.com/office/drawing/2014/main" id="{BE1EE81E-D634-0256-4C4A-04D37F8B4C15}"/>
              </a:ext>
            </a:extLst>
          </p:cNvPr>
          <p:cNvSpPr txBox="1">
            <a:spLocks noChangeArrowheads="1"/>
          </p:cNvSpPr>
          <p:nvPr/>
        </p:nvSpPr>
        <p:spPr bwMode="auto">
          <a:xfrm>
            <a:off x="296765" y="3573659"/>
            <a:ext cx="1050984"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Genfar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0" name="Text Box 5">
            <a:extLst>
              <a:ext uri="{FF2B5EF4-FFF2-40B4-BE49-F238E27FC236}">
                <a16:creationId xmlns:a16="http://schemas.microsoft.com/office/drawing/2014/main" id="{D8C58CBA-2CC5-410C-A07F-DAA9295803E5}"/>
              </a:ext>
            </a:extLst>
          </p:cNvPr>
          <p:cNvSpPr txBox="1">
            <a:spLocks noChangeArrowheads="1"/>
          </p:cNvSpPr>
          <p:nvPr/>
        </p:nvSpPr>
        <p:spPr bwMode="auto">
          <a:xfrm>
            <a:off x="292876" y="3823995"/>
            <a:ext cx="1596192"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American Generics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1" name="Elipse 10">
            <a:extLst>
              <a:ext uri="{FF2B5EF4-FFF2-40B4-BE49-F238E27FC236}">
                <a16:creationId xmlns:a16="http://schemas.microsoft.com/office/drawing/2014/main" id="{365A3B44-F6A4-2916-432E-07F71726BE49}"/>
              </a:ext>
            </a:extLst>
          </p:cNvPr>
          <p:cNvSpPr/>
          <p:nvPr/>
        </p:nvSpPr>
        <p:spPr>
          <a:xfrm>
            <a:off x="219276" y="4106344"/>
            <a:ext cx="160412" cy="160414"/>
          </a:xfrm>
          <a:prstGeom prst="ellipse">
            <a:avLst/>
          </a:prstGeom>
          <a:solidFill>
            <a:schemeClr val="bg1"/>
          </a:solidFill>
          <a:ln w="12700">
            <a:solidFill>
              <a:srgbClr val="009DA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Box 5">
            <a:extLst>
              <a:ext uri="{FF2B5EF4-FFF2-40B4-BE49-F238E27FC236}">
                <a16:creationId xmlns:a16="http://schemas.microsoft.com/office/drawing/2014/main" id="{18583184-4F4C-97D1-17F9-15F5DEA0A066}"/>
              </a:ext>
            </a:extLst>
          </p:cNvPr>
          <p:cNvSpPr txBox="1">
            <a:spLocks noChangeArrowheads="1"/>
          </p:cNvSpPr>
          <p:nvPr/>
        </p:nvSpPr>
        <p:spPr bwMode="auto">
          <a:xfrm>
            <a:off x="292876" y="4061797"/>
            <a:ext cx="1596192" cy="246199"/>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LaProff 2022</a:t>
            </a:r>
            <a:endParaRPr kumimoji="0" lang="es-ES" sz="7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5" name="Text Box 14">
            <a:extLst>
              <a:ext uri="{FF2B5EF4-FFF2-40B4-BE49-F238E27FC236}">
                <a16:creationId xmlns:a16="http://schemas.microsoft.com/office/drawing/2014/main" id="{7E0F73FA-CD0E-8557-DB6B-057906591F8A}"/>
              </a:ext>
            </a:extLst>
          </p:cNvPr>
          <p:cNvSpPr txBox="1">
            <a:spLocks noChangeArrowheads="1"/>
          </p:cNvSpPr>
          <p:nvPr/>
        </p:nvSpPr>
        <p:spPr bwMode="auto">
          <a:xfrm>
            <a:off x="6731109" y="4614718"/>
            <a:ext cx="1132114" cy="430887"/>
          </a:xfrm>
          <a:prstGeom prst="rect">
            <a:avLst/>
          </a:prstGeom>
          <a:solidFill>
            <a:schemeClr val="accent2">
              <a:lumMod val="60000"/>
              <a:lumOff val="40000"/>
            </a:schemeClr>
          </a:solidFill>
          <a:ln>
            <a:noFill/>
          </a:ln>
        </p:spPr>
        <p:txBody>
          <a:bodyPr wrap="square">
            <a:spAutoFit/>
          </a:bodyPr>
          <a:lstStyle>
            <a:lvl1pPr eaLnBrk="0" hangingPunct="0">
              <a:defRPr sz="2000" b="1">
                <a:solidFill>
                  <a:srgbClr val="FF6600"/>
                </a:solidFill>
                <a:latin typeface="Calibri" pitchFamily="34" charset="0"/>
                <a:cs typeface="Arial" pitchFamily="34" charset="0"/>
              </a:defRPr>
            </a:lvl1pPr>
            <a:lvl2pPr marL="742950" indent="-285750" eaLnBrk="0" hangingPunct="0">
              <a:defRPr sz="2000" b="1">
                <a:solidFill>
                  <a:srgbClr val="FF6600"/>
                </a:solidFill>
                <a:latin typeface="Calibri" pitchFamily="34" charset="0"/>
                <a:cs typeface="Arial" pitchFamily="34" charset="0"/>
              </a:defRPr>
            </a:lvl2pPr>
            <a:lvl3pPr marL="1143000" indent="-228600" eaLnBrk="0" hangingPunct="0">
              <a:defRPr sz="2000" b="1">
                <a:solidFill>
                  <a:srgbClr val="FF6600"/>
                </a:solidFill>
                <a:latin typeface="Calibri" pitchFamily="34" charset="0"/>
                <a:cs typeface="Arial" pitchFamily="34" charset="0"/>
              </a:defRPr>
            </a:lvl3pPr>
            <a:lvl4pPr marL="1600200" indent="-228600" eaLnBrk="0" hangingPunct="0">
              <a:defRPr sz="2000" b="1">
                <a:solidFill>
                  <a:srgbClr val="FF6600"/>
                </a:solidFill>
                <a:latin typeface="Calibri" pitchFamily="34" charset="0"/>
                <a:cs typeface="Arial" pitchFamily="34" charset="0"/>
              </a:defRPr>
            </a:lvl4pPr>
            <a:lvl5pPr marL="2057400" indent="-228600" eaLnBrk="0" hangingPunct="0">
              <a:defRPr sz="2000" b="1">
                <a:solidFill>
                  <a:srgbClr val="FF6600"/>
                </a:solidFill>
                <a:latin typeface="Calibri" pitchFamily="34" charset="0"/>
                <a:cs typeface="Arial" pitchFamily="34" charset="0"/>
              </a:defRPr>
            </a:lvl5pPr>
            <a:lvl6pPr marL="2514600" indent="-228600" eaLnBrk="0" fontAlgn="base" hangingPunct="0">
              <a:spcBef>
                <a:spcPct val="0"/>
              </a:spcBef>
              <a:spcAft>
                <a:spcPct val="0"/>
              </a:spcAft>
              <a:defRPr sz="2000" b="1">
                <a:solidFill>
                  <a:srgbClr val="FF6600"/>
                </a:solidFill>
                <a:latin typeface="Calibri" pitchFamily="34" charset="0"/>
                <a:cs typeface="Arial" pitchFamily="34" charset="0"/>
              </a:defRPr>
            </a:lvl6pPr>
            <a:lvl7pPr marL="2971800" indent="-228600" eaLnBrk="0" fontAlgn="base" hangingPunct="0">
              <a:spcBef>
                <a:spcPct val="0"/>
              </a:spcBef>
              <a:spcAft>
                <a:spcPct val="0"/>
              </a:spcAft>
              <a:defRPr sz="2000" b="1">
                <a:solidFill>
                  <a:srgbClr val="FF6600"/>
                </a:solidFill>
                <a:latin typeface="Calibri" pitchFamily="34" charset="0"/>
                <a:cs typeface="Arial" pitchFamily="34" charset="0"/>
              </a:defRPr>
            </a:lvl7pPr>
            <a:lvl8pPr marL="3429000" indent="-228600" eaLnBrk="0" fontAlgn="base" hangingPunct="0">
              <a:spcBef>
                <a:spcPct val="0"/>
              </a:spcBef>
              <a:spcAft>
                <a:spcPct val="0"/>
              </a:spcAft>
              <a:defRPr sz="2000" b="1">
                <a:solidFill>
                  <a:srgbClr val="FF6600"/>
                </a:solidFill>
                <a:latin typeface="Calibri" pitchFamily="34" charset="0"/>
                <a:cs typeface="Arial" pitchFamily="34" charset="0"/>
              </a:defRPr>
            </a:lvl8pPr>
            <a:lvl9pPr marL="3886200" indent="-228600" eaLnBrk="0" fontAlgn="base" hangingPunct="0">
              <a:spcBef>
                <a:spcPct val="0"/>
              </a:spcBef>
              <a:spcAft>
                <a:spcPct val="0"/>
              </a:spcAft>
              <a:defRPr sz="2000" b="1">
                <a:solidFill>
                  <a:srgbClr val="FF6600"/>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CO"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rPr>
              <a:t>Bajo  Valor Percibido</a:t>
            </a:r>
            <a:endParaRPr kumimoji="0" lang="es-ES"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endParaRPr>
          </a:p>
        </p:txBody>
      </p:sp>
      <p:sp>
        <p:nvSpPr>
          <p:cNvPr id="16" name="Text Box 15">
            <a:extLst>
              <a:ext uri="{FF2B5EF4-FFF2-40B4-BE49-F238E27FC236}">
                <a16:creationId xmlns:a16="http://schemas.microsoft.com/office/drawing/2014/main" id="{D846EFA0-155A-ED6C-E510-E90BCAA5E27F}"/>
              </a:ext>
            </a:extLst>
          </p:cNvPr>
          <p:cNvSpPr txBox="1">
            <a:spLocks noChangeArrowheads="1"/>
          </p:cNvSpPr>
          <p:nvPr/>
        </p:nvSpPr>
        <p:spPr bwMode="auto">
          <a:xfrm>
            <a:off x="2603618" y="2004921"/>
            <a:ext cx="1057016" cy="430887"/>
          </a:xfrm>
          <a:prstGeom prst="rect">
            <a:avLst/>
          </a:prstGeom>
          <a:solidFill>
            <a:schemeClr val="accent6">
              <a:lumMod val="40000"/>
              <a:lumOff val="60000"/>
            </a:schemeClr>
          </a:solidFill>
          <a:ln>
            <a:noFill/>
          </a:ln>
        </p:spPr>
        <p:txBody>
          <a:bodyPr wrap="square">
            <a:spAutoFit/>
          </a:bodyPr>
          <a:lstStyle>
            <a:lvl1pPr eaLnBrk="0" hangingPunct="0">
              <a:defRPr sz="2000" b="1">
                <a:solidFill>
                  <a:srgbClr val="FF6600"/>
                </a:solidFill>
                <a:latin typeface="Calibri" pitchFamily="34" charset="0"/>
                <a:cs typeface="Arial" pitchFamily="34" charset="0"/>
              </a:defRPr>
            </a:lvl1pPr>
            <a:lvl2pPr marL="742950" indent="-285750" eaLnBrk="0" hangingPunct="0">
              <a:defRPr sz="2000" b="1">
                <a:solidFill>
                  <a:srgbClr val="FF6600"/>
                </a:solidFill>
                <a:latin typeface="Calibri" pitchFamily="34" charset="0"/>
                <a:cs typeface="Arial" pitchFamily="34" charset="0"/>
              </a:defRPr>
            </a:lvl2pPr>
            <a:lvl3pPr marL="1143000" indent="-228600" eaLnBrk="0" hangingPunct="0">
              <a:defRPr sz="2000" b="1">
                <a:solidFill>
                  <a:srgbClr val="FF6600"/>
                </a:solidFill>
                <a:latin typeface="Calibri" pitchFamily="34" charset="0"/>
                <a:cs typeface="Arial" pitchFamily="34" charset="0"/>
              </a:defRPr>
            </a:lvl3pPr>
            <a:lvl4pPr marL="1600200" indent="-228600" eaLnBrk="0" hangingPunct="0">
              <a:defRPr sz="2000" b="1">
                <a:solidFill>
                  <a:srgbClr val="FF6600"/>
                </a:solidFill>
                <a:latin typeface="Calibri" pitchFamily="34" charset="0"/>
                <a:cs typeface="Arial" pitchFamily="34" charset="0"/>
              </a:defRPr>
            </a:lvl4pPr>
            <a:lvl5pPr marL="2057400" indent="-228600" eaLnBrk="0" hangingPunct="0">
              <a:defRPr sz="2000" b="1">
                <a:solidFill>
                  <a:srgbClr val="FF6600"/>
                </a:solidFill>
                <a:latin typeface="Calibri" pitchFamily="34" charset="0"/>
                <a:cs typeface="Arial" pitchFamily="34" charset="0"/>
              </a:defRPr>
            </a:lvl5pPr>
            <a:lvl6pPr marL="2514600" indent="-228600" eaLnBrk="0" fontAlgn="base" hangingPunct="0">
              <a:spcBef>
                <a:spcPct val="0"/>
              </a:spcBef>
              <a:spcAft>
                <a:spcPct val="0"/>
              </a:spcAft>
              <a:defRPr sz="2000" b="1">
                <a:solidFill>
                  <a:srgbClr val="FF6600"/>
                </a:solidFill>
                <a:latin typeface="Calibri" pitchFamily="34" charset="0"/>
                <a:cs typeface="Arial" pitchFamily="34" charset="0"/>
              </a:defRPr>
            </a:lvl6pPr>
            <a:lvl7pPr marL="2971800" indent="-228600" eaLnBrk="0" fontAlgn="base" hangingPunct="0">
              <a:spcBef>
                <a:spcPct val="0"/>
              </a:spcBef>
              <a:spcAft>
                <a:spcPct val="0"/>
              </a:spcAft>
              <a:defRPr sz="2000" b="1">
                <a:solidFill>
                  <a:srgbClr val="FF6600"/>
                </a:solidFill>
                <a:latin typeface="Calibri" pitchFamily="34" charset="0"/>
                <a:cs typeface="Arial" pitchFamily="34" charset="0"/>
              </a:defRPr>
            </a:lvl7pPr>
            <a:lvl8pPr marL="3429000" indent="-228600" eaLnBrk="0" fontAlgn="base" hangingPunct="0">
              <a:spcBef>
                <a:spcPct val="0"/>
              </a:spcBef>
              <a:spcAft>
                <a:spcPct val="0"/>
              </a:spcAft>
              <a:defRPr sz="2000" b="1">
                <a:solidFill>
                  <a:srgbClr val="FF6600"/>
                </a:solidFill>
                <a:latin typeface="Calibri" pitchFamily="34" charset="0"/>
                <a:cs typeface="Arial" pitchFamily="34" charset="0"/>
              </a:defRPr>
            </a:lvl8pPr>
            <a:lvl9pPr marL="3886200" indent="-228600" eaLnBrk="0" fontAlgn="base" hangingPunct="0">
              <a:spcBef>
                <a:spcPct val="0"/>
              </a:spcBef>
              <a:spcAft>
                <a:spcPct val="0"/>
              </a:spcAft>
              <a:defRPr sz="2000" b="1">
                <a:solidFill>
                  <a:srgbClr val="FF6600"/>
                </a:solidFill>
                <a:latin typeface="Calibri" pitchFamily="34" charset="0"/>
                <a:cs typeface="Arial"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s-CO"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rPr>
              <a:t>Alto Valor Percibido</a:t>
            </a:r>
            <a:endParaRPr kumimoji="0" lang="es-ES" sz="105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Arial" pitchFamily="34" charset="0"/>
            </a:endParaRPr>
          </a:p>
        </p:txBody>
      </p:sp>
      <p:graphicFrame>
        <p:nvGraphicFramePr>
          <p:cNvPr id="73" name="1 Gráfico">
            <a:extLst>
              <a:ext uri="{FF2B5EF4-FFF2-40B4-BE49-F238E27FC236}">
                <a16:creationId xmlns:a16="http://schemas.microsoft.com/office/drawing/2014/main" id="{00000000-0008-0000-0300-000002000000}"/>
              </a:ext>
            </a:extLst>
          </p:cNvPr>
          <p:cNvGraphicFramePr>
            <a:graphicFrameLocks/>
          </p:cNvGraphicFramePr>
          <p:nvPr/>
        </p:nvGraphicFramePr>
        <p:xfrm>
          <a:off x="2124745" y="1860312"/>
          <a:ext cx="6030630" cy="3508658"/>
        </p:xfrm>
        <a:graphic>
          <a:graphicData uri="http://schemas.openxmlformats.org/drawingml/2006/chart">
            <c:chart xmlns:c="http://schemas.openxmlformats.org/drawingml/2006/chart" xmlns:r="http://schemas.openxmlformats.org/officeDocument/2006/relationships" r:id="rId9"/>
          </a:graphicData>
        </a:graphic>
      </p:graphicFrame>
      <p:cxnSp>
        <p:nvCxnSpPr>
          <p:cNvPr id="17" name="Conector recto de flecha 16">
            <a:extLst>
              <a:ext uri="{FF2B5EF4-FFF2-40B4-BE49-F238E27FC236}">
                <a16:creationId xmlns:a16="http://schemas.microsoft.com/office/drawing/2014/main" id="{33B6998F-C694-1F96-1D63-CBA38AA1F168}"/>
              </a:ext>
            </a:extLst>
          </p:cNvPr>
          <p:cNvCxnSpPr>
            <a:cxnSpLocks/>
          </p:cNvCxnSpPr>
          <p:nvPr/>
        </p:nvCxnSpPr>
        <p:spPr>
          <a:xfrm flipH="1">
            <a:off x="4881536" y="3540354"/>
            <a:ext cx="2144691" cy="2350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ED66CF1D-DE52-744E-D9E6-F80373D6AF55}"/>
              </a:ext>
            </a:extLst>
          </p:cNvPr>
          <p:cNvSpPr/>
          <p:nvPr/>
        </p:nvSpPr>
        <p:spPr>
          <a:xfrm>
            <a:off x="8547784" y="6282728"/>
            <a:ext cx="248812" cy="2521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0" name="Text Box 5">
            <a:extLst>
              <a:ext uri="{FF2B5EF4-FFF2-40B4-BE49-F238E27FC236}">
                <a16:creationId xmlns:a16="http://schemas.microsoft.com/office/drawing/2014/main" id="{339449CE-C945-1472-F498-5042EF719099}"/>
              </a:ext>
            </a:extLst>
          </p:cNvPr>
          <p:cNvSpPr txBox="1">
            <a:spLocks noChangeArrowheads="1"/>
          </p:cNvSpPr>
          <p:nvPr/>
        </p:nvSpPr>
        <p:spPr bwMode="auto">
          <a:xfrm>
            <a:off x="8373573" y="6296362"/>
            <a:ext cx="2377914" cy="477031"/>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TAMAÑO BURBUJA</a:t>
            </a:r>
            <a:r>
              <a:rPr kumimoji="0" lang="es-CO"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Conocimiento Total por marca</a:t>
            </a:r>
          </a:p>
        </p:txBody>
      </p:sp>
      <p:sp>
        <p:nvSpPr>
          <p:cNvPr id="27" name="Rectángulo: esquinas redondeadas 26">
            <a:extLst>
              <a:ext uri="{FF2B5EF4-FFF2-40B4-BE49-F238E27FC236}">
                <a16:creationId xmlns:a16="http://schemas.microsoft.com/office/drawing/2014/main" id="{2AB3D763-F12D-95AB-3D0B-76B0027700DB}"/>
              </a:ext>
            </a:extLst>
          </p:cNvPr>
          <p:cNvSpPr/>
          <p:nvPr/>
        </p:nvSpPr>
        <p:spPr>
          <a:xfrm>
            <a:off x="9193779" y="2599085"/>
            <a:ext cx="571827" cy="2015633"/>
          </a:xfrm>
          <a:prstGeom prst="roundRect">
            <a:avLst>
              <a:gd name="adj" fmla="val 6650"/>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28" name="Tabla 27">
            <a:extLst>
              <a:ext uri="{FF2B5EF4-FFF2-40B4-BE49-F238E27FC236}">
                <a16:creationId xmlns:a16="http://schemas.microsoft.com/office/drawing/2014/main" id="{F9D2AB39-DBAC-59CB-B644-1696003F30FC}"/>
              </a:ext>
            </a:extLst>
          </p:cNvPr>
          <p:cNvGraphicFramePr>
            <a:graphicFrameLocks noGrp="1"/>
          </p:cNvGraphicFramePr>
          <p:nvPr/>
        </p:nvGraphicFramePr>
        <p:xfrm>
          <a:off x="8048462" y="2967781"/>
          <a:ext cx="3953038" cy="1646937"/>
        </p:xfrm>
        <a:graphic>
          <a:graphicData uri="http://schemas.openxmlformats.org/drawingml/2006/table">
            <a:tbl>
              <a:tblPr firstRow="1" bandRow="1">
                <a:tableStyleId>{D27102A9-8310-4765-A935-A1911B00CA55}</a:tableStyleId>
              </a:tblPr>
              <a:tblGrid>
                <a:gridCol w="1157288">
                  <a:extLst>
                    <a:ext uri="{9D8B030D-6E8A-4147-A177-3AD203B41FA5}">
                      <a16:colId xmlns:a16="http://schemas.microsoft.com/office/drawing/2014/main" val="1203671150"/>
                    </a:ext>
                  </a:extLst>
                </a:gridCol>
                <a:gridCol w="279575">
                  <a:extLst>
                    <a:ext uri="{9D8B030D-6E8A-4147-A177-3AD203B41FA5}">
                      <a16:colId xmlns:a16="http://schemas.microsoft.com/office/drawing/2014/main" val="2269526583"/>
                    </a:ext>
                  </a:extLst>
                </a:gridCol>
                <a:gridCol w="279575">
                  <a:extLst>
                    <a:ext uri="{9D8B030D-6E8A-4147-A177-3AD203B41FA5}">
                      <a16:colId xmlns:a16="http://schemas.microsoft.com/office/drawing/2014/main" val="3938543482"/>
                    </a:ext>
                  </a:extLst>
                </a:gridCol>
                <a:gridCol w="279575">
                  <a:extLst>
                    <a:ext uri="{9D8B030D-6E8A-4147-A177-3AD203B41FA5}">
                      <a16:colId xmlns:a16="http://schemas.microsoft.com/office/drawing/2014/main" val="2135333203"/>
                    </a:ext>
                  </a:extLst>
                </a:gridCol>
                <a:gridCol w="279575">
                  <a:extLst>
                    <a:ext uri="{9D8B030D-6E8A-4147-A177-3AD203B41FA5}">
                      <a16:colId xmlns:a16="http://schemas.microsoft.com/office/drawing/2014/main" val="1181604937"/>
                    </a:ext>
                  </a:extLst>
                </a:gridCol>
                <a:gridCol w="279575">
                  <a:extLst>
                    <a:ext uri="{9D8B030D-6E8A-4147-A177-3AD203B41FA5}">
                      <a16:colId xmlns:a16="http://schemas.microsoft.com/office/drawing/2014/main" val="2070401660"/>
                    </a:ext>
                  </a:extLst>
                </a:gridCol>
                <a:gridCol w="279575">
                  <a:extLst>
                    <a:ext uri="{9D8B030D-6E8A-4147-A177-3AD203B41FA5}">
                      <a16:colId xmlns:a16="http://schemas.microsoft.com/office/drawing/2014/main" val="3087856280"/>
                    </a:ext>
                  </a:extLst>
                </a:gridCol>
                <a:gridCol w="279575">
                  <a:extLst>
                    <a:ext uri="{9D8B030D-6E8A-4147-A177-3AD203B41FA5}">
                      <a16:colId xmlns:a16="http://schemas.microsoft.com/office/drawing/2014/main" val="1872573140"/>
                    </a:ext>
                  </a:extLst>
                </a:gridCol>
                <a:gridCol w="279575">
                  <a:extLst>
                    <a:ext uri="{9D8B030D-6E8A-4147-A177-3AD203B41FA5}">
                      <a16:colId xmlns:a16="http://schemas.microsoft.com/office/drawing/2014/main" val="1008290162"/>
                    </a:ext>
                  </a:extLst>
                </a:gridCol>
                <a:gridCol w="279575">
                  <a:extLst>
                    <a:ext uri="{9D8B030D-6E8A-4147-A177-3AD203B41FA5}">
                      <a16:colId xmlns:a16="http://schemas.microsoft.com/office/drawing/2014/main" val="3918864650"/>
                    </a:ext>
                  </a:extLst>
                </a:gridCol>
                <a:gridCol w="279575">
                  <a:extLst>
                    <a:ext uri="{9D8B030D-6E8A-4147-A177-3AD203B41FA5}">
                      <a16:colId xmlns:a16="http://schemas.microsoft.com/office/drawing/2014/main" val="1353904583"/>
                    </a:ext>
                  </a:extLst>
                </a:gridCol>
              </a:tblGrid>
              <a:tr h="33025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s-ES" sz="1200" b="1" i="0" u="none" strike="noStrike" cap="none" normalizeH="0" baseline="0" dirty="0">
                        <a:ln>
                          <a:noFill/>
                        </a:ln>
                        <a:solidFill>
                          <a:schemeClr val="tx1">
                            <a:lumMod val="75000"/>
                            <a:lumOff val="25000"/>
                          </a:schemeClr>
                        </a:solidFill>
                        <a:effectLst/>
                        <a:latin typeface="Century Gothic" panose="020B0502020202020204" pitchFamily="34" charset="0"/>
                      </a:endParaRPr>
                    </a:p>
                  </a:txBody>
                  <a:tcPr marL="0" marR="0" marT="0" marB="0" anchor="ctr" horzOverflow="overflow">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rtl="0" fontAlgn="ctr"/>
                      <a:r>
                        <a:rPr lang="es-CO" sz="800" b="1" i="0" u="none" strike="noStrike" dirty="0">
                          <a:solidFill>
                            <a:schemeClr val="tx2"/>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MX" sz="800" b="1" i="0" u="none" strike="noStrike" dirty="0">
                          <a:solidFill>
                            <a:srgbClr val="FFC000"/>
                          </a:solidFill>
                          <a:effectLst/>
                          <a:latin typeface="Century Gothic" panose="020B0502020202020204" pitchFamily="34" charset="0"/>
                        </a:rPr>
                        <a:t>2025</a:t>
                      </a:r>
                      <a:endParaRPr lang="es-CO" sz="800" b="1" i="0" u="none" strike="noStrike" dirty="0">
                        <a:solidFill>
                          <a:srgbClr val="FFC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CO" sz="800" b="1" i="0" u="none" strike="noStrike" kern="1200" dirty="0">
                          <a:solidFill>
                            <a:schemeClr val="tx2"/>
                          </a:solidFill>
                          <a:effectLst/>
                          <a:latin typeface="Century Gothic" panose="020B0502020202020204" pitchFamily="34" charset="0"/>
                          <a:ea typeface="+mn-ea"/>
                          <a:cs typeface="+mn-cs"/>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1208060"/>
                  </a:ext>
                </a:extLst>
              </a:tr>
              <a:tr h="4489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000" b="1" kern="1200" dirty="0">
                          <a:solidFill>
                            <a:schemeClr val="tx1">
                              <a:lumMod val="75000"/>
                              <a:lumOff val="25000"/>
                            </a:schemeClr>
                          </a:solidFill>
                          <a:latin typeface="Century Gothic" panose="020B0502020202020204" pitchFamily="34" charset="0"/>
                          <a:ea typeface="+mn-ea"/>
                          <a:cs typeface="+mn-cs"/>
                        </a:rPr>
                        <a:t>Precio (1 a 10)</a:t>
                      </a:r>
                      <a:endParaRPr lang="es-ES" sz="10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1" i="0" u="none" strike="noStrike" dirty="0">
                          <a:solidFill>
                            <a:srgbClr val="000000"/>
                          </a:solidFill>
                          <a:effectLst/>
                          <a:latin typeface="Century Gothic" panose="020B0502020202020204" pitchFamily="34" charset="0"/>
                        </a:rPr>
                        <a:t>6,1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6,3</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6,7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5,7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6,1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5,6</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6,2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6,4</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5,8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b"/>
                      <a:r>
                        <a:rPr lang="es-CO" sz="1050" b="0" i="0" u="none" strike="noStrike" dirty="0">
                          <a:solidFill>
                            <a:srgbClr val="000000"/>
                          </a:solidFill>
                          <a:effectLst/>
                          <a:latin typeface="Century Gothic" panose="020B0502020202020204" pitchFamily="34" charset="0"/>
                        </a:rPr>
                        <a:t>3,7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99115334"/>
                  </a:ext>
                </a:extLst>
              </a:tr>
              <a:tr h="4187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000" b="1" kern="1200" dirty="0">
                          <a:solidFill>
                            <a:schemeClr val="tx1">
                              <a:lumMod val="75000"/>
                              <a:lumOff val="25000"/>
                            </a:schemeClr>
                          </a:solidFill>
                          <a:latin typeface="Century Gothic" panose="020B0502020202020204" pitchFamily="34" charset="0"/>
                          <a:ea typeface="+mn-ea"/>
                          <a:cs typeface="+mn-cs"/>
                        </a:rPr>
                        <a:t>Calidad (1 a 10)</a:t>
                      </a:r>
                      <a:endParaRPr lang="es-ES" sz="10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1" i="0" u="none" strike="noStrike" dirty="0">
                          <a:solidFill>
                            <a:srgbClr val="000000"/>
                          </a:solidFill>
                          <a:effectLst/>
                          <a:latin typeface="Century Gothic" panose="020B0502020202020204" pitchFamily="34" charset="0"/>
                        </a:rPr>
                        <a:t>8,5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8,6</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9,0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8,9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8,9</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8,4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8,6</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050" b="0" i="0" u="none" strike="noStrike" dirty="0">
                          <a:solidFill>
                            <a:srgbClr val="000000"/>
                          </a:solidFill>
                          <a:effectLst/>
                          <a:latin typeface="Century Gothic" panose="020B0502020202020204" pitchFamily="34" charset="0"/>
                        </a:rPr>
                        <a:t>8,8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b"/>
                      <a:r>
                        <a:rPr lang="es-CO" sz="1050" b="0" i="0" u="none" strike="noStrike" dirty="0">
                          <a:solidFill>
                            <a:srgbClr val="000000"/>
                          </a:solidFill>
                          <a:effectLst/>
                          <a:latin typeface="Century Gothic" panose="020B0502020202020204" pitchFamily="34" charset="0"/>
                        </a:rPr>
                        <a:t>8,0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91774589"/>
                  </a:ext>
                </a:extLst>
              </a:tr>
              <a:tr h="4489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s-MX" sz="1000" b="1" kern="1200" dirty="0">
                          <a:solidFill>
                            <a:schemeClr val="tx1">
                              <a:lumMod val="75000"/>
                              <a:lumOff val="25000"/>
                            </a:schemeClr>
                          </a:solidFill>
                          <a:latin typeface="Century Gothic" panose="020B0502020202020204" pitchFamily="34" charset="0"/>
                          <a:ea typeface="+mn-ea"/>
                          <a:cs typeface="+mn-cs"/>
                        </a:rPr>
                        <a:t>Confianza</a:t>
                      </a:r>
                      <a:r>
                        <a:rPr lang="es-MX" sz="1000" b="1" kern="1200" baseline="0" dirty="0">
                          <a:solidFill>
                            <a:schemeClr val="tx1">
                              <a:lumMod val="75000"/>
                              <a:lumOff val="25000"/>
                            </a:schemeClr>
                          </a:solidFill>
                          <a:latin typeface="Century Gothic" panose="020B0502020202020204" pitchFamily="34" charset="0"/>
                          <a:ea typeface="+mn-ea"/>
                          <a:cs typeface="+mn-cs"/>
                        </a:rPr>
                        <a:t> </a:t>
                      </a:r>
                      <a:r>
                        <a:rPr lang="es-MX" sz="1000" b="1" kern="1200" dirty="0">
                          <a:solidFill>
                            <a:schemeClr val="tx1">
                              <a:lumMod val="75000"/>
                              <a:lumOff val="25000"/>
                            </a:schemeClr>
                          </a:solidFill>
                          <a:latin typeface="Century Gothic" panose="020B0502020202020204" pitchFamily="34" charset="0"/>
                          <a:ea typeface="+mn-ea"/>
                          <a:cs typeface="+mn-cs"/>
                        </a:rPr>
                        <a:t>(1 a 10)</a:t>
                      </a:r>
                      <a:endParaRPr lang="es-ES" sz="1000" b="1" kern="1200" dirty="0">
                        <a:solidFill>
                          <a:schemeClr val="tx1">
                            <a:lumMod val="75000"/>
                            <a:lumOff val="25000"/>
                          </a:schemeClr>
                        </a:solidFill>
                        <a:latin typeface="Century Gothic" panose="020B0502020202020204" pitchFamily="34" charset="0"/>
                        <a:ea typeface="+mn-ea"/>
                        <a:cs typeface="+mn-cs"/>
                      </a:endParaRPr>
                    </a:p>
                  </a:txBody>
                  <a:tcPr marL="0" marR="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1" i="0" u="none" strike="noStrike" dirty="0">
                          <a:solidFill>
                            <a:schemeClr val="tx1">
                              <a:lumMod val="75000"/>
                              <a:lumOff val="25000"/>
                            </a:schemeClr>
                          </a:solidFill>
                          <a:effectLst/>
                          <a:latin typeface="Century Gothic" panose="020B0502020202020204" pitchFamily="34" charset="0"/>
                        </a:rPr>
                        <a:t>8,4</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8,5</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9,1</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8,8</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9,0</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8,7</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8,4</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s-CO" sz="1050" b="0" i="0" u="none" strike="noStrike" kern="1200" dirty="0">
                          <a:solidFill>
                            <a:schemeClr val="tx1">
                              <a:lumMod val="75000"/>
                              <a:lumOff val="25000"/>
                            </a:schemeClr>
                          </a:solidFill>
                          <a:effectLst/>
                          <a:latin typeface="Century Gothic" panose="020B0502020202020204" pitchFamily="34" charset="0"/>
                          <a:ea typeface="+mn-ea"/>
                          <a:cs typeface="+mn-cs"/>
                        </a:rPr>
                        <a:t>8,4</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8,9</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a:r>
                        <a:rPr lang="es-CO" sz="1050" b="0" i="0" u="none" strike="noStrike" dirty="0">
                          <a:solidFill>
                            <a:schemeClr val="tx1">
                              <a:lumMod val="75000"/>
                              <a:lumOff val="25000"/>
                            </a:schemeClr>
                          </a:solidFill>
                          <a:effectLst/>
                          <a:latin typeface="Century Gothic" panose="020B0502020202020204" pitchFamily="34" charset="0"/>
                        </a:rPr>
                        <a:t>8,2</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2141516"/>
                  </a:ext>
                </a:extLst>
              </a:tr>
            </a:tbl>
          </a:graphicData>
        </a:graphic>
      </p:graphicFrame>
      <p:pic>
        <p:nvPicPr>
          <p:cNvPr id="29" name="Imagen 28">
            <a:extLst>
              <a:ext uri="{FF2B5EF4-FFF2-40B4-BE49-F238E27FC236}">
                <a16:creationId xmlns:a16="http://schemas.microsoft.com/office/drawing/2014/main" id="{7C6E8DD6-CE5B-C597-C3ED-3C6D9894EAF8}"/>
              </a:ext>
            </a:extLst>
          </p:cNvPr>
          <p:cNvPicPr>
            <a:picLocks noChangeAspect="1"/>
          </p:cNvPicPr>
          <p:nvPr/>
        </p:nvPicPr>
        <p:blipFill>
          <a:blip r:embed="rId2"/>
          <a:srcRect t="10000" b="13266"/>
          <a:stretch>
            <a:fillRect/>
          </a:stretch>
        </p:blipFill>
        <p:spPr>
          <a:xfrm>
            <a:off x="9150143" y="2680519"/>
            <a:ext cx="628638" cy="211778"/>
          </a:xfrm>
          <a:prstGeom prst="rect">
            <a:avLst/>
          </a:prstGeom>
        </p:spPr>
      </p:pic>
      <p:pic>
        <p:nvPicPr>
          <p:cNvPr id="30" name="Imagen 29">
            <a:extLst>
              <a:ext uri="{FF2B5EF4-FFF2-40B4-BE49-F238E27FC236}">
                <a16:creationId xmlns:a16="http://schemas.microsoft.com/office/drawing/2014/main" id="{C5DF7E3B-0244-1844-B7C8-285733890790}"/>
              </a:ext>
            </a:extLst>
          </p:cNvPr>
          <p:cNvPicPr>
            <a:picLocks noChangeAspect="1"/>
          </p:cNvPicPr>
          <p:nvPr/>
        </p:nvPicPr>
        <p:blipFill>
          <a:blip r:embed="rId3"/>
          <a:stretch>
            <a:fillRect/>
          </a:stretch>
        </p:blipFill>
        <p:spPr>
          <a:xfrm>
            <a:off x="9895930" y="2649781"/>
            <a:ext cx="302443" cy="254967"/>
          </a:xfrm>
          <a:prstGeom prst="rect">
            <a:avLst/>
          </a:prstGeom>
        </p:spPr>
      </p:pic>
      <p:pic>
        <p:nvPicPr>
          <p:cNvPr id="31" name="Imagen 30">
            <a:extLst>
              <a:ext uri="{FF2B5EF4-FFF2-40B4-BE49-F238E27FC236}">
                <a16:creationId xmlns:a16="http://schemas.microsoft.com/office/drawing/2014/main" id="{3998E2DA-5CEE-A21F-DCAF-339E76C70F3E}"/>
              </a:ext>
            </a:extLst>
          </p:cNvPr>
          <p:cNvPicPr>
            <a:picLocks noChangeAspect="1"/>
          </p:cNvPicPr>
          <p:nvPr/>
        </p:nvPicPr>
        <p:blipFill>
          <a:blip r:embed="rId4"/>
          <a:stretch>
            <a:fillRect/>
          </a:stretch>
        </p:blipFill>
        <p:spPr>
          <a:xfrm>
            <a:off x="10297842" y="2698881"/>
            <a:ext cx="555656" cy="158256"/>
          </a:xfrm>
          <a:prstGeom prst="rect">
            <a:avLst/>
          </a:prstGeom>
        </p:spPr>
      </p:pic>
      <p:pic>
        <p:nvPicPr>
          <p:cNvPr id="32" name="Imagen 31">
            <a:extLst>
              <a:ext uri="{FF2B5EF4-FFF2-40B4-BE49-F238E27FC236}">
                <a16:creationId xmlns:a16="http://schemas.microsoft.com/office/drawing/2014/main" id="{DCB9499C-F993-7F32-5B90-4316FEC2098A}"/>
              </a:ext>
            </a:extLst>
          </p:cNvPr>
          <p:cNvPicPr>
            <a:picLocks noChangeAspect="1"/>
          </p:cNvPicPr>
          <p:nvPr/>
        </p:nvPicPr>
        <p:blipFill>
          <a:blip r:embed="rId5"/>
          <a:stretch>
            <a:fillRect/>
          </a:stretch>
        </p:blipFill>
        <p:spPr>
          <a:xfrm>
            <a:off x="11467162" y="2669450"/>
            <a:ext cx="539355" cy="222847"/>
          </a:xfrm>
          <a:prstGeom prst="rect">
            <a:avLst/>
          </a:prstGeom>
        </p:spPr>
      </p:pic>
      <p:pic>
        <p:nvPicPr>
          <p:cNvPr id="33" name="Imagen 32">
            <a:extLst>
              <a:ext uri="{FF2B5EF4-FFF2-40B4-BE49-F238E27FC236}">
                <a16:creationId xmlns:a16="http://schemas.microsoft.com/office/drawing/2014/main" id="{689317D2-3965-204A-2DAC-4650110A5623}"/>
              </a:ext>
            </a:extLst>
          </p:cNvPr>
          <p:cNvPicPr>
            <a:picLocks noChangeAspect="1"/>
          </p:cNvPicPr>
          <p:nvPr/>
        </p:nvPicPr>
        <p:blipFill>
          <a:blip r:embed="rId7"/>
          <a:srcRect l="16070" t="40125" r="13394" b="40297"/>
          <a:stretch>
            <a:fillRect/>
          </a:stretch>
        </p:blipFill>
        <p:spPr>
          <a:xfrm>
            <a:off x="10914260" y="2711557"/>
            <a:ext cx="543052" cy="131413"/>
          </a:xfrm>
          <a:prstGeom prst="rect">
            <a:avLst/>
          </a:prstGeom>
        </p:spPr>
      </p:pic>
    </p:spTree>
    <p:extLst>
      <p:ext uri="{BB962C8B-B14F-4D97-AF65-F5344CB8AC3E}">
        <p14:creationId xmlns:p14="http://schemas.microsoft.com/office/powerpoint/2010/main" val="20011694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FBC36-5C21-8543-2137-B17BFA4DEBEC}"/>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D4332DD-804F-E3A7-5303-BCD81B9989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Imagen 7">
            <a:extLst>
              <a:ext uri="{FF2B5EF4-FFF2-40B4-BE49-F238E27FC236}">
                <a16:creationId xmlns:a16="http://schemas.microsoft.com/office/drawing/2014/main" id="{FDAA31A2-37A2-909B-8062-0FB844A8B5A0}"/>
              </a:ext>
            </a:extLst>
          </p:cNvPr>
          <p:cNvPicPr>
            <a:picLocks noChangeAspect="1"/>
          </p:cNvPicPr>
          <p:nvPr/>
        </p:nvPicPr>
        <p:blipFill>
          <a:blip r:embed="rId2" cstate="print">
            <a:extLst>
              <a:ext uri="{28A0092B-C50C-407E-A947-70E740481C1C}">
                <a14:useLocalDpi xmlns:a14="http://schemas.microsoft.com/office/drawing/2010/main" val="0"/>
              </a:ext>
            </a:extLst>
          </a:blip>
          <a:srcRect b="16162"/>
          <a:stretch>
            <a:fillRect/>
          </a:stretch>
        </p:blipFill>
        <p:spPr>
          <a:xfrm>
            <a:off x="0" y="0"/>
            <a:ext cx="12253742" cy="6858000"/>
          </a:xfrm>
          <a:prstGeom prst="rect">
            <a:avLst/>
          </a:prstGeom>
        </p:spPr>
      </p:pic>
      <p:sp>
        <p:nvSpPr>
          <p:cNvPr id="9" name="CuadroTexto 8">
            <a:extLst>
              <a:ext uri="{FF2B5EF4-FFF2-40B4-BE49-F238E27FC236}">
                <a16:creationId xmlns:a16="http://schemas.microsoft.com/office/drawing/2014/main" id="{6DE34356-563C-077F-FDB2-8BB739362939}"/>
              </a:ext>
            </a:extLst>
          </p:cNvPr>
          <p:cNvSpPr txBox="1"/>
          <p:nvPr/>
        </p:nvSpPr>
        <p:spPr>
          <a:xfrm>
            <a:off x="6096001" y="3523362"/>
            <a:ext cx="6096000" cy="83099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4800" b="1" i="1" u="none" strike="noStrike" kern="1200" cap="none" spc="0" normalizeH="0" baseline="0" noProof="0" dirty="0">
                <a:ln>
                  <a:noFill/>
                </a:ln>
                <a:solidFill>
                  <a:srgbClr val="FFA100"/>
                </a:solidFill>
                <a:effectLst/>
                <a:uLnTx/>
                <a:uFillTx/>
                <a:latin typeface="Century Gothic" panose="020B0502020202020204" pitchFamily="34" charset="0"/>
                <a:ea typeface="+mn-ea"/>
                <a:cs typeface="Times New Roman" panose="02020603050405020304" pitchFamily="18" charset="0"/>
              </a:rPr>
              <a:t>Fidelidad</a:t>
            </a:r>
            <a:endParaRPr kumimoji="0" lang="es-CO" sz="4800" b="1" i="1" u="none" strike="noStrike" kern="1200" cap="none" spc="0" normalizeH="0" baseline="0" noProof="0" dirty="0">
              <a:ln>
                <a:noFill/>
              </a:ln>
              <a:solidFill>
                <a:srgbClr val="FFA100"/>
              </a:solidFill>
              <a:effectLst/>
              <a:uLnTx/>
              <a:uFillTx/>
              <a:latin typeface="Century Gothic" panose="020B0502020202020204" pitchFamily="34" charset="0"/>
              <a:ea typeface="+mn-ea"/>
              <a:cs typeface="+mn-cs"/>
            </a:endParaRPr>
          </a:p>
        </p:txBody>
      </p:sp>
      <p:sp>
        <p:nvSpPr>
          <p:cNvPr id="10" name="Triángulo isósceles 9">
            <a:extLst>
              <a:ext uri="{FF2B5EF4-FFF2-40B4-BE49-F238E27FC236}">
                <a16:creationId xmlns:a16="http://schemas.microsoft.com/office/drawing/2014/main" id="{8F1AF358-A813-2348-0B35-0193A5793C20}"/>
              </a:ext>
            </a:extLst>
          </p:cNvPr>
          <p:cNvSpPr/>
          <p:nvPr/>
        </p:nvSpPr>
        <p:spPr>
          <a:xfrm rot="16200000">
            <a:off x="8755270" y="1237155"/>
            <a:ext cx="326480" cy="6546980"/>
          </a:xfrm>
          <a:prstGeom prst="triangle">
            <a:avLst/>
          </a:prstGeom>
          <a:solidFill>
            <a:srgbClr val="162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912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393" y="11575"/>
            <a:ext cx="86883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Century Gothic" panose="020B0502020202020204" pitchFamily="34" charset="0"/>
                <a:ea typeface="Cambria" panose="02040503050406030204" pitchFamily="18" charset="0"/>
                <a:cs typeface="+mn-cs"/>
              </a:rPr>
              <a:t>Propósitos Estratégicos &amp; Objetivos generales</a:t>
            </a:r>
            <a:endPar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Cambria" panose="02040503050406030204" pitchFamily="18" charset="0"/>
              <a:cs typeface="+mn-cs"/>
            </a:endParaRPr>
          </a:p>
        </p:txBody>
      </p:sp>
      <p:sp>
        <p:nvSpPr>
          <p:cNvPr id="7" name="Text Box 4">
            <a:extLst>
              <a:ext uri="{FF2B5EF4-FFF2-40B4-BE49-F238E27FC236}">
                <a16:creationId xmlns:a16="http://schemas.microsoft.com/office/drawing/2014/main" id="{BF1170BB-ABE7-9D0F-0058-EDDE71F92B88}"/>
              </a:ext>
            </a:extLst>
          </p:cNvPr>
          <p:cNvSpPr txBox="1">
            <a:spLocks noChangeArrowheads="1"/>
          </p:cNvSpPr>
          <p:nvPr/>
        </p:nvSpPr>
        <p:spPr bwMode="auto">
          <a:xfrm>
            <a:off x="204951" y="1438447"/>
            <a:ext cx="2353522" cy="342860"/>
          </a:xfrm>
          <a:prstGeom prst="roundRect">
            <a:avLst/>
          </a:prstGeom>
          <a:solidFill>
            <a:srgbClr val="162B60"/>
          </a:solidFill>
          <a:ln>
            <a:noFill/>
          </a:ln>
          <a:effectLst/>
          <a:scene3d>
            <a:camera prst="orthographicFront">
              <a:rot lat="0" lon="0" rev="0"/>
            </a:camera>
            <a:lightRig rig="balanced" dir="t">
              <a:rot lat="0" lon="0" rev="8700000"/>
            </a:lightRig>
          </a:scene3d>
          <a:sp3d/>
        </p:spPr>
        <p:txBody>
          <a:bodyPr wrap="square">
            <a:spAutoFit/>
          </a:bodyPr>
          <a:lstStyle>
            <a:lvl1pPr marL="268288" indent="-268288"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lnSpc>
                <a:spcPct val="110000"/>
              </a:lnSpc>
              <a:buSzPct val="150000"/>
            </a:pPr>
            <a:r>
              <a:rPr lang="es-CO" sz="1400" b="1" i="1" dirty="0">
                <a:solidFill>
                  <a:schemeClr val="bg1"/>
                </a:solidFill>
                <a:latin typeface="Century Gothic" panose="020B0502020202020204" pitchFamily="34" charset="0"/>
              </a:rPr>
              <a:t>Proyección de marca</a:t>
            </a:r>
          </a:p>
        </p:txBody>
      </p:sp>
      <p:sp>
        <p:nvSpPr>
          <p:cNvPr id="16" name="Text Box 5"/>
          <p:cNvSpPr txBox="1">
            <a:spLocks noChangeArrowheads="1"/>
          </p:cNvSpPr>
          <p:nvPr/>
        </p:nvSpPr>
        <p:spPr bwMode="auto">
          <a:xfrm>
            <a:off x="204951" y="468740"/>
            <a:ext cx="10576120" cy="276999"/>
          </a:xfrm>
          <a:prstGeom prst="rect">
            <a:avLst/>
          </a:prstGeom>
          <a:noFill/>
        </p:spPr>
        <p:txBody>
          <a:bodyPr wrap="square" rtlCol="0">
            <a:spAutoFit/>
          </a:bodyPr>
          <a:lstStyle>
            <a:defPPr>
              <a:defRPr lang="es-CO"/>
            </a:defPPr>
            <a:lvl1pPr>
              <a:defRPr>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2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¿Qué estrategias y acciones vamos a poder desarrollar con la información obtenida?</a:t>
            </a:r>
            <a:endParaRPr kumimoji="0" lang="es-ES" sz="12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 name="Text Box 4">
            <a:extLst>
              <a:ext uri="{FF2B5EF4-FFF2-40B4-BE49-F238E27FC236}">
                <a16:creationId xmlns:a16="http://schemas.microsoft.com/office/drawing/2014/main" id="{9D1C2D36-21AB-06B9-8D70-1A4807CF7FD8}"/>
              </a:ext>
            </a:extLst>
          </p:cNvPr>
          <p:cNvSpPr txBox="1">
            <a:spLocks noChangeArrowheads="1"/>
          </p:cNvSpPr>
          <p:nvPr/>
        </p:nvSpPr>
        <p:spPr bwMode="auto">
          <a:xfrm>
            <a:off x="388954" y="1857674"/>
            <a:ext cx="8295979" cy="738664"/>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marL="268288" indent="-268288" algn="just">
              <a:buFontTx/>
              <a:buBlip>
                <a:blip r:embed="rId2"/>
              </a:buBlip>
              <a:defRPr sz="1500">
                <a:solidFill>
                  <a:schemeClr val="bg2">
                    <a:lumMod val="25000"/>
                  </a:schemeClr>
                </a:solidFill>
                <a:latin typeface="Calibri" pitchFamily="34" charset="0"/>
                <a:ea typeface="MS PGothic" pitchFamily="34" charset="-128"/>
              </a:defRPr>
            </a:lvl1pPr>
          </a:lstStyle>
          <a:p>
            <a:pPr marL="0" indent="0">
              <a:buNone/>
            </a:pPr>
            <a:r>
              <a:rPr lang="es-MX" altLang="es-CO" sz="1400" b="1" dirty="0">
                <a:solidFill>
                  <a:srgbClr val="575756"/>
                </a:solidFill>
                <a:latin typeface="Century Gothic" panose="020B0502020202020204" pitchFamily="34" charset="0"/>
              </a:rPr>
              <a:t>Definir si La Santé cuenta con la capacidad para extenderse a otras categorías sin perder su salud de marca; </a:t>
            </a:r>
            <a:r>
              <a:rPr lang="es-MX" altLang="es-CO" sz="1400" i="1" dirty="0">
                <a:solidFill>
                  <a:srgbClr val="575756"/>
                </a:solidFill>
                <a:latin typeface="Century Gothic" panose="020B0502020202020204" pitchFamily="34" charset="0"/>
              </a:rPr>
              <a:t>estableciendo el alcance actual de La Santé como marca e identificando las categorías y segmentos que pueden ampararse en la misma sin perder coherencia.</a:t>
            </a:r>
          </a:p>
        </p:txBody>
      </p:sp>
      <p:sp>
        <p:nvSpPr>
          <p:cNvPr id="4" name="Text Box 4">
            <a:extLst>
              <a:ext uri="{FF2B5EF4-FFF2-40B4-BE49-F238E27FC236}">
                <a16:creationId xmlns:a16="http://schemas.microsoft.com/office/drawing/2014/main" id="{3A0CB19B-349D-077F-6D83-3DF7C862ABE9}"/>
              </a:ext>
            </a:extLst>
          </p:cNvPr>
          <p:cNvSpPr txBox="1">
            <a:spLocks noChangeArrowheads="1"/>
          </p:cNvSpPr>
          <p:nvPr/>
        </p:nvSpPr>
        <p:spPr bwMode="auto">
          <a:xfrm>
            <a:off x="204951" y="3374657"/>
            <a:ext cx="2353522" cy="342860"/>
          </a:xfrm>
          <a:prstGeom prst="roundRect">
            <a:avLst/>
          </a:prstGeom>
          <a:solidFill>
            <a:srgbClr val="162B60"/>
          </a:solidFill>
          <a:ln>
            <a:noFill/>
          </a:ln>
          <a:effectLst/>
          <a:scene3d>
            <a:camera prst="orthographicFront">
              <a:rot lat="0" lon="0" rev="0"/>
            </a:camera>
            <a:lightRig rig="balanced" dir="t">
              <a:rot lat="0" lon="0" rev="8700000"/>
            </a:lightRig>
          </a:scene3d>
          <a:sp3d/>
        </p:spPr>
        <p:txBody>
          <a:bodyPr wrap="square">
            <a:spAutoFit/>
          </a:bodyPr>
          <a:lstStyle>
            <a:lvl1pPr marL="268288" indent="-268288"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lnSpc>
                <a:spcPct val="110000"/>
              </a:lnSpc>
              <a:buSzPct val="150000"/>
            </a:pPr>
            <a:r>
              <a:rPr lang="es-CO" sz="1400" b="1" i="1" dirty="0">
                <a:solidFill>
                  <a:schemeClr val="bg1"/>
                </a:solidFill>
                <a:latin typeface="Century Gothic" panose="020B0502020202020204" pitchFamily="34" charset="0"/>
              </a:rPr>
              <a:t>Salud de marca</a:t>
            </a:r>
          </a:p>
        </p:txBody>
      </p:sp>
      <p:sp>
        <p:nvSpPr>
          <p:cNvPr id="5" name="Text Box 4">
            <a:extLst>
              <a:ext uri="{FF2B5EF4-FFF2-40B4-BE49-F238E27FC236}">
                <a16:creationId xmlns:a16="http://schemas.microsoft.com/office/drawing/2014/main" id="{7C742FF8-1F7C-EBE8-AD60-23488A19058B}"/>
              </a:ext>
            </a:extLst>
          </p:cNvPr>
          <p:cNvSpPr txBox="1">
            <a:spLocks noChangeArrowheads="1"/>
          </p:cNvSpPr>
          <p:nvPr/>
        </p:nvSpPr>
        <p:spPr bwMode="auto">
          <a:xfrm>
            <a:off x="392409" y="3809959"/>
            <a:ext cx="8292690" cy="2462213"/>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CO"/>
            </a:defPPr>
            <a:lvl1pPr marL="268288" indent="-268288" algn="just">
              <a:buFontTx/>
              <a:buBlip>
                <a:blip r:embed="rId2"/>
              </a:buBlip>
              <a:defRPr sz="1500">
                <a:solidFill>
                  <a:schemeClr val="bg2">
                    <a:lumMod val="25000"/>
                  </a:schemeClr>
                </a:solidFill>
                <a:latin typeface="Calibri" pitchFamily="34" charset="0"/>
                <a:ea typeface="MS PGothic" pitchFamily="34" charset="-128"/>
              </a:defRPr>
            </a:lvl1pPr>
          </a:lstStyle>
          <a:p>
            <a:pPr marL="176213" indent="-176213">
              <a:buFont typeface="Arial" panose="020B0604020202020204" pitchFamily="34" charset="0"/>
              <a:buChar char="•"/>
            </a:pPr>
            <a:r>
              <a:rPr lang="es-MX" altLang="es-CO" sz="1400" b="1" i="1" dirty="0">
                <a:solidFill>
                  <a:srgbClr val="575756"/>
                </a:solidFill>
                <a:latin typeface="Century Gothic" panose="020B0502020202020204" pitchFamily="34" charset="0"/>
              </a:rPr>
              <a:t>Gestionar la estrategia de salud de marca La Santé</a:t>
            </a:r>
            <a:r>
              <a:rPr lang="es-MX" altLang="es-CO" sz="1400" i="1" dirty="0">
                <a:solidFill>
                  <a:srgbClr val="575756"/>
                </a:solidFill>
                <a:latin typeface="Century Gothic" panose="020B0502020202020204" pitchFamily="34" charset="0"/>
              </a:rPr>
              <a:t>; diagnosticando su desempeño en los pilares de familiaridad, posicionamiento, valor percibido y fidelidad.</a:t>
            </a:r>
          </a:p>
          <a:p>
            <a:pPr marL="0" indent="0">
              <a:buNone/>
            </a:pPr>
            <a:endParaRPr lang="es-MX" altLang="es-CO" sz="1400" i="1" dirty="0">
              <a:solidFill>
                <a:srgbClr val="575756"/>
              </a:solidFill>
              <a:latin typeface="Century Gothic" panose="020B0502020202020204" pitchFamily="34" charset="0"/>
            </a:endParaRPr>
          </a:p>
          <a:p>
            <a:pPr marL="176213" indent="-176213">
              <a:buFont typeface="Arial" panose="020B0604020202020204" pitchFamily="34" charset="0"/>
              <a:buChar char="•"/>
            </a:pPr>
            <a:r>
              <a:rPr lang="es-MX" altLang="es-CO" sz="1400" b="1" i="1" dirty="0">
                <a:solidFill>
                  <a:srgbClr val="575756"/>
                </a:solidFill>
                <a:latin typeface="Century Gothic" panose="020B0502020202020204" pitchFamily="34" charset="0"/>
              </a:rPr>
              <a:t>Aprovechar oportunidad de apropiarse de beneficios relevantes en la categoría, descuidados o no aprovechados por la competencia</a:t>
            </a:r>
            <a:r>
              <a:rPr lang="es-MX" altLang="es-CO" sz="1400" i="1" dirty="0">
                <a:solidFill>
                  <a:srgbClr val="575756"/>
                </a:solidFill>
                <a:latin typeface="Century Gothic" panose="020B0502020202020204" pitchFamily="34" charset="0"/>
              </a:rPr>
              <a:t>; identificando el posicionamiento de la marca frente a los drivers de la categoría.</a:t>
            </a:r>
          </a:p>
          <a:p>
            <a:pPr marL="0" indent="0">
              <a:buNone/>
            </a:pPr>
            <a:endParaRPr lang="es-MX" altLang="es-CO" sz="1400" i="1" dirty="0">
              <a:solidFill>
                <a:srgbClr val="575756"/>
              </a:solidFill>
              <a:latin typeface="Century Gothic" panose="020B0502020202020204" pitchFamily="34" charset="0"/>
            </a:endParaRPr>
          </a:p>
          <a:p>
            <a:pPr marL="176213" indent="-176213">
              <a:buFont typeface="Arial" panose="020B0604020202020204" pitchFamily="34" charset="0"/>
              <a:buChar char="•"/>
            </a:pPr>
            <a:r>
              <a:rPr lang="es-MX" altLang="es-CO" sz="1400" b="1" i="1" dirty="0">
                <a:solidFill>
                  <a:srgbClr val="575756"/>
                </a:solidFill>
                <a:latin typeface="Century Gothic" panose="020B0502020202020204" pitchFamily="34" charset="0"/>
              </a:rPr>
              <a:t>Diseñar o ajustar la propuesta de valor de la marca soportada en beneficios funcionales, emocionales y de autoexpresión para la marca La Santé que apoye la gestión comercial y de mercadeo</a:t>
            </a:r>
            <a:r>
              <a:rPr lang="es-MX" altLang="es-CO" sz="1400" i="1" dirty="0">
                <a:solidFill>
                  <a:srgbClr val="575756"/>
                </a:solidFill>
                <a:latin typeface="Century Gothic" panose="020B0502020202020204" pitchFamily="34" charset="0"/>
              </a:rPr>
              <a:t>; identificando los drivers emergentes, dominantes y residuales de la categoría.</a:t>
            </a:r>
          </a:p>
        </p:txBody>
      </p:sp>
      <p:pic>
        <p:nvPicPr>
          <p:cNvPr id="18" name="Imagen 17">
            <a:extLst>
              <a:ext uri="{FF2B5EF4-FFF2-40B4-BE49-F238E27FC236}">
                <a16:creationId xmlns:a16="http://schemas.microsoft.com/office/drawing/2014/main" id="{74F62D86-FEC2-C785-A9EA-2A75629C02A3}"/>
              </a:ext>
            </a:extLst>
          </p:cNvPr>
          <p:cNvPicPr>
            <a:picLocks noChangeAspect="1"/>
          </p:cNvPicPr>
          <p:nvPr/>
        </p:nvPicPr>
        <p:blipFill>
          <a:blip r:embed="rId3"/>
          <a:stretch>
            <a:fillRect/>
          </a:stretch>
        </p:blipFill>
        <p:spPr>
          <a:xfrm>
            <a:off x="8798795" y="2677986"/>
            <a:ext cx="3123599" cy="2079062"/>
          </a:xfrm>
          <a:prstGeom prst="roundRect">
            <a:avLst/>
          </a:prstGeom>
          <a:effectLst>
            <a:glow rad="63500">
              <a:schemeClr val="accent3">
                <a:satMod val="175000"/>
                <a:alpha val="40000"/>
              </a:schemeClr>
            </a:glow>
          </a:effectLst>
        </p:spPr>
      </p:pic>
    </p:spTree>
    <p:extLst>
      <p:ext uri="{BB962C8B-B14F-4D97-AF65-F5344CB8AC3E}">
        <p14:creationId xmlns:p14="http://schemas.microsoft.com/office/powerpoint/2010/main" val="2238732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2EBFF67-DCB8-3C32-7EF8-339DCE39C24F}"/>
              </a:ext>
            </a:extLst>
          </p:cNvPr>
          <p:cNvSpPr>
            <a:spLocks noGrp="1"/>
          </p:cNvSpPr>
          <p:nvPr>
            <p:ph type="sldNum" sz="quarter" idx="12"/>
          </p:nvPr>
        </p:nvSpPr>
        <p:spPr>
          <a:xfrm>
            <a:off x="9448800" y="6479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Elipse 2">
            <a:extLst>
              <a:ext uri="{FF2B5EF4-FFF2-40B4-BE49-F238E27FC236}">
                <a16:creationId xmlns:a16="http://schemas.microsoft.com/office/drawing/2014/main" id="{D9EC26DD-FC52-3C96-16BC-E27B6AA7C6BA}"/>
              </a:ext>
            </a:extLst>
          </p:cNvPr>
          <p:cNvSpPr/>
          <p:nvPr/>
        </p:nvSpPr>
        <p:spPr>
          <a:xfrm>
            <a:off x="7005310" y="2012242"/>
            <a:ext cx="746413" cy="746413"/>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 name="Text Box 22">
            <a:extLst>
              <a:ext uri="{FF2B5EF4-FFF2-40B4-BE49-F238E27FC236}">
                <a16:creationId xmlns:a16="http://schemas.microsoft.com/office/drawing/2014/main" id="{0169E2DE-5289-4AC1-C54E-5BEF137A06E1}"/>
              </a:ext>
            </a:extLst>
          </p:cNvPr>
          <p:cNvSpPr txBox="1">
            <a:spLocks noChangeArrowheads="1"/>
          </p:cNvSpPr>
          <p:nvPr/>
        </p:nvSpPr>
        <p:spPr bwMode="auto">
          <a:xfrm>
            <a:off x="111836" y="747471"/>
            <a:ext cx="11527714" cy="771577"/>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hangingPunct="0">
              <a:defRPr sz="2000">
                <a:solidFill>
                  <a:schemeClr val="tx1"/>
                </a:solidFill>
                <a:latin typeface="Arial" charset="0"/>
              </a:defRPr>
            </a:lvl6pPr>
            <a:lvl7pPr eaLnBrk="0" hangingPunct="0">
              <a:defRPr sz="2000">
                <a:solidFill>
                  <a:schemeClr val="tx1"/>
                </a:solidFill>
                <a:latin typeface="Arial" charset="0"/>
              </a:defRPr>
            </a:lvl7pPr>
            <a:lvl8pPr eaLnBrk="0" hangingPunct="0">
              <a:defRPr sz="2000">
                <a:solidFill>
                  <a:schemeClr val="tx1"/>
                </a:solidFill>
                <a:latin typeface="Arial" charset="0"/>
              </a:defRPr>
            </a:lvl8pPr>
            <a:lvl9pPr eaLnBrk="0" hangingPunct="0">
              <a:defRPr sz="2000">
                <a:solidFill>
                  <a:schemeClr val="tx1"/>
                </a:solidFill>
                <a:latin typeface="Arial"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altLang="es-MX" sz="1400" b="1" i="1"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¿Qué es el valor de la marca? (Salud de marca)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altLang="es-MX" sz="14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El valor de la marca fue definido: como los activos (o pasivos) vinculados al nombre y símbolo de la marca que se incorporan                  (o sustraen) al producto o servicio. Estos activos pueden agruparse en cuatro dimensiones:</a:t>
            </a:r>
          </a:p>
        </p:txBody>
      </p:sp>
      <p:sp>
        <p:nvSpPr>
          <p:cNvPr id="5" name="Elipse 4">
            <a:extLst>
              <a:ext uri="{FF2B5EF4-FFF2-40B4-BE49-F238E27FC236}">
                <a16:creationId xmlns:a16="http://schemas.microsoft.com/office/drawing/2014/main" id="{EDE2DB5A-49A8-6280-92D2-04AB5A7D58D8}"/>
              </a:ext>
            </a:extLst>
          </p:cNvPr>
          <p:cNvSpPr/>
          <p:nvPr/>
        </p:nvSpPr>
        <p:spPr>
          <a:xfrm>
            <a:off x="1836558" y="2034064"/>
            <a:ext cx="746413" cy="746413"/>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6" name="Gráfico 5" descr="Cerebro izquierdo contorno">
            <a:extLst>
              <a:ext uri="{FF2B5EF4-FFF2-40B4-BE49-F238E27FC236}">
                <a16:creationId xmlns:a16="http://schemas.microsoft.com/office/drawing/2014/main" id="{E4EA7048-FF63-C898-A26B-30188F41243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6558" y="2056650"/>
            <a:ext cx="716848" cy="716848"/>
          </a:xfrm>
          <a:prstGeom prst="rect">
            <a:avLst/>
          </a:prstGeom>
        </p:spPr>
      </p:pic>
      <p:sp>
        <p:nvSpPr>
          <p:cNvPr id="7" name="Text Box 5">
            <a:extLst>
              <a:ext uri="{FF2B5EF4-FFF2-40B4-BE49-F238E27FC236}">
                <a16:creationId xmlns:a16="http://schemas.microsoft.com/office/drawing/2014/main" id="{FB34E9E9-4FAC-0232-CA9A-FB5C7BD19978}"/>
              </a:ext>
            </a:extLst>
          </p:cNvPr>
          <p:cNvSpPr txBox="1">
            <a:spLocks noChangeArrowheads="1"/>
          </p:cNvSpPr>
          <p:nvPr/>
        </p:nvSpPr>
        <p:spPr bwMode="auto">
          <a:xfrm>
            <a:off x="965023" y="2880537"/>
            <a:ext cx="2459919" cy="307754"/>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FAMILIARIDAD</a:t>
            </a:r>
          </a:p>
        </p:txBody>
      </p:sp>
      <p:sp>
        <p:nvSpPr>
          <p:cNvPr id="8" name="CuadroTexto 7">
            <a:extLst>
              <a:ext uri="{FF2B5EF4-FFF2-40B4-BE49-F238E27FC236}">
                <a16:creationId xmlns:a16="http://schemas.microsoft.com/office/drawing/2014/main" id="{9BEF6F13-B785-F112-866F-5541CBE96B9B}"/>
              </a:ext>
            </a:extLst>
          </p:cNvPr>
          <p:cNvSpPr txBox="1"/>
          <p:nvPr/>
        </p:nvSpPr>
        <p:spPr>
          <a:xfrm>
            <a:off x="1073092" y="3863720"/>
            <a:ext cx="2243781" cy="1612493"/>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schemeClr val="tx1">
                    <a:lumMod val="75000"/>
                    <a:lumOff val="25000"/>
                  </a:schemeClr>
                </a:solidFill>
                <a:effectLst/>
                <a:uLnTx/>
                <a:uFillTx/>
                <a:latin typeface="Century Gothic" panose="020B0502020202020204" pitchFamily="34" charset="0"/>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TOM</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Conocimiento espontáneo</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Conocimiento total</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Conciencia publicitaria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Compra alguna vez</a:t>
            </a:r>
          </a:p>
        </p:txBody>
      </p:sp>
      <p:grpSp>
        <p:nvGrpSpPr>
          <p:cNvPr id="9" name="Grupo 8">
            <a:extLst>
              <a:ext uri="{FF2B5EF4-FFF2-40B4-BE49-F238E27FC236}">
                <a16:creationId xmlns:a16="http://schemas.microsoft.com/office/drawing/2014/main" id="{C04A8B1F-4132-C127-D853-A5B71E16DB34}"/>
              </a:ext>
            </a:extLst>
          </p:cNvPr>
          <p:cNvGrpSpPr/>
          <p:nvPr/>
        </p:nvGrpSpPr>
        <p:grpSpPr>
          <a:xfrm>
            <a:off x="4440279" y="2041044"/>
            <a:ext cx="746413" cy="746413"/>
            <a:chOff x="3749675" y="2626677"/>
            <a:chExt cx="466403" cy="466403"/>
          </a:xfrm>
        </p:grpSpPr>
        <p:sp>
          <p:nvSpPr>
            <p:cNvPr id="10" name="Elipse 9">
              <a:extLst>
                <a:ext uri="{FF2B5EF4-FFF2-40B4-BE49-F238E27FC236}">
                  <a16:creationId xmlns:a16="http://schemas.microsoft.com/office/drawing/2014/main" id="{E641E256-ADCB-57FF-1FD6-DF4550B94B3E}"/>
                </a:ext>
              </a:extLst>
            </p:cNvPr>
            <p:cNvSpPr/>
            <p:nvPr/>
          </p:nvSpPr>
          <p:spPr>
            <a:xfrm>
              <a:off x="3749675" y="2626677"/>
              <a:ext cx="466403" cy="46640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1" name="Gráfico 10" descr="Imagen contorno">
              <a:extLst>
                <a:ext uri="{FF2B5EF4-FFF2-40B4-BE49-F238E27FC236}">
                  <a16:creationId xmlns:a16="http://schemas.microsoft.com/office/drawing/2014/main" id="{A3D4AD68-71F7-F361-155C-8926A1A50C0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4600" y="2662810"/>
              <a:ext cx="385192" cy="385192"/>
            </a:xfrm>
            <a:prstGeom prst="rect">
              <a:avLst/>
            </a:prstGeom>
          </p:spPr>
        </p:pic>
      </p:grpSp>
      <p:sp>
        <p:nvSpPr>
          <p:cNvPr id="12" name="Text Box 5">
            <a:extLst>
              <a:ext uri="{FF2B5EF4-FFF2-40B4-BE49-F238E27FC236}">
                <a16:creationId xmlns:a16="http://schemas.microsoft.com/office/drawing/2014/main" id="{E45FEF2D-D016-CC35-B388-73C1271BE4E3}"/>
              </a:ext>
            </a:extLst>
          </p:cNvPr>
          <p:cNvSpPr txBox="1">
            <a:spLocks noChangeArrowheads="1"/>
          </p:cNvSpPr>
          <p:nvPr/>
        </p:nvSpPr>
        <p:spPr bwMode="auto">
          <a:xfrm>
            <a:off x="3583526" y="2788204"/>
            <a:ext cx="2459919" cy="492420"/>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ASOCIACIONES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MENTALES</a:t>
            </a:r>
          </a:p>
        </p:txBody>
      </p:sp>
      <p:pic>
        <p:nvPicPr>
          <p:cNvPr id="13" name="Gráfico 12" descr="Comentario con corazón contorno">
            <a:extLst>
              <a:ext uri="{FF2B5EF4-FFF2-40B4-BE49-F238E27FC236}">
                <a16:creationId xmlns:a16="http://schemas.microsoft.com/office/drawing/2014/main" id="{38B1DF20-E344-B8C0-8762-4285CF2FD07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7217" y="2073520"/>
            <a:ext cx="691433" cy="691433"/>
          </a:xfrm>
          <a:prstGeom prst="rect">
            <a:avLst/>
          </a:prstGeom>
        </p:spPr>
      </p:pic>
      <p:grpSp>
        <p:nvGrpSpPr>
          <p:cNvPr id="14" name="Grupo 13">
            <a:extLst>
              <a:ext uri="{FF2B5EF4-FFF2-40B4-BE49-F238E27FC236}">
                <a16:creationId xmlns:a16="http://schemas.microsoft.com/office/drawing/2014/main" id="{FC7ABCEE-6157-1374-1F7F-A5BE683DCBA9}"/>
              </a:ext>
            </a:extLst>
          </p:cNvPr>
          <p:cNvGrpSpPr/>
          <p:nvPr/>
        </p:nvGrpSpPr>
        <p:grpSpPr>
          <a:xfrm>
            <a:off x="9738488" y="2042531"/>
            <a:ext cx="746413" cy="746413"/>
            <a:chOff x="9007476" y="2628164"/>
            <a:chExt cx="466403" cy="466403"/>
          </a:xfrm>
        </p:grpSpPr>
        <p:sp>
          <p:nvSpPr>
            <p:cNvPr id="15" name="Elipse 14">
              <a:extLst>
                <a:ext uri="{FF2B5EF4-FFF2-40B4-BE49-F238E27FC236}">
                  <a16:creationId xmlns:a16="http://schemas.microsoft.com/office/drawing/2014/main" id="{CA5E26B4-866E-107D-A150-4A9E9012507C}"/>
                </a:ext>
              </a:extLst>
            </p:cNvPr>
            <p:cNvSpPr/>
            <p:nvPr/>
          </p:nvSpPr>
          <p:spPr>
            <a:xfrm>
              <a:off x="9007476" y="2628164"/>
              <a:ext cx="466403" cy="466403"/>
            </a:xfrm>
            <a:prstGeom prst="ellipse">
              <a:avLst/>
            </a:prstGeom>
            <a:solidFill>
              <a:srgbClr val="225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6" name="Gráfico 15" descr="Corazón contorno">
              <a:extLst>
                <a:ext uri="{FF2B5EF4-FFF2-40B4-BE49-F238E27FC236}">
                  <a16:creationId xmlns:a16="http://schemas.microsoft.com/office/drawing/2014/main" id="{58E16434-3593-4108-6190-18E60581DA3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50865" y="2692400"/>
              <a:ext cx="387176" cy="387176"/>
            </a:xfrm>
            <a:prstGeom prst="rect">
              <a:avLst/>
            </a:prstGeom>
          </p:spPr>
        </p:pic>
      </p:grpSp>
      <p:sp>
        <p:nvSpPr>
          <p:cNvPr id="17" name="Text Box 5">
            <a:extLst>
              <a:ext uri="{FF2B5EF4-FFF2-40B4-BE49-F238E27FC236}">
                <a16:creationId xmlns:a16="http://schemas.microsoft.com/office/drawing/2014/main" id="{62DCC650-6334-17E0-4296-2C510BF420F2}"/>
              </a:ext>
            </a:extLst>
          </p:cNvPr>
          <p:cNvSpPr txBox="1">
            <a:spLocks noChangeArrowheads="1"/>
          </p:cNvSpPr>
          <p:nvPr/>
        </p:nvSpPr>
        <p:spPr bwMode="auto">
          <a:xfrm>
            <a:off x="9144378" y="2880537"/>
            <a:ext cx="1934633" cy="307754"/>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FIDELIDAD</a:t>
            </a:r>
          </a:p>
        </p:txBody>
      </p:sp>
      <p:sp>
        <p:nvSpPr>
          <p:cNvPr id="18" name="Text Box 17">
            <a:extLst>
              <a:ext uri="{FF2B5EF4-FFF2-40B4-BE49-F238E27FC236}">
                <a16:creationId xmlns:a16="http://schemas.microsoft.com/office/drawing/2014/main" id="{60383972-2251-CAC3-6B7A-3CCD9AB3C574}"/>
              </a:ext>
            </a:extLst>
          </p:cNvPr>
          <p:cNvSpPr txBox="1">
            <a:spLocks noChangeArrowheads="1"/>
          </p:cNvSpPr>
          <p:nvPr/>
        </p:nvSpPr>
        <p:spPr bwMode="auto">
          <a:xfrm>
            <a:off x="3324314" y="6031334"/>
            <a:ext cx="484187"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B2B2B2">
                    <a:lumMod val="50000"/>
                  </a:srgbClr>
                </a:solidFill>
                <a:effectLst/>
                <a:uLnTx/>
                <a:uFillTx/>
                <a:latin typeface="Century Gothic" panose="020B0502020202020204" pitchFamily="34" charset="0"/>
                <a:ea typeface="+mn-ea"/>
                <a:cs typeface="+mn-cs"/>
              </a:rPr>
              <a:t>+</a:t>
            </a:r>
          </a:p>
        </p:txBody>
      </p:sp>
      <p:sp>
        <p:nvSpPr>
          <p:cNvPr id="19" name="Text Box 19">
            <a:extLst>
              <a:ext uri="{FF2B5EF4-FFF2-40B4-BE49-F238E27FC236}">
                <a16:creationId xmlns:a16="http://schemas.microsoft.com/office/drawing/2014/main" id="{C3633F01-3AD0-400E-3CAF-6B45668287FF}"/>
              </a:ext>
            </a:extLst>
          </p:cNvPr>
          <p:cNvSpPr txBox="1">
            <a:spLocks noChangeArrowheads="1"/>
          </p:cNvSpPr>
          <p:nvPr/>
        </p:nvSpPr>
        <p:spPr bwMode="auto">
          <a:xfrm>
            <a:off x="8218107" y="6050384"/>
            <a:ext cx="484188"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5F5F5F"/>
                </a:solidFill>
                <a:effectLst/>
                <a:uLnTx/>
                <a:uFillTx/>
                <a:latin typeface="Century Gothic" panose="020B0502020202020204" pitchFamily="34" charset="0"/>
                <a:ea typeface="+mn-ea"/>
                <a:cs typeface="+mn-cs"/>
              </a:rPr>
              <a:t>=</a:t>
            </a:r>
          </a:p>
        </p:txBody>
      </p:sp>
      <p:sp>
        <p:nvSpPr>
          <p:cNvPr id="20" name="Text Box 15">
            <a:extLst>
              <a:ext uri="{FF2B5EF4-FFF2-40B4-BE49-F238E27FC236}">
                <a16:creationId xmlns:a16="http://schemas.microsoft.com/office/drawing/2014/main" id="{FA9BFD1C-6E43-B08E-AA99-B715FF017DAA}"/>
              </a:ext>
            </a:extLst>
          </p:cNvPr>
          <p:cNvSpPr txBox="1">
            <a:spLocks noChangeArrowheads="1"/>
          </p:cNvSpPr>
          <p:nvPr/>
        </p:nvSpPr>
        <p:spPr bwMode="auto">
          <a:xfrm>
            <a:off x="6434505" y="6060989"/>
            <a:ext cx="1735213" cy="333754"/>
          </a:xfrm>
          <a:prstGeom prst="rect">
            <a:avLst/>
          </a:prstGeom>
          <a:solidFill>
            <a:srgbClr val="7F7F7F"/>
          </a:solidFill>
          <a:ln>
            <a:noFill/>
          </a:ln>
        </p:spPr>
        <p:txBody>
          <a:bodyPr wrap="square"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Diferenciación</a:t>
            </a:r>
          </a:p>
        </p:txBody>
      </p:sp>
      <p:sp>
        <p:nvSpPr>
          <p:cNvPr id="21" name="Text Box 16">
            <a:extLst>
              <a:ext uri="{FF2B5EF4-FFF2-40B4-BE49-F238E27FC236}">
                <a16:creationId xmlns:a16="http://schemas.microsoft.com/office/drawing/2014/main" id="{40128DE8-2090-C1B6-8D3C-FBE6C26E28D1}"/>
              </a:ext>
            </a:extLst>
          </p:cNvPr>
          <p:cNvSpPr txBox="1">
            <a:spLocks noChangeArrowheads="1"/>
          </p:cNvSpPr>
          <p:nvPr/>
        </p:nvSpPr>
        <p:spPr bwMode="auto">
          <a:xfrm>
            <a:off x="9109682" y="6075338"/>
            <a:ext cx="2033588" cy="333754"/>
          </a:xfrm>
          <a:prstGeom prst="rect">
            <a:avLst/>
          </a:prstGeom>
          <a:solidFill>
            <a:srgbClr val="2E768E"/>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Desempeño</a:t>
            </a:r>
          </a:p>
        </p:txBody>
      </p:sp>
      <p:sp>
        <p:nvSpPr>
          <p:cNvPr id="22" name="Text Box 13">
            <a:extLst>
              <a:ext uri="{FF2B5EF4-FFF2-40B4-BE49-F238E27FC236}">
                <a16:creationId xmlns:a16="http://schemas.microsoft.com/office/drawing/2014/main" id="{297757B9-2F3A-D097-C966-D788026793E1}"/>
              </a:ext>
            </a:extLst>
          </p:cNvPr>
          <p:cNvSpPr txBox="1">
            <a:spLocks noChangeArrowheads="1"/>
          </p:cNvSpPr>
          <p:nvPr/>
        </p:nvSpPr>
        <p:spPr bwMode="auto">
          <a:xfrm>
            <a:off x="1285839" y="6075338"/>
            <a:ext cx="1847850" cy="333754"/>
          </a:xfrm>
          <a:prstGeom prst="rect">
            <a:avLst/>
          </a:prstGeom>
          <a:solidFill>
            <a:srgbClr val="7F7F7F"/>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Identificación</a:t>
            </a:r>
          </a:p>
        </p:txBody>
      </p:sp>
      <p:sp>
        <p:nvSpPr>
          <p:cNvPr id="23" name="Text Box 14">
            <a:extLst>
              <a:ext uri="{FF2B5EF4-FFF2-40B4-BE49-F238E27FC236}">
                <a16:creationId xmlns:a16="http://schemas.microsoft.com/office/drawing/2014/main" id="{B2E34DDE-4348-BFB2-CE1C-47453F90567F}"/>
              </a:ext>
            </a:extLst>
          </p:cNvPr>
          <p:cNvSpPr txBox="1">
            <a:spLocks noChangeArrowheads="1"/>
          </p:cNvSpPr>
          <p:nvPr/>
        </p:nvSpPr>
        <p:spPr bwMode="auto">
          <a:xfrm>
            <a:off x="3905136" y="6075338"/>
            <a:ext cx="1846262" cy="333754"/>
          </a:xfrm>
          <a:prstGeom prst="rect">
            <a:avLst/>
          </a:prstGeom>
          <a:solidFill>
            <a:srgbClr val="7F7F7F"/>
          </a:solidFill>
          <a:ln>
            <a:noFill/>
          </a:ln>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l" defTabSz="866775" rtl="0" eaLnBrk="1" fontAlgn="auto" latinLnBrk="0" hangingPunct="1">
              <a:lnSpc>
                <a:spcPct val="100000"/>
              </a:lnSpc>
              <a:spcBef>
                <a:spcPct val="50000"/>
              </a:spcBef>
              <a:spcAft>
                <a:spcPts val="0"/>
              </a:spcAft>
              <a:buClrTx/>
              <a:buSzTx/>
              <a:buFontTx/>
              <a:buNone/>
              <a:tabLst/>
              <a:defRPr/>
            </a:pPr>
            <a:r>
              <a:rPr kumimoji="0" lang="es-CO" altLang="es-MX"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Posicionamiento</a:t>
            </a:r>
          </a:p>
        </p:txBody>
      </p:sp>
      <p:sp>
        <p:nvSpPr>
          <p:cNvPr id="24" name="Text Box 17">
            <a:extLst>
              <a:ext uri="{FF2B5EF4-FFF2-40B4-BE49-F238E27FC236}">
                <a16:creationId xmlns:a16="http://schemas.microsoft.com/office/drawing/2014/main" id="{CB8B8AA5-9B7E-22B4-5758-ACA6724602EF}"/>
              </a:ext>
            </a:extLst>
          </p:cNvPr>
          <p:cNvSpPr txBox="1">
            <a:spLocks noChangeArrowheads="1"/>
          </p:cNvSpPr>
          <p:nvPr/>
        </p:nvSpPr>
        <p:spPr bwMode="auto">
          <a:xfrm>
            <a:off x="5861698" y="6040859"/>
            <a:ext cx="484187" cy="4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85" tIns="43343" rIns="86685" bIns="43343">
            <a:spAutoFit/>
          </a:bodyPr>
          <a:lstStyle>
            <a:lvl1pPr defTabSz="866775">
              <a:defRPr sz="3200">
                <a:solidFill>
                  <a:schemeClr val="tx1"/>
                </a:solidFill>
                <a:latin typeface="Arial" charset="0"/>
              </a:defRPr>
            </a:lvl1pPr>
            <a:lvl2pPr defTabSz="866775">
              <a:defRPr sz="2800">
                <a:solidFill>
                  <a:schemeClr val="tx1"/>
                </a:solidFill>
                <a:latin typeface="Arial" charset="0"/>
              </a:defRPr>
            </a:lvl2pPr>
            <a:lvl3pPr defTabSz="866775">
              <a:defRPr sz="2400">
                <a:solidFill>
                  <a:schemeClr val="tx1"/>
                </a:solidFill>
                <a:latin typeface="Arial" charset="0"/>
              </a:defRPr>
            </a:lvl3pPr>
            <a:lvl4pPr defTabSz="866775">
              <a:defRPr sz="2000">
                <a:solidFill>
                  <a:schemeClr val="tx1"/>
                </a:solidFill>
                <a:latin typeface="Arial" charset="0"/>
              </a:defRPr>
            </a:lvl4pPr>
            <a:lvl5pPr defTabSz="866775">
              <a:defRPr sz="2000">
                <a:solidFill>
                  <a:schemeClr val="tx1"/>
                </a:solidFill>
                <a:latin typeface="Arial" charset="0"/>
              </a:defRPr>
            </a:lvl5pPr>
            <a:lvl6pPr defTabSz="866775" eaLnBrk="0" hangingPunct="0">
              <a:defRPr sz="2000">
                <a:solidFill>
                  <a:schemeClr val="tx1"/>
                </a:solidFill>
                <a:latin typeface="Arial" charset="0"/>
              </a:defRPr>
            </a:lvl6pPr>
            <a:lvl7pPr defTabSz="866775" eaLnBrk="0" hangingPunct="0">
              <a:defRPr sz="2000">
                <a:solidFill>
                  <a:schemeClr val="tx1"/>
                </a:solidFill>
                <a:latin typeface="Arial" charset="0"/>
              </a:defRPr>
            </a:lvl7pPr>
            <a:lvl8pPr defTabSz="866775" eaLnBrk="0" hangingPunct="0">
              <a:defRPr sz="2000">
                <a:solidFill>
                  <a:schemeClr val="tx1"/>
                </a:solidFill>
                <a:latin typeface="Arial" charset="0"/>
              </a:defRPr>
            </a:lvl8pPr>
            <a:lvl9pPr defTabSz="866775" eaLnBrk="0" hangingPunct="0">
              <a:defRPr sz="2000">
                <a:solidFill>
                  <a:schemeClr val="tx1"/>
                </a:solidFill>
                <a:latin typeface="Arial" charset="0"/>
              </a:defRPr>
            </a:lvl9pPr>
          </a:lstStyle>
          <a:p>
            <a:pPr marL="0" marR="0" lvl="0" indent="0" algn="ctr" defTabSz="866775" rtl="0" eaLnBrk="1" fontAlgn="auto" latinLnBrk="0" hangingPunct="1">
              <a:lnSpc>
                <a:spcPct val="100000"/>
              </a:lnSpc>
              <a:spcBef>
                <a:spcPct val="50000"/>
              </a:spcBef>
              <a:spcAft>
                <a:spcPts val="0"/>
              </a:spcAft>
              <a:buClrTx/>
              <a:buSzTx/>
              <a:buFontTx/>
              <a:buNone/>
              <a:tabLst/>
              <a:defRPr/>
            </a:pPr>
            <a:r>
              <a:rPr kumimoji="0" lang="es-CO" altLang="es-MX" sz="2300" b="1" i="0" u="none" strike="noStrike" kern="1200" cap="none" spc="0" normalizeH="0" baseline="0" noProof="0" dirty="0">
                <a:ln>
                  <a:noFill/>
                </a:ln>
                <a:solidFill>
                  <a:srgbClr val="B2B2B2">
                    <a:lumMod val="50000"/>
                  </a:srgbClr>
                </a:solidFill>
                <a:effectLst/>
                <a:uLnTx/>
                <a:uFillTx/>
                <a:latin typeface="Century Gothic" panose="020B0502020202020204" pitchFamily="34" charset="0"/>
                <a:ea typeface="+mn-ea"/>
                <a:cs typeface="+mn-cs"/>
              </a:rPr>
              <a:t>+</a:t>
            </a:r>
          </a:p>
        </p:txBody>
      </p:sp>
      <p:sp>
        <p:nvSpPr>
          <p:cNvPr id="25" name="CuadroTexto 24">
            <a:extLst>
              <a:ext uri="{FF2B5EF4-FFF2-40B4-BE49-F238E27FC236}">
                <a16:creationId xmlns:a16="http://schemas.microsoft.com/office/drawing/2014/main" id="{A0D77F37-57E7-D746-936A-4AA691A99143}"/>
              </a:ext>
            </a:extLst>
          </p:cNvPr>
          <p:cNvSpPr txBox="1"/>
          <p:nvPr/>
        </p:nvSpPr>
        <p:spPr>
          <a:xfrm>
            <a:off x="3656186" y="3849371"/>
            <a:ext cx="2581850" cy="1095428"/>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ES"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Índice de atracción</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ES"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Driver </a:t>
            </a: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Analysis</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Mapa de posicionamiento</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Perfil imagen de marca</a:t>
            </a:r>
          </a:p>
        </p:txBody>
      </p:sp>
      <p:sp>
        <p:nvSpPr>
          <p:cNvPr id="26" name="CuadroTexto 25">
            <a:extLst>
              <a:ext uri="{FF2B5EF4-FFF2-40B4-BE49-F238E27FC236}">
                <a16:creationId xmlns:a16="http://schemas.microsoft.com/office/drawing/2014/main" id="{0AFF7747-2A11-61E5-3D7C-218D6D57E6C4}"/>
              </a:ext>
            </a:extLst>
          </p:cNvPr>
          <p:cNvSpPr txBox="1"/>
          <p:nvPr/>
        </p:nvSpPr>
        <p:spPr>
          <a:xfrm>
            <a:off x="6310821" y="3849371"/>
            <a:ext cx="2163077" cy="977191"/>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0" marR="0" lvl="0" indent="0" algn="l"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Valor percibido de marca</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Precio</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Calidad</a:t>
            </a:r>
          </a:p>
          <a:p>
            <a:pPr marL="457200" marR="0" lvl="1"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sz="1000" b="0"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itchFamily="1" charset="-128"/>
                <a:cs typeface="+mn-cs"/>
              </a:rPr>
              <a:t>Confianza</a:t>
            </a:r>
          </a:p>
        </p:txBody>
      </p:sp>
      <p:sp>
        <p:nvSpPr>
          <p:cNvPr id="27" name="Text Box 5">
            <a:extLst>
              <a:ext uri="{FF2B5EF4-FFF2-40B4-BE49-F238E27FC236}">
                <a16:creationId xmlns:a16="http://schemas.microsoft.com/office/drawing/2014/main" id="{0A1EC04E-9FF5-6F65-2AE1-C0B95F84414C}"/>
              </a:ext>
            </a:extLst>
          </p:cNvPr>
          <p:cNvSpPr txBox="1">
            <a:spLocks noChangeArrowheads="1"/>
          </p:cNvSpPr>
          <p:nvPr/>
        </p:nvSpPr>
        <p:spPr bwMode="auto">
          <a:xfrm>
            <a:off x="6375617" y="2788204"/>
            <a:ext cx="1934633" cy="492420"/>
          </a:xfrm>
          <a:prstGeom prst="rect">
            <a:avLst/>
          </a:prstGeom>
          <a:noFill/>
          <a:ln w="9525">
            <a:noFill/>
            <a:miter lim="800000"/>
            <a:headEnd/>
            <a:tailEnd/>
          </a:ln>
        </p:spPr>
        <p:txBody>
          <a:bodyPr wrap="square" lIns="121899" tIns="60949" rIns="121899" bIns="60949">
            <a:spAutoFit/>
          </a:bodyPr>
          <a:lstStyle>
            <a:defPPr>
              <a:defRPr lang="es-CO"/>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575756"/>
                </a:solidFill>
                <a:effectLst/>
                <a:uLnTx/>
                <a:uFillTx/>
                <a:latin typeface="Century Gothic" panose="020B0502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404040"/>
                </a:solidFill>
                <a:effectLst/>
                <a:uLnTx/>
                <a:uFillTx/>
                <a:latin typeface="Century Gothic" panose="020B0502020202020204" pitchFamily="34" charset="0"/>
                <a:ea typeface="+mn-ea"/>
                <a:cs typeface="+mn-cs"/>
              </a:rPr>
              <a:t>VALOR PERCIBIDO DE MARCA</a:t>
            </a:r>
          </a:p>
        </p:txBody>
      </p:sp>
      <p:sp>
        <p:nvSpPr>
          <p:cNvPr id="28" name="Rectángulo: esquinas redondeadas 27">
            <a:extLst>
              <a:ext uri="{FF2B5EF4-FFF2-40B4-BE49-F238E27FC236}">
                <a16:creationId xmlns:a16="http://schemas.microsoft.com/office/drawing/2014/main" id="{F2682AED-9A85-457C-6919-2E871BD869FA}"/>
              </a:ext>
            </a:extLst>
          </p:cNvPr>
          <p:cNvSpPr/>
          <p:nvPr/>
        </p:nvSpPr>
        <p:spPr>
          <a:xfrm>
            <a:off x="9060205" y="1767434"/>
            <a:ext cx="2342363" cy="4780994"/>
          </a:xfrm>
          <a:prstGeom prst="roundRect">
            <a:avLst>
              <a:gd name="adj" fmla="val 5928"/>
            </a:avLst>
          </a:prstGeom>
          <a:noFill/>
          <a:ln w="28575">
            <a:solidFill>
              <a:srgbClr val="2E76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0" name="CuadroTexto 29">
            <a:extLst>
              <a:ext uri="{FF2B5EF4-FFF2-40B4-BE49-F238E27FC236}">
                <a16:creationId xmlns:a16="http://schemas.microsoft.com/office/drawing/2014/main" id="{535EB311-2A18-1BB0-3943-52CF065E936B}"/>
              </a:ext>
            </a:extLst>
          </p:cNvPr>
          <p:cNvSpPr txBox="1"/>
          <p:nvPr/>
        </p:nvSpPr>
        <p:spPr>
          <a:xfrm>
            <a:off x="0" y="0"/>
            <a:ext cx="1746504" cy="448908"/>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2400" b="1" i="0" u="none" strike="noStrike" cap="none" spc="0" normalizeH="0" baseline="0">
                <a:ln>
                  <a:noFill/>
                </a:ln>
                <a:solidFill>
                  <a:prstClr val="black"/>
                </a:solidFill>
                <a:effectLst/>
                <a:uLnTx/>
                <a:uFillTx/>
                <a:latin typeface="Century Gothic" panose="020B0502020202020204" pitchFamily="34" charset="0"/>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FIDELIDAD</a:t>
            </a:r>
          </a:p>
        </p:txBody>
      </p:sp>
      <p:sp>
        <p:nvSpPr>
          <p:cNvPr id="31" name="CuadroTexto 30">
            <a:extLst>
              <a:ext uri="{FF2B5EF4-FFF2-40B4-BE49-F238E27FC236}">
                <a16:creationId xmlns:a16="http://schemas.microsoft.com/office/drawing/2014/main" id="{65FE66CE-4B7F-0114-AD36-6A45A518B5DF}"/>
              </a:ext>
            </a:extLst>
          </p:cNvPr>
          <p:cNvSpPr txBox="1"/>
          <p:nvPr/>
        </p:nvSpPr>
        <p:spPr>
          <a:xfrm>
            <a:off x="9065713" y="3885843"/>
            <a:ext cx="2409927" cy="1353960"/>
          </a:xfrm>
          <a:prstGeom prst="rect">
            <a:avLst/>
          </a:prstGeom>
          <a:noFill/>
        </p:spPr>
        <p:txBody>
          <a:bodyPr wrap="square">
            <a:spAutoFit/>
          </a:bodyPr>
          <a:lstStyle>
            <a:defPPr>
              <a:defRPr lang="es-CO"/>
            </a:defPPr>
            <a:lvl1pPr marL="285750" marR="0" lvl="0" indent="-285750" fontAlgn="auto">
              <a:lnSpc>
                <a:spcPct val="140000"/>
              </a:lnSpc>
              <a:spcBef>
                <a:spcPts val="0"/>
              </a:spcBef>
              <a:spcAft>
                <a:spcPts val="0"/>
              </a:spcAft>
              <a:buClrTx/>
              <a:buSzTx/>
              <a:buFont typeface="Arial" panose="020B0604020202020204" pitchFamily="34" charset="0"/>
              <a:buChar char="•"/>
              <a:tabLst/>
              <a:defRPr kumimoji="0" sz="1200" b="1" i="0" u="none" strike="noStrike" cap="none" spc="0" normalizeH="0" baseline="0">
                <a:ln>
                  <a:noFill/>
                </a:ln>
                <a:solidFill>
                  <a:prstClr val="black">
                    <a:lumMod val="75000"/>
                    <a:lumOff val="25000"/>
                  </a:prstClr>
                </a:solidFill>
                <a:effectLst/>
                <a:uLnTx/>
                <a:uFillTx/>
                <a:ea typeface="ＭＳ Ｐゴシック" pitchFamily="1" charset="-128"/>
              </a:defRPr>
            </a:lvl1pPr>
          </a:lstStyle>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Índice de adopción</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Compra con frecuencia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Preferencia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Sustituta</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s-CO" altLang="es-MX" sz="1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pitchFamily="1" charset="-128"/>
                <a:cs typeface="+mn-cs"/>
              </a:rPr>
              <a:t>Nivel de recomendación</a:t>
            </a:r>
          </a:p>
        </p:txBody>
      </p:sp>
    </p:spTree>
    <p:extLst>
      <p:ext uri="{BB962C8B-B14F-4D97-AF65-F5344CB8AC3E}">
        <p14:creationId xmlns:p14="http://schemas.microsoft.com/office/powerpoint/2010/main" val="3902938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AAD08-0CA4-4871-A5AE-7BD3E68D8E33}"/>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B347A2F-9B60-0EA0-D010-8A73C7CB6E35}"/>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3E4919C9-EB3A-09F3-09F7-04A74A7729D2}"/>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Movimiento de marcas - </a:t>
            </a:r>
            <a:r>
              <a:rPr kumimoji="0" lang="es-CO"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Total</a:t>
            </a:r>
          </a:p>
        </p:txBody>
      </p:sp>
      <p:graphicFrame>
        <p:nvGraphicFramePr>
          <p:cNvPr id="6" name="Tabla 7">
            <a:extLst>
              <a:ext uri="{FF2B5EF4-FFF2-40B4-BE49-F238E27FC236}">
                <a16:creationId xmlns:a16="http://schemas.microsoft.com/office/drawing/2014/main" id="{6AA60220-DB0A-64E5-D1D6-B4755D91448F}"/>
              </a:ext>
            </a:extLst>
          </p:cNvPr>
          <p:cNvGraphicFramePr>
            <a:graphicFrameLocks noGrp="1"/>
          </p:cNvGraphicFramePr>
          <p:nvPr/>
        </p:nvGraphicFramePr>
        <p:xfrm>
          <a:off x="156754" y="908954"/>
          <a:ext cx="11556273" cy="5644237"/>
        </p:xfrm>
        <a:graphic>
          <a:graphicData uri="http://schemas.openxmlformats.org/drawingml/2006/table">
            <a:tbl>
              <a:tblPr firstRow="1" bandRow="1">
                <a:tableStyleId>{5C22544A-7EE6-4342-B048-85BDC9FD1C3A}</a:tableStyleId>
              </a:tblPr>
              <a:tblGrid>
                <a:gridCol w="1068843">
                  <a:extLst>
                    <a:ext uri="{9D8B030D-6E8A-4147-A177-3AD203B41FA5}">
                      <a16:colId xmlns:a16="http://schemas.microsoft.com/office/drawing/2014/main" val="2763647317"/>
                    </a:ext>
                  </a:extLst>
                </a:gridCol>
                <a:gridCol w="1621357">
                  <a:extLst>
                    <a:ext uri="{9D8B030D-6E8A-4147-A177-3AD203B41FA5}">
                      <a16:colId xmlns:a16="http://schemas.microsoft.com/office/drawing/2014/main" val="2546827577"/>
                    </a:ext>
                  </a:extLst>
                </a:gridCol>
                <a:gridCol w="516330">
                  <a:extLst>
                    <a:ext uri="{9D8B030D-6E8A-4147-A177-3AD203B41FA5}">
                      <a16:colId xmlns:a16="http://schemas.microsoft.com/office/drawing/2014/main" val="811945831"/>
                    </a:ext>
                  </a:extLst>
                </a:gridCol>
                <a:gridCol w="516330">
                  <a:extLst>
                    <a:ext uri="{9D8B030D-6E8A-4147-A177-3AD203B41FA5}">
                      <a16:colId xmlns:a16="http://schemas.microsoft.com/office/drawing/2014/main" val="2980328185"/>
                    </a:ext>
                  </a:extLst>
                </a:gridCol>
                <a:gridCol w="1565222">
                  <a:extLst>
                    <a:ext uri="{9D8B030D-6E8A-4147-A177-3AD203B41FA5}">
                      <a16:colId xmlns:a16="http://schemas.microsoft.com/office/drawing/2014/main" val="2239284936"/>
                    </a:ext>
                  </a:extLst>
                </a:gridCol>
                <a:gridCol w="572464">
                  <a:extLst>
                    <a:ext uri="{9D8B030D-6E8A-4147-A177-3AD203B41FA5}">
                      <a16:colId xmlns:a16="http://schemas.microsoft.com/office/drawing/2014/main" val="3642422236"/>
                    </a:ext>
                  </a:extLst>
                </a:gridCol>
                <a:gridCol w="549755">
                  <a:extLst>
                    <a:ext uri="{9D8B030D-6E8A-4147-A177-3AD203B41FA5}">
                      <a16:colId xmlns:a16="http://schemas.microsoft.com/office/drawing/2014/main" val="271400969"/>
                    </a:ext>
                  </a:extLst>
                </a:gridCol>
                <a:gridCol w="1482436">
                  <a:extLst>
                    <a:ext uri="{9D8B030D-6E8A-4147-A177-3AD203B41FA5}">
                      <a16:colId xmlns:a16="http://schemas.microsoft.com/office/drawing/2014/main" val="4209328547"/>
                    </a:ext>
                  </a:extLst>
                </a:gridCol>
                <a:gridCol w="565560">
                  <a:extLst>
                    <a:ext uri="{9D8B030D-6E8A-4147-A177-3AD203B41FA5}">
                      <a16:colId xmlns:a16="http://schemas.microsoft.com/office/drawing/2014/main" val="4129627728"/>
                    </a:ext>
                  </a:extLst>
                </a:gridCol>
                <a:gridCol w="528949">
                  <a:extLst>
                    <a:ext uri="{9D8B030D-6E8A-4147-A177-3AD203B41FA5}">
                      <a16:colId xmlns:a16="http://schemas.microsoft.com/office/drawing/2014/main" val="3056828954"/>
                    </a:ext>
                  </a:extLst>
                </a:gridCol>
                <a:gridCol w="1586645">
                  <a:extLst>
                    <a:ext uri="{9D8B030D-6E8A-4147-A177-3AD203B41FA5}">
                      <a16:colId xmlns:a16="http://schemas.microsoft.com/office/drawing/2014/main" val="732889582"/>
                    </a:ext>
                  </a:extLst>
                </a:gridCol>
                <a:gridCol w="491191">
                  <a:extLst>
                    <a:ext uri="{9D8B030D-6E8A-4147-A177-3AD203B41FA5}">
                      <a16:colId xmlns:a16="http://schemas.microsoft.com/office/drawing/2014/main" val="960976994"/>
                    </a:ext>
                  </a:extLst>
                </a:gridCol>
                <a:gridCol w="491191">
                  <a:extLst>
                    <a:ext uri="{9D8B030D-6E8A-4147-A177-3AD203B41FA5}">
                      <a16:colId xmlns:a16="http://schemas.microsoft.com/office/drawing/2014/main" val="2582777840"/>
                    </a:ext>
                  </a:extLst>
                </a:gridCol>
              </a:tblGrid>
              <a:tr h="318322">
                <a:tc>
                  <a:txBody>
                    <a:bodyPr/>
                    <a:lstStyle/>
                    <a:p>
                      <a:pPr algn="ctr"/>
                      <a:endParaRPr lang="es-CO" sz="9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gridSpan="3">
                  <a:txBody>
                    <a:bodyPr/>
                    <a:lstStyle/>
                    <a:p>
                      <a:pPr algn="ctr"/>
                      <a:r>
                        <a:rPr lang="es-CO" sz="1400" b="1" dirty="0">
                          <a:solidFill>
                            <a:schemeClr val="tx1"/>
                          </a:solidFill>
                          <a:latin typeface="Century Gothic" panose="020B0502020202020204" pitchFamily="34" charset="0"/>
                        </a:rPr>
                        <a:t>Uso alguna vez</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hMerge="1">
                  <a:txBody>
                    <a:bodyPr/>
                    <a:lstStyle/>
                    <a:p>
                      <a:endParaRPr lang="es-CO"/>
                    </a:p>
                  </a:txBody>
                  <a:tcPr/>
                </a:tc>
                <a:tc hMerge="1">
                  <a:txBody>
                    <a:bodyPr/>
                    <a:lstStyle/>
                    <a:p>
                      <a:endParaRPr lang="es-CO" sz="900" dirty="0">
                        <a:latin typeface="Century Gothic" panose="020B0502020202020204" pitchFamily="34" charset="0"/>
                      </a:endParaRPr>
                    </a:p>
                  </a:txBody>
                  <a:tcP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gridSpan="3">
                  <a:txBody>
                    <a:bodyPr/>
                    <a:lstStyle/>
                    <a:p>
                      <a:pPr algn="ctr"/>
                      <a:r>
                        <a:rPr lang="es-CO" sz="1400" b="1" dirty="0">
                          <a:solidFill>
                            <a:schemeClr val="tx1"/>
                          </a:solidFill>
                          <a:latin typeface="Century Gothic" panose="020B0502020202020204" pitchFamily="34" charset="0"/>
                        </a:rPr>
                        <a:t>Más frecuente</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hMerge="1">
                  <a:txBody>
                    <a:bodyPr/>
                    <a:lstStyle/>
                    <a:p>
                      <a:endParaRPr lang="es-CO"/>
                    </a:p>
                  </a:txBody>
                  <a:tcPr/>
                </a:tc>
                <a:tc hMerge="1">
                  <a:txBody>
                    <a:bodyPr/>
                    <a:lstStyle/>
                    <a:p>
                      <a:pPr algn="ctr"/>
                      <a:endParaRPr lang="es-CO" sz="14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gridSpan="3">
                  <a:txBody>
                    <a:bodyPr/>
                    <a:lstStyle/>
                    <a:p>
                      <a:pPr algn="ctr"/>
                      <a:r>
                        <a:rPr lang="es-CO" sz="1400" b="1" dirty="0">
                          <a:solidFill>
                            <a:schemeClr val="tx1"/>
                          </a:solidFill>
                          <a:latin typeface="Century Gothic" panose="020B0502020202020204" pitchFamily="34" charset="0"/>
                        </a:rPr>
                        <a:t>Preferida</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hMerge="1">
                  <a:txBody>
                    <a:bodyPr/>
                    <a:lstStyle/>
                    <a:p>
                      <a:endParaRPr lang="es-CO"/>
                    </a:p>
                  </a:txBody>
                  <a:tcPr/>
                </a:tc>
                <a:tc hMerge="1">
                  <a:txBody>
                    <a:bodyPr/>
                    <a:lstStyle/>
                    <a:p>
                      <a:endParaRPr lang="es-CO" sz="900" dirty="0">
                        <a:latin typeface="Century Gothic" panose="020B0502020202020204" pitchFamily="34" charset="0"/>
                      </a:endParaRPr>
                    </a:p>
                  </a:txBody>
                  <a:tcP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gridSpan="3">
                  <a:txBody>
                    <a:bodyPr/>
                    <a:lstStyle/>
                    <a:p>
                      <a:pPr algn="ctr"/>
                      <a:r>
                        <a:rPr lang="es-CO" sz="1400" b="1" dirty="0">
                          <a:solidFill>
                            <a:schemeClr val="tx1"/>
                          </a:solidFill>
                          <a:latin typeface="Century Gothic" panose="020B0502020202020204" pitchFamily="34" charset="0"/>
                        </a:rPr>
                        <a:t>Sustituta</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hMerge="1">
                  <a:txBody>
                    <a:bodyPr/>
                    <a:lstStyle/>
                    <a:p>
                      <a:endParaRPr lang="es-CO"/>
                    </a:p>
                  </a:txBody>
                  <a:tcPr/>
                </a:tc>
                <a:tc hMerge="1">
                  <a:txBody>
                    <a:bodyPr/>
                    <a:lstStyle/>
                    <a:p>
                      <a:endParaRPr lang="es-CO" sz="900" dirty="0">
                        <a:latin typeface="Century Gothic" panose="020B0502020202020204" pitchFamily="34" charset="0"/>
                      </a:endParaRPr>
                    </a:p>
                  </a:txBody>
                  <a:tcP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3328659387"/>
                  </a:ext>
                </a:extLst>
              </a:tr>
              <a:tr h="429734">
                <a:tc>
                  <a:txBody>
                    <a:bodyPr/>
                    <a:lstStyle/>
                    <a:p>
                      <a:pPr algn="ctr"/>
                      <a:endParaRPr lang="es-CO" sz="9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050" b="1" dirty="0">
                          <a:solidFill>
                            <a:schemeClr val="tx2"/>
                          </a:solidFill>
                          <a:latin typeface="Century Gothic" panose="020B0502020202020204" pitchFamily="34" charset="0"/>
                        </a:rPr>
                        <a:t>2025</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050" b="1" dirty="0">
                          <a:solidFill>
                            <a:schemeClr val="tx2"/>
                          </a:solidFill>
                          <a:latin typeface="Century Gothic" panose="020B0502020202020204" pitchFamily="34" charset="0"/>
                        </a:rPr>
                        <a:t>2022</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2020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2"/>
                          </a:solidFill>
                          <a:latin typeface="Century Gothic" panose="020B0502020202020204" pitchFamily="34" charset="0"/>
                        </a:rPr>
                        <a:t>2025</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MX" sz="1050" b="1" dirty="0">
                          <a:solidFill>
                            <a:schemeClr val="tx1"/>
                          </a:solidFill>
                          <a:latin typeface="Century Gothic" panose="020B0502020202020204" pitchFamily="34" charset="0"/>
                        </a:rPr>
                        <a:t>2022</a:t>
                      </a:r>
                      <a:endParaRPr lang="es-CO" sz="105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2020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2"/>
                          </a:solidFill>
                          <a:latin typeface="Century Gothic" panose="020B0502020202020204" pitchFamily="34" charset="0"/>
                        </a:rPr>
                        <a:t>2025</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MX" sz="1050" b="1" dirty="0">
                          <a:solidFill>
                            <a:schemeClr val="tx1"/>
                          </a:solidFill>
                          <a:latin typeface="Century Gothic" panose="020B0502020202020204" pitchFamily="34" charset="0"/>
                        </a:rPr>
                        <a:t>2022</a:t>
                      </a:r>
                      <a:endParaRPr lang="es-CO" sz="105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2020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2"/>
                          </a:solidFill>
                          <a:latin typeface="Century Gothic" panose="020B0502020202020204" pitchFamily="34" charset="0"/>
                        </a:rPr>
                        <a:t>2025</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MX" sz="1050" b="1" dirty="0">
                          <a:solidFill>
                            <a:schemeClr val="tx1"/>
                          </a:solidFill>
                          <a:latin typeface="Century Gothic" panose="020B0502020202020204" pitchFamily="34" charset="0"/>
                        </a:rPr>
                        <a:t>2022</a:t>
                      </a:r>
                      <a:endParaRPr lang="es-CO" sz="105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2020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3641368520"/>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79%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dirty="0">
                          <a:solidFill>
                            <a:srgbClr val="000000"/>
                          </a:solidFill>
                          <a:effectLst/>
                          <a:latin typeface="Century Gothic" panose="020B0502020202020204" pitchFamily="34" charset="0"/>
                        </a:rPr>
                        <a:t>78%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rowSpan="17">
                  <a:txBody>
                    <a:bodyPr/>
                    <a:lstStyle/>
                    <a:p>
                      <a:pPr algn="ctr" fontAlgn="ct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Aptos Narrow" panose="020B0004020202020204" pitchFamily="34" charset="0"/>
                        </a:rPr>
                        <a:t>25%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21%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entury Gothic" panose="020B0502020202020204" pitchFamily="34" charset="0"/>
                        </a:rPr>
                        <a:t>32%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50" b="0" i="0" u="none" strike="noStrike">
                          <a:solidFill>
                            <a:srgbClr val="000000"/>
                          </a:solidFill>
                          <a:effectLst/>
                          <a:latin typeface="Century Gothic" panose="020B0502020202020204" pitchFamily="34" charset="0"/>
                        </a:rPr>
                        <a:t>29%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3161289690"/>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Aptos Narrow" panose="020B0004020202020204" pitchFamily="34" charset="0"/>
                        </a:rPr>
                        <a:t>67%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80%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Aptos Narrow" panose="020B0004020202020204" pitchFamily="34" charset="0"/>
                        </a:rPr>
                        <a:t>14%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10%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entury Gothic" panose="020B0502020202020204" pitchFamily="34" charset="0"/>
                        </a:rPr>
                        <a:t>18%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50" b="0" i="0" u="none" strike="noStrike">
                          <a:solidFill>
                            <a:srgbClr val="000000"/>
                          </a:solidFill>
                          <a:effectLst/>
                          <a:latin typeface="Century Gothic" panose="020B0502020202020204" pitchFamily="34" charset="0"/>
                        </a:rPr>
                        <a:t>11%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28%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1716336431"/>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Aptos Narrow" panose="020B0004020202020204" pitchFamily="34" charset="0"/>
                        </a:rPr>
                        <a:t>77%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72%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Aptos Narrow" panose="020B0004020202020204" pitchFamily="34" charset="0"/>
                        </a:rPr>
                        <a:t>33%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22%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entury Gothic" panose="020B0502020202020204" pitchFamily="34" charset="0"/>
                        </a:rPr>
                        <a:t>33%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50" b="0" i="0" u="none" strike="noStrike">
                          <a:solidFill>
                            <a:srgbClr val="000000"/>
                          </a:solidFill>
                          <a:effectLst/>
                          <a:latin typeface="Century Gothic" panose="020B0502020202020204" pitchFamily="34" charset="0"/>
                        </a:rPr>
                        <a:t>40%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25%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4033985419"/>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Aptos Narrow" panose="020B0004020202020204" pitchFamily="34" charset="0"/>
                        </a:rPr>
                        <a:t>26%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38%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Aptos Narrow" panose="020B0004020202020204" pitchFamily="34" charset="0"/>
                        </a:rPr>
                        <a:t>15%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11%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50" b="0" i="0" u="none" strike="noStrike">
                          <a:solidFill>
                            <a:srgbClr val="000000"/>
                          </a:solidFill>
                          <a:effectLst/>
                          <a:latin typeface="Century Gothic" panose="020B0502020202020204" pitchFamily="34" charset="0"/>
                        </a:rPr>
                        <a:t>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3547956682"/>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Aptos Narrow" panose="020B0004020202020204" pitchFamily="34" charset="0"/>
                        </a:rPr>
                        <a:t>24%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29%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CO" sz="11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50" b="0" i="0" u="none" strike="noStrike">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278135597"/>
                  </a:ext>
                </a:extLst>
              </a:tr>
              <a:tr h="29643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Aptos Narrow" panose="020B0004020202020204" pitchFamily="34" charset="0"/>
                        </a:rPr>
                        <a:t>22%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19%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Aptos Narrow" panose="020B0004020202020204" pitchFamily="34" charset="0"/>
                        </a:rPr>
                        <a:t>12%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5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1412493273"/>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dirty="0">
                          <a:solidFill>
                            <a:srgbClr val="000000"/>
                          </a:solidFill>
                          <a:effectLst/>
                          <a:latin typeface="Century Gothic" panose="020B0502020202020204" pitchFamily="34" charset="0"/>
                        </a:rPr>
                        <a:t>17%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Aptos Narrow" panose="020B0004020202020204" pitchFamily="34" charset="0"/>
                        </a:rPr>
                        <a:t>0,2%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05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50" b="0" i="0" u="none" strike="noStrike">
                          <a:solidFill>
                            <a:srgbClr val="000000"/>
                          </a:solidFill>
                          <a:effectLst/>
                          <a:latin typeface="Century Gothic" panose="020B0502020202020204" pitchFamily="34" charset="0"/>
                        </a:rPr>
                        <a:t>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3555328619"/>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0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0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05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05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3266750632"/>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0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0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05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05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2826836968"/>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12%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Aptos Narrow" panose="020B0004020202020204" pitchFamily="34" charset="0"/>
                        </a:rPr>
                        <a:t>0,3%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entury Gothic" panose="020B0502020202020204" pitchFamily="34" charset="0"/>
                        </a:rPr>
                        <a:t>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buNone/>
                      </a:pPr>
                      <a:r>
                        <a:rPr kumimoji="0" lang="es-CO" sz="105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05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2960884059"/>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Aptos Narrow" panose="020B0004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12%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CO" sz="11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05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1108278399"/>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Aptos Narrow" panose="020B0004020202020204" pitchFamily="34" charset="0"/>
                        </a:rPr>
                        <a:t>7%</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CO" sz="11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05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5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3503368092"/>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Aptos Narrow" panose="020B0004020202020204" pitchFamily="34" charset="0"/>
                        </a:rPr>
                        <a:t>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05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05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928944851"/>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Aptos Narrow" panose="020B0004020202020204" pitchFamily="34" charset="0"/>
                        </a:rPr>
                        <a:t>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05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05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1214686116"/>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Aptos Narrow" panose="020B0004020202020204" pitchFamily="34" charset="0"/>
                        </a:rPr>
                        <a:t>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0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05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kumimoji="0" lang="es-CO" sz="105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05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 --</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2173371228"/>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13%</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Aptos Narrow" panose="020B0004020202020204" pitchFamily="34" charset="0"/>
                        </a:rPr>
                        <a:t>0,4%</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0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kumimoji="0" lang="es-CO" sz="105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kumimoji="0" lang="es-CO" sz="105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4094263434"/>
                  </a:ext>
                </a:extLst>
              </a:tr>
              <a:tr h="254657">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0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0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vMerge="1">
                  <a:txBody>
                    <a:bodyPr/>
                    <a:lstStyle/>
                    <a:p>
                      <a:pPr algn="ctr" fontAlgn="ct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algn="ctr" defTabSz="914400" rtl="0" eaLnBrk="1" fontAlgn="ctr" latinLnBrk="0" hangingPunct="1"/>
                      <a:r>
                        <a:rPr lang="es-CO" sz="1000" b="0" i="0" u="none" strike="noStrike" kern="1200" dirty="0">
                          <a:solidFill>
                            <a:srgbClr val="000000"/>
                          </a:solidFill>
                          <a:effectLst/>
                          <a:latin typeface="Century Gothic" panose="020B0502020202020204" pitchFamily="34" charset="0"/>
                          <a:ea typeface="+mn-ea"/>
                          <a:cs typeface="+mn-cs"/>
                        </a:rPr>
                        <a:t>--</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kumimoji="0" lang="es-CO" sz="105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kumimoji="0" lang="es-CO" sz="105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0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2645341382"/>
                  </a:ext>
                </a:extLst>
              </a:tr>
              <a:tr h="262616">
                <a:tc>
                  <a:txBody>
                    <a:bodyPr/>
                    <a:lstStyle/>
                    <a:p>
                      <a:pPr algn="r"/>
                      <a:r>
                        <a:rPr lang="es-CO" sz="1050" b="1" dirty="0">
                          <a:solidFill>
                            <a:schemeClr val="tx1"/>
                          </a:solidFill>
                          <a:latin typeface="Century Gothic" panose="020B0502020202020204" pitchFamily="34" charset="0"/>
                        </a:rPr>
                        <a:t>Media</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2"/>
                          </a:solidFill>
                          <a:latin typeface="Century Gothic" panose="020B0502020202020204" pitchFamily="34" charset="0"/>
                        </a:rPr>
                        <a:t>4,6</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2"/>
                          </a:solidFill>
                          <a:latin typeface="Century Gothic" panose="020B0502020202020204" pitchFamily="34" charset="0"/>
                        </a:rPr>
                        <a:t>3,8</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4,8</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5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rgbClr val="CFCFCF"/>
                    </a:solidFill>
                  </a:tcPr>
                </a:tc>
                <a:tc>
                  <a:txBody>
                    <a:bodyPr/>
                    <a:lstStyle/>
                    <a:p>
                      <a:pPr algn="ctr"/>
                      <a:endParaRPr lang="es-CO" sz="105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rgbClr val="CFCFCF"/>
                    </a:solidFill>
                  </a:tcPr>
                </a:tc>
                <a:tc>
                  <a:txBody>
                    <a:bodyPr/>
                    <a:lstStyle/>
                    <a:p>
                      <a:pPr algn="ctr"/>
                      <a:endParaRPr lang="es-CO" sz="105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rgbClr val="CFCFCF"/>
                    </a:solidFill>
                  </a:tcPr>
                </a:tc>
                <a:tc>
                  <a:txBody>
                    <a:bodyPr/>
                    <a:lstStyle/>
                    <a:p>
                      <a:pPr algn="ctr"/>
                      <a:endParaRPr lang="es-CO" sz="105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rgbClr val="CFCFCF"/>
                    </a:solidFill>
                  </a:tcPr>
                </a:tc>
                <a:tc>
                  <a:txBody>
                    <a:bodyPr/>
                    <a:lstStyle/>
                    <a:p>
                      <a:pPr algn="ctr"/>
                      <a:endParaRPr lang="es-CO" sz="105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rgbClr val="CFCFCF"/>
                    </a:solidFill>
                  </a:tcPr>
                </a:tc>
                <a:tc>
                  <a:txBody>
                    <a:bodyPr/>
                    <a:lstStyle/>
                    <a:p>
                      <a:pPr algn="ctr"/>
                      <a:endParaRPr lang="es-CO" sz="105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rgbClr val="CFCFCF"/>
                    </a:solidFill>
                  </a:tcPr>
                </a:tc>
                <a:tc>
                  <a:txBody>
                    <a:bodyPr/>
                    <a:lstStyle/>
                    <a:p>
                      <a:pPr algn="ctr"/>
                      <a:r>
                        <a:rPr lang="es-CO" sz="1050" b="1" dirty="0">
                          <a:solidFill>
                            <a:schemeClr val="tx2"/>
                          </a:solidFill>
                          <a:latin typeface="Century Gothic" panose="020B0502020202020204" pitchFamily="34" charset="0"/>
                        </a:rPr>
                        <a:t>1,9</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050" b="1" dirty="0">
                          <a:solidFill>
                            <a:schemeClr val="tx2"/>
                          </a:solidFill>
                          <a:latin typeface="Century Gothic" panose="020B0502020202020204" pitchFamily="34" charset="0"/>
                        </a:rPr>
                        <a:t>1,4</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1,9</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4180216513"/>
                  </a:ext>
                </a:extLst>
              </a:tr>
              <a:tr h="262616">
                <a:tc>
                  <a:txBody>
                    <a:bodyPr/>
                    <a:lstStyle/>
                    <a:p>
                      <a:pPr algn="r"/>
                      <a:r>
                        <a:rPr lang="es-CO" sz="1050" b="1" dirty="0">
                          <a:solidFill>
                            <a:schemeClr val="tx1"/>
                          </a:solidFill>
                          <a:latin typeface="Century Gothic" panose="020B0502020202020204" pitchFamily="34" charset="0"/>
                        </a:rPr>
                        <a:t>Base</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350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350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350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350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5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350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350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endParaRPr lang="es-CO" sz="105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350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350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350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050" b="1" dirty="0">
                          <a:solidFill>
                            <a:schemeClr val="tx1"/>
                          </a:solidFill>
                          <a:latin typeface="Century Gothic" panose="020B0502020202020204" pitchFamily="34" charset="0"/>
                        </a:rPr>
                        <a:t>350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1078895836"/>
                  </a:ext>
                </a:extLst>
              </a:tr>
            </a:tbl>
          </a:graphicData>
        </a:graphic>
      </p:graphicFrame>
      <p:graphicFrame>
        <p:nvGraphicFramePr>
          <p:cNvPr id="7" name="Gráfico 6">
            <a:extLst>
              <a:ext uri="{FF2B5EF4-FFF2-40B4-BE49-F238E27FC236}">
                <a16:creationId xmlns:a16="http://schemas.microsoft.com/office/drawing/2014/main" id="{F9D462FF-2569-51EE-0EA4-E2F769154A4D}"/>
              </a:ext>
            </a:extLst>
          </p:cNvPr>
          <p:cNvGraphicFramePr/>
          <p:nvPr/>
        </p:nvGraphicFramePr>
        <p:xfrm>
          <a:off x="423555" y="1614973"/>
          <a:ext cx="2394552" cy="43877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Gráfico 7">
            <a:extLst>
              <a:ext uri="{FF2B5EF4-FFF2-40B4-BE49-F238E27FC236}">
                <a16:creationId xmlns:a16="http://schemas.microsoft.com/office/drawing/2014/main" id="{B1890095-32AD-9D87-B8D1-5CB9314B7AB9}"/>
              </a:ext>
            </a:extLst>
          </p:cNvPr>
          <p:cNvGraphicFramePr/>
          <p:nvPr/>
        </p:nvGraphicFramePr>
        <p:xfrm>
          <a:off x="3694286" y="1611050"/>
          <a:ext cx="2376000" cy="457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Gráfico 8">
            <a:extLst>
              <a:ext uri="{FF2B5EF4-FFF2-40B4-BE49-F238E27FC236}">
                <a16:creationId xmlns:a16="http://schemas.microsoft.com/office/drawing/2014/main" id="{BEC9577B-F558-18A6-8073-1F25CF6DBB08}"/>
              </a:ext>
            </a:extLst>
          </p:cNvPr>
          <p:cNvGraphicFramePr/>
          <p:nvPr/>
        </p:nvGraphicFramePr>
        <p:xfrm>
          <a:off x="6273712" y="1611050"/>
          <a:ext cx="2376000" cy="4572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Gráfico 9">
            <a:extLst>
              <a:ext uri="{FF2B5EF4-FFF2-40B4-BE49-F238E27FC236}">
                <a16:creationId xmlns:a16="http://schemas.microsoft.com/office/drawing/2014/main" id="{DB6363E8-F855-E636-2448-EFE5C9D47763}"/>
              </a:ext>
            </a:extLst>
          </p:cNvPr>
          <p:cNvGraphicFramePr/>
          <p:nvPr/>
        </p:nvGraphicFramePr>
        <p:xfrm>
          <a:off x="8853138" y="1611050"/>
          <a:ext cx="2376000" cy="4572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85976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Conector recto 43"/>
          <p:cNvCxnSpPr/>
          <p:nvPr/>
        </p:nvCxnSpPr>
        <p:spPr>
          <a:xfrm>
            <a:off x="525311" y="2253004"/>
            <a:ext cx="1106053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Marcador de número de diapositiva 1"/>
          <p:cNvSpPr>
            <a:spLocks noGrp="1"/>
          </p:cNvSpPr>
          <p:nvPr>
            <p:ph type="sldNum" sz="quarter" idx="12"/>
          </p:nvPr>
        </p:nvSpPr>
        <p:spPr>
          <a:xfrm>
            <a:off x="9421809" y="648694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3E4919C9-EB3A-09F3-09F7-04A74A7729D2}"/>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Índice de adopción - </a:t>
            </a:r>
            <a:r>
              <a:rPr kumimoji="0" lang="es-CO"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Total</a:t>
            </a:r>
          </a:p>
        </p:txBody>
      </p:sp>
      <p:graphicFrame>
        <p:nvGraphicFramePr>
          <p:cNvPr id="4"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5" name="Triángulo isósceles 4">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riángulo isósceles 5">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p:cNvSpPr txBox="1"/>
          <p:nvPr/>
        </p:nvSpPr>
        <p:spPr>
          <a:xfrm>
            <a:off x="446496" y="802054"/>
            <a:ext cx="1127905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 necesario que La Santé continúe fortaleciendo sus estrategias, principalmente enfocadas en los factores diferenciadores y por los que los consumidores deberían prefería por sobre las demás, para así fortalecer la capacidad de fidelizar.</a:t>
            </a:r>
          </a:p>
        </p:txBody>
      </p:sp>
      <p:graphicFrame>
        <p:nvGraphicFramePr>
          <p:cNvPr id="8" name="Tabla 1"/>
          <p:cNvGraphicFramePr>
            <a:graphicFrameLocks noGrp="1"/>
          </p:cNvGraphicFramePr>
          <p:nvPr/>
        </p:nvGraphicFramePr>
        <p:xfrm>
          <a:off x="3432807" y="3955913"/>
          <a:ext cx="7978143" cy="1489467"/>
        </p:xfrm>
        <a:graphic>
          <a:graphicData uri="http://schemas.openxmlformats.org/drawingml/2006/table">
            <a:tbl>
              <a:tblPr firstRow="1" bandRow="1">
                <a:tableStyleId>{5C22544A-7EE6-4342-B048-85BDC9FD1C3A}</a:tableStyleId>
              </a:tblPr>
              <a:tblGrid>
                <a:gridCol w="531877">
                  <a:extLst>
                    <a:ext uri="{9D8B030D-6E8A-4147-A177-3AD203B41FA5}">
                      <a16:colId xmlns:a16="http://schemas.microsoft.com/office/drawing/2014/main" val="20000"/>
                    </a:ext>
                  </a:extLst>
                </a:gridCol>
                <a:gridCol w="531877">
                  <a:extLst>
                    <a:ext uri="{9D8B030D-6E8A-4147-A177-3AD203B41FA5}">
                      <a16:colId xmlns:a16="http://schemas.microsoft.com/office/drawing/2014/main" val="3533589098"/>
                    </a:ext>
                  </a:extLst>
                </a:gridCol>
                <a:gridCol w="531877">
                  <a:extLst>
                    <a:ext uri="{9D8B030D-6E8A-4147-A177-3AD203B41FA5}">
                      <a16:colId xmlns:a16="http://schemas.microsoft.com/office/drawing/2014/main" val="289499649"/>
                    </a:ext>
                  </a:extLst>
                </a:gridCol>
                <a:gridCol w="568577">
                  <a:extLst>
                    <a:ext uri="{9D8B030D-6E8A-4147-A177-3AD203B41FA5}">
                      <a16:colId xmlns:a16="http://schemas.microsoft.com/office/drawing/2014/main" val="20003"/>
                    </a:ext>
                  </a:extLst>
                </a:gridCol>
                <a:gridCol w="568577">
                  <a:extLst>
                    <a:ext uri="{9D8B030D-6E8A-4147-A177-3AD203B41FA5}">
                      <a16:colId xmlns:a16="http://schemas.microsoft.com/office/drawing/2014/main" val="20006"/>
                    </a:ext>
                  </a:extLst>
                </a:gridCol>
                <a:gridCol w="568577">
                  <a:extLst>
                    <a:ext uri="{9D8B030D-6E8A-4147-A177-3AD203B41FA5}">
                      <a16:colId xmlns:a16="http://schemas.microsoft.com/office/drawing/2014/main" val="1380822315"/>
                    </a:ext>
                  </a:extLst>
                </a:gridCol>
                <a:gridCol w="547282">
                  <a:extLst>
                    <a:ext uri="{9D8B030D-6E8A-4147-A177-3AD203B41FA5}">
                      <a16:colId xmlns:a16="http://schemas.microsoft.com/office/drawing/2014/main" val="20008"/>
                    </a:ext>
                  </a:extLst>
                </a:gridCol>
                <a:gridCol w="547282">
                  <a:extLst>
                    <a:ext uri="{9D8B030D-6E8A-4147-A177-3AD203B41FA5}">
                      <a16:colId xmlns:a16="http://schemas.microsoft.com/office/drawing/2014/main" val="20001"/>
                    </a:ext>
                  </a:extLst>
                </a:gridCol>
                <a:gridCol w="547282">
                  <a:extLst>
                    <a:ext uri="{9D8B030D-6E8A-4147-A177-3AD203B41FA5}">
                      <a16:colId xmlns:a16="http://schemas.microsoft.com/office/drawing/2014/main" val="3226920072"/>
                    </a:ext>
                  </a:extLst>
                </a:gridCol>
                <a:gridCol w="550600">
                  <a:extLst>
                    <a:ext uri="{9D8B030D-6E8A-4147-A177-3AD203B41FA5}">
                      <a16:colId xmlns:a16="http://schemas.microsoft.com/office/drawing/2014/main" val="20009"/>
                    </a:ext>
                  </a:extLst>
                </a:gridCol>
                <a:gridCol w="550600">
                  <a:extLst>
                    <a:ext uri="{9D8B030D-6E8A-4147-A177-3AD203B41FA5}">
                      <a16:colId xmlns:a16="http://schemas.microsoft.com/office/drawing/2014/main" val="20007"/>
                    </a:ext>
                  </a:extLst>
                </a:gridCol>
                <a:gridCol w="550600">
                  <a:extLst>
                    <a:ext uri="{9D8B030D-6E8A-4147-A177-3AD203B41FA5}">
                      <a16:colId xmlns:a16="http://schemas.microsoft.com/office/drawing/2014/main" val="1080849306"/>
                    </a:ext>
                  </a:extLst>
                </a:gridCol>
                <a:gridCol w="461045">
                  <a:extLst>
                    <a:ext uri="{9D8B030D-6E8A-4147-A177-3AD203B41FA5}">
                      <a16:colId xmlns:a16="http://schemas.microsoft.com/office/drawing/2014/main" val="20012"/>
                    </a:ext>
                  </a:extLst>
                </a:gridCol>
                <a:gridCol w="461045">
                  <a:extLst>
                    <a:ext uri="{9D8B030D-6E8A-4147-A177-3AD203B41FA5}">
                      <a16:colId xmlns:a16="http://schemas.microsoft.com/office/drawing/2014/main" val="20002"/>
                    </a:ext>
                  </a:extLst>
                </a:gridCol>
                <a:gridCol w="461045">
                  <a:extLst>
                    <a:ext uri="{9D8B030D-6E8A-4147-A177-3AD203B41FA5}">
                      <a16:colId xmlns:a16="http://schemas.microsoft.com/office/drawing/2014/main" val="3187272590"/>
                    </a:ext>
                  </a:extLst>
                </a:gridCol>
              </a:tblGrid>
              <a:tr h="422194">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042884363"/>
                  </a:ext>
                </a:extLst>
              </a:tr>
              <a:tr h="0">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12900020"/>
                  </a:ext>
                </a:extLst>
              </a:tr>
              <a:tr h="422194">
                <a:tc>
                  <a:txBody>
                    <a:bodyPr/>
                    <a:lstStyle/>
                    <a:p>
                      <a:pPr algn="ctr" fontAlgn="b"/>
                      <a:r>
                        <a:rPr lang="es-CO" sz="1400" b="1" i="0" u="none" strike="noStrike" dirty="0">
                          <a:solidFill>
                            <a:srgbClr val="000000"/>
                          </a:solidFill>
                          <a:effectLst/>
                          <a:latin typeface="Century Gothic" panose="020B0502020202020204" pitchFamily="34" charset="0"/>
                        </a:rPr>
                        <a:t>16%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18%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32%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33%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40%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19%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32%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29%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71836675"/>
                  </a:ext>
                </a:extLst>
              </a:tr>
              <a:tr h="422194">
                <a:tc>
                  <a:txBody>
                    <a:bodyPr/>
                    <a:lstStyle/>
                    <a:p>
                      <a:pPr algn="ctr" fontAlgn="b"/>
                      <a:r>
                        <a:rPr lang="es-CO" sz="1400" b="1" i="0" u="none" strike="noStrike" dirty="0">
                          <a:solidFill>
                            <a:srgbClr val="000000"/>
                          </a:solidFill>
                          <a:effectLst/>
                          <a:latin typeface="Century Gothic" panose="020B0502020202020204" pitchFamily="34" charset="0"/>
                        </a:rPr>
                        <a:t>74%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67%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80%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71%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77%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72%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77%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80%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78%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36%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26%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38%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35%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27%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19%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30064188"/>
                  </a:ext>
                </a:extLst>
              </a:tr>
            </a:tbl>
          </a:graphicData>
        </a:graphic>
      </p:graphicFrame>
      <p:sp>
        <p:nvSpPr>
          <p:cNvPr id="14" name="Elipse 13"/>
          <p:cNvSpPr/>
          <p:nvPr/>
        </p:nvSpPr>
        <p:spPr bwMode="auto">
          <a:xfrm>
            <a:off x="1985712" y="2479039"/>
            <a:ext cx="1149829" cy="1149829"/>
          </a:xfrm>
          <a:prstGeom prst="ellipse">
            <a:avLst/>
          </a:prstGeom>
          <a:solidFill>
            <a:srgbClr val="1A3474"/>
          </a:solidFill>
          <a:ln>
            <a:noFill/>
            <a:headEnd type="none" w="med" len="med"/>
            <a:tailEnd type="none" w="med" len="med"/>
          </a:ln>
          <a:scene3d>
            <a:camera prst="orthographicFront"/>
            <a:lightRig rig="threePt" dir="t"/>
          </a:scene3d>
          <a:sp3d>
            <a:bevelT/>
          </a:sp3d>
        </p:spPr>
        <p:style>
          <a:lnRef idx="1">
            <a:schemeClr val="dk1"/>
          </a:lnRef>
          <a:fillRef idx="3">
            <a:schemeClr val="dk1"/>
          </a:fillRef>
          <a:effectRef idx="2">
            <a:schemeClr val="dk1"/>
          </a:effectRef>
          <a:fontRef idx="minor">
            <a:schemeClr val="lt1"/>
          </a:fontRef>
        </p:style>
        <p:txBody>
          <a:bodyPr vert="horz" wrap="square" lIns="76832" tIns="38416" rIns="76832" bIns="38416" numCol="1" rtlCol="0" anchor="t" anchorCtr="0" compatLnSpc="1">
            <a:prstTxWarp prst="textNoShape">
              <a:avLst/>
            </a:prstTxWarp>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512" b="0"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endParaRPr>
          </a:p>
        </p:txBody>
      </p:sp>
      <p:sp>
        <p:nvSpPr>
          <p:cNvPr id="15" name="CuadroTexto 14"/>
          <p:cNvSpPr txBox="1"/>
          <p:nvPr/>
        </p:nvSpPr>
        <p:spPr>
          <a:xfrm>
            <a:off x="1972464" y="2778282"/>
            <a:ext cx="1210093" cy="523220"/>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srgbClr val="FFFFFF"/>
                </a:solidFill>
                <a:effectLst/>
                <a:uLnTx/>
                <a:uFillTx/>
                <a:latin typeface="Century Gothic" panose="020B0502020202020204" pitchFamily="34" charset="0"/>
                <a:ea typeface="ＭＳ Ｐゴシック" panose="020B0600070205080204" pitchFamily="34" charset="-128"/>
                <a:cs typeface="+mn-cs"/>
              </a:rPr>
              <a:t>Índice de</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srgbClr val="FFFFFF"/>
                </a:solidFill>
                <a:effectLst/>
                <a:uLnTx/>
                <a:uFillTx/>
                <a:latin typeface="Century Gothic" panose="020B0502020202020204" pitchFamily="34" charset="0"/>
                <a:ea typeface="ＭＳ Ｐゴシック" panose="020B0600070205080204" pitchFamily="34" charset="-128"/>
                <a:cs typeface="+mn-cs"/>
              </a:rPr>
              <a:t>adopción</a:t>
            </a:r>
          </a:p>
        </p:txBody>
      </p:sp>
      <p:sp>
        <p:nvSpPr>
          <p:cNvPr id="16" name="CuadroTexto 15"/>
          <p:cNvSpPr txBox="1"/>
          <p:nvPr/>
        </p:nvSpPr>
        <p:spPr>
          <a:xfrm>
            <a:off x="1544751" y="2093860"/>
            <a:ext cx="2122334" cy="299184"/>
          </a:xfrm>
          <a:prstGeom prst="rect">
            <a:avLst/>
          </a:prstGeom>
          <a:solidFill>
            <a:schemeClr val="bg1"/>
          </a:solid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Indicador de fidelidad</a:t>
            </a:r>
          </a:p>
        </p:txBody>
      </p:sp>
      <p:sp>
        <p:nvSpPr>
          <p:cNvPr id="17" name="CuadroTexto 16"/>
          <p:cNvSpPr txBox="1"/>
          <p:nvPr/>
        </p:nvSpPr>
        <p:spPr>
          <a:xfrm>
            <a:off x="1132262" y="5785450"/>
            <a:ext cx="2253276" cy="276999"/>
          </a:xfrm>
          <a:prstGeom prst="rect">
            <a:avLst/>
          </a:prstGeom>
          <a:solidFill>
            <a:srgbClr val="1A3474"/>
          </a:solid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ＭＳ Ｐゴシック" panose="020B0600070205080204" pitchFamily="34" charset="-128"/>
                <a:cs typeface="+mn-cs"/>
              </a:rPr>
              <a:t>Índice de adopción</a:t>
            </a:r>
          </a:p>
        </p:txBody>
      </p:sp>
      <p:graphicFrame>
        <p:nvGraphicFramePr>
          <p:cNvPr id="18" name="Gráfico 44">
            <a:extLst>
              <a:ext uri="{FF2B5EF4-FFF2-40B4-BE49-F238E27FC236}">
                <a16:creationId xmlns:a16="http://schemas.microsoft.com/office/drawing/2014/main" id="{A3FA32E6-7654-56E0-6F41-3DBF8B2B63D1}"/>
              </a:ext>
            </a:extLst>
          </p:cNvPr>
          <p:cNvGraphicFramePr/>
          <p:nvPr/>
        </p:nvGraphicFramePr>
        <p:xfrm>
          <a:off x="3453744" y="5384150"/>
          <a:ext cx="8132104" cy="705620"/>
        </p:xfrm>
        <a:graphic>
          <a:graphicData uri="http://schemas.openxmlformats.org/drawingml/2006/chart">
            <c:chart xmlns:c="http://schemas.openxmlformats.org/drawingml/2006/chart" xmlns:r="http://schemas.openxmlformats.org/officeDocument/2006/relationships" r:id="rId2"/>
          </a:graphicData>
        </a:graphic>
      </p:graphicFrame>
      <p:sp>
        <p:nvSpPr>
          <p:cNvPr id="21" name="CuadroTexto 20"/>
          <p:cNvSpPr txBox="1"/>
          <p:nvPr/>
        </p:nvSpPr>
        <p:spPr>
          <a:xfrm>
            <a:off x="4263135" y="2485514"/>
            <a:ext cx="2615758" cy="461665"/>
          </a:xfrm>
          <a:prstGeom prst="rect">
            <a:avLst/>
          </a:prstGeom>
          <a:ln w="12700">
            <a:solidFill>
              <a:schemeClr val="bg1">
                <a:lumMod val="50000"/>
              </a:schemeClr>
            </a:solidFill>
            <a:prstDash val="lgDash"/>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Marca de preferencia</a:t>
            </a:r>
            <a:r>
              <a:rPr kumimoji="0" lang="es-CO"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Compra alguna vez</a:t>
            </a:r>
          </a:p>
        </p:txBody>
      </p:sp>
      <p:sp>
        <p:nvSpPr>
          <p:cNvPr id="22" name="CuadroTexto 21"/>
          <p:cNvSpPr txBox="1"/>
          <p:nvPr/>
        </p:nvSpPr>
        <p:spPr>
          <a:xfrm>
            <a:off x="7040194" y="2478514"/>
            <a:ext cx="3921780" cy="461665"/>
          </a:xfrm>
          <a:prstGeom prst="rect">
            <a:avLst/>
          </a:prstGeom>
          <a:noFill/>
          <a:ln w="12700">
            <a:solidFill>
              <a:srgbClr val="FFC000"/>
            </a:solid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200" b="0" i="1"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Capacidad que tiene una marca  para </a:t>
            </a:r>
            <a:r>
              <a:rPr kumimoji="0" lang="es-CO" sz="1200" b="1" i="0" u="sng"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mantener la preferencia de sus consumidores habituales</a:t>
            </a:r>
          </a:p>
        </p:txBody>
      </p:sp>
      <p:sp>
        <p:nvSpPr>
          <p:cNvPr id="23" name="CuadroTexto 22"/>
          <p:cNvSpPr txBox="1"/>
          <p:nvPr/>
        </p:nvSpPr>
        <p:spPr>
          <a:xfrm>
            <a:off x="4814706" y="2100926"/>
            <a:ext cx="1512616" cy="299184"/>
          </a:xfrm>
          <a:prstGeom prst="rect">
            <a:avLst/>
          </a:prstGeom>
          <a:solidFill>
            <a:schemeClr val="bg1"/>
          </a:solid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Fórmula</a:t>
            </a:r>
          </a:p>
        </p:txBody>
      </p:sp>
      <p:sp>
        <p:nvSpPr>
          <p:cNvPr id="24" name="CuadroTexto 23"/>
          <p:cNvSpPr txBox="1"/>
          <p:nvPr/>
        </p:nvSpPr>
        <p:spPr>
          <a:xfrm>
            <a:off x="8244776" y="2100926"/>
            <a:ext cx="1512616" cy="299184"/>
          </a:xfrm>
          <a:prstGeom prst="rect">
            <a:avLst/>
          </a:prstGeom>
          <a:solidFill>
            <a:schemeClr val="bg1"/>
          </a:solid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Interpretación</a:t>
            </a:r>
          </a:p>
        </p:txBody>
      </p:sp>
      <p:sp>
        <p:nvSpPr>
          <p:cNvPr id="27" name="Line 75"/>
          <p:cNvSpPr>
            <a:spLocks noChangeShapeType="1"/>
          </p:cNvSpPr>
          <p:nvPr/>
        </p:nvSpPr>
        <p:spPr bwMode="auto">
          <a:xfrm>
            <a:off x="1157726" y="4495076"/>
            <a:ext cx="1655373" cy="0"/>
          </a:xfrm>
          <a:prstGeom prst="line">
            <a:avLst/>
          </a:prstGeom>
          <a:solidFill>
            <a:schemeClr val="bg1">
              <a:lumMod val="95000"/>
            </a:schemeClr>
          </a:solid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endPar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
        <p:nvSpPr>
          <p:cNvPr id="28" name="Rectangle 77"/>
          <p:cNvSpPr>
            <a:spLocks noChangeArrowheads="1"/>
          </p:cNvSpPr>
          <p:nvPr/>
        </p:nvSpPr>
        <p:spPr bwMode="auto">
          <a:xfrm>
            <a:off x="1573412" y="5086747"/>
            <a:ext cx="1743856" cy="276669"/>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Compra alguna vez</a:t>
            </a:r>
          </a:p>
        </p:txBody>
      </p:sp>
      <p:sp>
        <p:nvSpPr>
          <p:cNvPr id="29" name="Rectangle 78"/>
          <p:cNvSpPr>
            <a:spLocks noChangeArrowheads="1"/>
          </p:cNvSpPr>
          <p:nvPr/>
        </p:nvSpPr>
        <p:spPr bwMode="auto">
          <a:xfrm>
            <a:off x="1654885" y="4668177"/>
            <a:ext cx="1552142" cy="276669"/>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Preferencia</a:t>
            </a:r>
          </a:p>
        </p:txBody>
      </p:sp>
      <p:sp>
        <p:nvSpPr>
          <p:cNvPr id="31" name="Rectangle 81"/>
          <p:cNvSpPr>
            <a:spLocks noChangeArrowheads="1"/>
          </p:cNvSpPr>
          <p:nvPr/>
        </p:nvSpPr>
        <p:spPr bwMode="auto">
          <a:xfrm>
            <a:off x="213447" y="4776292"/>
            <a:ext cx="1017428" cy="461665"/>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Índice de adopción</a:t>
            </a:r>
          </a:p>
        </p:txBody>
      </p:sp>
      <p:sp>
        <p:nvSpPr>
          <p:cNvPr id="33" name="Rectangle 83"/>
          <p:cNvSpPr>
            <a:spLocks noChangeArrowheads="1"/>
          </p:cNvSpPr>
          <p:nvPr/>
        </p:nvSpPr>
        <p:spPr bwMode="auto">
          <a:xfrm>
            <a:off x="1228256" y="4869751"/>
            <a:ext cx="108761" cy="307777"/>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a:t>
            </a:r>
          </a:p>
        </p:txBody>
      </p:sp>
      <p:sp>
        <p:nvSpPr>
          <p:cNvPr id="34" name="CuadroTexto 33">
            <a:extLst>
              <a:ext uri="{FF2B5EF4-FFF2-40B4-BE49-F238E27FC236}">
                <a16:creationId xmlns:a16="http://schemas.microsoft.com/office/drawing/2014/main" id="{5C58D57D-F111-315E-5C4D-40BC71577B3D}"/>
              </a:ext>
            </a:extLst>
          </p:cNvPr>
          <p:cNvSpPr txBox="1"/>
          <p:nvPr/>
        </p:nvSpPr>
        <p:spPr>
          <a:xfrm>
            <a:off x="12006" y="6641419"/>
            <a:ext cx="1044644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5.¿Cuál es su marca/laboratorio fabricante de medicamentos genéricos preferido? / </a:t>
            </a: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¿Cuáles de estas marcas/laboratorios fabricantes de medicamentos genéricos a ha comprado </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alguna vez</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p:txBody>
      </p:sp>
      <p:sp>
        <p:nvSpPr>
          <p:cNvPr id="35" name="Rectángulo 34">
            <a:extLst>
              <a:ext uri="{FF2B5EF4-FFF2-40B4-BE49-F238E27FC236}">
                <a16:creationId xmlns:a16="http://schemas.microsoft.com/office/drawing/2014/main" id="{E2DDD46B-5716-AF2E-3070-2052913DBC70}"/>
              </a:ext>
            </a:extLst>
          </p:cNvPr>
          <p:cNvSpPr/>
          <p:nvPr/>
        </p:nvSpPr>
        <p:spPr>
          <a:xfrm>
            <a:off x="40455" y="6240727"/>
            <a:ext cx="2069314"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Base 2020, 2022 y 2025: 350</a:t>
            </a:r>
          </a:p>
        </p:txBody>
      </p:sp>
      <p:pic>
        <p:nvPicPr>
          <p:cNvPr id="36" name="Imagen 35">
            <a:extLst>
              <a:ext uri="{FF2B5EF4-FFF2-40B4-BE49-F238E27FC236}">
                <a16:creationId xmlns:a16="http://schemas.microsoft.com/office/drawing/2014/main" id="{2D6950C6-4929-AB79-E5DE-4F20247FE61E}"/>
              </a:ext>
            </a:extLst>
          </p:cNvPr>
          <p:cNvPicPr>
            <a:picLocks noChangeAspect="1"/>
          </p:cNvPicPr>
          <p:nvPr/>
        </p:nvPicPr>
        <p:blipFill>
          <a:blip r:embed="rId3"/>
          <a:srcRect t="10000" b="13266"/>
          <a:stretch>
            <a:fillRect/>
          </a:stretch>
        </p:blipFill>
        <p:spPr>
          <a:xfrm>
            <a:off x="3698107" y="3976650"/>
            <a:ext cx="1042406" cy="351170"/>
          </a:xfrm>
          <a:prstGeom prst="rect">
            <a:avLst/>
          </a:prstGeom>
        </p:spPr>
      </p:pic>
      <p:pic>
        <p:nvPicPr>
          <p:cNvPr id="37" name="Imagen 36">
            <a:extLst>
              <a:ext uri="{FF2B5EF4-FFF2-40B4-BE49-F238E27FC236}">
                <a16:creationId xmlns:a16="http://schemas.microsoft.com/office/drawing/2014/main" id="{E57C8868-4E15-6418-CDE8-DCEE0D1C2D6C}"/>
              </a:ext>
            </a:extLst>
          </p:cNvPr>
          <p:cNvPicPr>
            <a:picLocks noChangeAspect="1"/>
          </p:cNvPicPr>
          <p:nvPr/>
        </p:nvPicPr>
        <p:blipFill>
          <a:blip r:embed="rId4"/>
          <a:stretch>
            <a:fillRect/>
          </a:stretch>
        </p:blipFill>
        <p:spPr>
          <a:xfrm>
            <a:off x="5619138" y="3958526"/>
            <a:ext cx="472648" cy="398454"/>
          </a:xfrm>
          <a:prstGeom prst="rect">
            <a:avLst/>
          </a:prstGeom>
        </p:spPr>
      </p:pic>
      <p:pic>
        <p:nvPicPr>
          <p:cNvPr id="38" name="Imagen 37">
            <a:extLst>
              <a:ext uri="{FF2B5EF4-FFF2-40B4-BE49-F238E27FC236}">
                <a16:creationId xmlns:a16="http://schemas.microsoft.com/office/drawing/2014/main" id="{F019E1C8-EB4A-0D76-1970-06C10B877FB6}"/>
              </a:ext>
            </a:extLst>
          </p:cNvPr>
          <p:cNvPicPr>
            <a:picLocks noChangeAspect="1"/>
          </p:cNvPicPr>
          <p:nvPr/>
        </p:nvPicPr>
        <p:blipFill>
          <a:blip r:embed="rId5"/>
          <a:stretch>
            <a:fillRect/>
          </a:stretch>
        </p:blipFill>
        <p:spPr>
          <a:xfrm>
            <a:off x="7097344" y="4043850"/>
            <a:ext cx="957392" cy="272674"/>
          </a:xfrm>
          <a:prstGeom prst="rect">
            <a:avLst/>
          </a:prstGeom>
        </p:spPr>
      </p:pic>
      <p:pic>
        <p:nvPicPr>
          <p:cNvPr id="39" name="Imagen 38">
            <a:extLst>
              <a:ext uri="{FF2B5EF4-FFF2-40B4-BE49-F238E27FC236}">
                <a16:creationId xmlns:a16="http://schemas.microsoft.com/office/drawing/2014/main" id="{4205D021-4CA1-4EC5-F74B-9715BA012923}"/>
              </a:ext>
            </a:extLst>
          </p:cNvPr>
          <p:cNvPicPr>
            <a:picLocks noChangeAspect="1"/>
          </p:cNvPicPr>
          <p:nvPr/>
        </p:nvPicPr>
        <p:blipFill>
          <a:blip r:embed="rId6"/>
          <a:stretch>
            <a:fillRect/>
          </a:stretch>
        </p:blipFill>
        <p:spPr>
          <a:xfrm>
            <a:off x="10137511" y="3966989"/>
            <a:ext cx="994040" cy="410711"/>
          </a:xfrm>
          <a:prstGeom prst="rect">
            <a:avLst/>
          </a:prstGeom>
        </p:spPr>
      </p:pic>
      <p:pic>
        <p:nvPicPr>
          <p:cNvPr id="40" name="Imagen 39">
            <a:extLst>
              <a:ext uri="{FF2B5EF4-FFF2-40B4-BE49-F238E27FC236}">
                <a16:creationId xmlns:a16="http://schemas.microsoft.com/office/drawing/2014/main" id="{A340449E-F4C3-2F46-D0E2-6BEC4E4EA048}"/>
              </a:ext>
            </a:extLst>
          </p:cNvPr>
          <p:cNvPicPr>
            <a:picLocks noChangeAspect="1"/>
          </p:cNvPicPr>
          <p:nvPr/>
        </p:nvPicPr>
        <p:blipFill>
          <a:blip r:embed="rId7"/>
          <a:srcRect l="16070" t="40125" r="13394" b="40297"/>
          <a:stretch>
            <a:fillRect/>
          </a:stretch>
        </p:blipFill>
        <p:spPr>
          <a:xfrm>
            <a:off x="8769581" y="4043850"/>
            <a:ext cx="941389" cy="227806"/>
          </a:xfrm>
          <a:prstGeom prst="rect">
            <a:avLst/>
          </a:prstGeom>
        </p:spPr>
      </p:pic>
      <p:cxnSp>
        <p:nvCxnSpPr>
          <p:cNvPr id="42" name="Conector recto 41"/>
          <p:cNvCxnSpPr/>
          <p:nvPr/>
        </p:nvCxnSpPr>
        <p:spPr>
          <a:xfrm>
            <a:off x="1410598" y="5011526"/>
            <a:ext cx="1954002"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45" name="Rectángulo redondeado 44"/>
          <p:cNvSpPr/>
          <p:nvPr/>
        </p:nvSpPr>
        <p:spPr>
          <a:xfrm>
            <a:off x="3432807" y="3955913"/>
            <a:ext cx="1581762" cy="1489468"/>
          </a:xfrm>
          <a:prstGeom prst="roundRect">
            <a:avLst>
              <a:gd name="adj" fmla="val 8773"/>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riángulo isósceles 45">
            <a:extLst>
              <a:ext uri="{FF2B5EF4-FFF2-40B4-BE49-F238E27FC236}">
                <a16:creationId xmlns:a16="http://schemas.microsoft.com/office/drawing/2014/main" id="{EFE42CA8-88E9-ADF8-A3DD-26E3FF73EA13}"/>
              </a:ext>
            </a:extLst>
          </p:cNvPr>
          <p:cNvSpPr/>
          <p:nvPr/>
        </p:nvSpPr>
        <p:spPr>
          <a:xfrm>
            <a:off x="3834022" y="530545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riángulo isósceles 47">
            <a:extLst>
              <a:ext uri="{FF2B5EF4-FFF2-40B4-BE49-F238E27FC236}">
                <a16:creationId xmlns:a16="http://schemas.microsoft.com/office/drawing/2014/main" id="{B994A7F9-E158-DBEA-E5AA-B3871879995B}"/>
              </a:ext>
            </a:extLst>
          </p:cNvPr>
          <p:cNvSpPr/>
          <p:nvPr/>
        </p:nvSpPr>
        <p:spPr>
          <a:xfrm flipV="1">
            <a:off x="7151951" y="4899683"/>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riángulo isósceles 48">
            <a:extLst>
              <a:ext uri="{FF2B5EF4-FFF2-40B4-BE49-F238E27FC236}">
                <a16:creationId xmlns:a16="http://schemas.microsoft.com/office/drawing/2014/main" id="{B994A7F9-E158-DBEA-E5AA-B3871879995B}"/>
              </a:ext>
            </a:extLst>
          </p:cNvPr>
          <p:cNvSpPr/>
          <p:nvPr/>
        </p:nvSpPr>
        <p:spPr>
          <a:xfrm flipV="1">
            <a:off x="5464267" y="5342460"/>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riángulo isósceles 49">
            <a:extLst>
              <a:ext uri="{FF2B5EF4-FFF2-40B4-BE49-F238E27FC236}">
                <a16:creationId xmlns:a16="http://schemas.microsoft.com/office/drawing/2014/main" id="{EFE42CA8-88E9-ADF8-A3DD-26E3FF73EA13}"/>
              </a:ext>
            </a:extLst>
          </p:cNvPr>
          <p:cNvSpPr/>
          <p:nvPr/>
        </p:nvSpPr>
        <p:spPr>
          <a:xfrm>
            <a:off x="8800641" y="5307119"/>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riángulo isósceles 51">
            <a:extLst>
              <a:ext uri="{FF2B5EF4-FFF2-40B4-BE49-F238E27FC236}">
                <a16:creationId xmlns:a16="http://schemas.microsoft.com/office/drawing/2014/main" id="{EFE42CA8-88E9-ADF8-A3DD-26E3FF73EA13}"/>
              </a:ext>
            </a:extLst>
          </p:cNvPr>
          <p:cNvSpPr/>
          <p:nvPr/>
        </p:nvSpPr>
        <p:spPr>
          <a:xfrm>
            <a:off x="10375440" y="532889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5332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435780" y="648599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3E4919C9-EB3A-09F3-09F7-04A74A7729D2}"/>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Índice de adopción</a:t>
            </a:r>
            <a:endParaRPr kumimoji="0" lang="es-CO"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pic>
        <p:nvPicPr>
          <p:cNvPr id="4" name="Imagen 3">
            <a:extLst>
              <a:ext uri="{FF2B5EF4-FFF2-40B4-BE49-F238E27FC236}">
                <a16:creationId xmlns:a16="http://schemas.microsoft.com/office/drawing/2014/main" id="{DDB55850-80F5-0700-35A3-C1CA88F7EA4E}"/>
              </a:ext>
            </a:extLst>
          </p:cNvPr>
          <p:cNvPicPr>
            <a:picLocks noChangeAspect="1"/>
          </p:cNvPicPr>
          <p:nvPr/>
        </p:nvPicPr>
        <p:blipFill>
          <a:blip r:embed="rId2">
            <a:duotone>
              <a:srgbClr val="FFC000">
                <a:shade val="45000"/>
                <a:satMod val="135000"/>
              </a:srgbClr>
              <a:prstClr val="white"/>
            </a:duotone>
          </a:blip>
          <a:stretch>
            <a:fillRect/>
          </a:stretch>
        </p:blipFill>
        <p:spPr>
          <a:xfrm>
            <a:off x="9704222" y="58930"/>
            <a:ext cx="422648" cy="422648"/>
          </a:xfrm>
          <a:prstGeom prst="rect">
            <a:avLst/>
          </a:prstGeom>
        </p:spPr>
      </p:pic>
      <p:sp>
        <p:nvSpPr>
          <p:cNvPr id="5"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6"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7" name="Triángulo isósceles 6">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riángulo isósceles 7">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p:cNvSpPr txBox="1"/>
          <p:nvPr/>
        </p:nvSpPr>
        <p:spPr>
          <a:xfrm>
            <a:off x="446496" y="802054"/>
            <a:ext cx="1127905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marca se mantiene constante en su capacidad de relacionamiento con sus clientes, con una leve caída en la preferencia, dando paso a la posibilidad de sustitución por marcas como Genfar quien en este caso aumento significativamente en preferencia dentro del segmento de consumidores La Santé </a:t>
            </a:r>
          </a:p>
        </p:txBody>
      </p:sp>
      <p:sp>
        <p:nvSpPr>
          <p:cNvPr id="10" name="Rectángulo 9">
            <a:extLst>
              <a:ext uri="{FF2B5EF4-FFF2-40B4-BE49-F238E27FC236}">
                <a16:creationId xmlns:a16="http://schemas.microsoft.com/office/drawing/2014/main" id="{E2DDD46B-5716-AF2E-3070-2052913DBC70}"/>
              </a:ext>
            </a:extLst>
          </p:cNvPr>
          <p:cNvSpPr/>
          <p:nvPr/>
        </p:nvSpPr>
        <p:spPr>
          <a:xfrm>
            <a:off x="1273924" y="6301762"/>
            <a:ext cx="1589341"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Base 2022: 164</a:t>
            </a:r>
          </a:p>
        </p:txBody>
      </p:sp>
      <p:sp>
        <p:nvSpPr>
          <p:cNvPr id="11" name="Rectángulo 10">
            <a:extLst>
              <a:ext uri="{FF2B5EF4-FFF2-40B4-BE49-F238E27FC236}">
                <a16:creationId xmlns:a16="http://schemas.microsoft.com/office/drawing/2014/main" id="{454EAB70-1EC4-7D9F-444A-FDA06BF3D237}"/>
              </a:ext>
            </a:extLst>
          </p:cNvPr>
          <p:cNvSpPr/>
          <p:nvPr/>
        </p:nvSpPr>
        <p:spPr>
          <a:xfrm>
            <a:off x="2395214" y="6287907"/>
            <a:ext cx="1589341"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Base 2020: 162</a:t>
            </a:r>
          </a:p>
        </p:txBody>
      </p:sp>
      <p:sp>
        <p:nvSpPr>
          <p:cNvPr id="12" name="Rectángulo 11">
            <a:extLst>
              <a:ext uri="{FF2B5EF4-FFF2-40B4-BE49-F238E27FC236}">
                <a16:creationId xmlns:a16="http://schemas.microsoft.com/office/drawing/2014/main" id="{E2DDD46B-5716-AF2E-3070-2052913DBC70}"/>
              </a:ext>
            </a:extLst>
          </p:cNvPr>
          <p:cNvSpPr/>
          <p:nvPr/>
        </p:nvSpPr>
        <p:spPr>
          <a:xfrm>
            <a:off x="169571" y="6301762"/>
            <a:ext cx="1589341"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Base 2025: 153</a:t>
            </a:r>
          </a:p>
        </p:txBody>
      </p:sp>
      <p:cxnSp>
        <p:nvCxnSpPr>
          <p:cNvPr id="13" name="Conector recto 12"/>
          <p:cNvCxnSpPr/>
          <p:nvPr/>
        </p:nvCxnSpPr>
        <p:spPr>
          <a:xfrm>
            <a:off x="525311" y="2253004"/>
            <a:ext cx="1106053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4" name="Tabla 1"/>
          <p:cNvGraphicFramePr>
            <a:graphicFrameLocks noGrp="1"/>
          </p:cNvGraphicFramePr>
          <p:nvPr/>
        </p:nvGraphicFramePr>
        <p:xfrm>
          <a:off x="3432807" y="3955913"/>
          <a:ext cx="7978143" cy="1489467"/>
        </p:xfrm>
        <a:graphic>
          <a:graphicData uri="http://schemas.openxmlformats.org/drawingml/2006/table">
            <a:tbl>
              <a:tblPr firstRow="1" bandRow="1">
                <a:tableStyleId>{5C22544A-7EE6-4342-B048-85BDC9FD1C3A}</a:tableStyleId>
              </a:tblPr>
              <a:tblGrid>
                <a:gridCol w="531877">
                  <a:extLst>
                    <a:ext uri="{9D8B030D-6E8A-4147-A177-3AD203B41FA5}">
                      <a16:colId xmlns:a16="http://schemas.microsoft.com/office/drawing/2014/main" val="20000"/>
                    </a:ext>
                  </a:extLst>
                </a:gridCol>
                <a:gridCol w="531877">
                  <a:extLst>
                    <a:ext uri="{9D8B030D-6E8A-4147-A177-3AD203B41FA5}">
                      <a16:colId xmlns:a16="http://schemas.microsoft.com/office/drawing/2014/main" val="3533589098"/>
                    </a:ext>
                  </a:extLst>
                </a:gridCol>
                <a:gridCol w="531877">
                  <a:extLst>
                    <a:ext uri="{9D8B030D-6E8A-4147-A177-3AD203B41FA5}">
                      <a16:colId xmlns:a16="http://schemas.microsoft.com/office/drawing/2014/main" val="289499649"/>
                    </a:ext>
                  </a:extLst>
                </a:gridCol>
                <a:gridCol w="568577">
                  <a:extLst>
                    <a:ext uri="{9D8B030D-6E8A-4147-A177-3AD203B41FA5}">
                      <a16:colId xmlns:a16="http://schemas.microsoft.com/office/drawing/2014/main" val="20003"/>
                    </a:ext>
                  </a:extLst>
                </a:gridCol>
                <a:gridCol w="568577">
                  <a:extLst>
                    <a:ext uri="{9D8B030D-6E8A-4147-A177-3AD203B41FA5}">
                      <a16:colId xmlns:a16="http://schemas.microsoft.com/office/drawing/2014/main" val="20006"/>
                    </a:ext>
                  </a:extLst>
                </a:gridCol>
                <a:gridCol w="568577">
                  <a:extLst>
                    <a:ext uri="{9D8B030D-6E8A-4147-A177-3AD203B41FA5}">
                      <a16:colId xmlns:a16="http://schemas.microsoft.com/office/drawing/2014/main" val="1380822315"/>
                    </a:ext>
                  </a:extLst>
                </a:gridCol>
                <a:gridCol w="547282">
                  <a:extLst>
                    <a:ext uri="{9D8B030D-6E8A-4147-A177-3AD203B41FA5}">
                      <a16:colId xmlns:a16="http://schemas.microsoft.com/office/drawing/2014/main" val="20008"/>
                    </a:ext>
                  </a:extLst>
                </a:gridCol>
                <a:gridCol w="547282">
                  <a:extLst>
                    <a:ext uri="{9D8B030D-6E8A-4147-A177-3AD203B41FA5}">
                      <a16:colId xmlns:a16="http://schemas.microsoft.com/office/drawing/2014/main" val="20001"/>
                    </a:ext>
                  </a:extLst>
                </a:gridCol>
                <a:gridCol w="547282">
                  <a:extLst>
                    <a:ext uri="{9D8B030D-6E8A-4147-A177-3AD203B41FA5}">
                      <a16:colId xmlns:a16="http://schemas.microsoft.com/office/drawing/2014/main" val="3226920072"/>
                    </a:ext>
                  </a:extLst>
                </a:gridCol>
                <a:gridCol w="550600">
                  <a:extLst>
                    <a:ext uri="{9D8B030D-6E8A-4147-A177-3AD203B41FA5}">
                      <a16:colId xmlns:a16="http://schemas.microsoft.com/office/drawing/2014/main" val="20009"/>
                    </a:ext>
                  </a:extLst>
                </a:gridCol>
                <a:gridCol w="550600">
                  <a:extLst>
                    <a:ext uri="{9D8B030D-6E8A-4147-A177-3AD203B41FA5}">
                      <a16:colId xmlns:a16="http://schemas.microsoft.com/office/drawing/2014/main" val="20007"/>
                    </a:ext>
                  </a:extLst>
                </a:gridCol>
                <a:gridCol w="550600">
                  <a:extLst>
                    <a:ext uri="{9D8B030D-6E8A-4147-A177-3AD203B41FA5}">
                      <a16:colId xmlns:a16="http://schemas.microsoft.com/office/drawing/2014/main" val="1080849306"/>
                    </a:ext>
                  </a:extLst>
                </a:gridCol>
                <a:gridCol w="461045">
                  <a:extLst>
                    <a:ext uri="{9D8B030D-6E8A-4147-A177-3AD203B41FA5}">
                      <a16:colId xmlns:a16="http://schemas.microsoft.com/office/drawing/2014/main" val="20012"/>
                    </a:ext>
                  </a:extLst>
                </a:gridCol>
                <a:gridCol w="461045">
                  <a:extLst>
                    <a:ext uri="{9D8B030D-6E8A-4147-A177-3AD203B41FA5}">
                      <a16:colId xmlns:a16="http://schemas.microsoft.com/office/drawing/2014/main" val="20002"/>
                    </a:ext>
                  </a:extLst>
                </a:gridCol>
                <a:gridCol w="461045">
                  <a:extLst>
                    <a:ext uri="{9D8B030D-6E8A-4147-A177-3AD203B41FA5}">
                      <a16:colId xmlns:a16="http://schemas.microsoft.com/office/drawing/2014/main" val="3187272590"/>
                    </a:ext>
                  </a:extLst>
                </a:gridCol>
              </a:tblGrid>
              <a:tr h="422194">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042884363"/>
                  </a:ext>
                </a:extLst>
              </a:tr>
              <a:tr h="0">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12900020"/>
                  </a:ext>
                </a:extLst>
              </a:tr>
              <a:tr h="422194">
                <a:tc>
                  <a:txBody>
                    <a:bodyPr/>
                    <a:lstStyle/>
                    <a:p>
                      <a:pPr algn="ctr" fontAlgn="b"/>
                      <a:r>
                        <a:rPr lang="es-CO" sz="1400" b="1" i="0" u="none" strike="noStrike" dirty="0">
                          <a:solidFill>
                            <a:srgbClr val="000000"/>
                          </a:solidFill>
                          <a:effectLst/>
                          <a:latin typeface="Century Gothic" panose="020B0502020202020204" pitchFamily="34" charset="0"/>
                        </a:rPr>
                        <a:t>71%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78%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63%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17%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17%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0,4%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0,2%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71836675"/>
                  </a:ext>
                </a:extLst>
              </a:tr>
              <a:tr h="422194">
                <a:tc>
                  <a:txBody>
                    <a:bodyPr/>
                    <a:lstStyle/>
                    <a:p>
                      <a:pPr algn="ctr" fontAlgn="b"/>
                      <a:r>
                        <a:rPr lang="es-CO" sz="1400" b="1" i="0" u="none" strike="noStrike" dirty="0">
                          <a:solidFill>
                            <a:srgbClr val="000000"/>
                          </a:solidFill>
                          <a:effectLst/>
                          <a:latin typeface="Century Gothic" panose="020B0502020202020204" pitchFamily="34" charset="0"/>
                        </a:rPr>
                        <a:t>100%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100%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72%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54%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66%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80%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60%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77%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31%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19%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40%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34%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30064188"/>
                  </a:ext>
                </a:extLst>
              </a:tr>
            </a:tbl>
          </a:graphicData>
        </a:graphic>
      </p:graphicFrame>
      <p:sp>
        <p:nvSpPr>
          <p:cNvPr id="15" name="Elipse 14"/>
          <p:cNvSpPr/>
          <p:nvPr/>
        </p:nvSpPr>
        <p:spPr bwMode="auto">
          <a:xfrm>
            <a:off x="1985712" y="2479039"/>
            <a:ext cx="1149829" cy="1149829"/>
          </a:xfrm>
          <a:prstGeom prst="ellipse">
            <a:avLst/>
          </a:prstGeom>
          <a:solidFill>
            <a:srgbClr val="1A3474"/>
          </a:solidFill>
          <a:ln>
            <a:noFill/>
            <a:headEnd type="none" w="med" len="med"/>
            <a:tailEnd type="none" w="med" len="med"/>
          </a:ln>
          <a:scene3d>
            <a:camera prst="orthographicFront"/>
            <a:lightRig rig="threePt" dir="t"/>
          </a:scene3d>
          <a:sp3d>
            <a:bevelT/>
          </a:sp3d>
        </p:spPr>
        <p:style>
          <a:lnRef idx="1">
            <a:schemeClr val="dk1"/>
          </a:lnRef>
          <a:fillRef idx="3">
            <a:schemeClr val="dk1"/>
          </a:fillRef>
          <a:effectRef idx="2">
            <a:schemeClr val="dk1"/>
          </a:effectRef>
          <a:fontRef idx="minor">
            <a:schemeClr val="lt1"/>
          </a:fontRef>
        </p:style>
        <p:txBody>
          <a:bodyPr vert="horz" wrap="square" lIns="76832" tIns="38416" rIns="76832" bIns="38416" numCol="1" rtlCol="0" anchor="t" anchorCtr="0" compatLnSpc="1">
            <a:prstTxWarp prst="textNoShape">
              <a:avLst/>
            </a:prstTxWarp>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512" b="0"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endParaRPr>
          </a:p>
        </p:txBody>
      </p:sp>
      <p:sp>
        <p:nvSpPr>
          <p:cNvPr id="16" name="CuadroTexto 15"/>
          <p:cNvSpPr txBox="1"/>
          <p:nvPr/>
        </p:nvSpPr>
        <p:spPr>
          <a:xfrm>
            <a:off x="1972464" y="2778282"/>
            <a:ext cx="1210093" cy="523220"/>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srgbClr val="FFFFFF"/>
                </a:solidFill>
                <a:effectLst/>
                <a:uLnTx/>
                <a:uFillTx/>
                <a:latin typeface="Century Gothic" panose="020B0502020202020204" pitchFamily="34" charset="0"/>
                <a:ea typeface="ＭＳ Ｐゴシック" panose="020B0600070205080204" pitchFamily="34" charset="-128"/>
                <a:cs typeface="+mn-cs"/>
              </a:rPr>
              <a:t>Índice de</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srgbClr val="FFFFFF"/>
                </a:solidFill>
                <a:effectLst/>
                <a:uLnTx/>
                <a:uFillTx/>
                <a:latin typeface="Century Gothic" panose="020B0502020202020204" pitchFamily="34" charset="0"/>
                <a:ea typeface="ＭＳ Ｐゴシック" panose="020B0600070205080204" pitchFamily="34" charset="-128"/>
                <a:cs typeface="+mn-cs"/>
              </a:rPr>
              <a:t>adopción</a:t>
            </a:r>
          </a:p>
        </p:txBody>
      </p:sp>
      <p:sp>
        <p:nvSpPr>
          <p:cNvPr id="17" name="CuadroTexto 16"/>
          <p:cNvSpPr txBox="1"/>
          <p:nvPr/>
        </p:nvSpPr>
        <p:spPr>
          <a:xfrm>
            <a:off x="1544751" y="2093860"/>
            <a:ext cx="2122334" cy="299184"/>
          </a:xfrm>
          <a:prstGeom prst="rect">
            <a:avLst/>
          </a:prstGeom>
          <a:solidFill>
            <a:schemeClr val="bg1"/>
          </a:solid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Indicador de fidelidad</a:t>
            </a:r>
          </a:p>
        </p:txBody>
      </p:sp>
      <p:sp>
        <p:nvSpPr>
          <p:cNvPr id="18" name="CuadroTexto 17"/>
          <p:cNvSpPr txBox="1"/>
          <p:nvPr/>
        </p:nvSpPr>
        <p:spPr>
          <a:xfrm>
            <a:off x="1132262" y="5785450"/>
            <a:ext cx="2253276" cy="276999"/>
          </a:xfrm>
          <a:prstGeom prst="rect">
            <a:avLst/>
          </a:prstGeom>
          <a:solidFill>
            <a:srgbClr val="1A3474"/>
          </a:solid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ＭＳ Ｐゴシック" panose="020B0600070205080204" pitchFamily="34" charset="-128"/>
                <a:cs typeface="+mn-cs"/>
              </a:rPr>
              <a:t>Índice de adopción</a:t>
            </a:r>
          </a:p>
        </p:txBody>
      </p:sp>
      <p:graphicFrame>
        <p:nvGraphicFramePr>
          <p:cNvPr id="19" name="Gráfico 44">
            <a:extLst>
              <a:ext uri="{FF2B5EF4-FFF2-40B4-BE49-F238E27FC236}">
                <a16:creationId xmlns:a16="http://schemas.microsoft.com/office/drawing/2014/main" id="{A3FA32E6-7654-56E0-6F41-3DBF8B2B63D1}"/>
              </a:ext>
            </a:extLst>
          </p:cNvPr>
          <p:cNvGraphicFramePr/>
          <p:nvPr/>
        </p:nvGraphicFramePr>
        <p:xfrm>
          <a:off x="3385538" y="5405521"/>
          <a:ext cx="8025412" cy="705620"/>
        </p:xfrm>
        <a:graphic>
          <a:graphicData uri="http://schemas.openxmlformats.org/drawingml/2006/chart">
            <c:chart xmlns:c="http://schemas.openxmlformats.org/drawingml/2006/chart" xmlns:r="http://schemas.openxmlformats.org/officeDocument/2006/relationships" r:id="rId3"/>
          </a:graphicData>
        </a:graphic>
      </p:graphicFrame>
      <p:sp>
        <p:nvSpPr>
          <p:cNvPr id="20" name="CuadroTexto 19"/>
          <p:cNvSpPr txBox="1"/>
          <p:nvPr/>
        </p:nvSpPr>
        <p:spPr>
          <a:xfrm>
            <a:off x="4263135" y="2485514"/>
            <a:ext cx="2615758" cy="461665"/>
          </a:xfrm>
          <a:prstGeom prst="rect">
            <a:avLst/>
          </a:prstGeom>
          <a:ln w="12700">
            <a:solidFill>
              <a:schemeClr val="bg1">
                <a:lumMod val="50000"/>
              </a:schemeClr>
            </a:solidFill>
            <a:prstDash val="lgDash"/>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Marca de preferencia</a:t>
            </a:r>
            <a:r>
              <a:rPr kumimoji="0" lang="es-CO"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Compra alguna vez</a:t>
            </a:r>
          </a:p>
        </p:txBody>
      </p:sp>
      <p:sp>
        <p:nvSpPr>
          <p:cNvPr id="21" name="CuadroTexto 20"/>
          <p:cNvSpPr txBox="1"/>
          <p:nvPr/>
        </p:nvSpPr>
        <p:spPr>
          <a:xfrm>
            <a:off x="7040194" y="2478514"/>
            <a:ext cx="3921780" cy="461665"/>
          </a:xfrm>
          <a:prstGeom prst="rect">
            <a:avLst/>
          </a:prstGeom>
          <a:noFill/>
          <a:ln w="12700">
            <a:solidFill>
              <a:srgbClr val="FFC000"/>
            </a:solid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200" b="0" i="1"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Capacidad que tiene una marca  para </a:t>
            </a:r>
            <a:r>
              <a:rPr kumimoji="0" lang="es-CO" sz="1200" b="1" i="0" u="sng"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mantener la preferencia de sus consumidores habituales</a:t>
            </a:r>
          </a:p>
        </p:txBody>
      </p:sp>
      <p:sp>
        <p:nvSpPr>
          <p:cNvPr id="22" name="CuadroTexto 21"/>
          <p:cNvSpPr txBox="1"/>
          <p:nvPr/>
        </p:nvSpPr>
        <p:spPr>
          <a:xfrm>
            <a:off x="4814706" y="2100926"/>
            <a:ext cx="1512616" cy="299184"/>
          </a:xfrm>
          <a:prstGeom prst="rect">
            <a:avLst/>
          </a:prstGeom>
          <a:solidFill>
            <a:schemeClr val="bg1"/>
          </a:solid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Fórmula</a:t>
            </a:r>
          </a:p>
        </p:txBody>
      </p:sp>
      <p:sp>
        <p:nvSpPr>
          <p:cNvPr id="23" name="CuadroTexto 22"/>
          <p:cNvSpPr txBox="1"/>
          <p:nvPr/>
        </p:nvSpPr>
        <p:spPr>
          <a:xfrm>
            <a:off x="8244776" y="2100926"/>
            <a:ext cx="1512616" cy="299184"/>
          </a:xfrm>
          <a:prstGeom prst="rect">
            <a:avLst/>
          </a:prstGeom>
          <a:solidFill>
            <a:schemeClr val="bg1"/>
          </a:solid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Interpretación</a:t>
            </a:r>
          </a:p>
        </p:txBody>
      </p:sp>
      <p:sp>
        <p:nvSpPr>
          <p:cNvPr id="24" name="Line 75"/>
          <p:cNvSpPr>
            <a:spLocks noChangeShapeType="1"/>
          </p:cNvSpPr>
          <p:nvPr/>
        </p:nvSpPr>
        <p:spPr bwMode="auto">
          <a:xfrm>
            <a:off x="1157726" y="4495076"/>
            <a:ext cx="1655373" cy="0"/>
          </a:xfrm>
          <a:prstGeom prst="line">
            <a:avLst/>
          </a:prstGeom>
          <a:solidFill>
            <a:schemeClr val="bg1">
              <a:lumMod val="95000"/>
            </a:schemeClr>
          </a:solid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endPar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
        <p:nvSpPr>
          <p:cNvPr id="25" name="Rectangle 77"/>
          <p:cNvSpPr>
            <a:spLocks noChangeArrowheads="1"/>
          </p:cNvSpPr>
          <p:nvPr/>
        </p:nvSpPr>
        <p:spPr bwMode="auto">
          <a:xfrm>
            <a:off x="1573412" y="5086747"/>
            <a:ext cx="1743856" cy="276669"/>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Compra alguna vez</a:t>
            </a:r>
          </a:p>
        </p:txBody>
      </p:sp>
      <p:sp>
        <p:nvSpPr>
          <p:cNvPr id="26" name="Rectangle 78"/>
          <p:cNvSpPr>
            <a:spLocks noChangeArrowheads="1"/>
          </p:cNvSpPr>
          <p:nvPr/>
        </p:nvSpPr>
        <p:spPr bwMode="auto">
          <a:xfrm>
            <a:off x="1654885" y="4668177"/>
            <a:ext cx="1552142" cy="276669"/>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Preferencia</a:t>
            </a:r>
          </a:p>
        </p:txBody>
      </p:sp>
      <p:sp>
        <p:nvSpPr>
          <p:cNvPr id="27" name="Rectangle 81"/>
          <p:cNvSpPr>
            <a:spLocks noChangeArrowheads="1"/>
          </p:cNvSpPr>
          <p:nvPr/>
        </p:nvSpPr>
        <p:spPr bwMode="auto">
          <a:xfrm>
            <a:off x="213447" y="4776292"/>
            <a:ext cx="1017428" cy="461665"/>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Índice de adopción</a:t>
            </a:r>
          </a:p>
        </p:txBody>
      </p:sp>
      <p:sp>
        <p:nvSpPr>
          <p:cNvPr id="28" name="Rectangle 83"/>
          <p:cNvSpPr>
            <a:spLocks noChangeArrowheads="1"/>
          </p:cNvSpPr>
          <p:nvPr/>
        </p:nvSpPr>
        <p:spPr bwMode="auto">
          <a:xfrm>
            <a:off x="1228256" y="4869751"/>
            <a:ext cx="108761" cy="307777"/>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a:t>
            </a:r>
          </a:p>
        </p:txBody>
      </p:sp>
      <p:sp>
        <p:nvSpPr>
          <p:cNvPr id="29" name="CuadroTexto 28">
            <a:extLst>
              <a:ext uri="{FF2B5EF4-FFF2-40B4-BE49-F238E27FC236}">
                <a16:creationId xmlns:a16="http://schemas.microsoft.com/office/drawing/2014/main" id="{5C58D57D-F111-315E-5C4D-40BC71577B3D}"/>
              </a:ext>
            </a:extLst>
          </p:cNvPr>
          <p:cNvSpPr txBox="1"/>
          <p:nvPr/>
        </p:nvSpPr>
        <p:spPr>
          <a:xfrm>
            <a:off x="12006" y="6641419"/>
            <a:ext cx="1044644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5.¿Cuál es su marca/laboratorio fabricante de medicamentos genéricos preferido? / </a:t>
            </a: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¿Cuáles de estas marcas/laboratorios fabricantes de medicamentos genéricos a ha comprado </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alguna vez</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p:txBody>
      </p:sp>
      <p:pic>
        <p:nvPicPr>
          <p:cNvPr id="30" name="Imagen 29">
            <a:extLst>
              <a:ext uri="{FF2B5EF4-FFF2-40B4-BE49-F238E27FC236}">
                <a16:creationId xmlns:a16="http://schemas.microsoft.com/office/drawing/2014/main" id="{2D6950C6-4929-AB79-E5DE-4F20247FE61E}"/>
              </a:ext>
            </a:extLst>
          </p:cNvPr>
          <p:cNvPicPr>
            <a:picLocks noChangeAspect="1"/>
          </p:cNvPicPr>
          <p:nvPr/>
        </p:nvPicPr>
        <p:blipFill>
          <a:blip r:embed="rId4"/>
          <a:srcRect t="10000" b="13266"/>
          <a:stretch>
            <a:fillRect/>
          </a:stretch>
        </p:blipFill>
        <p:spPr>
          <a:xfrm>
            <a:off x="3698107" y="3976650"/>
            <a:ext cx="1042406" cy="351170"/>
          </a:xfrm>
          <a:prstGeom prst="rect">
            <a:avLst/>
          </a:prstGeom>
        </p:spPr>
      </p:pic>
      <p:pic>
        <p:nvPicPr>
          <p:cNvPr id="31" name="Imagen 30">
            <a:extLst>
              <a:ext uri="{FF2B5EF4-FFF2-40B4-BE49-F238E27FC236}">
                <a16:creationId xmlns:a16="http://schemas.microsoft.com/office/drawing/2014/main" id="{E57C8868-4E15-6418-CDE8-DCEE0D1C2D6C}"/>
              </a:ext>
            </a:extLst>
          </p:cNvPr>
          <p:cNvPicPr>
            <a:picLocks noChangeAspect="1"/>
          </p:cNvPicPr>
          <p:nvPr/>
        </p:nvPicPr>
        <p:blipFill>
          <a:blip r:embed="rId5"/>
          <a:stretch>
            <a:fillRect/>
          </a:stretch>
        </p:blipFill>
        <p:spPr>
          <a:xfrm>
            <a:off x="5619138" y="3958526"/>
            <a:ext cx="472648" cy="398454"/>
          </a:xfrm>
          <a:prstGeom prst="rect">
            <a:avLst/>
          </a:prstGeom>
        </p:spPr>
      </p:pic>
      <p:pic>
        <p:nvPicPr>
          <p:cNvPr id="32" name="Imagen 31">
            <a:extLst>
              <a:ext uri="{FF2B5EF4-FFF2-40B4-BE49-F238E27FC236}">
                <a16:creationId xmlns:a16="http://schemas.microsoft.com/office/drawing/2014/main" id="{F019E1C8-EB4A-0D76-1970-06C10B877FB6}"/>
              </a:ext>
            </a:extLst>
          </p:cNvPr>
          <p:cNvPicPr>
            <a:picLocks noChangeAspect="1"/>
          </p:cNvPicPr>
          <p:nvPr/>
        </p:nvPicPr>
        <p:blipFill>
          <a:blip r:embed="rId6"/>
          <a:stretch>
            <a:fillRect/>
          </a:stretch>
        </p:blipFill>
        <p:spPr>
          <a:xfrm>
            <a:off x="7097344" y="4043850"/>
            <a:ext cx="957392" cy="272674"/>
          </a:xfrm>
          <a:prstGeom prst="rect">
            <a:avLst/>
          </a:prstGeom>
        </p:spPr>
      </p:pic>
      <p:pic>
        <p:nvPicPr>
          <p:cNvPr id="33" name="Imagen 32">
            <a:extLst>
              <a:ext uri="{FF2B5EF4-FFF2-40B4-BE49-F238E27FC236}">
                <a16:creationId xmlns:a16="http://schemas.microsoft.com/office/drawing/2014/main" id="{4205D021-4CA1-4EC5-F74B-9715BA012923}"/>
              </a:ext>
            </a:extLst>
          </p:cNvPr>
          <p:cNvPicPr>
            <a:picLocks noChangeAspect="1"/>
          </p:cNvPicPr>
          <p:nvPr/>
        </p:nvPicPr>
        <p:blipFill>
          <a:blip r:embed="rId7"/>
          <a:stretch>
            <a:fillRect/>
          </a:stretch>
        </p:blipFill>
        <p:spPr>
          <a:xfrm>
            <a:off x="10137511" y="3966989"/>
            <a:ext cx="994040" cy="410711"/>
          </a:xfrm>
          <a:prstGeom prst="rect">
            <a:avLst/>
          </a:prstGeom>
        </p:spPr>
      </p:pic>
      <p:pic>
        <p:nvPicPr>
          <p:cNvPr id="34" name="Imagen 33">
            <a:extLst>
              <a:ext uri="{FF2B5EF4-FFF2-40B4-BE49-F238E27FC236}">
                <a16:creationId xmlns:a16="http://schemas.microsoft.com/office/drawing/2014/main" id="{A340449E-F4C3-2F46-D0E2-6BEC4E4EA048}"/>
              </a:ext>
            </a:extLst>
          </p:cNvPr>
          <p:cNvPicPr>
            <a:picLocks noChangeAspect="1"/>
          </p:cNvPicPr>
          <p:nvPr/>
        </p:nvPicPr>
        <p:blipFill>
          <a:blip r:embed="rId8"/>
          <a:srcRect l="16070" t="40125" r="13394" b="40297"/>
          <a:stretch>
            <a:fillRect/>
          </a:stretch>
        </p:blipFill>
        <p:spPr>
          <a:xfrm>
            <a:off x="8769581" y="4043850"/>
            <a:ext cx="941389" cy="227806"/>
          </a:xfrm>
          <a:prstGeom prst="rect">
            <a:avLst/>
          </a:prstGeom>
        </p:spPr>
      </p:pic>
      <p:cxnSp>
        <p:nvCxnSpPr>
          <p:cNvPr id="35" name="Conector recto 34"/>
          <p:cNvCxnSpPr/>
          <p:nvPr/>
        </p:nvCxnSpPr>
        <p:spPr>
          <a:xfrm>
            <a:off x="1410598" y="5011526"/>
            <a:ext cx="1954002"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Triángulo isósceles 37">
            <a:extLst>
              <a:ext uri="{FF2B5EF4-FFF2-40B4-BE49-F238E27FC236}">
                <a16:creationId xmlns:a16="http://schemas.microsoft.com/office/drawing/2014/main" id="{EFE42CA8-88E9-ADF8-A3DD-26E3FF73EA13}"/>
              </a:ext>
            </a:extLst>
          </p:cNvPr>
          <p:cNvSpPr/>
          <p:nvPr/>
        </p:nvSpPr>
        <p:spPr>
          <a:xfrm>
            <a:off x="5447030" y="5321220"/>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riángulo isósceles 39">
            <a:extLst>
              <a:ext uri="{FF2B5EF4-FFF2-40B4-BE49-F238E27FC236}">
                <a16:creationId xmlns:a16="http://schemas.microsoft.com/office/drawing/2014/main" id="{EFE42CA8-88E9-ADF8-A3DD-26E3FF73EA13}"/>
              </a:ext>
            </a:extLst>
          </p:cNvPr>
          <p:cNvSpPr/>
          <p:nvPr/>
        </p:nvSpPr>
        <p:spPr>
          <a:xfrm>
            <a:off x="10343502" y="5311190"/>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riángulo isósceles 40">
            <a:extLst>
              <a:ext uri="{FF2B5EF4-FFF2-40B4-BE49-F238E27FC236}">
                <a16:creationId xmlns:a16="http://schemas.microsoft.com/office/drawing/2014/main" id="{EFE42CA8-88E9-ADF8-A3DD-26E3FF73EA13}"/>
              </a:ext>
            </a:extLst>
          </p:cNvPr>
          <p:cNvSpPr/>
          <p:nvPr/>
        </p:nvSpPr>
        <p:spPr>
          <a:xfrm>
            <a:off x="7142480" y="5321220"/>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riángulo isósceles 41">
            <a:extLst>
              <a:ext uri="{FF2B5EF4-FFF2-40B4-BE49-F238E27FC236}">
                <a16:creationId xmlns:a16="http://schemas.microsoft.com/office/drawing/2014/main" id="{EFE42CA8-88E9-ADF8-A3DD-26E3FF73EA13}"/>
              </a:ext>
            </a:extLst>
          </p:cNvPr>
          <p:cNvSpPr/>
          <p:nvPr/>
        </p:nvSpPr>
        <p:spPr>
          <a:xfrm>
            <a:off x="8780780" y="5321220"/>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riángulo isósceles 42">
            <a:extLst>
              <a:ext uri="{FF2B5EF4-FFF2-40B4-BE49-F238E27FC236}">
                <a16:creationId xmlns:a16="http://schemas.microsoft.com/office/drawing/2014/main" id="{EFE42CA8-88E9-ADF8-A3DD-26E3FF73EA13}"/>
              </a:ext>
            </a:extLst>
          </p:cNvPr>
          <p:cNvSpPr/>
          <p:nvPr/>
        </p:nvSpPr>
        <p:spPr>
          <a:xfrm>
            <a:off x="7161530" y="4883070"/>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ángulo redondeado 44">
            <a:extLst>
              <a:ext uri="{FF2B5EF4-FFF2-40B4-BE49-F238E27FC236}">
                <a16:creationId xmlns:a16="http://schemas.microsoft.com/office/drawing/2014/main" id="{0A1D08C3-5C1D-EBB6-D8E6-A0B9D2FF8111}"/>
              </a:ext>
            </a:extLst>
          </p:cNvPr>
          <p:cNvSpPr/>
          <p:nvPr/>
        </p:nvSpPr>
        <p:spPr>
          <a:xfrm>
            <a:off x="3432807" y="3955913"/>
            <a:ext cx="1581762" cy="1489468"/>
          </a:xfrm>
          <a:prstGeom prst="roundRect">
            <a:avLst>
              <a:gd name="adj" fmla="val 8773"/>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516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9431533" y="646877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3E4919C9-EB3A-09F3-09F7-04A74A7729D2}"/>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Índice de adopción</a:t>
            </a:r>
            <a:endParaRPr kumimoji="0" lang="es-CO"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graphicFrame>
        <p:nvGraphicFramePr>
          <p:cNvPr id="4"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5" name="Triángulo isósceles 4">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riángulo isósceles 5">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87E40FCA-2B7D-8276-0C64-15A4FB8200ED}"/>
              </a:ext>
            </a:extLst>
          </p:cNvPr>
          <p:cNvPicPr>
            <a:picLocks noChangeAspect="1"/>
          </p:cNvPicPr>
          <p:nvPr/>
        </p:nvPicPr>
        <p:blipFill>
          <a:blip r:embed="rId2">
            <a:duotone>
              <a:srgbClr val="B2B2B2">
                <a:shade val="45000"/>
                <a:satMod val="135000"/>
              </a:srgbClr>
              <a:prstClr val="white"/>
            </a:duotone>
          </a:blip>
          <a:stretch>
            <a:fillRect/>
          </a:stretch>
        </p:blipFill>
        <p:spPr>
          <a:xfrm>
            <a:off x="9705812" y="61257"/>
            <a:ext cx="422648" cy="422648"/>
          </a:xfrm>
          <a:prstGeom prst="rect">
            <a:avLst/>
          </a:prstGeom>
        </p:spPr>
      </p:pic>
      <p:sp>
        <p:nvSpPr>
          <p:cNvPr id="8"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9" name="CuadroTexto 8"/>
          <p:cNvSpPr txBox="1"/>
          <p:nvPr/>
        </p:nvSpPr>
        <p:spPr>
          <a:xfrm>
            <a:off x="446496" y="802054"/>
            <a:ext cx="1127905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 diferencia de la competencia, La Santé no presenta cambios significativos en la preferencia de los consumidores, a pesar de tener un leve crecimiento en los medicamentos genéricos alguna vez comprados, este no llega a generar un incremento en el índice de adopción; demostrando así que su capacidad de fidelización con los clientes de la competencia se ha vuelto menor a comparación del último año.</a:t>
            </a:r>
          </a:p>
        </p:txBody>
      </p:sp>
      <p:sp>
        <p:nvSpPr>
          <p:cNvPr id="13" name="Rectángulo 12">
            <a:extLst>
              <a:ext uri="{FF2B5EF4-FFF2-40B4-BE49-F238E27FC236}">
                <a16:creationId xmlns:a16="http://schemas.microsoft.com/office/drawing/2014/main" id="{E2DDD46B-5716-AF2E-3070-2052913DBC70}"/>
              </a:ext>
            </a:extLst>
          </p:cNvPr>
          <p:cNvSpPr/>
          <p:nvPr/>
        </p:nvSpPr>
        <p:spPr>
          <a:xfrm>
            <a:off x="1273924" y="6301762"/>
            <a:ext cx="1589341"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Base 2022: 186</a:t>
            </a:r>
          </a:p>
        </p:txBody>
      </p:sp>
      <p:sp>
        <p:nvSpPr>
          <p:cNvPr id="14" name="Rectángulo 13">
            <a:extLst>
              <a:ext uri="{FF2B5EF4-FFF2-40B4-BE49-F238E27FC236}">
                <a16:creationId xmlns:a16="http://schemas.microsoft.com/office/drawing/2014/main" id="{454EAB70-1EC4-7D9F-444A-FDA06BF3D237}"/>
              </a:ext>
            </a:extLst>
          </p:cNvPr>
          <p:cNvSpPr/>
          <p:nvPr/>
        </p:nvSpPr>
        <p:spPr>
          <a:xfrm>
            <a:off x="2395214" y="6287907"/>
            <a:ext cx="1589341"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Base 2020: 188</a:t>
            </a:r>
          </a:p>
        </p:txBody>
      </p:sp>
      <p:sp>
        <p:nvSpPr>
          <p:cNvPr id="15" name="Rectángulo 14">
            <a:extLst>
              <a:ext uri="{FF2B5EF4-FFF2-40B4-BE49-F238E27FC236}">
                <a16:creationId xmlns:a16="http://schemas.microsoft.com/office/drawing/2014/main" id="{E2DDD46B-5716-AF2E-3070-2052913DBC70}"/>
              </a:ext>
            </a:extLst>
          </p:cNvPr>
          <p:cNvSpPr/>
          <p:nvPr/>
        </p:nvSpPr>
        <p:spPr>
          <a:xfrm>
            <a:off x="169571" y="6301762"/>
            <a:ext cx="1589341"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Base 2025: 197</a:t>
            </a:r>
          </a:p>
        </p:txBody>
      </p:sp>
      <p:cxnSp>
        <p:nvCxnSpPr>
          <p:cNvPr id="16" name="Conector recto 15"/>
          <p:cNvCxnSpPr/>
          <p:nvPr/>
        </p:nvCxnSpPr>
        <p:spPr>
          <a:xfrm>
            <a:off x="525311" y="2253004"/>
            <a:ext cx="1106053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7" name="Tabla 1"/>
          <p:cNvGraphicFramePr>
            <a:graphicFrameLocks noGrp="1"/>
          </p:cNvGraphicFramePr>
          <p:nvPr/>
        </p:nvGraphicFramePr>
        <p:xfrm>
          <a:off x="3432807" y="3955913"/>
          <a:ext cx="7978143" cy="1489467"/>
        </p:xfrm>
        <a:graphic>
          <a:graphicData uri="http://schemas.openxmlformats.org/drawingml/2006/table">
            <a:tbl>
              <a:tblPr firstRow="1" bandRow="1">
                <a:tableStyleId>{5C22544A-7EE6-4342-B048-85BDC9FD1C3A}</a:tableStyleId>
              </a:tblPr>
              <a:tblGrid>
                <a:gridCol w="531877">
                  <a:extLst>
                    <a:ext uri="{9D8B030D-6E8A-4147-A177-3AD203B41FA5}">
                      <a16:colId xmlns:a16="http://schemas.microsoft.com/office/drawing/2014/main" val="20000"/>
                    </a:ext>
                  </a:extLst>
                </a:gridCol>
                <a:gridCol w="531877">
                  <a:extLst>
                    <a:ext uri="{9D8B030D-6E8A-4147-A177-3AD203B41FA5}">
                      <a16:colId xmlns:a16="http://schemas.microsoft.com/office/drawing/2014/main" val="3533589098"/>
                    </a:ext>
                  </a:extLst>
                </a:gridCol>
                <a:gridCol w="531877">
                  <a:extLst>
                    <a:ext uri="{9D8B030D-6E8A-4147-A177-3AD203B41FA5}">
                      <a16:colId xmlns:a16="http://schemas.microsoft.com/office/drawing/2014/main" val="289499649"/>
                    </a:ext>
                  </a:extLst>
                </a:gridCol>
                <a:gridCol w="568577">
                  <a:extLst>
                    <a:ext uri="{9D8B030D-6E8A-4147-A177-3AD203B41FA5}">
                      <a16:colId xmlns:a16="http://schemas.microsoft.com/office/drawing/2014/main" val="20003"/>
                    </a:ext>
                  </a:extLst>
                </a:gridCol>
                <a:gridCol w="568577">
                  <a:extLst>
                    <a:ext uri="{9D8B030D-6E8A-4147-A177-3AD203B41FA5}">
                      <a16:colId xmlns:a16="http://schemas.microsoft.com/office/drawing/2014/main" val="20006"/>
                    </a:ext>
                  </a:extLst>
                </a:gridCol>
                <a:gridCol w="568577">
                  <a:extLst>
                    <a:ext uri="{9D8B030D-6E8A-4147-A177-3AD203B41FA5}">
                      <a16:colId xmlns:a16="http://schemas.microsoft.com/office/drawing/2014/main" val="1380822315"/>
                    </a:ext>
                  </a:extLst>
                </a:gridCol>
                <a:gridCol w="547282">
                  <a:extLst>
                    <a:ext uri="{9D8B030D-6E8A-4147-A177-3AD203B41FA5}">
                      <a16:colId xmlns:a16="http://schemas.microsoft.com/office/drawing/2014/main" val="20008"/>
                    </a:ext>
                  </a:extLst>
                </a:gridCol>
                <a:gridCol w="547282">
                  <a:extLst>
                    <a:ext uri="{9D8B030D-6E8A-4147-A177-3AD203B41FA5}">
                      <a16:colId xmlns:a16="http://schemas.microsoft.com/office/drawing/2014/main" val="20001"/>
                    </a:ext>
                  </a:extLst>
                </a:gridCol>
                <a:gridCol w="547282">
                  <a:extLst>
                    <a:ext uri="{9D8B030D-6E8A-4147-A177-3AD203B41FA5}">
                      <a16:colId xmlns:a16="http://schemas.microsoft.com/office/drawing/2014/main" val="3226920072"/>
                    </a:ext>
                  </a:extLst>
                </a:gridCol>
                <a:gridCol w="550600">
                  <a:extLst>
                    <a:ext uri="{9D8B030D-6E8A-4147-A177-3AD203B41FA5}">
                      <a16:colId xmlns:a16="http://schemas.microsoft.com/office/drawing/2014/main" val="20009"/>
                    </a:ext>
                  </a:extLst>
                </a:gridCol>
                <a:gridCol w="550600">
                  <a:extLst>
                    <a:ext uri="{9D8B030D-6E8A-4147-A177-3AD203B41FA5}">
                      <a16:colId xmlns:a16="http://schemas.microsoft.com/office/drawing/2014/main" val="20007"/>
                    </a:ext>
                  </a:extLst>
                </a:gridCol>
                <a:gridCol w="550600">
                  <a:extLst>
                    <a:ext uri="{9D8B030D-6E8A-4147-A177-3AD203B41FA5}">
                      <a16:colId xmlns:a16="http://schemas.microsoft.com/office/drawing/2014/main" val="1080849306"/>
                    </a:ext>
                  </a:extLst>
                </a:gridCol>
                <a:gridCol w="461045">
                  <a:extLst>
                    <a:ext uri="{9D8B030D-6E8A-4147-A177-3AD203B41FA5}">
                      <a16:colId xmlns:a16="http://schemas.microsoft.com/office/drawing/2014/main" val="20012"/>
                    </a:ext>
                  </a:extLst>
                </a:gridCol>
                <a:gridCol w="461045">
                  <a:extLst>
                    <a:ext uri="{9D8B030D-6E8A-4147-A177-3AD203B41FA5}">
                      <a16:colId xmlns:a16="http://schemas.microsoft.com/office/drawing/2014/main" val="20002"/>
                    </a:ext>
                  </a:extLst>
                </a:gridCol>
                <a:gridCol w="461045">
                  <a:extLst>
                    <a:ext uri="{9D8B030D-6E8A-4147-A177-3AD203B41FA5}">
                      <a16:colId xmlns:a16="http://schemas.microsoft.com/office/drawing/2014/main" val="3187272590"/>
                    </a:ext>
                  </a:extLst>
                </a:gridCol>
              </a:tblGrid>
              <a:tr h="422194">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tc gridSpan="3">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algn="ctr" fontAlgn="b"/>
                      <a:endParaRPr lang="es-CO" sz="14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042884363"/>
                  </a:ext>
                </a:extLst>
              </a:tr>
              <a:tr h="0">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chemeClr val="tx1"/>
                          </a:solidFill>
                          <a:effectLst/>
                          <a:latin typeface="Century Gothic" panose="020B0502020202020204" pitchFamily="34" charset="0"/>
                        </a:rPr>
                        <a:t>2025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chemeClr val="tx1"/>
                          </a:solidFill>
                          <a:effectLst/>
                          <a:latin typeface="Century Gothic" panose="020B0502020202020204" pitchFamily="34" charset="0"/>
                        </a:rPr>
                        <a:t>2020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12900020"/>
                  </a:ext>
                </a:extLst>
              </a:tr>
              <a:tr h="422194">
                <a:tc>
                  <a:txBody>
                    <a:bodyPr/>
                    <a:lstStyle/>
                    <a:p>
                      <a:pPr algn="ctr" fontAlgn="b"/>
                      <a:r>
                        <a:rPr lang="es-CO" sz="1400" b="1" i="0" u="none" strike="noStrike" dirty="0">
                          <a:solidFill>
                            <a:srgbClr val="000000"/>
                          </a:solidFill>
                          <a:effectLst/>
                          <a:latin typeface="Century Gothic" panose="020B0502020202020204" pitchFamily="34" charset="0"/>
                        </a:rPr>
                        <a:t>19%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36%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46%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38%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37%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41%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1"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0,3%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71836675"/>
                  </a:ext>
                </a:extLst>
              </a:tr>
              <a:tr h="422194">
                <a:tc>
                  <a:txBody>
                    <a:bodyPr/>
                    <a:lstStyle/>
                    <a:p>
                      <a:pPr algn="ctr" fontAlgn="b"/>
                      <a:r>
                        <a:rPr lang="es-CO" sz="1400" b="1" i="0" u="none" strike="noStrike" dirty="0">
                          <a:solidFill>
                            <a:srgbClr val="000000"/>
                          </a:solidFill>
                          <a:effectLst/>
                          <a:latin typeface="Century Gothic" panose="020B0502020202020204" pitchFamily="34" charset="0"/>
                        </a:rPr>
                        <a:t>77%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82%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87%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71%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81%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80%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37%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27%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38%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68%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1" i="0" u="none" strike="noStrike" dirty="0">
                          <a:solidFill>
                            <a:srgbClr val="000000"/>
                          </a:solidFill>
                          <a:effectLst/>
                          <a:latin typeface="Century Gothic" panose="020B0502020202020204" pitchFamily="34" charset="0"/>
                        </a:rPr>
                        <a:t>62%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ctr"/>
                      <a:r>
                        <a:rPr lang="es-CO" sz="1400" b="0" i="0" u="none" strike="noStrike" dirty="0">
                          <a:solidFill>
                            <a:srgbClr val="000000"/>
                          </a:solidFill>
                          <a:effectLst/>
                          <a:latin typeface="Century Gothic" panose="020B0502020202020204" pitchFamily="34" charset="0"/>
                        </a:rPr>
                        <a:t>78%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1" i="0" u="none" strike="noStrike" dirty="0">
                          <a:solidFill>
                            <a:srgbClr val="000000"/>
                          </a:solidFill>
                          <a:effectLst/>
                          <a:latin typeface="Century Gothic" panose="020B0502020202020204" pitchFamily="34" charset="0"/>
                        </a:rPr>
                        <a:t>35%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23%</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s-CO" sz="1400" b="0" i="0" u="none" strike="noStrike" dirty="0">
                          <a:solidFill>
                            <a:srgbClr val="000000"/>
                          </a:solidFill>
                          <a:effectLst/>
                          <a:latin typeface="Century Gothic" panose="020B0502020202020204" pitchFamily="34" charset="0"/>
                        </a:rPr>
                        <a:t>18%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30064188"/>
                  </a:ext>
                </a:extLst>
              </a:tr>
            </a:tbl>
          </a:graphicData>
        </a:graphic>
      </p:graphicFrame>
      <p:sp>
        <p:nvSpPr>
          <p:cNvPr id="18" name="Elipse 17"/>
          <p:cNvSpPr/>
          <p:nvPr/>
        </p:nvSpPr>
        <p:spPr bwMode="auto">
          <a:xfrm>
            <a:off x="1985712" y="2479039"/>
            <a:ext cx="1149829" cy="1149829"/>
          </a:xfrm>
          <a:prstGeom prst="ellipse">
            <a:avLst/>
          </a:prstGeom>
          <a:solidFill>
            <a:srgbClr val="1A3474"/>
          </a:solidFill>
          <a:ln>
            <a:noFill/>
            <a:headEnd type="none" w="med" len="med"/>
            <a:tailEnd type="none" w="med" len="med"/>
          </a:ln>
          <a:scene3d>
            <a:camera prst="orthographicFront"/>
            <a:lightRig rig="threePt" dir="t"/>
          </a:scene3d>
          <a:sp3d>
            <a:bevelT/>
          </a:sp3d>
        </p:spPr>
        <p:style>
          <a:lnRef idx="1">
            <a:schemeClr val="dk1"/>
          </a:lnRef>
          <a:fillRef idx="3">
            <a:schemeClr val="dk1"/>
          </a:fillRef>
          <a:effectRef idx="2">
            <a:schemeClr val="dk1"/>
          </a:effectRef>
          <a:fontRef idx="minor">
            <a:schemeClr val="lt1"/>
          </a:fontRef>
        </p:style>
        <p:txBody>
          <a:bodyPr vert="horz" wrap="square" lIns="76832" tIns="38416" rIns="76832" bIns="38416" numCol="1" rtlCol="0" anchor="t" anchorCtr="0" compatLnSpc="1">
            <a:prstTxWarp prst="textNoShape">
              <a:avLst/>
            </a:prstTxWarp>
          </a:bodyPr>
          <a:lstStyle/>
          <a:p>
            <a:pPr marL="0" marR="0" lvl="0" indent="0" algn="l" defTabSz="768302" rtl="0" eaLnBrk="1" fontAlgn="auto" latinLnBrk="0" hangingPunct="1">
              <a:lnSpc>
                <a:spcPct val="100000"/>
              </a:lnSpc>
              <a:spcBef>
                <a:spcPts val="0"/>
              </a:spcBef>
              <a:spcAft>
                <a:spcPts val="0"/>
              </a:spcAft>
              <a:buClrTx/>
              <a:buSzTx/>
              <a:buFontTx/>
              <a:buNone/>
              <a:tabLst/>
              <a:defRPr/>
            </a:pPr>
            <a:endParaRPr kumimoji="0" lang="es-CO" sz="1512" b="0"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itchFamily="1" charset="-128"/>
              <a:cs typeface="+mn-cs"/>
            </a:endParaRPr>
          </a:p>
        </p:txBody>
      </p:sp>
      <p:sp>
        <p:nvSpPr>
          <p:cNvPr id="19" name="CuadroTexto 18"/>
          <p:cNvSpPr txBox="1"/>
          <p:nvPr/>
        </p:nvSpPr>
        <p:spPr>
          <a:xfrm>
            <a:off x="1972464" y="2778282"/>
            <a:ext cx="1210093" cy="523220"/>
          </a:xfrm>
          <a:prstGeom prst="rect">
            <a:avLst/>
          </a:prstGeom>
          <a:no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srgbClr val="FFFFFF"/>
                </a:solidFill>
                <a:effectLst/>
                <a:uLnTx/>
                <a:uFillTx/>
                <a:latin typeface="Century Gothic" panose="020B0502020202020204" pitchFamily="34" charset="0"/>
                <a:ea typeface="ＭＳ Ｐゴシック" panose="020B0600070205080204" pitchFamily="34" charset="-128"/>
                <a:cs typeface="+mn-cs"/>
              </a:rPr>
              <a:t>Índice de</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srgbClr val="FFFFFF"/>
                </a:solidFill>
                <a:effectLst/>
                <a:uLnTx/>
                <a:uFillTx/>
                <a:latin typeface="Century Gothic" panose="020B0502020202020204" pitchFamily="34" charset="0"/>
                <a:ea typeface="ＭＳ Ｐゴシック" panose="020B0600070205080204" pitchFamily="34" charset="-128"/>
                <a:cs typeface="+mn-cs"/>
              </a:rPr>
              <a:t>adopción</a:t>
            </a:r>
          </a:p>
        </p:txBody>
      </p:sp>
      <p:sp>
        <p:nvSpPr>
          <p:cNvPr id="20" name="CuadroTexto 19"/>
          <p:cNvSpPr txBox="1"/>
          <p:nvPr/>
        </p:nvSpPr>
        <p:spPr>
          <a:xfrm>
            <a:off x="1544751" y="2093860"/>
            <a:ext cx="2122334" cy="299184"/>
          </a:xfrm>
          <a:prstGeom prst="rect">
            <a:avLst/>
          </a:prstGeom>
          <a:solidFill>
            <a:schemeClr val="bg1"/>
          </a:solid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Indicador de fidelidad</a:t>
            </a:r>
          </a:p>
        </p:txBody>
      </p:sp>
      <p:sp>
        <p:nvSpPr>
          <p:cNvPr id="21" name="CuadroTexto 20"/>
          <p:cNvSpPr txBox="1"/>
          <p:nvPr/>
        </p:nvSpPr>
        <p:spPr>
          <a:xfrm>
            <a:off x="1132262" y="5785450"/>
            <a:ext cx="2253276" cy="276999"/>
          </a:xfrm>
          <a:prstGeom prst="rect">
            <a:avLst/>
          </a:prstGeom>
          <a:solidFill>
            <a:srgbClr val="1A3474"/>
          </a:solid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ＭＳ Ｐゴシック" panose="020B0600070205080204" pitchFamily="34" charset="-128"/>
                <a:cs typeface="+mn-cs"/>
              </a:rPr>
              <a:t>Índice de adopción</a:t>
            </a:r>
          </a:p>
        </p:txBody>
      </p:sp>
      <p:graphicFrame>
        <p:nvGraphicFramePr>
          <p:cNvPr id="22" name="Gráfico 44">
            <a:extLst>
              <a:ext uri="{FF2B5EF4-FFF2-40B4-BE49-F238E27FC236}">
                <a16:creationId xmlns:a16="http://schemas.microsoft.com/office/drawing/2014/main" id="{A3FA32E6-7654-56E0-6F41-3DBF8B2B63D1}"/>
              </a:ext>
            </a:extLst>
          </p:cNvPr>
          <p:cNvGraphicFramePr/>
          <p:nvPr/>
        </p:nvGraphicFramePr>
        <p:xfrm>
          <a:off x="3385538" y="5405521"/>
          <a:ext cx="8117614" cy="705620"/>
        </p:xfrm>
        <a:graphic>
          <a:graphicData uri="http://schemas.openxmlformats.org/drawingml/2006/chart">
            <c:chart xmlns:c="http://schemas.openxmlformats.org/drawingml/2006/chart" xmlns:r="http://schemas.openxmlformats.org/officeDocument/2006/relationships" r:id="rId3"/>
          </a:graphicData>
        </a:graphic>
      </p:graphicFrame>
      <p:sp>
        <p:nvSpPr>
          <p:cNvPr id="23" name="CuadroTexto 22"/>
          <p:cNvSpPr txBox="1"/>
          <p:nvPr/>
        </p:nvSpPr>
        <p:spPr>
          <a:xfrm>
            <a:off x="4263135" y="2485514"/>
            <a:ext cx="2615758" cy="461665"/>
          </a:xfrm>
          <a:prstGeom prst="rect">
            <a:avLst/>
          </a:prstGeom>
          <a:ln w="12700">
            <a:solidFill>
              <a:schemeClr val="bg1">
                <a:lumMod val="50000"/>
              </a:schemeClr>
            </a:solidFill>
            <a:prstDash val="lgDash"/>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Marca de preferencia</a:t>
            </a:r>
            <a:r>
              <a:rPr kumimoji="0" lang="es-CO"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p>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20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Compra alguna vez</a:t>
            </a:r>
          </a:p>
        </p:txBody>
      </p:sp>
      <p:sp>
        <p:nvSpPr>
          <p:cNvPr id="24" name="CuadroTexto 23"/>
          <p:cNvSpPr txBox="1"/>
          <p:nvPr/>
        </p:nvSpPr>
        <p:spPr>
          <a:xfrm>
            <a:off x="7040194" y="2478514"/>
            <a:ext cx="3921780" cy="461665"/>
          </a:xfrm>
          <a:prstGeom prst="rect">
            <a:avLst/>
          </a:prstGeom>
          <a:noFill/>
          <a:ln w="12700">
            <a:solidFill>
              <a:srgbClr val="FFC000"/>
            </a:solid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200" b="0" i="1"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Capacidad que tiene una marca  para </a:t>
            </a:r>
            <a:r>
              <a:rPr kumimoji="0" lang="es-CO" sz="1200" b="1" i="0" u="sng"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mantener la preferencia de sus consumidores habituales</a:t>
            </a:r>
          </a:p>
        </p:txBody>
      </p:sp>
      <p:sp>
        <p:nvSpPr>
          <p:cNvPr id="25" name="CuadroTexto 24"/>
          <p:cNvSpPr txBox="1"/>
          <p:nvPr/>
        </p:nvSpPr>
        <p:spPr>
          <a:xfrm>
            <a:off x="4814706" y="2100926"/>
            <a:ext cx="1512616" cy="299184"/>
          </a:xfrm>
          <a:prstGeom prst="rect">
            <a:avLst/>
          </a:prstGeom>
          <a:solidFill>
            <a:schemeClr val="bg1"/>
          </a:solid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Fórmula</a:t>
            </a:r>
          </a:p>
        </p:txBody>
      </p:sp>
      <p:sp>
        <p:nvSpPr>
          <p:cNvPr id="26" name="CuadroTexto 25"/>
          <p:cNvSpPr txBox="1"/>
          <p:nvPr/>
        </p:nvSpPr>
        <p:spPr>
          <a:xfrm>
            <a:off x="8244776" y="2100926"/>
            <a:ext cx="1512616" cy="299184"/>
          </a:xfrm>
          <a:prstGeom prst="rect">
            <a:avLst/>
          </a:prstGeom>
          <a:solidFill>
            <a:schemeClr val="bg1"/>
          </a:solidFill>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CO" sz="1344" b="1" i="0" u="none" strike="noStrike" kern="1200" cap="none" spc="0" normalizeH="0" baseline="0" noProof="0" dirty="0">
                <a:ln>
                  <a:noFill/>
                </a:ln>
                <a:solidFill>
                  <a:srgbClr val="000000"/>
                </a:solidFill>
                <a:effectLst/>
                <a:uLnTx/>
                <a:uFillTx/>
                <a:latin typeface="Century Gothic" panose="020B0502020202020204" pitchFamily="34" charset="0"/>
                <a:ea typeface="ＭＳ Ｐゴシック" panose="020B0600070205080204" pitchFamily="34" charset="-128"/>
                <a:cs typeface="+mn-cs"/>
              </a:rPr>
              <a:t>Interpretación</a:t>
            </a:r>
          </a:p>
        </p:txBody>
      </p:sp>
      <p:sp>
        <p:nvSpPr>
          <p:cNvPr id="27" name="Line 75"/>
          <p:cNvSpPr>
            <a:spLocks noChangeShapeType="1"/>
          </p:cNvSpPr>
          <p:nvPr/>
        </p:nvSpPr>
        <p:spPr bwMode="auto">
          <a:xfrm>
            <a:off x="1157726" y="4495076"/>
            <a:ext cx="1655373" cy="0"/>
          </a:xfrm>
          <a:prstGeom prst="line">
            <a:avLst/>
          </a:prstGeom>
          <a:solidFill>
            <a:schemeClr val="bg1">
              <a:lumMod val="95000"/>
            </a:schemeClr>
          </a:solid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endPar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
        <p:nvSpPr>
          <p:cNvPr id="28" name="Rectangle 77"/>
          <p:cNvSpPr>
            <a:spLocks noChangeArrowheads="1"/>
          </p:cNvSpPr>
          <p:nvPr/>
        </p:nvSpPr>
        <p:spPr bwMode="auto">
          <a:xfrm>
            <a:off x="1573412" y="5086747"/>
            <a:ext cx="1743856" cy="276669"/>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Compra alguna vez</a:t>
            </a:r>
          </a:p>
        </p:txBody>
      </p:sp>
      <p:sp>
        <p:nvSpPr>
          <p:cNvPr id="29" name="Rectangle 78"/>
          <p:cNvSpPr>
            <a:spLocks noChangeArrowheads="1"/>
          </p:cNvSpPr>
          <p:nvPr/>
        </p:nvSpPr>
        <p:spPr bwMode="auto">
          <a:xfrm>
            <a:off x="1654885" y="4668177"/>
            <a:ext cx="1552142" cy="276669"/>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Preferencia</a:t>
            </a:r>
          </a:p>
        </p:txBody>
      </p:sp>
      <p:sp>
        <p:nvSpPr>
          <p:cNvPr id="30" name="Rectangle 81"/>
          <p:cNvSpPr>
            <a:spLocks noChangeArrowheads="1"/>
          </p:cNvSpPr>
          <p:nvPr/>
        </p:nvSpPr>
        <p:spPr bwMode="auto">
          <a:xfrm>
            <a:off x="213447" y="4776292"/>
            <a:ext cx="1017428" cy="461665"/>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Índice de adopción</a:t>
            </a:r>
          </a:p>
        </p:txBody>
      </p:sp>
      <p:sp>
        <p:nvSpPr>
          <p:cNvPr id="31" name="Rectangle 83"/>
          <p:cNvSpPr>
            <a:spLocks noChangeArrowheads="1"/>
          </p:cNvSpPr>
          <p:nvPr/>
        </p:nvSpPr>
        <p:spPr bwMode="auto">
          <a:xfrm>
            <a:off x="1228256" y="4869751"/>
            <a:ext cx="108761" cy="307777"/>
          </a:xfrm>
          <a:prstGeom prst="rect">
            <a:avLst/>
          </a:prstGeom>
          <a:noFill/>
          <a:ln>
            <a:noFill/>
          </a:ln>
        </p:spPr>
        <p:txBody>
          <a:bodyPr wrap="square" rtlCol="0">
            <a:spAutoFit/>
          </a:bodyPr>
          <a:lstStyle/>
          <a:p>
            <a:pPr marL="0" marR="0" lvl="0" indent="0" algn="ctr" defTabSz="768302"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entury Gothic" panose="020B0502020202020204" pitchFamily="34" charset="0"/>
                <a:ea typeface="ＭＳ Ｐゴシック" panose="020B0600070205080204" pitchFamily="34" charset="-128"/>
                <a:cs typeface="+mn-cs"/>
              </a:rPr>
              <a:t>=</a:t>
            </a:r>
          </a:p>
        </p:txBody>
      </p:sp>
      <p:sp>
        <p:nvSpPr>
          <p:cNvPr id="32" name="CuadroTexto 31">
            <a:extLst>
              <a:ext uri="{FF2B5EF4-FFF2-40B4-BE49-F238E27FC236}">
                <a16:creationId xmlns:a16="http://schemas.microsoft.com/office/drawing/2014/main" id="{5C58D57D-F111-315E-5C4D-40BC71577B3D}"/>
              </a:ext>
            </a:extLst>
          </p:cNvPr>
          <p:cNvSpPr txBox="1"/>
          <p:nvPr/>
        </p:nvSpPr>
        <p:spPr>
          <a:xfrm>
            <a:off x="12006" y="6641419"/>
            <a:ext cx="1044644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5.¿Cuál es su marca/laboratorio fabricante de medicamentos genéricos preferido? / </a:t>
            </a: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¿Cuáles de estas marcas/laboratorios fabricantes de medicamentos genéricos a ha comprado </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alguna vez</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p:txBody>
      </p:sp>
      <p:pic>
        <p:nvPicPr>
          <p:cNvPr id="33" name="Imagen 32">
            <a:extLst>
              <a:ext uri="{FF2B5EF4-FFF2-40B4-BE49-F238E27FC236}">
                <a16:creationId xmlns:a16="http://schemas.microsoft.com/office/drawing/2014/main" id="{2D6950C6-4929-AB79-E5DE-4F20247FE61E}"/>
              </a:ext>
            </a:extLst>
          </p:cNvPr>
          <p:cNvPicPr>
            <a:picLocks noChangeAspect="1"/>
          </p:cNvPicPr>
          <p:nvPr/>
        </p:nvPicPr>
        <p:blipFill>
          <a:blip r:embed="rId4"/>
          <a:srcRect t="10000" b="13266"/>
          <a:stretch>
            <a:fillRect/>
          </a:stretch>
        </p:blipFill>
        <p:spPr>
          <a:xfrm>
            <a:off x="8663406" y="3996068"/>
            <a:ext cx="1042406" cy="351170"/>
          </a:xfrm>
          <a:prstGeom prst="rect">
            <a:avLst/>
          </a:prstGeom>
        </p:spPr>
      </p:pic>
      <p:pic>
        <p:nvPicPr>
          <p:cNvPr id="34" name="Imagen 33">
            <a:extLst>
              <a:ext uri="{FF2B5EF4-FFF2-40B4-BE49-F238E27FC236}">
                <a16:creationId xmlns:a16="http://schemas.microsoft.com/office/drawing/2014/main" id="{E57C8868-4E15-6418-CDE8-DCEE0D1C2D6C}"/>
              </a:ext>
            </a:extLst>
          </p:cNvPr>
          <p:cNvPicPr>
            <a:picLocks noChangeAspect="1"/>
          </p:cNvPicPr>
          <p:nvPr/>
        </p:nvPicPr>
        <p:blipFill>
          <a:blip r:embed="rId5"/>
          <a:stretch>
            <a:fillRect/>
          </a:stretch>
        </p:blipFill>
        <p:spPr>
          <a:xfrm>
            <a:off x="5619138" y="3958526"/>
            <a:ext cx="472648" cy="398454"/>
          </a:xfrm>
          <a:prstGeom prst="rect">
            <a:avLst/>
          </a:prstGeom>
        </p:spPr>
      </p:pic>
      <p:pic>
        <p:nvPicPr>
          <p:cNvPr id="35" name="Imagen 34">
            <a:extLst>
              <a:ext uri="{FF2B5EF4-FFF2-40B4-BE49-F238E27FC236}">
                <a16:creationId xmlns:a16="http://schemas.microsoft.com/office/drawing/2014/main" id="{F019E1C8-EB4A-0D76-1970-06C10B877FB6}"/>
              </a:ext>
            </a:extLst>
          </p:cNvPr>
          <p:cNvPicPr>
            <a:picLocks noChangeAspect="1"/>
          </p:cNvPicPr>
          <p:nvPr/>
        </p:nvPicPr>
        <p:blipFill>
          <a:blip r:embed="rId6"/>
          <a:stretch>
            <a:fillRect/>
          </a:stretch>
        </p:blipFill>
        <p:spPr>
          <a:xfrm>
            <a:off x="3801545" y="4043850"/>
            <a:ext cx="957392" cy="272674"/>
          </a:xfrm>
          <a:prstGeom prst="rect">
            <a:avLst/>
          </a:prstGeom>
        </p:spPr>
      </p:pic>
      <p:pic>
        <p:nvPicPr>
          <p:cNvPr id="36" name="Imagen 35">
            <a:extLst>
              <a:ext uri="{FF2B5EF4-FFF2-40B4-BE49-F238E27FC236}">
                <a16:creationId xmlns:a16="http://schemas.microsoft.com/office/drawing/2014/main" id="{4205D021-4CA1-4EC5-F74B-9715BA012923}"/>
              </a:ext>
            </a:extLst>
          </p:cNvPr>
          <p:cNvPicPr>
            <a:picLocks noChangeAspect="1"/>
          </p:cNvPicPr>
          <p:nvPr/>
        </p:nvPicPr>
        <p:blipFill>
          <a:blip r:embed="rId7"/>
          <a:stretch>
            <a:fillRect/>
          </a:stretch>
        </p:blipFill>
        <p:spPr>
          <a:xfrm>
            <a:off x="10137511" y="3966989"/>
            <a:ext cx="994040" cy="410711"/>
          </a:xfrm>
          <a:prstGeom prst="rect">
            <a:avLst/>
          </a:prstGeom>
        </p:spPr>
      </p:pic>
      <p:pic>
        <p:nvPicPr>
          <p:cNvPr id="37" name="Imagen 36">
            <a:extLst>
              <a:ext uri="{FF2B5EF4-FFF2-40B4-BE49-F238E27FC236}">
                <a16:creationId xmlns:a16="http://schemas.microsoft.com/office/drawing/2014/main" id="{A340449E-F4C3-2F46-D0E2-6BEC4E4EA048}"/>
              </a:ext>
            </a:extLst>
          </p:cNvPr>
          <p:cNvPicPr>
            <a:picLocks noChangeAspect="1"/>
          </p:cNvPicPr>
          <p:nvPr/>
        </p:nvPicPr>
        <p:blipFill>
          <a:blip r:embed="rId8"/>
          <a:srcRect l="16070" t="40125" r="13394" b="40297"/>
          <a:stretch>
            <a:fillRect/>
          </a:stretch>
        </p:blipFill>
        <p:spPr>
          <a:xfrm>
            <a:off x="7040194" y="4066284"/>
            <a:ext cx="941389" cy="227806"/>
          </a:xfrm>
          <a:prstGeom prst="rect">
            <a:avLst/>
          </a:prstGeom>
        </p:spPr>
      </p:pic>
      <p:cxnSp>
        <p:nvCxnSpPr>
          <p:cNvPr id="38" name="Conector recto 37"/>
          <p:cNvCxnSpPr/>
          <p:nvPr/>
        </p:nvCxnSpPr>
        <p:spPr>
          <a:xfrm>
            <a:off x="1410598" y="5011526"/>
            <a:ext cx="1954002"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40" name="Triángulo isósceles 39">
            <a:extLst>
              <a:ext uri="{FF2B5EF4-FFF2-40B4-BE49-F238E27FC236}">
                <a16:creationId xmlns:a16="http://schemas.microsoft.com/office/drawing/2014/main" id="{EFE42CA8-88E9-ADF8-A3DD-26E3FF73EA13}"/>
              </a:ext>
            </a:extLst>
          </p:cNvPr>
          <p:cNvSpPr/>
          <p:nvPr/>
        </p:nvSpPr>
        <p:spPr>
          <a:xfrm>
            <a:off x="7145126" y="5321882"/>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riángulo isósceles 41">
            <a:extLst>
              <a:ext uri="{FF2B5EF4-FFF2-40B4-BE49-F238E27FC236}">
                <a16:creationId xmlns:a16="http://schemas.microsoft.com/office/drawing/2014/main" id="{B994A7F9-E158-DBEA-E5AA-B3871879995B}"/>
              </a:ext>
            </a:extLst>
          </p:cNvPr>
          <p:cNvSpPr/>
          <p:nvPr/>
        </p:nvSpPr>
        <p:spPr>
          <a:xfrm flipV="1">
            <a:off x="3835992" y="4901299"/>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riángulo isósceles 42">
            <a:extLst>
              <a:ext uri="{FF2B5EF4-FFF2-40B4-BE49-F238E27FC236}">
                <a16:creationId xmlns:a16="http://schemas.microsoft.com/office/drawing/2014/main" id="{B994A7F9-E158-DBEA-E5AA-B3871879995B}"/>
              </a:ext>
            </a:extLst>
          </p:cNvPr>
          <p:cNvSpPr/>
          <p:nvPr/>
        </p:nvSpPr>
        <p:spPr>
          <a:xfrm flipV="1">
            <a:off x="5464265" y="5326413"/>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riángulo isósceles 43">
            <a:extLst>
              <a:ext uri="{FF2B5EF4-FFF2-40B4-BE49-F238E27FC236}">
                <a16:creationId xmlns:a16="http://schemas.microsoft.com/office/drawing/2014/main" id="{EFE42CA8-88E9-ADF8-A3DD-26E3FF73EA13}"/>
              </a:ext>
            </a:extLst>
          </p:cNvPr>
          <p:cNvSpPr/>
          <p:nvPr/>
        </p:nvSpPr>
        <p:spPr>
          <a:xfrm>
            <a:off x="10361570" y="5329904"/>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redondeado 44">
            <a:extLst>
              <a:ext uri="{FF2B5EF4-FFF2-40B4-BE49-F238E27FC236}">
                <a16:creationId xmlns:a16="http://schemas.microsoft.com/office/drawing/2014/main" id="{85909769-9C60-E252-5B53-7F31DE50ECAF}"/>
              </a:ext>
            </a:extLst>
          </p:cNvPr>
          <p:cNvSpPr/>
          <p:nvPr/>
        </p:nvSpPr>
        <p:spPr>
          <a:xfrm>
            <a:off x="8345062" y="3955913"/>
            <a:ext cx="1671275" cy="1489468"/>
          </a:xfrm>
          <a:prstGeom prst="roundRect">
            <a:avLst>
              <a:gd name="adj" fmla="val 8773"/>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86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67E1AC8-2842-DF1F-8E5D-B4F7EBC375C5}"/>
              </a:ext>
            </a:extLst>
          </p:cNvPr>
          <p:cNvSpPr>
            <a:spLocks noGrp="1"/>
          </p:cNvSpPr>
          <p:nvPr>
            <p:ph type="sldNum" sz="quarter" idx="12"/>
          </p:nvPr>
        </p:nvSpPr>
        <p:spPr>
          <a:xfrm>
            <a:off x="9436793" y="648592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CuadroTexto 15">
            <a:extLst>
              <a:ext uri="{FF2B5EF4-FFF2-40B4-BE49-F238E27FC236}">
                <a16:creationId xmlns:a16="http://schemas.microsoft.com/office/drawing/2014/main" id="{6E3738BF-A75B-F652-E2EF-899928877A96}"/>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Marca preferida</a:t>
            </a:r>
          </a:p>
        </p:txBody>
      </p:sp>
      <p:sp>
        <p:nvSpPr>
          <p:cNvPr id="141" name="CuadroTexto 140">
            <a:extLst>
              <a:ext uri="{FF2B5EF4-FFF2-40B4-BE49-F238E27FC236}">
                <a16:creationId xmlns:a16="http://schemas.microsoft.com/office/drawing/2014/main" id="{8AFB2CB4-37B0-9791-E8C4-CE5DB8A26198}"/>
              </a:ext>
            </a:extLst>
          </p:cNvPr>
          <p:cNvSpPr txBox="1"/>
          <p:nvPr/>
        </p:nvSpPr>
        <p:spPr>
          <a:xfrm>
            <a:off x="12007" y="6641419"/>
            <a:ext cx="533584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5.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¿Cuál es su marca/laboratorio fabricante de medicamentos genéricos</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preferido?</a:t>
            </a:r>
            <a:endPar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30" name="Imagen 29">
            <a:extLst>
              <a:ext uri="{FF2B5EF4-FFF2-40B4-BE49-F238E27FC236}">
                <a16:creationId xmlns:a16="http://schemas.microsoft.com/office/drawing/2014/main" id="{DDB55850-80F5-0700-35A3-C1CA88F7EA4E}"/>
              </a:ext>
            </a:extLst>
          </p:cNvPr>
          <p:cNvPicPr>
            <a:picLocks noChangeAspect="1"/>
          </p:cNvPicPr>
          <p:nvPr/>
        </p:nvPicPr>
        <p:blipFill>
          <a:blip r:embed="rId2">
            <a:duotone>
              <a:srgbClr val="FFC000">
                <a:shade val="45000"/>
                <a:satMod val="135000"/>
              </a:srgbClr>
              <a:prstClr val="white"/>
            </a:duotone>
          </a:blip>
          <a:stretch>
            <a:fillRect/>
          </a:stretch>
        </p:blipFill>
        <p:spPr>
          <a:xfrm>
            <a:off x="9704222" y="58930"/>
            <a:ext cx="422648" cy="422648"/>
          </a:xfrm>
          <a:prstGeom prst="rect">
            <a:avLst/>
          </a:prstGeom>
        </p:spPr>
      </p:pic>
      <p:sp>
        <p:nvSpPr>
          <p:cNvPr id="31"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32"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33" name="Triángulo isósceles 32">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riángulo isósceles 33">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CuadroTexto 25"/>
          <p:cNvSpPr txBox="1"/>
          <p:nvPr/>
        </p:nvSpPr>
        <p:spPr>
          <a:xfrm>
            <a:off x="255986" y="554620"/>
            <a:ext cx="11279052"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continua destacando entre las marcas preferidas por los consumidores, presentando tan solo una caída en dos de las ciudades principales y dándole así un incremento a Genfar, mayormente representado en la ciudad de Bogotá; adicionalmente, la preferencia hacia La Santé favorece la consolidación de barreras de consideración a otras marcas.</a:t>
            </a:r>
          </a:p>
        </p:txBody>
      </p:sp>
      <p:sp>
        <p:nvSpPr>
          <p:cNvPr id="27" name="CuadroTexto 26">
            <a:extLst>
              <a:ext uri="{FF2B5EF4-FFF2-40B4-BE49-F238E27FC236}">
                <a16:creationId xmlns:a16="http://schemas.microsoft.com/office/drawing/2014/main" id="{52A71B39-CE62-1365-831B-F2CCBF9CED00}"/>
              </a:ext>
            </a:extLst>
          </p:cNvPr>
          <p:cNvSpPr txBox="1"/>
          <p:nvPr/>
        </p:nvSpPr>
        <p:spPr>
          <a:xfrm>
            <a:off x="8282835" y="1389720"/>
            <a:ext cx="3368842"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28" name="CuadroTexto 27">
            <a:extLst>
              <a:ext uri="{FF2B5EF4-FFF2-40B4-BE49-F238E27FC236}">
                <a16:creationId xmlns:a16="http://schemas.microsoft.com/office/drawing/2014/main" id="{B17524E7-173A-FE70-BF8E-A8213FFDB78D}"/>
              </a:ext>
            </a:extLst>
          </p:cNvPr>
          <p:cNvSpPr txBox="1"/>
          <p:nvPr/>
        </p:nvSpPr>
        <p:spPr>
          <a:xfrm>
            <a:off x="4553712" y="1389720"/>
            <a:ext cx="3158530"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sp>
        <p:nvSpPr>
          <p:cNvPr id="29" name="CuadroTexto 28">
            <a:extLst>
              <a:ext uri="{FF2B5EF4-FFF2-40B4-BE49-F238E27FC236}">
                <a16:creationId xmlns:a16="http://schemas.microsoft.com/office/drawing/2014/main" id="{107D0576-ACD8-6E11-B982-11B86E58F5D7}"/>
              </a:ext>
            </a:extLst>
          </p:cNvPr>
          <p:cNvSpPr txBox="1"/>
          <p:nvPr/>
        </p:nvSpPr>
        <p:spPr>
          <a:xfrm>
            <a:off x="6536033" y="6485921"/>
            <a:ext cx="504977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graphicFrame>
        <p:nvGraphicFramePr>
          <p:cNvPr id="35" name="Gráfico 34">
            <a:extLst>
              <a:ext uri="{FF2B5EF4-FFF2-40B4-BE49-F238E27FC236}">
                <a16:creationId xmlns:a16="http://schemas.microsoft.com/office/drawing/2014/main" id="{3EA27DA2-CAA3-551F-E3F8-30F4BB83AEC0}"/>
              </a:ext>
            </a:extLst>
          </p:cNvPr>
          <p:cNvGraphicFramePr/>
          <p:nvPr/>
        </p:nvGraphicFramePr>
        <p:xfrm>
          <a:off x="138993" y="2250195"/>
          <a:ext cx="3121791" cy="38585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Tabla 35">
            <a:extLst>
              <a:ext uri="{FF2B5EF4-FFF2-40B4-BE49-F238E27FC236}">
                <a16:creationId xmlns:a16="http://schemas.microsoft.com/office/drawing/2014/main" id="{005A99D3-8990-8E12-05FA-2D8B90D76E33}"/>
              </a:ext>
            </a:extLst>
          </p:cNvPr>
          <p:cNvGraphicFramePr>
            <a:graphicFrameLocks noGrp="1"/>
          </p:cNvGraphicFramePr>
          <p:nvPr/>
        </p:nvGraphicFramePr>
        <p:xfrm>
          <a:off x="3419891" y="1731390"/>
          <a:ext cx="8426287" cy="4184775"/>
        </p:xfrm>
        <a:graphic>
          <a:graphicData uri="http://schemas.openxmlformats.org/drawingml/2006/table">
            <a:tbl>
              <a:tblPr firstRow="1" bandRow="1">
                <a:tableStyleId>{5C22544A-7EE6-4342-B048-85BDC9FD1C3A}</a:tableStyleId>
              </a:tblPr>
              <a:tblGrid>
                <a:gridCol w="552759">
                  <a:extLst>
                    <a:ext uri="{9D8B030D-6E8A-4147-A177-3AD203B41FA5}">
                      <a16:colId xmlns:a16="http://schemas.microsoft.com/office/drawing/2014/main" val="2362024089"/>
                    </a:ext>
                  </a:extLst>
                </a:gridCol>
                <a:gridCol w="552759">
                  <a:extLst>
                    <a:ext uri="{9D8B030D-6E8A-4147-A177-3AD203B41FA5}">
                      <a16:colId xmlns:a16="http://schemas.microsoft.com/office/drawing/2014/main" val="2358882845"/>
                    </a:ext>
                  </a:extLst>
                </a:gridCol>
                <a:gridCol w="372273">
                  <a:extLst>
                    <a:ext uri="{9D8B030D-6E8A-4147-A177-3AD203B41FA5}">
                      <a16:colId xmlns:a16="http://schemas.microsoft.com/office/drawing/2014/main" val="4072525141"/>
                    </a:ext>
                  </a:extLst>
                </a:gridCol>
                <a:gridCol w="372273">
                  <a:extLst>
                    <a:ext uri="{9D8B030D-6E8A-4147-A177-3AD203B41FA5}">
                      <a16:colId xmlns:a16="http://schemas.microsoft.com/office/drawing/2014/main" val="1990591489"/>
                    </a:ext>
                  </a:extLst>
                </a:gridCol>
                <a:gridCol w="372273">
                  <a:extLst>
                    <a:ext uri="{9D8B030D-6E8A-4147-A177-3AD203B41FA5}">
                      <a16:colId xmlns:a16="http://schemas.microsoft.com/office/drawing/2014/main" val="2958449964"/>
                    </a:ext>
                  </a:extLst>
                </a:gridCol>
                <a:gridCol w="372273">
                  <a:extLst>
                    <a:ext uri="{9D8B030D-6E8A-4147-A177-3AD203B41FA5}">
                      <a16:colId xmlns:a16="http://schemas.microsoft.com/office/drawing/2014/main" val="4198152291"/>
                    </a:ext>
                  </a:extLst>
                </a:gridCol>
                <a:gridCol w="372273">
                  <a:extLst>
                    <a:ext uri="{9D8B030D-6E8A-4147-A177-3AD203B41FA5}">
                      <a16:colId xmlns:a16="http://schemas.microsoft.com/office/drawing/2014/main" val="1934403665"/>
                    </a:ext>
                  </a:extLst>
                </a:gridCol>
                <a:gridCol w="372273">
                  <a:extLst>
                    <a:ext uri="{9D8B030D-6E8A-4147-A177-3AD203B41FA5}">
                      <a16:colId xmlns:a16="http://schemas.microsoft.com/office/drawing/2014/main" val="668528696"/>
                    </a:ext>
                  </a:extLst>
                </a:gridCol>
                <a:gridCol w="372273">
                  <a:extLst>
                    <a:ext uri="{9D8B030D-6E8A-4147-A177-3AD203B41FA5}">
                      <a16:colId xmlns:a16="http://schemas.microsoft.com/office/drawing/2014/main" val="3969829260"/>
                    </a:ext>
                  </a:extLst>
                </a:gridCol>
                <a:gridCol w="372273">
                  <a:extLst>
                    <a:ext uri="{9D8B030D-6E8A-4147-A177-3AD203B41FA5}">
                      <a16:colId xmlns:a16="http://schemas.microsoft.com/office/drawing/2014/main" val="1068878361"/>
                    </a:ext>
                  </a:extLst>
                </a:gridCol>
                <a:gridCol w="372273">
                  <a:extLst>
                    <a:ext uri="{9D8B030D-6E8A-4147-A177-3AD203B41FA5}">
                      <a16:colId xmlns:a16="http://schemas.microsoft.com/office/drawing/2014/main" val="3064806702"/>
                    </a:ext>
                  </a:extLst>
                </a:gridCol>
                <a:gridCol w="406843">
                  <a:extLst>
                    <a:ext uri="{9D8B030D-6E8A-4147-A177-3AD203B41FA5}">
                      <a16:colId xmlns:a16="http://schemas.microsoft.com/office/drawing/2014/main" val="3385939814"/>
                    </a:ext>
                  </a:extLst>
                </a:gridCol>
                <a:gridCol w="395941">
                  <a:extLst>
                    <a:ext uri="{9D8B030D-6E8A-4147-A177-3AD203B41FA5}">
                      <a16:colId xmlns:a16="http://schemas.microsoft.com/office/drawing/2014/main" val="3456126621"/>
                    </a:ext>
                  </a:extLst>
                </a:gridCol>
                <a:gridCol w="395941">
                  <a:extLst>
                    <a:ext uri="{9D8B030D-6E8A-4147-A177-3AD203B41FA5}">
                      <a16:colId xmlns:a16="http://schemas.microsoft.com/office/drawing/2014/main" val="1111399538"/>
                    </a:ext>
                  </a:extLst>
                </a:gridCol>
                <a:gridCol w="395941">
                  <a:extLst>
                    <a:ext uri="{9D8B030D-6E8A-4147-A177-3AD203B41FA5}">
                      <a16:colId xmlns:a16="http://schemas.microsoft.com/office/drawing/2014/main" val="3771559215"/>
                    </a:ext>
                  </a:extLst>
                </a:gridCol>
                <a:gridCol w="395941">
                  <a:extLst>
                    <a:ext uri="{9D8B030D-6E8A-4147-A177-3AD203B41FA5}">
                      <a16:colId xmlns:a16="http://schemas.microsoft.com/office/drawing/2014/main" val="631094772"/>
                    </a:ext>
                  </a:extLst>
                </a:gridCol>
                <a:gridCol w="395941">
                  <a:extLst>
                    <a:ext uri="{9D8B030D-6E8A-4147-A177-3AD203B41FA5}">
                      <a16:colId xmlns:a16="http://schemas.microsoft.com/office/drawing/2014/main" val="2939697621"/>
                    </a:ext>
                  </a:extLst>
                </a:gridCol>
                <a:gridCol w="395941">
                  <a:extLst>
                    <a:ext uri="{9D8B030D-6E8A-4147-A177-3AD203B41FA5}">
                      <a16:colId xmlns:a16="http://schemas.microsoft.com/office/drawing/2014/main" val="3680241905"/>
                    </a:ext>
                  </a:extLst>
                </a:gridCol>
                <a:gridCol w="395941">
                  <a:extLst>
                    <a:ext uri="{9D8B030D-6E8A-4147-A177-3AD203B41FA5}">
                      <a16:colId xmlns:a16="http://schemas.microsoft.com/office/drawing/2014/main" val="3811371689"/>
                    </a:ext>
                  </a:extLst>
                </a:gridCol>
                <a:gridCol w="395941">
                  <a:extLst>
                    <a:ext uri="{9D8B030D-6E8A-4147-A177-3AD203B41FA5}">
                      <a16:colId xmlns:a16="http://schemas.microsoft.com/office/drawing/2014/main" val="591661483"/>
                    </a:ext>
                  </a:extLst>
                </a:gridCol>
                <a:gridCol w="395941">
                  <a:extLst>
                    <a:ext uri="{9D8B030D-6E8A-4147-A177-3AD203B41FA5}">
                      <a16:colId xmlns:a16="http://schemas.microsoft.com/office/drawing/2014/main" val="2165446410"/>
                    </a:ext>
                  </a:extLst>
                </a:gridCol>
              </a:tblGrid>
              <a:tr h="395063">
                <a:tc>
                  <a:txBody>
                    <a:bodyPr/>
                    <a:lstStyle/>
                    <a:p>
                      <a:pPr algn="ctr"/>
                      <a:r>
                        <a:rPr lang="es-MX" sz="1200" b="1" dirty="0">
                          <a:solidFill>
                            <a:schemeClr val="tx1">
                              <a:lumMod val="95000"/>
                              <a:lumOff val="5000"/>
                            </a:schemeClr>
                          </a:solidFill>
                          <a:latin typeface="Century Gothic" panose="020B0502020202020204" pitchFamily="34" charset="0"/>
                        </a:rPr>
                        <a:t>Total</a:t>
                      </a:r>
                      <a:endParaRPr lang="es-CO" sz="1200" b="1" dirty="0">
                        <a:solidFill>
                          <a:schemeClr val="tx1">
                            <a:lumMod val="95000"/>
                            <a:lumOff val="5000"/>
                          </a:schemeClr>
                        </a:solidFill>
                        <a:latin typeface="Century Gothic" panose="020B0502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MX" sz="1200" b="1" dirty="0">
                          <a:solidFill>
                            <a:schemeClr val="tx1">
                              <a:lumMod val="95000"/>
                              <a:lumOff val="5000"/>
                            </a:schemeClr>
                          </a:solidFill>
                          <a:latin typeface="Century Gothic" panose="020B0502020202020204" pitchFamily="34" charset="0"/>
                        </a:rPr>
                        <a:t>Total</a:t>
                      </a:r>
                      <a:endParaRPr lang="es-CO" sz="1200" b="1" dirty="0">
                        <a:solidFill>
                          <a:schemeClr val="tx1">
                            <a:lumMod val="95000"/>
                            <a:lumOff val="5000"/>
                          </a:schemeClr>
                        </a:solidFill>
                        <a:latin typeface="Century Gothic" panose="020B0502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r>
                        <a:rPr lang="es-CO" sz="1200" b="1" dirty="0">
                          <a:solidFill>
                            <a:schemeClr val="tx1">
                              <a:lumMod val="95000"/>
                              <a:lumOff val="5000"/>
                            </a:schemeClr>
                          </a:solidFill>
                          <a:latin typeface="Century Gothic" panose="020B0502020202020204" pitchFamily="34" charset="0"/>
                        </a:rPr>
                        <a:t>Bogotá</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Medellín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Barranquilla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a:txBody>
                    <a:bodyPr/>
                    <a:lstStyle/>
                    <a:p>
                      <a:endParaRPr lang="es-CO" sz="1100" b="0" dirty="0">
                        <a:solidFill>
                          <a:schemeClr val="tx1">
                            <a:lumMod val="95000"/>
                            <a:lumOff val="5000"/>
                          </a:schemeClr>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656737554"/>
                  </a:ext>
                </a:extLst>
              </a:tr>
              <a:tr h="347002">
                <a:tc>
                  <a:txBody>
                    <a:bodyPr/>
                    <a:lstStyle/>
                    <a:p>
                      <a:r>
                        <a:rPr lang="es-MX" sz="1100" b="1" dirty="0">
                          <a:solidFill>
                            <a:schemeClr val="tx1">
                              <a:lumMod val="75000"/>
                              <a:lumOff val="25000"/>
                            </a:schemeClr>
                          </a:solidFill>
                          <a:latin typeface="Century Gothic" panose="020B0502020202020204" pitchFamily="34" charset="0"/>
                        </a:rPr>
                        <a:t>2022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T w="38100" cmpd="sng">
                      <a:noFill/>
                    </a:lnT>
                    <a:lnB w="6350" cap="flat" cmpd="sng" algn="ctr">
                      <a:no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4140348006"/>
                  </a:ext>
                </a:extLst>
              </a:tr>
              <a:tr h="573785">
                <a:tc>
                  <a:txBody>
                    <a:bodyPr/>
                    <a:lstStyle/>
                    <a:p>
                      <a:pPr algn="ctr" fontAlgn="b">
                        <a:buNone/>
                      </a:pPr>
                      <a:r>
                        <a:rPr lang="es-CO" sz="1100" b="0" i="0" u="none" strike="noStrike" dirty="0">
                          <a:solidFill>
                            <a:srgbClr val="000000"/>
                          </a:solidFill>
                          <a:effectLst/>
                          <a:latin typeface="Century Gothic" panose="020B0502020202020204" pitchFamily="34" charset="0"/>
                        </a:rPr>
                        <a:t>78%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63%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81%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54%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80%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502648570"/>
                  </a:ext>
                </a:extLst>
              </a:tr>
              <a:tr h="573785">
                <a:tc>
                  <a:txBody>
                    <a:bodyPr/>
                    <a:lstStyle/>
                    <a:p>
                      <a:pPr algn="ctr" fontAlgn="b">
                        <a:buNone/>
                      </a:pPr>
                      <a:r>
                        <a:rPr lang="es-CO" sz="1100" b="0" i="0" u="none" strike="noStrike" dirty="0">
                          <a:solidFill>
                            <a:srgbClr val="000000"/>
                          </a:solidFill>
                          <a:effectLst/>
                          <a:latin typeface="Century Gothic" panose="020B0502020202020204" pitchFamily="34" charset="0"/>
                        </a:rPr>
                        <a:t>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lang="es-CO" sz="1100" b="0" i="0" u="none" strike="noStrike">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4286227179"/>
                  </a:ext>
                </a:extLst>
              </a:tr>
              <a:tr h="573785">
                <a:tc>
                  <a:txBody>
                    <a:bodyPr/>
                    <a:lstStyle/>
                    <a:p>
                      <a:pPr algn="ctr" fontAlgn="b">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28%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929682551"/>
                  </a:ext>
                </a:extLst>
              </a:tr>
              <a:tr h="573785">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05540077"/>
                  </a:ext>
                </a:extLst>
              </a:tr>
              <a:tr h="573785">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244866915"/>
                  </a:ext>
                </a:extLst>
              </a:tr>
              <a:tr h="573785">
                <a:tc>
                  <a:txBody>
                    <a:bodyPr/>
                    <a:lstStyle/>
                    <a:p>
                      <a:pPr algn="ctr" rtl="0"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2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391865963"/>
                  </a:ext>
                </a:extLst>
              </a:tr>
            </a:tbl>
          </a:graphicData>
        </a:graphic>
      </p:graphicFrame>
      <p:sp>
        <p:nvSpPr>
          <p:cNvPr id="37" name="Rectángulo redondeado 33">
            <a:extLst>
              <a:ext uri="{FF2B5EF4-FFF2-40B4-BE49-F238E27FC236}">
                <a16:creationId xmlns:a16="http://schemas.microsoft.com/office/drawing/2014/main" id="{7B09CCE5-6042-7270-CB1E-4061E853DF48}"/>
              </a:ext>
            </a:extLst>
          </p:cNvPr>
          <p:cNvSpPr/>
          <p:nvPr/>
        </p:nvSpPr>
        <p:spPr>
          <a:xfrm>
            <a:off x="188358" y="2474093"/>
            <a:ext cx="11678926" cy="1146931"/>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8" name="CuadroTexto 37">
            <a:extLst>
              <a:ext uri="{FF2B5EF4-FFF2-40B4-BE49-F238E27FC236}">
                <a16:creationId xmlns:a16="http://schemas.microsoft.com/office/drawing/2014/main" id="{B0169F11-B1CC-B86B-7D79-38BF7FC45413}"/>
              </a:ext>
            </a:extLst>
          </p:cNvPr>
          <p:cNvSpPr txBox="1"/>
          <p:nvPr/>
        </p:nvSpPr>
        <p:spPr>
          <a:xfrm>
            <a:off x="1714040" y="1702491"/>
            <a:ext cx="7056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a:t>
            </a:r>
          </a:p>
        </p:txBody>
      </p:sp>
      <p:sp>
        <p:nvSpPr>
          <p:cNvPr id="39" name="Triángulo isósceles 38">
            <a:extLst>
              <a:ext uri="{FF2B5EF4-FFF2-40B4-BE49-F238E27FC236}">
                <a16:creationId xmlns:a16="http://schemas.microsoft.com/office/drawing/2014/main" id="{882F31EC-A7B3-05E9-0727-A3DA493CD02B}"/>
              </a:ext>
            </a:extLst>
          </p:cNvPr>
          <p:cNvSpPr/>
          <p:nvPr/>
        </p:nvSpPr>
        <p:spPr>
          <a:xfrm>
            <a:off x="2397951" y="3216567"/>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riángulo isósceles 39">
            <a:extLst>
              <a:ext uri="{FF2B5EF4-FFF2-40B4-BE49-F238E27FC236}">
                <a16:creationId xmlns:a16="http://schemas.microsoft.com/office/drawing/2014/main" id="{2B98FBD3-53F5-4210-88A6-D8529B376573}"/>
              </a:ext>
            </a:extLst>
          </p:cNvPr>
          <p:cNvSpPr/>
          <p:nvPr/>
        </p:nvSpPr>
        <p:spPr>
          <a:xfrm>
            <a:off x="4781686" y="3402819"/>
            <a:ext cx="94628" cy="9321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ángulo 40">
            <a:extLst>
              <a:ext uri="{FF2B5EF4-FFF2-40B4-BE49-F238E27FC236}">
                <a16:creationId xmlns:a16="http://schemas.microsoft.com/office/drawing/2014/main" id="{D3A25E70-E18C-1308-E8A6-8892DE8FDB49}"/>
              </a:ext>
            </a:extLst>
          </p:cNvPr>
          <p:cNvSpPr/>
          <p:nvPr/>
        </p:nvSpPr>
        <p:spPr>
          <a:xfrm>
            <a:off x="1314494" y="6038778"/>
            <a:ext cx="1240785" cy="2737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153</a:t>
            </a:r>
          </a:p>
        </p:txBody>
      </p:sp>
      <p:graphicFrame>
        <p:nvGraphicFramePr>
          <p:cNvPr id="42" name="Tabla 41">
            <a:extLst>
              <a:ext uri="{FF2B5EF4-FFF2-40B4-BE49-F238E27FC236}">
                <a16:creationId xmlns:a16="http://schemas.microsoft.com/office/drawing/2014/main" id="{014FDB32-2522-27F5-A6A7-56804B7BEA46}"/>
              </a:ext>
            </a:extLst>
          </p:cNvPr>
          <p:cNvGraphicFramePr>
            <a:graphicFrameLocks noGrp="1"/>
          </p:cNvGraphicFramePr>
          <p:nvPr/>
        </p:nvGraphicFramePr>
        <p:xfrm>
          <a:off x="3402637" y="6032632"/>
          <a:ext cx="8443554" cy="235920"/>
        </p:xfrm>
        <a:graphic>
          <a:graphicData uri="http://schemas.openxmlformats.org/drawingml/2006/table">
            <a:tbl>
              <a:tblPr/>
              <a:tblGrid>
                <a:gridCol w="569344">
                  <a:extLst>
                    <a:ext uri="{9D8B030D-6E8A-4147-A177-3AD203B41FA5}">
                      <a16:colId xmlns:a16="http://schemas.microsoft.com/office/drawing/2014/main" val="1935195302"/>
                    </a:ext>
                  </a:extLst>
                </a:gridCol>
                <a:gridCol w="543464">
                  <a:extLst>
                    <a:ext uri="{9D8B030D-6E8A-4147-A177-3AD203B41FA5}">
                      <a16:colId xmlns:a16="http://schemas.microsoft.com/office/drawing/2014/main" val="1019392093"/>
                    </a:ext>
                  </a:extLst>
                </a:gridCol>
                <a:gridCol w="388189">
                  <a:extLst>
                    <a:ext uri="{9D8B030D-6E8A-4147-A177-3AD203B41FA5}">
                      <a16:colId xmlns:a16="http://schemas.microsoft.com/office/drawing/2014/main" val="20003"/>
                    </a:ext>
                  </a:extLst>
                </a:gridCol>
                <a:gridCol w="353683">
                  <a:extLst>
                    <a:ext uri="{9D8B030D-6E8A-4147-A177-3AD203B41FA5}">
                      <a16:colId xmlns:a16="http://schemas.microsoft.com/office/drawing/2014/main" val="1301526154"/>
                    </a:ext>
                  </a:extLst>
                </a:gridCol>
                <a:gridCol w="370936">
                  <a:extLst>
                    <a:ext uri="{9D8B030D-6E8A-4147-A177-3AD203B41FA5}">
                      <a16:colId xmlns:a16="http://schemas.microsoft.com/office/drawing/2014/main" val="2555296946"/>
                    </a:ext>
                  </a:extLst>
                </a:gridCol>
                <a:gridCol w="379562">
                  <a:extLst>
                    <a:ext uri="{9D8B030D-6E8A-4147-A177-3AD203B41FA5}">
                      <a16:colId xmlns:a16="http://schemas.microsoft.com/office/drawing/2014/main" val="3475589345"/>
                    </a:ext>
                  </a:extLst>
                </a:gridCol>
                <a:gridCol w="379563">
                  <a:extLst>
                    <a:ext uri="{9D8B030D-6E8A-4147-A177-3AD203B41FA5}">
                      <a16:colId xmlns:a16="http://schemas.microsoft.com/office/drawing/2014/main" val="4123702324"/>
                    </a:ext>
                  </a:extLst>
                </a:gridCol>
                <a:gridCol w="362309">
                  <a:extLst>
                    <a:ext uri="{9D8B030D-6E8A-4147-A177-3AD203B41FA5}">
                      <a16:colId xmlns:a16="http://schemas.microsoft.com/office/drawing/2014/main" val="2052612379"/>
                    </a:ext>
                  </a:extLst>
                </a:gridCol>
                <a:gridCol w="379562">
                  <a:extLst>
                    <a:ext uri="{9D8B030D-6E8A-4147-A177-3AD203B41FA5}">
                      <a16:colId xmlns:a16="http://schemas.microsoft.com/office/drawing/2014/main" val="3050077745"/>
                    </a:ext>
                  </a:extLst>
                </a:gridCol>
                <a:gridCol w="370936">
                  <a:extLst>
                    <a:ext uri="{9D8B030D-6E8A-4147-A177-3AD203B41FA5}">
                      <a16:colId xmlns:a16="http://schemas.microsoft.com/office/drawing/2014/main" val="20006"/>
                    </a:ext>
                  </a:extLst>
                </a:gridCol>
                <a:gridCol w="388189">
                  <a:extLst>
                    <a:ext uri="{9D8B030D-6E8A-4147-A177-3AD203B41FA5}">
                      <a16:colId xmlns:a16="http://schemas.microsoft.com/office/drawing/2014/main" val="2991583786"/>
                    </a:ext>
                  </a:extLst>
                </a:gridCol>
                <a:gridCol w="388188">
                  <a:extLst>
                    <a:ext uri="{9D8B030D-6E8A-4147-A177-3AD203B41FA5}">
                      <a16:colId xmlns:a16="http://schemas.microsoft.com/office/drawing/2014/main" val="2435655231"/>
                    </a:ext>
                  </a:extLst>
                </a:gridCol>
                <a:gridCol w="422695">
                  <a:extLst>
                    <a:ext uri="{9D8B030D-6E8A-4147-A177-3AD203B41FA5}">
                      <a16:colId xmlns:a16="http://schemas.microsoft.com/office/drawing/2014/main" val="1847477148"/>
                    </a:ext>
                  </a:extLst>
                </a:gridCol>
                <a:gridCol w="388188">
                  <a:extLst>
                    <a:ext uri="{9D8B030D-6E8A-4147-A177-3AD203B41FA5}">
                      <a16:colId xmlns:a16="http://schemas.microsoft.com/office/drawing/2014/main" val="3586402223"/>
                    </a:ext>
                  </a:extLst>
                </a:gridCol>
                <a:gridCol w="405442">
                  <a:extLst>
                    <a:ext uri="{9D8B030D-6E8A-4147-A177-3AD203B41FA5}">
                      <a16:colId xmlns:a16="http://schemas.microsoft.com/office/drawing/2014/main" val="1048986151"/>
                    </a:ext>
                  </a:extLst>
                </a:gridCol>
                <a:gridCol w="388189">
                  <a:extLst>
                    <a:ext uri="{9D8B030D-6E8A-4147-A177-3AD203B41FA5}">
                      <a16:colId xmlns:a16="http://schemas.microsoft.com/office/drawing/2014/main" val="1803951347"/>
                    </a:ext>
                  </a:extLst>
                </a:gridCol>
                <a:gridCol w="414068">
                  <a:extLst>
                    <a:ext uri="{9D8B030D-6E8A-4147-A177-3AD203B41FA5}">
                      <a16:colId xmlns:a16="http://schemas.microsoft.com/office/drawing/2014/main" val="210552445"/>
                    </a:ext>
                  </a:extLst>
                </a:gridCol>
                <a:gridCol w="388188">
                  <a:extLst>
                    <a:ext uri="{9D8B030D-6E8A-4147-A177-3AD203B41FA5}">
                      <a16:colId xmlns:a16="http://schemas.microsoft.com/office/drawing/2014/main" val="2301179400"/>
                    </a:ext>
                  </a:extLst>
                </a:gridCol>
                <a:gridCol w="358711">
                  <a:extLst>
                    <a:ext uri="{9D8B030D-6E8A-4147-A177-3AD203B41FA5}">
                      <a16:colId xmlns:a16="http://schemas.microsoft.com/office/drawing/2014/main" val="596710731"/>
                    </a:ext>
                  </a:extLst>
                </a:gridCol>
                <a:gridCol w="402074">
                  <a:extLst>
                    <a:ext uri="{9D8B030D-6E8A-4147-A177-3AD203B41FA5}">
                      <a16:colId xmlns:a16="http://schemas.microsoft.com/office/drawing/2014/main" val="776196918"/>
                    </a:ext>
                  </a:extLst>
                </a:gridCol>
                <a:gridCol w="402074">
                  <a:extLst>
                    <a:ext uri="{9D8B030D-6E8A-4147-A177-3AD203B41FA5}">
                      <a16:colId xmlns:a16="http://schemas.microsoft.com/office/drawing/2014/main" val="120601973"/>
                    </a:ext>
                  </a:extLst>
                </a:gridCol>
              </a:tblGrid>
              <a:tr h="235920">
                <a:tc>
                  <a:txBody>
                    <a:bodyPr/>
                    <a:lstStyle/>
                    <a:p>
                      <a:pPr algn="ctr" fontAlgn="b"/>
                      <a:r>
                        <a:rPr lang="es-MX" sz="900" b="0" i="1" u="none" strike="noStrike" dirty="0">
                          <a:solidFill>
                            <a:srgbClr val="000000"/>
                          </a:solidFill>
                          <a:effectLst/>
                          <a:latin typeface="Century Gothic" panose="020B0502020202020204" pitchFamily="34" charset="0"/>
                        </a:rPr>
                        <a:t>164</a:t>
                      </a:r>
                      <a:endParaRPr lang="es-CO" sz="900" b="0" i="1"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dirty="0">
                          <a:solidFill>
                            <a:srgbClr val="000000"/>
                          </a:solidFill>
                          <a:effectLst/>
                          <a:latin typeface="Century Gothic" panose="020B0502020202020204" pitchFamily="34" charset="0"/>
                        </a:rPr>
                        <a:t>162</a:t>
                      </a:r>
                      <a:endParaRPr lang="es-CO" sz="900" b="0" i="1"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dirty="0">
                          <a:solidFill>
                            <a:srgbClr val="000000"/>
                          </a:solidFill>
                          <a:effectLst/>
                          <a:latin typeface="Century Gothic" panose="020B0502020202020204" pitchFamily="34" charset="0"/>
                        </a:rPr>
                        <a:t>75</a:t>
                      </a:r>
                      <a:endParaRPr lang="es-CO" sz="900" b="0" i="1"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75</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72</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41</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53</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46</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37</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36</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44</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39</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36</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32</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72</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72</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72</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36</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44</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45</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43" name="CuadroTexto 42">
            <a:extLst>
              <a:ext uri="{FF2B5EF4-FFF2-40B4-BE49-F238E27FC236}">
                <a16:creationId xmlns:a16="http://schemas.microsoft.com/office/drawing/2014/main" id="{1C0AF3D7-2CE9-B77C-070E-4F464528A9CA}"/>
              </a:ext>
            </a:extLst>
          </p:cNvPr>
          <p:cNvSpPr txBox="1"/>
          <p:nvPr/>
        </p:nvSpPr>
        <p:spPr>
          <a:xfrm>
            <a:off x="1801403" y="2080627"/>
            <a:ext cx="5309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162B60"/>
                </a:solidFill>
                <a:effectLst/>
                <a:uLnTx/>
                <a:uFillTx/>
                <a:latin typeface="Century Gothic" panose="020B0502020202020204" pitchFamily="34" charset="0"/>
                <a:ea typeface="+mn-ea"/>
                <a:cs typeface="+mn-cs"/>
              </a:rPr>
              <a:t>2025</a:t>
            </a:r>
          </a:p>
        </p:txBody>
      </p:sp>
      <p:sp>
        <p:nvSpPr>
          <p:cNvPr id="44" name="Triángulo isósceles 43">
            <a:extLst>
              <a:ext uri="{FF2B5EF4-FFF2-40B4-BE49-F238E27FC236}">
                <a16:creationId xmlns:a16="http://schemas.microsoft.com/office/drawing/2014/main" id="{CC8E5149-027A-20C5-AF16-B89C87BE38EA}"/>
              </a:ext>
            </a:extLst>
          </p:cNvPr>
          <p:cNvSpPr/>
          <p:nvPr/>
        </p:nvSpPr>
        <p:spPr>
          <a:xfrm flipV="1">
            <a:off x="4785458" y="2874090"/>
            <a:ext cx="94628" cy="932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riángulo isósceles 44">
            <a:extLst>
              <a:ext uri="{FF2B5EF4-FFF2-40B4-BE49-F238E27FC236}">
                <a16:creationId xmlns:a16="http://schemas.microsoft.com/office/drawing/2014/main" id="{4C05F109-6766-63FA-FAAA-BA4E3DDFD5EA}"/>
              </a:ext>
            </a:extLst>
          </p:cNvPr>
          <p:cNvSpPr/>
          <p:nvPr/>
        </p:nvSpPr>
        <p:spPr>
          <a:xfrm flipV="1">
            <a:off x="5895512" y="2856498"/>
            <a:ext cx="94628" cy="932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riángulo isósceles 45">
            <a:extLst>
              <a:ext uri="{FF2B5EF4-FFF2-40B4-BE49-F238E27FC236}">
                <a16:creationId xmlns:a16="http://schemas.microsoft.com/office/drawing/2014/main" id="{7E30B69C-E8A1-7C9E-88A3-DDEA9AE83657}"/>
              </a:ext>
            </a:extLst>
          </p:cNvPr>
          <p:cNvSpPr/>
          <p:nvPr/>
        </p:nvSpPr>
        <p:spPr>
          <a:xfrm>
            <a:off x="8625988" y="2930689"/>
            <a:ext cx="94628" cy="93218"/>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12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FED7E-CAE4-2528-255A-BF3678E421AA}"/>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0D98F0B-B6A4-2945-0A2C-35AA6300F1B8}"/>
              </a:ext>
            </a:extLst>
          </p:cNvPr>
          <p:cNvSpPr>
            <a:spLocks noGrp="1"/>
          </p:cNvSpPr>
          <p:nvPr>
            <p:ph type="sldNum" sz="quarter" idx="12"/>
          </p:nvPr>
        </p:nvSpPr>
        <p:spPr>
          <a:xfrm>
            <a:off x="9436793" y="648592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CuadroTexto 15">
            <a:extLst>
              <a:ext uri="{FF2B5EF4-FFF2-40B4-BE49-F238E27FC236}">
                <a16:creationId xmlns:a16="http://schemas.microsoft.com/office/drawing/2014/main" id="{CBA3F4D7-225C-1023-A4CD-CA5FEA3F067B}"/>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Marca preferida</a:t>
            </a:r>
          </a:p>
        </p:txBody>
      </p:sp>
      <p:sp>
        <p:nvSpPr>
          <p:cNvPr id="139" name="CuadroTexto 138">
            <a:extLst>
              <a:ext uri="{FF2B5EF4-FFF2-40B4-BE49-F238E27FC236}">
                <a16:creationId xmlns:a16="http://schemas.microsoft.com/office/drawing/2014/main" id="{20A68AC6-C9D0-B9A5-F446-838E1E65EDB2}"/>
              </a:ext>
            </a:extLst>
          </p:cNvPr>
          <p:cNvSpPr txBox="1"/>
          <p:nvPr/>
        </p:nvSpPr>
        <p:spPr>
          <a:xfrm>
            <a:off x="8282835" y="1389720"/>
            <a:ext cx="3368842"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140" name="CuadroTexto 139">
            <a:extLst>
              <a:ext uri="{FF2B5EF4-FFF2-40B4-BE49-F238E27FC236}">
                <a16:creationId xmlns:a16="http://schemas.microsoft.com/office/drawing/2014/main" id="{783F6E4E-BB6F-2DD5-3709-51B8326CEE07}"/>
              </a:ext>
            </a:extLst>
          </p:cNvPr>
          <p:cNvSpPr txBox="1"/>
          <p:nvPr/>
        </p:nvSpPr>
        <p:spPr>
          <a:xfrm>
            <a:off x="4343400" y="1389720"/>
            <a:ext cx="3368842"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sp>
        <p:nvSpPr>
          <p:cNvPr id="141" name="CuadroTexto 140">
            <a:extLst>
              <a:ext uri="{FF2B5EF4-FFF2-40B4-BE49-F238E27FC236}">
                <a16:creationId xmlns:a16="http://schemas.microsoft.com/office/drawing/2014/main" id="{F22F9268-BB0E-09D9-6FBD-4683325BD019}"/>
              </a:ext>
            </a:extLst>
          </p:cNvPr>
          <p:cNvSpPr txBox="1"/>
          <p:nvPr/>
        </p:nvSpPr>
        <p:spPr>
          <a:xfrm>
            <a:off x="12007" y="6641419"/>
            <a:ext cx="533584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5.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¿Cuál es su marca/laboratorio fabricante de medicamentos genéricos</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preferido?</a:t>
            </a:r>
            <a:endPar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42" name="CuadroTexto 141">
            <a:extLst>
              <a:ext uri="{FF2B5EF4-FFF2-40B4-BE49-F238E27FC236}">
                <a16:creationId xmlns:a16="http://schemas.microsoft.com/office/drawing/2014/main" id="{BB6EB443-8085-EDDB-D525-F4CF0C2CB1BE}"/>
              </a:ext>
            </a:extLst>
          </p:cNvPr>
          <p:cNvSpPr txBox="1"/>
          <p:nvPr/>
        </p:nvSpPr>
        <p:spPr>
          <a:xfrm>
            <a:off x="6536033" y="6485921"/>
            <a:ext cx="504977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graphicFrame>
        <p:nvGraphicFramePr>
          <p:cNvPr id="145" name="Gráfico 144">
            <a:extLst>
              <a:ext uri="{FF2B5EF4-FFF2-40B4-BE49-F238E27FC236}">
                <a16:creationId xmlns:a16="http://schemas.microsoft.com/office/drawing/2014/main" id="{14D8427E-CB79-DDA4-9973-D7EAA3C3DEC1}"/>
              </a:ext>
            </a:extLst>
          </p:cNvPr>
          <p:cNvGraphicFramePr/>
          <p:nvPr/>
        </p:nvGraphicFramePr>
        <p:xfrm>
          <a:off x="138993" y="2250195"/>
          <a:ext cx="3121791" cy="38585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6" name="Tabla 145">
            <a:extLst>
              <a:ext uri="{FF2B5EF4-FFF2-40B4-BE49-F238E27FC236}">
                <a16:creationId xmlns:a16="http://schemas.microsoft.com/office/drawing/2014/main" id="{6628E8F8-0A99-1985-C061-C23D099C7ADF}"/>
              </a:ext>
            </a:extLst>
          </p:cNvPr>
          <p:cNvGraphicFramePr>
            <a:graphicFrameLocks noGrp="1"/>
          </p:cNvGraphicFramePr>
          <p:nvPr/>
        </p:nvGraphicFramePr>
        <p:xfrm>
          <a:off x="3278038" y="1837795"/>
          <a:ext cx="8426287" cy="4161144"/>
        </p:xfrm>
        <a:graphic>
          <a:graphicData uri="http://schemas.openxmlformats.org/drawingml/2006/table">
            <a:tbl>
              <a:tblPr firstRow="1" bandRow="1">
                <a:tableStyleId>{5C22544A-7EE6-4342-B048-85BDC9FD1C3A}</a:tableStyleId>
              </a:tblPr>
              <a:tblGrid>
                <a:gridCol w="552759">
                  <a:extLst>
                    <a:ext uri="{9D8B030D-6E8A-4147-A177-3AD203B41FA5}">
                      <a16:colId xmlns:a16="http://schemas.microsoft.com/office/drawing/2014/main" val="2362024089"/>
                    </a:ext>
                  </a:extLst>
                </a:gridCol>
                <a:gridCol w="552759">
                  <a:extLst>
                    <a:ext uri="{9D8B030D-6E8A-4147-A177-3AD203B41FA5}">
                      <a16:colId xmlns:a16="http://schemas.microsoft.com/office/drawing/2014/main" val="2358882845"/>
                    </a:ext>
                  </a:extLst>
                </a:gridCol>
                <a:gridCol w="372273">
                  <a:extLst>
                    <a:ext uri="{9D8B030D-6E8A-4147-A177-3AD203B41FA5}">
                      <a16:colId xmlns:a16="http://schemas.microsoft.com/office/drawing/2014/main" val="4072525141"/>
                    </a:ext>
                  </a:extLst>
                </a:gridCol>
                <a:gridCol w="372273">
                  <a:extLst>
                    <a:ext uri="{9D8B030D-6E8A-4147-A177-3AD203B41FA5}">
                      <a16:colId xmlns:a16="http://schemas.microsoft.com/office/drawing/2014/main" val="1990591489"/>
                    </a:ext>
                  </a:extLst>
                </a:gridCol>
                <a:gridCol w="372273">
                  <a:extLst>
                    <a:ext uri="{9D8B030D-6E8A-4147-A177-3AD203B41FA5}">
                      <a16:colId xmlns:a16="http://schemas.microsoft.com/office/drawing/2014/main" val="2958449964"/>
                    </a:ext>
                  </a:extLst>
                </a:gridCol>
                <a:gridCol w="372273">
                  <a:extLst>
                    <a:ext uri="{9D8B030D-6E8A-4147-A177-3AD203B41FA5}">
                      <a16:colId xmlns:a16="http://schemas.microsoft.com/office/drawing/2014/main" val="4198152291"/>
                    </a:ext>
                  </a:extLst>
                </a:gridCol>
                <a:gridCol w="372273">
                  <a:extLst>
                    <a:ext uri="{9D8B030D-6E8A-4147-A177-3AD203B41FA5}">
                      <a16:colId xmlns:a16="http://schemas.microsoft.com/office/drawing/2014/main" val="1934403665"/>
                    </a:ext>
                  </a:extLst>
                </a:gridCol>
                <a:gridCol w="372273">
                  <a:extLst>
                    <a:ext uri="{9D8B030D-6E8A-4147-A177-3AD203B41FA5}">
                      <a16:colId xmlns:a16="http://schemas.microsoft.com/office/drawing/2014/main" val="668528696"/>
                    </a:ext>
                  </a:extLst>
                </a:gridCol>
                <a:gridCol w="372273">
                  <a:extLst>
                    <a:ext uri="{9D8B030D-6E8A-4147-A177-3AD203B41FA5}">
                      <a16:colId xmlns:a16="http://schemas.microsoft.com/office/drawing/2014/main" val="3969829260"/>
                    </a:ext>
                  </a:extLst>
                </a:gridCol>
                <a:gridCol w="372273">
                  <a:extLst>
                    <a:ext uri="{9D8B030D-6E8A-4147-A177-3AD203B41FA5}">
                      <a16:colId xmlns:a16="http://schemas.microsoft.com/office/drawing/2014/main" val="1068878361"/>
                    </a:ext>
                  </a:extLst>
                </a:gridCol>
                <a:gridCol w="372273">
                  <a:extLst>
                    <a:ext uri="{9D8B030D-6E8A-4147-A177-3AD203B41FA5}">
                      <a16:colId xmlns:a16="http://schemas.microsoft.com/office/drawing/2014/main" val="3064806702"/>
                    </a:ext>
                  </a:extLst>
                </a:gridCol>
                <a:gridCol w="406843">
                  <a:extLst>
                    <a:ext uri="{9D8B030D-6E8A-4147-A177-3AD203B41FA5}">
                      <a16:colId xmlns:a16="http://schemas.microsoft.com/office/drawing/2014/main" val="3385939814"/>
                    </a:ext>
                  </a:extLst>
                </a:gridCol>
                <a:gridCol w="395941">
                  <a:extLst>
                    <a:ext uri="{9D8B030D-6E8A-4147-A177-3AD203B41FA5}">
                      <a16:colId xmlns:a16="http://schemas.microsoft.com/office/drawing/2014/main" val="3456126621"/>
                    </a:ext>
                  </a:extLst>
                </a:gridCol>
                <a:gridCol w="395941">
                  <a:extLst>
                    <a:ext uri="{9D8B030D-6E8A-4147-A177-3AD203B41FA5}">
                      <a16:colId xmlns:a16="http://schemas.microsoft.com/office/drawing/2014/main" val="1111399538"/>
                    </a:ext>
                  </a:extLst>
                </a:gridCol>
                <a:gridCol w="395941">
                  <a:extLst>
                    <a:ext uri="{9D8B030D-6E8A-4147-A177-3AD203B41FA5}">
                      <a16:colId xmlns:a16="http://schemas.microsoft.com/office/drawing/2014/main" val="3771559215"/>
                    </a:ext>
                  </a:extLst>
                </a:gridCol>
                <a:gridCol w="395941">
                  <a:extLst>
                    <a:ext uri="{9D8B030D-6E8A-4147-A177-3AD203B41FA5}">
                      <a16:colId xmlns:a16="http://schemas.microsoft.com/office/drawing/2014/main" val="631094772"/>
                    </a:ext>
                  </a:extLst>
                </a:gridCol>
                <a:gridCol w="395941">
                  <a:extLst>
                    <a:ext uri="{9D8B030D-6E8A-4147-A177-3AD203B41FA5}">
                      <a16:colId xmlns:a16="http://schemas.microsoft.com/office/drawing/2014/main" val="2939697621"/>
                    </a:ext>
                  </a:extLst>
                </a:gridCol>
                <a:gridCol w="395941">
                  <a:extLst>
                    <a:ext uri="{9D8B030D-6E8A-4147-A177-3AD203B41FA5}">
                      <a16:colId xmlns:a16="http://schemas.microsoft.com/office/drawing/2014/main" val="3680241905"/>
                    </a:ext>
                  </a:extLst>
                </a:gridCol>
                <a:gridCol w="395941">
                  <a:extLst>
                    <a:ext uri="{9D8B030D-6E8A-4147-A177-3AD203B41FA5}">
                      <a16:colId xmlns:a16="http://schemas.microsoft.com/office/drawing/2014/main" val="3811371689"/>
                    </a:ext>
                  </a:extLst>
                </a:gridCol>
                <a:gridCol w="395941">
                  <a:extLst>
                    <a:ext uri="{9D8B030D-6E8A-4147-A177-3AD203B41FA5}">
                      <a16:colId xmlns:a16="http://schemas.microsoft.com/office/drawing/2014/main" val="591661483"/>
                    </a:ext>
                  </a:extLst>
                </a:gridCol>
                <a:gridCol w="395941">
                  <a:extLst>
                    <a:ext uri="{9D8B030D-6E8A-4147-A177-3AD203B41FA5}">
                      <a16:colId xmlns:a16="http://schemas.microsoft.com/office/drawing/2014/main" val="2165446410"/>
                    </a:ext>
                  </a:extLst>
                </a:gridCol>
              </a:tblGrid>
              <a:tr h="267681">
                <a:tc>
                  <a:txBody>
                    <a:bodyPr/>
                    <a:lstStyle/>
                    <a:p>
                      <a:pPr algn="ctr"/>
                      <a:r>
                        <a:rPr lang="es-MX" sz="1200" b="1" dirty="0">
                          <a:solidFill>
                            <a:schemeClr val="tx1">
                              <a:lumMod val="95000"/>
                              <a:lumOff val="5000"/>
                            </a:schemeClr>
                          </a:solidFill>
                          <a:latin typeface="Century Gothic" panose="020B0502020202020204" pitchFamily="34" charset="0"/>
                        </a:rPr>
                        <a:t>Total</a:t>
                      </a:r>
                      <a:endParaRPr lang="es-CO" sz="1200" b="1" dirty="0">
                        <a:solidFill>
                          <a:schemeClr val="tx1">
                            <a:lumMod val="95000"/>
                            <a:lumOff val="5000"/>
                          </a:schemeClr>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MX" sz="1200" b="1" dirty="0">
                          <a:solidFill>
                            <a:schemeClr val="tx1">
                              <a:lumMod val="95000"/>
                              <a:lumOff val="5000"/>
                            </a:schemeClr>
                          </a:solidFill>
                          <a:latin typeface="Century Gothic" panose="020B0502020202020204" pitchFamily="34" charset="0"/>
                        </a:rPr>
                        <a:t>Total</a:t>
                      </a:r>
                      <a:endParaRPr lang="es-CO" sz="1200" b="1" dirty="0">
                        <a:solidFill>
                          <a:schemeClr val="tx1">
                            <a:lumMod val="95000"/>
                            <a:lumOff val="5000"/>
                          </a:schemeClr>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r>
                        <a:rPr lang="es-CO" sz="1200" b="1" dirty="0">
                          <a:solidFill>
                            <a:schemeClr val="tx1">
                              <a:lumMod val="95000"/>
                              <a:lumOff val="5000"/>
                            </a:schemeClr>
                          </a:solidFill>
                          <a:latin typeface="Century Gothic" panose="020B0502020202020204" pitchFamily="34" charset="0"/>
                        </a:rPr>
                        <a:t>Bogotá</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Medellín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Barranquilla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a:txBody>
                    <a:bodyPr/>
                    <a:lstStyle/>
                    <a:p>
                      <a:endParaRPr lang="es-CO" sz="1100" b="0" dirty="0">
                        <a:solidFill>
                          <a:schemeClr val="tx1">
                            <a:lumMod val="95000"/>
                            <a:lumOff val="5000"/>
                          </a:schemeClr>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656737554"/>
                  </a:ext>
                </a:extLst>
              </a:tr>
              <a:tr h="243372">
                <a:tc>
                  <a:txBody>
                    <a:bodyPr/>
                    <a:lstStyle/>
                    <a:p>
                      <a:r>
                        <a:rPr lang="es-MX" sz="1100" b="1" dirty="0">
                          <a:solidFill>
                            <a:schemeClr val="tx1">
                              <a:lumMod val="75000"/>
                              <a:lumOff val="25000"/>
                            </a:schemeClr>
                          </a:solidFill>
                          <a:latin typeface="Century Gothic" panose="020B0502020202020204" pitchFamily="34" charset="0"/>
                        </a:rPr>
                        <a:t>2022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T w="38100" cmpd="sng">
                      <a:noFill/>
                    </a:lnT>
                    <a:lnB w="6350" cap="flat" cmpd="sng" algn="ctr">
                      <a:no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4140348006"/>
                  </a:ext>
                </a:extLst>
              </a:tr>
              <a:tr h="302312">
                <a:tc>
                  <a:txBody>
                    <a:bodyPr/>
                    <a:lstStyle/>
                    <a:p>
                      <a:pPr algn="ctr" fontAlgn="ctr">
                        <a:buNone/>
                      </a:pPr>
                      <a:r>
                        <a:rPr lang="es-CO" sz="1100" b="0" i="0" u="none" strike="noStrike" dirty="0">
                          <a:solidFill>
                            <a:srgbClr val="000000"/>
                          </a:solidFill>
                          <a:effectLst/>
                          <a:latin typeface="Century Gothic" panose="020B0502020202020204" pitchFamily="34" charset="0"/>
                        </a:rPr>
                        <a:t>37%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41%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dirty="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44%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27%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30%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502648570"/>
                  </a:ext>
                </a:extLst>
              </a:tr>
              <a:tr h="302312">
                <a:tc>
                  <a:txBody>
                    <a:bodyPr/>
                    <a:lstStyle/>
                    <a:p>
                      <a:pPr algn="ctr" fontAlgn="ctr">
                        <a:buNone/>
                      </a:pPr>
                      <a:r>
                        <a:rPr lang="es-CO" sz="1100" b="0" i="0" u="none" strike="noStrike" dirty="0">
                          <a:solidFill>
                            <a:srgbClr val="000000"/>
                          </a:solidFill>
                          <a:effectLst/>
                          <a:latin typeface="Century Gothic" panose="020B0502020202020204" pitchFamily="34" charset="0"/>
                        </a:rPr>
                        <a:t>36%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46%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18%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19%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53%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53%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35%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37%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dirty="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17%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25%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38%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15%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420133629"/>
                  </a:ext>
                </a:extLst>
              </a:tr>
              <a:tr h="302312">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Aptos Narrow" panose="020B0004020202020204" pitchFamily="34" charset="0"/>
                        </a:rPr>
                        <a:t>--</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24%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Aptos Narrow" panose="020B0004020202020204" pitchFamily="34" charset="0"/>
                        </a:rPr>
                        <a:t>--</a:t>
                      </a:r>
                      <a:r>
                        <a:rPr lang="es-CO" sz="1100" b="0" i="0" u="none" strike="noStrike" dirty="0">
                          <a:solidFill>
                            <a:srgbClr val="000000"/>
                          </a:solidFill>
                          <a:effectLst/>
                          <a:latin typeface="Century Gothic" panose="020B0502020202020204" pitchFamily="34" charset="0"/>
                        </a:rPr>
                        <a:t> </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dirty="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Aptos Narrow" panose="020B0004020202020204" pitchFamily="34" charset="0"/>
                        </a:rPr>
                        <a:t>--</a:t>
                      </a:r>
                      <a:r>
                        <a:rPr lang="es-CO" sz="1100" b="0" i="0" u="none" strike="noStrike" dirty="0">
                          <a:solidFill>
                            <a:srgbClr val="000000"/>
                          </a:solidFill>
                          <a:effectLst/>
                          <a:latin typeface="Century Gothic" panose="020B0502020202020204" pitchFamily="34" charset="0"/>
                        </a:rPr>
                        <a:t> </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lang="es-CO" sz="1100" b="0" i="0" u="none" strike="noStrike" dirty="0">
                          <a:solidFill>
                            <a:schemeClr val="tx1"/>
                          </a:solidFill>
                          <a:effectLst/>
                          <a:latin typeface="Century Gothic" panose="020B0502020202020204" pitchFamily="34" charset="0"/>
                        </a:rPr>
                        <a:t>14%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4286227179"/>
                  </a:ext>
                </a:extLst>
              </a:tr>
              <a:tr h="302312">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dirty="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27%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chemeClr val="tx1"/>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929682551"/>
                  </a:ext>
                </a:extLst>
              </a:tr>
              <a:tr h="302312">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12%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dirty="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22%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kumimoji="0" lang="es-CO" sz="1100" b="0" i="0" u="none" strike="noStrike" kern="1200" cap="none" spc="0" normalizeH="0" baseline="0" noProof="0" dirty="0">
                          <a:ln>
                            <a:noFill/>
                          </a:ln>
                          <a:solidFill>
                            <a:schemeClr val="tx1"/>
                          </a:solidFill>
                          <a:effectLst/>
                          <a:uLnTx/>
                          <a:uFillTx/>
                          <a:latin typeface="Aptos Narrow" panose="020B0004020202020204" pitchFamily="34" charset="0"/>
                          <a:ea typeface="+mn-ea"/>
                          <a:cs typeface="+mn-cs"/>
                        </a:rPr>
                        <a:t>--</a:t>
                      </a:r>
                      <a:endParaRPr lang="es-CO" sz="1100" b="0" i="0" u="none" strike="noStrike" dirty="0">
                        <a:solidFill>
                          <a:schemeClr val="tx1"/>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347324085"/>
                  </a:ext>
                </a:extLst>
              </a:tr>
              <a:tr h="302312">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dirty="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11%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05540077"/>
                  </a:ext>
                </a:extLst>
              </a:tr>
              <a:tr h="302312">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dirty="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930481490"/>
                  </a:ext>
                </a:extLst>
              </a:tr>
              <a:tr h="302312">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dirty="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244866915"/>
                  </a:ext>
                </a:extLst>
              </a:tr>
              <a:tr h="302312">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0,4%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391865963"/>
                  </a:ext>
                </a:extLst>
              </a:tr>
              <a:tr h="302312">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957625777"/>
                  </a:ext>
                </a:extLst>
              </a:tr>
              <a:tr h="302312">
                <a:tc>
                  <a:txBody>
                    <a:bodyPr/>
                    <a:lstStyle/>
                    <a:p>
                      <a:pPr algn="ctr" fontAlgn="ctr">
                        <a:buNone/>
                      </a:pPr>
                      <a:r>
                        <a:rPr lang="es-CO" sz="1100" b="0" i="0" u="none" strike="noStrike" dirty="0">
                          <a:solidFill>
                            <a:srgbClr val="000000"/>
                          </a:solidFill>
                          <a:effectLst/>
                          <a:latin typeface="Century Gothic" panose="020B0502020202020204" pitchFamily="34" charset="0"/>
                        </a:rPr>
                        <a:t>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dirty="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Aptos Narrow" panose="020B0004020202020204" pitchFamily="34" charset="0"/>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170964290"/>
                  </a:ext>
                </a:extLst>
              </a:tr>
              <a:tr h="302312">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Aptos Narrow" panose="020B0004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lang="es-CO" sz="1100" b="0" i="0" u="none" strike="noStrike" dirty="0">
                          <a:solidFill>
                            <a:srgbClr val="000000"/>
                          </a:solidFill>
                          <a:effectLst/>
                          <a:latin typeface="Aptos Narrow" panose="020B0004020202020204" pitchFamily="34" charset="0"/>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0,3%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a:endParaRPr lang="es-CO" sz="1100" dirty="0">
                        <a:latin typeface="Century Gothic" panose="020B0502020202020204" pitchFamily="34" charset="0"/>
                      </a:endParaRP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0,3%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969972016"/>
                  </a:ext>
                </a:extLst>
              </a:tr>
            </a:tbl>
          </a:graphicData>
        </a:graphic>
      </p:graphicFrame>
      <p:sp>
        <p:nvSpPr>
          <p:cNvPr id="20" name="Rectángulo redondeado 33">
            <a:extLst>
              <a:ext uri="{FF2B5EF4-FFF2-40B4-BE49-F238E27FC236}">
                <a16:creationId xmlns:a16="http://schemas.microsoft.com/office/drawing/2014/main" id="{5B1DCAA9-8FAD-7EF0-F1D1-7895C1A6A354}"/>
              </a:ext>
            </a:extLst>
          </p:cNvPr>
          <p:cNvSpPr/>
          <p:nvPr/>
        </p:nvSpPr>
        <p:spPr>
          <a:xfrm>
            <a:off x="138995" y="2396300"/>
            <a:ext cx="11678926" cy="1476000"/>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47" name="CuadroTexto 146">
            <a:extLst>
              <a:ext uri="{FF2B5EF4-FFF2-40B4-BE49-F238E27FC236}">
                <a16:creationId xmlns:a16="http://schemas.microsoft.com/office/drawing/2014/main" id="{3CC7F84C-735A-596C-9F78-1E230228485A}"/>
              </a:ext>
            </a:extLst>
          </p:cNvPr>
          <p:cNvSpPr txBox="1"/>
          <p:nvPr/>
        </p:nvSpPr>
        <p:spPr>
          <a:xfrm>
            <a:off x="1714040" y="1702491"/>
            <a:ext cx="7056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a:t>
            </a:r>
          </a:p>
        </p:txBody>
      </p:sp>
      <p:sp>
        <p:nvSpPr>
          <p:cNvPr id="148" name="Triángulo isósceles 147">
            <a:extLst>
              <a:ext uri="{FF2B5EF4-FFF2-40B4-BE49-F238E27FC236}">
                <a16:creationId xmlns:a16="http://schemas.microsoft.com/office/drawing/2014/main" id="{CF1E6CA2-120C-43D7-94C8-74D12ECD606F}"/>
              </a:ext>
            </a:extLst>
          </p:cNvPr>
          <p:cNvSpPr/>
          <p:nvPr/>
        </p:nvSpPr>
        <p:spPr>
          <a:xfrm>
            <a:off x="2285004" y="3107527"/>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ángulo 151">
            <a:extLst>
              <a:ext uri="{FF2B5EF4-FFF2-40B4-BE49-F238E27FC236}">
                <a16:creationId xmlns:a16="http://schemas.microsoft.com/office/drawing/2014/main" id="{2E8CE056-6AA1-3A14-79BB-9B02913FC3E8}"/>
              </a:ext>
            </a:extLst>
          </p:cNvPr>
          <p:cNvSpPr/>
          <p:nvPr/>
        </p:nvSpPr>
        <p:spPr>
          <a:xfrm>
            <a:off x="1358036" y="5995236"/>
            <a:ext cx="1240785" cy="300082"/>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197</a:t>
            </a:r>
          </a:p>
        </p:txBody>
      </p:sp>
      <p:graphicFrame>
        <p:nvGraphicFramePr>
          <p:cNvPr id="153" name="Tabla 152">
            <a:extLst>
              <a:ext uri="{FF2B5EF4-FFF2-40B4-BE49-F238E27FC236}">
                <a16:creationId xmlns:a16="http://schemas.microsoft.com/office/drawing/2014/main" id="{76E0218B-FBE0-98E5-6230-044C66AA3B68}"/>
              </a:ext>
            </a:extLst>
          </p:cNvPr>
          <p:cNvGraphicFramePr>
            <a:graphicFrameLocks noGrp="1"/>
          </p:cNvGraphicFramePr>
          <p:nvPr/>
        </p:nvGraphicFramePr>
        <p:xfrm>
          <a:off x="3260784" y="6075029"/>
          <a:ext cx="8443554" cy="228600"/>
        </p:xfrm>
        <a:graphic>
          <a:graphicData uri="http://schemas.openxmlformats.org/drawingml/2006/table">
            <a:tbl>
              <a:tblPr/>
              <a:tblGrid>
                <a:gridCol w="569344">
                  <a:extLst>
                    <a:ext uri="{9D8B030D-6E8A-4147-A177-3AD203B41FA5}">
                      <a16:colId xmlns:a16="http://schemas.microsoft.com/office/drawing/2014/main" val="1935195302"/>
                    </a:ext>
                  </a:extLst>
                </a:gridCol>
                <a:gridCol w="543464">
                  <a:extLst>
                    <a:ext uri="{9D8B030D-6E8A-4147-A177-3AD203B41FA5}">
                      <a16:colId xmlns:a16="http://schemas.microsoft.com/office/drawing/2014/main" val="1019392093"/>
                    </a:ext>
                  </a:extLst>
                </a:gridCol>
                <a:gridCol w="388189">
                  <a:extLst>
                    <a:ext uri="{9D8B030D-6E8A-4147-A177-3AD203B41FA5}">
                      <a16:colId xmlns:a16="http://schemas.microsoft.com/office/drawing/2014/main" val="20003"/>
                    </a:ext>
                  </a:extLst>
                </a:gridCol>
                <a:gridCol w="353683">
                  <a:extLst>
                    <a:ext uri="{9D8B030D-6E8A-4147-A177-3AD203B41FA5}">
                      <a16:colId xmlns:a16="http://schemas.microsoft.com/office/drawing/2014/main" val="1301526154"/>
                    </a:ext>
                  </a:extLst>
                </a:gridCol>
                <a:gridCol w="370936">
                  <a:extLst>
                    <a:ext uri="{9D8B030D-6E8A-4147-A177-3AD203B41FA5}">
                      <a16:colId xmlns:a16="http://schemas.microsoft.com/office/drawing/2014/main" val="2555296946"/>
                    </a:ext>
                  </a:extLst>
                </a:gridCol>
                <a:gridCol w="379562">
                  <a:extLst>
                    <a:ext uri="{9D8B030D-6E8A-4147-A177-3AD203B41FA5}">
                      <a16:colId xmlns:a16="http://schemas.microsoft.com/office/drawing/2014/main" val="3475589345"/>
                    </a:ext>
                  </a:extLst>
                </a:gridCol>
                <a:gridCol w="379563">
                  <a:extLst>
                    <a:ext uri="{9D8B030D-6E8A-4147-A177-3AD203B41FA5}">
                      <a16:colId xmlns:a16="http://schemas.microsoft.com/office/drawing/2014/main" val="4123702324"/>
                    </a:ext>
                  </a:extLst>
                </a:gridCol>
                <a:gridCol w="362309">
                  <a:extLst>
                    <a:ext uri="{9D8B030D-6E8A-4147-A177-3AD203B41FA5}">
                      <a16:colId xmlns:a16="http://schemas.microsoft.com/office/drawing/2014/main" val="2052612379"/>
                    </a:ext>
                  </a:extLst>
                </a:gridCol>
                <a:gridCol w="379562">
                  <a:extLst>
                    <a:ext uri="{9D8B030D-6E8A-4147-A177-3AD203B41FA5}">
                      <a16:colId xmlns:a16="http://schemas.microsoft.com/office/drawing/2014/main" val="3050077745"/>
                    </a:ext>
                  </a:extLst>
                </a:gridCol>
                <a:gridCol w="370936">
                  <a:extLst>
                    <a:ext uri="{9D8B030D-6E8A-4147-A177-3AD203B41FA5}">
                      <a16:colId xmlns:a16="http://schemas.microsoft.com/office/drawing/2014/main" val="20006"/>
                    </a:ext>
                  </a:extLst>
                </a:gridCol>
                <a:gridCol w="388189">
                  <a:extLst>
                    <a:ext uri="{9D8B030D-6E8A-4147-A177-3AD203B41FA5}">
                      <a16:colId xmlns:a16="http://schemas.microsoft.com/office/drawing/2014/main" val="2991583786"/>
                    </a:ext>
                  </a:extLst>
                </a:gridCol>
                <a:gridCol w="388188">
                  <a:extLst>
                    <a:ext uri="{9D8B030D-6E8A-4147-A177-3AD203B41FA5}">
                      <a16:colId xmlns:a16="http://schemas.microsoft.com/office/drawing/2014/main" val="2435655231"/>
                    </a:ext>
                  </a:extLst>
                </a:gridCol>
                <a:gridCol w="422695">
                  <a:extLst>
                    <a:ext uri="{9D8B030D-6E8A-4147-A177-3AD203B41FA5}">
                      <a16:colId xmlns:a16="http://schemas.microsoft.com/office/drawing/2014/main" val="1847477148"/>
                    </a:ext>
                  </a:extLst>
                </a:gridCol>
                <a:gridCol w="388188">
                  <a:extLst>
                    <a:ext uri="{9D8B030D-6E8A-4147-A177-3AD203B41FA5}">
                      <a16:colId xmlns:a16="http://schemas.microsoft.com/office/drawing/2014/main" val="3586402223"/>
                    </a:ext>
                  </a:extLst>
                </a:gridCol>
                <a:gridCol w="405442">
                  <a:extLst>
                    <a:ext uri="{9D8B030D-6E8A-4147-A177-3AD203B41FA5}">
                      <a16:colId xmlns:a16="http://schemas.microsoft.com/office/drawing/2014/main" val="1048986151"/>
                    </a:ext>
                  </a:extLst>
                </a:gridCol>
                <a:gridCol w="388189">
                  <a:extLst>
                    <a:ext uri="{9D8B030D-6E8A-4147-A177-3AD203B41FA5}">
                      <a16:colId xmlns:a16="http://schemas.microsoft.com/office/drawing/2014/main" val="1803951347"/>
                    </a:ext>
                  </a:extLst>
                </a:gridCol>
                <a:gridCol w="414068">
                  <a:extLst>
                    <a:ext uri="{9D8B030D-6E8A-4147-A177-3AD203B41FA5}">
                      <a16:colId xmlns:a16="http://schemas.microsoft.com/office/drawing/2014/main" val="210552445"/>
                    </a:ext>
                  </a:extLst>
                </a:gridCol>
                <a:gridCol w="388188">
                  <a:extLst>
                    <a:ext uri="{9D8B030D-6E8A-4147-A177-3AD203B41FA5}">
                      <a16:colId xmlns:a16="http://schemas.microsoft.com/office/drawing/2014/main" val="2301179400"/>
                    </a:ext>
                  </a:extLst>
                </a:gridCol>
                <a:gridCol w="358711">
                  <a:extLst>
                    <a:ext uri="{9D8B030D-6E8A-4147-A177-3AD203B41FA5}">
                      <a16:colId xmlns:a16="http://schemas.microsoft.com/office/drawing/2014/main" val="596710731"/>
                    </a:ext>
                  </a:extLst>
                </a:gridCol>
                <a:gridCol w="402074">
                  <a:extLst>
                    <a:ext uri="{9D8B030D-6E8A-4147-A177-3AD203B41FA5}">
                      <a16:colId xmlns:a16="http://schemas.microsoft.com/office/drawing/2014/main" val="776196918"/>
                    </a:ext>
                  </a:extLst>
                </a:gridCol>
                <a:gridCol w="402074">
                  <a:extLst>
                    <a:ext uri="{9D8B030D-6E8A-4147-A177-3AD203B41FA5}">
                      <a16:colId xmlns:a16="http://schemas.microsoft.com/office/drawing/2014/main" val="120601973"/>
                    </a:ext>
                  </a:extLst>
                </a:gridCol>
              </a:tblGrid>
              <a:tr h="212042">
                <a:tc>
                  <a:txBody>
                    <a:bodyPr/>
                    <a:lstStyle/>
                    <a:p>
                      <a:pPr algn="ctr" fontAlgn="b"/>
                      <a:r>
                        <a:rPr lang="es-MX" sz="900" b="0" i="1" u="none" strike="noStrike" dirty="0">
                          <a:solidFill>
                            <a:srgbClr val="000000"/>
                          </a:solidFill>
                          <a:effectLst/>
                          <a:latin typeface="Century Gothic" panose="020B0502020202020204" pitchFamily="34" charset="0"/>
                        </a:rPr>
                        <a:t>186</a:t>
                      </a:r>
                      <a:endParaRPr lang="es-CO" sz="900" b="0" i="1"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dirty="0">
                          <a:solidFill>
                            <a:srgbClr val="000000"/>
                          </a:solidFill>
                          <a:effectLst/>
                          <a:latin typeface="Century Gothic" panose="020B0502020202020204" pitchFamily="34" charset="0"/>
                        </a:rPr>
                        <a:t>188</a:t>
                      </a:r>
                      <a:endParaRPr lang="es-CO" sz="900" b="0" i="1"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dirty="0">
                          <a:solidFill>
                            <a:srgbClr val="000000"/>
                          </a:solidFill>
                          <a:effectLst/>
                          <a:latin typeface="Century Gothic" panose="020B0502020202020204" pitchFamily="34" charset="0"/>
                        </a:rPr>
                        <a:t>75</a:t>
                      </a:r>
                      <a:endParaRPr lang="es-CO" sz="900" b="0" i="1"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76</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78</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59</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53</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53</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63</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57</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57</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40</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57</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51</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87</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74</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74</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51</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37</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41</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bl>
          </a:graphicData>
        </a:graphic>
      </p:graphicFrame>
      <p:sp>
        <p:nvSpPr>
          <p:cNvPr id="155" name="CuadroTexto 154">
            <a:extLst>
              <a:ext uri="{FF2B5EF4-FFF2-40B4-BE49-F238E27FC236}">
                <a16:creationId xmlns:a16="http://schemas.microsoft.com/office/drawing/2014/main" id="{DFA1B2C4-ED06-7E4F-3E62-C75341CBC272}"/>
              </a:ext>
            </a:extLst>
          </p:cNvPr>
          <p:cNvSpPr txBox="1"/>
          <p:nvPr/>
        </p:nvSpPr>
        <p:spPr>
          <a:xfrm>
            <a:off x="1801403" y="2080627"/>
            <a:ext cx="5309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162B60"/>
                </a:solidFill>
                <a:effectLst/>
                <a:uLnTx/>
                <a:uFillTx/>
                <a:latin typeface="Century Gothic" panose="020B0502020202020204" pitchFamily="34" charset="0"/>
                <a:ea typeface="+mn-ea"/>
                <a:cs typeface="+mn-cs"/>
              </a:rPr>
              <a:t>2025</a:t>
            </a:r>
          </a:p>
        </p:txBody>
      </p:sp>
      <p:sp>
        <p:nvSpPr>
          <p:cNvPr id="17" name="Triángulo isósceles 16">
            <a:extLst>
              <a:ext uri="{FF2B5EF4-FFF2-40B4-BE49-F238E27FC236}">
                <a16:creationId xmlns:a16="http://schemas.microsoft.com/office/drawing/2014/main" id="{40CB1895-0EE4-99C1-2D59-93C71FDF4DB6}"/>
              </a:ext>
            </a:extLst>
          </p:cNvPr>
          <p:cNvSpPr/>
          <p:nvPr/>
        </p:nvSpPr>
        <p:spPr>
          <a:xfrm flipV="1">
            <a:off x="2419682" y="2805847"/>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3"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24" name="Triángulo isósceles 23">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riángulo isósceles 24">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Imagen 25">
            <a:extLst>
              <a:ext uri="{FF2B5EF4-FFF2-40B4-BE49-F238E27FC236}">
                <a16:creationId xmlns:a16="http://schemas.microsoft.com/office/drawing/2014/main" id="{87E40FCA-2B7D-8276-0C64-15A4FB8200ED}"/>
              </a:ext>
            </a:extLst>
          </p:cNvPr>
          <p:cNvPicPr>
            <a:picLocks noChangeAspect="1"/>
          </p:cNvPicPr>
          <p:nvPr/>
        </p:nvPicPr>
        <p:blipFill>
          <a:blip r:embed="rId3">
            <a:duotone>
              <a:srgbClr val="B2B2B2">
                <a:shade val="45000"/>
                <a:satMod val="135000"/>
              </a:srgbClr>
              <a:prstClr val="white"/>
            </a:duotone>
          </a:blip>
          <a:stretch>
            <a:fillRect/>
          </a:stretch>
        </p:blipFill>
        <p:spPr>
          <a:xfrm>
            <a:off x="9705812" y="61257"/>
            <a:ext cx="422648" cy="422648"/>
          </a:xfrm>
          <a:prstGeom prst="rect">
            <a:avLst/>
          </a:prstGeom>
        </p:spPr>
      </p:pic>
      <p:sp>
        <p:nvSpPr>
          <p:cNvPr id="27"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28" name="CuadroTexto 27"/>
          <p:cNvSpPr txBox="1"/>
          <p:nvPr/>
        </p:nvSpPr>
        <p:spPr>
          <a:xfrm>
            <a:off x="306753" y="550996"/>
            <a:ext cx="11279052"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el caso de los que no consumen La Santé, Mk y Genfar continúan liderando a pesar de la caída significativa que tuvo esta última en el año 2025 frente al año 2022, donde su posición solo se mantuvo en la ciudad de Barranquilla; mostrando así que a pesar que La Santé en el set mental se establece como líder, presentaría retos para generar atractivo en estos consumidores.</a:t>
            </a:r>
          </a:p>
        </p:txBody>
      </p:sp>
    </p:spTree>
    <p:extLst>
      <p:ext uri="{BB962C8B-B14F-4D97-AF65-F5344CB8AC3E}">
        <p14:creationId xmlns:p14="http://schemas.microsoft.com/office/powerpoint/2010/main" val="2212016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7D4C4-9B41-1DC5-D184-7D483FBED40C}"/>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5C40274-0D7E-3355-D1FE-19AD0F95707F}"/>
              </a:ext>
            </a:extLst>
          </p:cNvPr>
          <p:cNvSpPr>
            <a:spLocks noGrp="1"/>
          </p:cNvSpPr>
          <p:nvPr>
            <p:ph type="sldNum" sz="quarter" idx="12"/>
          </p:nvPr>
        </p:nvSpPr>
        <p:spPr>
          <a:xfrm>
            <a:off x="9436793" y="648592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CuadroTexto 15">
            <a:extLst>
              <a:ext uri="{FF2B5EF4-FFF2-40B4-BE49-F238E27FC236}">
                <a16:creationId xmlns:a16="http://schemas.microsoft.com/office/drawing/2014/main" id="{97E3DEB6-BED0-D315-518A-138930C90F37}"/>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Marca sustituta</a:t>
            </a:r>
          </a:p>
        </p:txBody>
      </p:sp>
      <p:sp>
        <p:nvSpPr>
          <p:cNvPr id="141" name="CuadroTexto 140">
            <a:extLst>
              <a:ext uri="{FF2B5EF4-FFF2-40B4-BE49-F238E27FC236}">
                <a16:creationId xmlns:a16="http://schemas.microsoft.com/office/drawing/2014/main" id="{09CEEF55-9D30-CCD0-36EE-D49B92B482B3}"/>
              </a:ext>
            </a:extLst>
          </p:cNvPr>
          <p:cNvSpPr txBox="1"/>
          <p:nvPr/>
        </p:nvSpPr>
        <p:spPr>
          <a:xfrm>
            <a:off x="12007" y="6546532"/>
            <a:ext cx="53358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6.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¿En caso que no encuentre alguna de las marcas/laboratorios fabricantes de medicamentos genéricos que compra con frecuencia ¿Qué otras </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consideraría comprar</a:t>
            </a: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endPar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42" name="CuadroTexto 141">
            <a:extLst>
              <a:ext uri="{FF2B5EF4-FFF2-40B4-BE49-F238E27FC236}">
                <a16:creationId xmlns:a16="http://schemas.microsoft.com/office/drawing/2014/main" id="{CE7F70AD-1861-5830-2601-ADE762F8A70C}"/>
              </a:ext>
            </a:extLst>
          </p:cNvPr>
          <p:cNvSpPr txBox="1"/>
          <p:nvPr/>
        </p:nvSpPr>
        <p:spPr>
          <a:xfrm>
            <a:off x="6536033" y="6485921"/>
            <a:ext cx="504977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sp>
        <p:nvSpPr>
          <p:cNvPr id="7" name="CuadroTexto 6">
            <a:extLst>
              <a:ext uri="{FF2B5EF4-FFF2-40B4-BE49-F238E27FC236}">
                <a16:creationId xmlns:a16="http://schemas.microsoft.com/office/drawing/2014/main" id="{41D3968B-6252-ADEA-0E76-E39F55F29EEA}"/>
              </a:ext>
            </a:extLst>
          </p:cNvPr>
          <p:cNvSpPr txBox="1"/>
          <p:nvPr/>
        </p:nvSpPr>
        <p:spPr>
          <a:xfrm>
            <a:off x="8282835" y="1389720"/>
            <a:ext cx="3368842"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8" name="CuadroTexto 7">
            <a:extLst>
              <a:ext uri="{FF2B5EF4-FFF2-40B4-BE49-F238E27FC236}">
                <a16:creationId xmlns:a16="http://schemas.microsoft.com/office/drawing/2014/main" id="{3AA324CE-FD82-ED59-007F-928A2F14332E}"/>
              </a:ext>
            </a:extLst>
          </p:cNvPr>
          <p:cNvSpPr txBox="1"/>
          <p:nvPr/>
        </p:nvSpPr>
        <p:spPr>
          <a:xfrm>
            <a:off x="4343400" y="1389720"/>
            <a:ext cx="3368842"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graphicFrame>
        <p:nvGraphicFramePr>
          <p:cNvPr id="9" name="Gráfico 8">
            <a:extLst>
              <a:ext uri="{FF2B5EF4-FFF2-40B4-BE49-F238E27FC236}">
                <a16:creationId xmlns:a16="http://schemas.microsoft.com/office/drawing/2014/main" id="{488D0BBD-258B-CA0D-4946-8ECF93F4CB7F}"/>
              </a:ext>
            </a:extLst>
          </p:cNvPr>
          <p:cNvGraphicFramePr/>
          <p:nvPr/>
        </p:nvGraphicFramePr>
        <p:xfrm>
          <a:off x="138993" y="2250195"/>
          <a:ext cx="3121791" cy="38585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a 9">
            <a:extLst>
              <a:ext uri="{FF2B5EF4-FFF2-40B4-BE49-F238E27FC236}">
                <a16:creationId xmlns:a16="http://schemas.microsoft.com/office/drawing/2014/main" id="{C756D8B2-53C9-F192-3D3F-A6CE62B95675}"/>
              </a:ext>
            </a:extLst>
          </p:cNvPr>
          <p:cNvGraphicFramePr>
            <a:graphicFrameLocks noGrp="1"/>
          </p:cNvGraphicFramePr>
          <p:nvPr/>
        </p:nvGraphicFramePr>
        <p:xfrm>
          <a:off x="3278038" y="1837795"/>
          <a:ext cx="8426287" cy="4162922"/>
        </p:xfrm>
        <a:graphic>
          <a:graphicData uri="http://schemas.openxmlformats.org/drawingml/2006/table">
            <a:tbl>
              <a:tblPr firstRow="1" bandRow="1">
                <a:tableStyleId>{5C22544A-7EE6-4342-B048-85BDC9FD1C3A}</a:tableStyleId>
              </a:tblPr>
              <a:tblGrid>
                <a:gridCol w="552759">
                  <a:extLst>
                    <a:ext uri="{9D8B030D-6E8A-4147-A177-3AD203B41FA5}">
                      <a16:colId xmlns:a16="http://schemas.microsoft.com/office/drawing/2014/main" val="2362024089"/>
                    </a:ext>
                  </a:extLst>
                </a:gridCol>
                <a:gridCol w="552759">
                  <a:extLst>
                    <a:ext uri="{9D8B030D-6E8A-4147-A177-3AD203B41FA5}">
                      <a16:colId xmlns:a16="http://schemas.microsoft.com/office/drawing/2014/main" val="2358882845"/>
                    </a:ext>
                  </a:extLst>
                </a:gridCol>
                <a:gridCol w="372273">
                  <a:extLst>
                    <a:ext uri="{9D8B030D-6E8A-4147-A177-3AD203B41FA5}">
                      <a16:colId xmlns:a16="http://schemas.microsoft.com/office/drawing/2014/main" val="4072525141"/>
                    </a:ext>
                  </a:extLst>
                </a:gridCol>
                <a:gridCol w="372273">
                  <a:extLst>
                    <a:ext uri="{9D8B030D-6E8A-4147-A177-3AD203B41FA5}">
                      <a16:colId xmlns:a16="http://schemas.microsoft.com/office/drawing/2014/main" val="1990591489"/>
                    </a:ext>
                  </a:extLst>
                </a:gridCol>
                <a:gridCol w="372273">
                  <a:extLst>
                    <a:ext uri="{9D8B030D-6E8A-4147-A177-3AD203B41FA5}">
                      <a16:colId xmlns:a16="http://schemas.microsoft.com/office/drawing/2014/main" val="2958449964"/>
                    </a:ext>
                  </a:extLst>
                </a:gridCol>
                <a:gridCol w="372273">
                  <a:extLst>
                    <a:ext uri="{9D8B030D-6E8A-4147-A177-3AD203B41FA5}">
                      <a16:colId xmlns:a16="http://schemas.microsoft.com/office/drawing/2014/main" val="4198152291"/>
                    </a:ext>
                  </a:extLst>
                </a:gridCol>
                <a:gridCol w="372273">
                  <a:extLst>
                    <a:ext uri="{9D8B030D-6E8A-4147-A177-3AD203B41FA5}">
                      <a16:colId xmlns:a16="http://schemas.microsoft.com/office/drawing/2014/main" val="1934403665"/>
                    </a:ext>
                  </a:extLst>
                </a:gridCol>
                <a:gridCol w="372273">
                  <a:extLst>
                    <a:ext uri="{9D8B030D-6E8A-4147-A177-3AD203B41FA5}">
                      <a16:colId xmlns:a16="http://schemas.microsoft.com/office/drawing/2014/main" val="668528696"/>
                    </a:ext>
                  </a:extLst>
                </a:gridCol>
                <a:gridCol w="372273">
                  <a:extLst>
                    <a:ext uri="{9D8B030D-6E8A-4147-A177-3AD203B41FA5}">
                      <a16:colId xmlns:a16="http://schemas.microsoft.com/office/drawing/2014/main" val="3969829260"/>
                    </a:ext>
                  </a:extLst>
                </a:gridCol>
                <a:gridCol w="372273">
                  <a:extLst>
                    <a:ext uri="{9D8B030D-6E8A-4147-A177-3AD203B41FA5}">
                      <a16:colId xmlns:a16="http://schemas.microsoft.com/office/drawing/2014/main" val="1068878361"/>
                    </a:ext>
                  </a:extLst>
                </a:gridCol>
                <a:gridCol w="372273">
                  <a:extLst>
                    <a:ext uri="{9D8B030D-6E8A-4147-A177-3AD203B41FA5}">
                      <a16:colId xmlns:a16="http://schemas.microsoft.com/office/drawing/2014/main" val="3064806702"/>
                    </a:ext>
                  </a:extLst>
                </a:gridCol>
                <a:gridCol w="406843">
                  <a:extLst>
                    <a:ext uri="{9D8B030D-6E8A-4147-A177-3AD203B41FA5}">
                      <a16:colId xmlns:a16="http://schemas.microsoft.com/office/drawing/2014/main" val="3385939814"/>
                    </a:ext>
                  </a:extLst>
                </a:gridCol>
                <a:gridCol w="395941">
                  <a:extLst>
                    <a:ext uri="{9D8B030D-6E8A-4147-A177-3AD203B41FA5}">
                      <a16:colId xmlns:a16="http://schemas.microsoft.com/office/drawing/2014/main" val="3456126621"/>
                    </a:ext>
                  </a:extLst>
                </a:gridCol>
                <a:gridCol w="395941">
                  <a:extLst>
                    <a:ext uri="{9D8B030D-6E8A-4147-A177-3AD203B41FA5}">
                      <a16:colId xmlns:a16="http://schemas.microsoft.com/office/drawing/2014/main" val="1111399538"/>
                    </a:ext>
                  </a:extLst>
                </a:gridCol>
                <a:gridCol w="395941">
                  <a:extLst>
                    <a:ext uri="{9D8B030D-6E8A-4147-A177-3AD203B41FA5}">
                      <a16:colId xmlns:a16="http://schemas.microsoft.com/office/drawing/2014/main" val="3771559215"/>
                    </a:ext>
                  </a:extLst>
                </a:gridCol>
                <a:gridCol w="395941">
                  <a:extLst>
                    <a:ext uri="{9D8B030D-6E8A-4147-A177-3AD203B41FA5}">
                      <a16:colId xmlns:a16="http://schemas.microsoft.com/office/drawing/2014/main" val="631094772"/>
                    </a:ext>
                  </a:extLst>
                </a:gridCol>
                <a:gridCol w="395941">
                  <a:extLst>
                    <a:ext uri="{9D8B030D-6E8A-4147-A177-3AD203B41FA5}">
                      <a16:colId xmlns:a16="http://schemas.microsoft.com/office/drawing/2014/main" val="2939697621"/>
                    </a:ext>
                  </a:extLst>
                </a:gridCol>
                <a:gridCol w="395941">
                  <a:extLst>
                    <a:ext uri="{9D8B030D-6E8A-4147-A177-3AD203B41FA5}">
                      <a16:colId xmlns:a16="http://schemas.microsoft.com/office/drawing/2014/main" val="3680241905"/>
                    </a:ext>
                  </a:extLst>
                </a:gridCol>
                <a:gridCol w="395941">
                  <a:extLst>
                    <a:ext uri="{9D8B030D-6E8A-4147-A177-3AD203B41FA5}">
                      <a16:colId xmlns:a16="http://schemas.microsoft.com/office/drawing/2014/main" val="3811371689"/>
                    </a:ext>
                  </a:extLst>
                </a:gridCol>
                <a:gridCol w="395941">
                  <a:extLst>
                    <a:ext uri="{9D8B030D-6E8A-4147-A177-3AD203B41FA5}">
                      <a16:colId xmlns:a16="http://schemas.microsoft.com/office/drawing/2014/main" val="591661483"/>
                    </a:ext>
                  </a:extLst>
                </a:gridCol>
                <a:gridCol w="395941">
                  <a:extLst>
                    <a:ext uri="{9D8B030D-6E8A-4147-A177-3AD203B41FA5}">
                      <a16:colId xmlns:a16="http://schemas.microsoft.com/office/drawing/2014/main" val="2165446410"/>
                    </a:ext>
                  </a:extLst>
                </a:gridCol>
              </a:tblGrid>
              <a:tr h="269426">
                <a:tc>
                  <a:txBody>
                    <a:bodyPr/>
                    <a:lstStyle/>
                    <a:p>
                      <a:pPr algn="ctr"/>
                      <a:r>
                        <a:rPr lang="es-MX" sz="1200" b="1" dirty="0">
                          <a:solidFill>
                            <a:schemeClr val="tx1">
                              <a:lumMod val="95000"/>
                              <a:lumOff val="5000"/>
                            </a:schemeClr>
                          </a:solidFill>
                          <a:latin typeface="Century Gothic" panose="020B0502020202020204" pitchFamily="34" charset="0"/>
                        </a:rPr>
                        <a:t>Total</a:t>
                      </a:r>
                      <a:endParaRPr lang="es-CO" sz="1200" b="1" dirty="0">
                        <a:solidFill>
                          <a:schemeClr val="tx1">
                            <a:lumMod val="95000"/>
                            <a:lumOff val="5000"/>
                          </a:schemeClr>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MX" sz="1200" b="1" dirty="0">
                          <a:solidFill>
                            <a:schemeClr val="tx1">
                              <a:lumMod val="95000"/>
                              <a:lumOff val="5000"/>
                            </a:schemeClr>
                          </a:solidFill>
                          <a:latin typeface="Century Gothic" panose="020B0502020202020204" pitchFamily="34" charset="0"/>
                        </a:rPr>
                        <a:t>Total</a:t>
                      </a:r>
                      <a:endParaRPr lang="es-CO" sz="1200" b="1" dirty="0">
                        <a:solidFill>
                          <a:schemeClr val="tx1">
                            <a:lumMod val="95000"/>
                            <a:lumOff val="5000"/>
                          </a:schemeClr>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r>
                        <a:rPr lang="es-CO" sz="1200" b="1" dirty="0">
                          <a:solidFill>
                            <a:schemeClr val="tx1">
                              <a:lumMod val="95000"/>
                              <a:lumOff val="5000"/>
                            </a:schemeClr>
                          </a:solidFill>
                          <a:latin typeface="Century Gothic" panose="020B0502020202020204" pitchFamily="34" charset="0"/>
                        </a:rPr>
                        <a:t>Bogotá</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Medellín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Barranquilla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a:txBody>
                    <a:bodyPr/>
                    <a:lstStyle/>
                    <a:p>
                      <a:endParaRPr lang="es-CO" sz="1100" b="0" dirty="0">
                        <a:solidFill>
                          <a:schemeClr val="tx1">
                            <a:lumMod val="95000"/>
                            <a:lumOff val="5000"/>
                          </a:schemeClr>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656737554"/>
                  </a:ext>
                </a:extLst>
              </a:tr>
              <a:tr h="254458">
                <a:tc>
                  <a:txBody>
                    <a:bodyPr/>
                    <a:lstStyle/>
                    <a:p>
                      <a:r>
                        <a:rPr lang="es-MX" sz="1100" b="1" dirty="0">
                          <a:solidFill>
                            <a:schemeClr val="tx1">
                              <a:lumMod val="75000"/>
                              <a:lumOff val="25000"/>
                            </a:schemeClr>
                          </a:solidFill>
                          <a:latin typeface="Century Gothic" panose="020B0502020202020204" pitchFamily="34" charset="0"/>
                        </a:rPr>
                        <a:t>2022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T w="38100" cmpd="sng">
                      <a:noFill/>
                    </a:lnT>
                    <a:lnB w="6350" cap="flat" cmpd="sng" algn="ctr">
                      <a:no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4140348006"/>
                  </a:ext>
                </a:extLst>
              </a:tr>
              <a:tr h="279194">
                <a:tc>
                  <a:txBody>
                    <a:bodyPr/>
                    <a:lstStyle/>
                    <a:p>
                      <a:pPr algn="ctr" fontAlgn="b">
                        <a:buNone/>
                      </a:pPr>
                      <a:r>
                        <a:rPr lang="es-CO" sz="1100" b="0" i="0" u="none" strike="noStrike" dirty="0">
                          <a:solidFill>
                            <a:srgbClr val="000000"/>
                          </a:solidFill>
                          <a:effectLst/>
                          <a:latin typeface="Century Gothic" panose="020B0502020202020204" pitchFamily="34" charset="0"/>
                        </a:rPr>
                        <a:t>46%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53%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chemeClr val="tx1"/>
                          </a:solidFill>
                          <a:effectLst/>
                          <a:latin typeface="Century Gothic" panose="020B0502020202020204" pitchFamily="34" charset="0"/>
                        </a:rPr>
                        <a:t>41%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57%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502648570"/>
                  </a:ext>
                </a:extLst>
              </a:tr>
              <a:tr h="279194">
                <a:tc>
                  <a:txBody>
                    <a:bodyPr/>
                    <a:lstStyle/>
                    <a:p>
                      <a:pPr algn="ctr" fontAlgn="ctr">
                        <a:buNone/>
                      </a:pPr>
                      <a:r>
                        <a:rPr lang="es-CO" sz="1100" b="0" i="0" u="none" strike="noStrike" dirty="0">
                          <a:solidFill>
                            <a:srgbClr val="000000"/>
                          </a:solidFill>
                          <a:effectLst/>
                          <a:latin typeface="Century Gothic" panose="020B0502020202020204" pitchFamily="34" charset="0"/>
                        </a:rPr>
                        <a:t>36%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42%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53%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47%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25%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59%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4286227179"/>
                  </a:ext>
                </a:extLst>
              </a:tr>
              <a:tr h="279194">
                <a:tc>
                  <a:txBody>
                    <a:bodyPr/>
                    <a:lstStyle/>
                    <a:p>
                      <a:pPr algn="ctr" fontAlgn="ctr">
                        <a:buNone/>
                      </a:pPr>
                      <a:r>
                        <a:rPr lang="es-CO" sz="1100" b="0" i="0" u="none" strike="noStrike">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19%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26%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929682551"/>
                  </a:ext>
                </a:extLst>
              </a:tr>
              <a:tr h="279194">
                <a:tc>
                  <a:txBody>
                    <a:bodyPr/>
                    <a:lstStyle/>
                    <a:p>
                      <a:pPr algn="ctr" fontAlgn="ctr">
                        <a:buNone/>
                      </a:pPr>
                      <a:r>
                        <a:rPr lang="es-CO" sz="1100" b="0" i="0" u="none" strike="noStrike">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222747741"/>
                  </a:ext>
                </a:extLst>
              </a:tr>
              <a:tr h="279194">
                <a:tc>
                  <a:txBody>
                    <a:bodyPr/>
                    <a:lstStyle/>
                    <a:p>
                      <a:pPr algn="ctr" fontAlgn="ctr">
                        <a:buNone/>
                      </a:pPr>
                      <a:r>
                        <a:rPr lang="es-CO" sz="1100" b="0" i="0" u="none" strike="noStrike">
                          <a:solidFill>
                            <a:srgbClr val="000000"/>
                          </a:solidFill>
                          <a:effectLst/>
                          <a:latin typeface="Century Gothic" panose="020B0502020202020204" pitchFamily="34" charset="0"/>
                        </a:rPr>
                        <a:t>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20%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chemeClr val="tx1"/>
                          </a:solidFill>
                          <a:effectLst/>
                          <a:latin typeface="Century Gothic" panose="020B0502020202020204" pitchFamily="34" charset="0"/>
                        </a:rPr>
                        <a:t>10%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437516879"/>
                  </a:ext>
                </a:extLst>
              </a:tr>
              <a:tr h="279194">
                <a:tc>
                  <a:txBody>
                    <a:bodyPr/>
                    <a:lstStyle/>
                    <a:p>
                      <a:pPr algn="ctr" fontAlgn="b">
                        <a:buNone/>
                      </a:pPr>
                      <a:r>
                        <a:rPr lang="es-MX" sz="1100" b="0" i="0" u="none" strike="noStrike" dirty="0">
                          <a:solidFill>
                            <a:srgbClr val="000000"/>
                          </a:solidFill>
                          <a:effectLst/>
                          <a:latin typeface="Century Gothic" panose="020B0502020202020204" pitchFamily="34" charset="0"/>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MX" sz="1100" b="0" i="0" u="none" strike="noStrike" dirty="0">
                          <a:solidFill>
                            <a:srgbClr val="000000"/>
                          </a:solidFill>
                          <a:effectLst/>
                          <a:latin typeface="Century Gothic" panose="020B0502020202020204" pitchFamily="34" charset="0"/>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984659886"/>
                  </a:ext>
                </a:extLst>
              </a:tr>
              <a:tr h="279194">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MX" sz="1100" b="0" i="0" u="none" strike="noStrike" dirty="0">
                          <a:solidFill>
                            <a:srgbClr val="000000"/>
                          </a:solidFill>
                          <a:effectLst/>
                          <a:latin typeface="Century Gothic" panose="020B0502020202020204" pitchFamily="34" charset="0"/>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671712244"/>
                  </a:ext>
                </a:extLst>
              </a:tr>
              <a:tr h="279194">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164505547"/>
                  </a:ext>
                </a:extLst>
              </a:tr>
              <a:tr h="279194">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05540077"/>
                  </a:ext>
                </a:extLst>
              </a:tr>
              <a:tr h="279194">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244866915"/>
                  </a:ext>
                </a:extLst>
              </a:tr>
              <a:tr h="279194">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MX"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MX"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391865963"/>
                  </a:ext>
                </a:extLst>
              </a:tr>
              <a:tr h="279194">
                <a:tc>
                  <a:txBody>
                    <a:bodyPr/>
                    <a:lstStyle/>
                    <a:p>
                      <a:pPr algn="ctr" fontAlgn="ctr">
                        <a:buNone/>
                      </a:pPr>
                      <a:r>
                        <a:rPr lang="es-CO" sz="1100" b="0" i="0" u="none" strike="noStrike">
                          <a:solidFill>
                            <a:srgbClr val="000000"/>
                          </a:solidFill>
                          <a:effectLst/>
                          <a:latin typeface="Century Gothic" panose="020B0502020202020204" pitchFamily="34" charset="0"/>
                        </a:rPr>
                        <a:t>27%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27%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FF0000"/>
                          </a:solidFill>
                          <a:effectLst/>
                          <a:latin typeface="Century Gothic" panose="020B0502020202020204" pitchFamily="34" charset="0"/>
                        </a:rPr>
                        <a:t>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26%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FF0000"/>
                          </a:solidFill>
                          <a:effectLst/>
                          <a:latin typeface="Century Gothic" panose="020B0502020202020204" pitchFamily="34" charset="0"/>
                        </a:rPr>
                        <a:t>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33%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18%</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b">
                        <a:buNone/>
                      </a:pPr>
                      <a:r>
                        <a:rPr lang="es-MX" sz="1100" b="0" i="0" u="none" strike="noStrike" dirty="0">
                          <a:solidFill>
                            <a:srgbClr val="000000"/>
                          </a:solidFill>
                          <a:effectLst/>
                          <a:latin typeface="Century Gothic" panose="020B0502020202020204" pitchFamily="34" charset="0"/>
                        </a:rPr>
                        <a:t>--</a:t>
                      </a:r>
                      <a:endParaRPr lang="es-CO" sz="1100" b="0" i="0"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33%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FF0000"/>
                          </a:solidFill>
                          <a:effectLst/>
                          <a:latin typeface="Century Gothic" panose="020B0502020202020204" pitchFamily="34" charset="0"/>
                        </a:rPr>
                        <a:t>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FF0000"/>
                          </a:solidFill>
                          <a:effectLst/>
                          <a:latin typeface="Century Gothic" panose="020B0502020202020204" pitchFamily="34" charset="0"/>
                        </a:rPr>
                        <a:t>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170964290"/>
                  </a:ext>
                </a:extLst>
              </a:tr>
              <a:tr h="279194">
                <a:tc>
                  <a:txBody>
                    <a:bodyPr/>
                    <a:lstStyle/>
                    <a:p>
                      <a:pPr algn="ctr" fontAlgn="ctr">
                        <a:buNone/>
                      </a:pPr>
                      <a:r>
                        <a:rPr lang="es-CO" sz="1100" b="0" i="0" u="none" strike="noStrike">
                          <a:solidFill>
                            <a:srgbClr val="000000"/>
                          </a:solidFill>
                          <a:effectLst/>
                          <a:latin typeface="Century Gothic" panose="020B0502020202020204" pitchFamily="34" charset="0"/>
                        </a:rPr>
                        <a:t>25%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30%</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39%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969972016"/>
                  </a:ext>
                </a:extLst>
              </a:tr>
            </a:tbl>
          </a:graphicData>
        </a:graphic>
      </p:graphicFrame>
      <p:sp>
        <p:nvSpPr>
          <p:cNvPr id="11" name="Rectángulo redondeado 33">
            <a:extLst>
              <a:ext uri="{FF2B5EF4-FFF2-40B4-BE49-F238E27FC236}">
                <a16:creationId xmlns:a16="http://schemas.microsoft.com/office/drawing/2014/main" id="{7338522E-4447-D2F9-BECF-D8581A93140D}"/>
              </a:ext>
            </a:extLst>
          </p:cNvPr>
          <p:cNvSpPr/>
          <p:nvPr/>
        </p:nvSpPr>
        <p:spPr>
          <a:xfrm>
            <a:off x="138995" y="2396300"/>
            <a:ext cx="11678926" cy="1357553"/>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2" name="CuadroTexto 11">
            <a:extLst>
              <a:ext uri="{FF2B5EF4-FFF2-40B4-BE49-F238E27FC236}">
                <a16:creationId xmlns:a16="http://schemas.microsoft.com/office/drawing/2014/main" id="{3BBEF3F2-1E5E-7A8F-6546-E3363C8D5636}"/>
              </a:ext>
            </a:extLst>
          </p:cNvPr>
          <p:cNvSpPr txBox="1"/>
          <p:nvPr/>
        </p:nvSpPr>
        <p:spPr>
          <a:xfrm>
            <a:off x="1714040" y="1702491"/>
            <a:ext cx="7056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a:t>
            </a:r>
          </a:p>
        </p:txBody>
      </p:sp>
      <p:sp>
        <p:nvSpPr>
          <p:cNvPr id="13" name="Triángulo isósceles 12">
            <a:extLst>
              <a:ext uri="{FF2B5EF4-FFF2-40B4-BE49-F238E27FC236}">
                <a16:creationId xmlns:a16="http://schemas.microsoft.com/office/drawing/2014/main" id="{2CFD5C91-F29B-1E8C-7D18-833E8E77E30F}"/>
              </a:ext>
            </a:extLst>
          </p:cNvPr>
          <p:cNvSpPr/>
          <p:nvPr/>
        </p:nvSpPr>
        <p:spPr>
          <a:xfrm>
            <a:off x="2328826" y="3051608"/>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riángulo isósceles 13">
            <a:extLst>
              <a:ext uri="{FF2B5EF4-FFF2-40B4-BE49-F238E27FC236}">
                <a16:creationId xmlns:a16="http://schemas.microsoft.com/office/drawing/2014/main" id="{EC25A514-55C9-5762-CAA0-476694040E11}"/>
              </a:ext>
            </a:extLst>
          </p:cNvPr>
          <p:cNvSpPr/>
          <p:nvPr/>
        </p:nvSpPr>
        <p:spPr>
          <a:xfrm>
            <a:off x="2802366" y="2772898"/>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8444AA61-3CF2-5346-C8C7-FB5EE2EB8D4E}"/>
              </a:ext>
            </a:extLst>
          </p:cNvPr>
          <p:cNvSpPr/>
          <p:nvPr/>
        </p:nvSpPr>
        <p:spPr>
          <a:xfrm>
            <a:off x="1714040" y="6053886"/>
            <a:ext cx="1296579" cy="507831"/>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1" i="1" u="none" strike="noStrike" kern="1200" cap="none" spc="0" normalizeH="0" baseline="0" noProof="0" dirty="0">
                <a:ln>
                  <a:noFill/>
                </a:ln>
                <a:solidFill>
                  <a:srgbClr val="E95E09"/>
                </a:solidFill>
                <a:effectLst/>
                <a:uLnTx/>
                <a:uFillTx/>
                <a:latin typeface="Century Gothic" panose="020B0502020202020204" pitchFamily="34" charset="0"/>
                <a:ea typeface="+mn-ea"/>
                <a:cs typeface="+mn-cs"/>
              </a:rPr>
              <a:t>Media: 1,9</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153</a:t>
            </a:r>
          </a:p>
        </p:txBody>
      </p:sp>
      <p:graphicFrame>
        <p:nvGraphicFramePr>
          <p:cNvPr id="17" name="Tabla 16">
            <a:extLst>
              <a:ext uri="{FF2B5EF4-FFF2-40B4-BE49-F238E27FC236}">
                <a16:creationId xmlns:a16="http://schemas.microsoft.com/office/drawing/2014/main" id="{0301B098-4D70-2E67-F09B-31CA679AA0C4}"/>
              </a:ext>
            </a:extLst>
          </p:cNvPr>
          <p:cNvGraphicFramePr>
            <a:graphicFrameLocks noGrp="1"/>
          </p:cNvGraphicFramePr>
          <p:nvPr/>
        </p:nvGraphicFramePr>
        <p:xfrm>
          <a:off x="3260784" y="6075029"/>
          <a:ext cx="8443554" cy="424084"/>
        </p:xfrm>
        <a:graphic>
          <a:graphicData uri="http://schemas.openxmlformats.org/drawingml/2006/table">
            <a:tbl>
              <a:tblPr/>
              <a:tblGrid>
                <a:gridCol w="569344">
                  <a:extLst>
                    <a:ext uri="{9D8B030D-6E8A-4147-A177-3AD203B41FA5}">
                      <a16:colId xmlns:a16="http://schemas.microsoft.com/office/drawing/2014/main" val="1935195302"/>
                    </a:ext>
                  </a:extLst>
                </a:gridCol>
                <a:gridCol w="543464">
                  <a:extLst>
                    <a:ext uri="{9D8B030D-6E8A-4147-A177-3AD203B41FA5}">
                      <a16:colId xmlns:a16="http://schemas.microsoft.com/office/drawing/2014/main" val="1019392093"/>
                    </a:ext>
                  </a:extLst>
                </a:gridCol>
                <a:gridCol w="388189">
                  <a:extLst>
                    <a:ext uri="{9D8B030D-6E8A-4147-A177-3AD203B41FA5}">
                      <a16:colId xmlns:a16="http://schemas.microsoft.com/office/drawing/2014/main" val="20003"/>
                    </a:ext>
                  </a:extLst>
                </a:gridCol>
                <a:gridCol w="353683">
                  <a:extLst>
                    <a:ext uri="{9D8B030D-6E8A-4147-A177-3AD203B41FA5}">
                      <a16:colId xmlns:a16="http://schemas.microsoft.com/office/drawing/2014/main" val="1301526154"/>
                    </a:ext>
                  </a:extLst>
                </a:gridCol>
                <a:gridCol w="370936">
                  <a:extLst>
                    <a:ext uri="{9D8B030D-6E8A-4147-A177-3AD203B41FA5}">
                      <a16:colId xmlns:a16="http://schemas.microsoft.com/office/drawing/2014/main" val="2555296946"/>
                    </a:ext>
                  </a:extLst>
                </a:gridCol>
                <a:gridCol w="379562">
                  <a:extLst>
                    <a:ext uri="{9D8B030D-6E8A-4147-A177-3AD203B41FA5}">
                      <a16:colId xmlns:a16="http://schemas.microsoft.com/office/drawing/2014/main" val="3475589345"/>
                    </a:ext>
                  </a:extLst>
                </a:gridCol>
                <a:gridCol w="379563">
                  <a:extLst>
                    <a:ext uri="{9D8B030D-6E8A-4147-A177-3AD203B41FA5}">
                      <a16:colId xmlns:a16="http://schemas.microsoft.com/office/drawing/2014/main" val="4123702324"/>
                    </a:ext>
                  </a:extLst>
                </a:gridCol>
                <a:gridCol w="362309">
                  <a:extLst>
                    <a:ext uri="{9D8B030D-6E8A-4147-A177-3AD203B41FA5}">
                      <a16:colId xmlns:a16="http://schemas.microsoft.com/office/drawing/2014/main" val="2052612379"/>
                    </a:ext>
                  </a:extLst>
                </a:gridCol>
                <a:gridCol w="379562">
                  <a:extLst>
                    <a:ext uri="{9D8B030D-6E8A-4147-A177-3AD203B41FA5}">
                      <a16:colId xmlns:a16="http://schemas.microsoft.com/office/drawing/2014/main" val="3050077745"/>
                    </a:ext>
                  </a:extLst>
                </a:gridCol>
                <a:gridCol w="370936">
                  <a:extLst>
                    <a:ext uri="{9D8B030D-6E8A-4147-A177-3AD203B41FA5}">
                      <a16:colId xmlns:a16="http://schemas.microsoft.com/office/drawing/2014/main" val="20006"/>
                    </a:ext>
                  </a:extLst>
                </a:gridCol>
                <a:gridCol w="388189">
                  <a:extLst>
                    <a:ext uri="{9D8B030D-6E8A-4147-A177-3AD203B41FA5}">
                      <a16:colId xmlns:a16="http://schemas.microsoft.com/office/drawing/2014/main" val="2991583786"/>
                    </a:ext>
                  </a:extLst>
                </a:gridCol>
                <a:gridCol w="388188">
                  <a:extLst>
                    <a:ext uri="{9D8B030D-6E8A-4147-A177-3AD203B41FA5}">
                      <a16:colId xmlns:a16="http://schemas.microsoft.com/office/drawing/2014/main" val="2435655231"/>
                    </a:ext>
                  </a:extLst>
                </a:gridCol>
                <a:gridCol w="422695">
                  <a:extLst>
                    <a:ext uri="{9D8B030D-6E8A-4147-A177-3AD203B41FA5}">
                      <a16:colId xmlns:a16="http://schemas.microsoft.com/office/drawing/2014/main" val="1847477148"/>
                    </a:ext>
                  </a:extLst>
                </a:gridCol>
                <a:gridCol w="388188">
                  <a:extLst>
                    <a:ext uri="{9D8B030D-6E8A-4147-A177-3AD203B41FA5}">
                      <a16:colId xmlns:a16="http://schemas.microsoft.com/office/drawing/2014/main" val="3586402223"/>
                    </a:ext>
                  </a:extLst>
                </a:gridCol>
                <a:gridCol w="405442">
                  <a:extLst>
                    <a:ext uri="{9D8B030D-6E8A-4147-A177-3AD203B41FA5}">
                      <a16:colId xmlns:a16="http://schemas.microsoft.com/office/drawing/2014/main" val="1048986151"/>
                    </a:ext>
                  </a:extLst>
                </a:gridCol>
                <a:gridCol w="388189">
                  <a:extLst>
                    <a:ext uri="{9D8B030D-6E8A-4147-A177-3AD203B41FA5}">
                      <a16:colId xmlns:a16="http://schemas.microsoft.com/office/drawing/2014/main" val="1803951347"/>
                    </a:ext>
                  </a:extLst>
                </a:gridCol>
                <a:gridCol w="414068">
                  <a:extLst>
                    <a:ext uri="{9D8B030D-6E8A-4147-A177-3AD203B41FA5}">
                      <a16:colId xmlns:a16="http://schemas.microsoft.com/office/drawing/2014/main" val="210552445"/>
                    </a:ext>
                  </a:extLst>
                </a:gridCol>
                <a:gridCol w="388188">
                  <a:extLst>
                    <a:ext uri="{9D8B030D-6E8A-4147-A177-3AD203B41FA5}">
                      <a16:colId xmlns:a16="http://schemas.microsoft.com/office/drawing/2014/main" val="2301179400"/>
                    </a:ext>
                  </a:extLst>
                </a:gridCol>
                <a:gridCol w="358711">
                  <a:extLst>
                    <a:ext uri="{9D8B030D-6E8A-4147-A177-3AD203B41FA5}">
                      <a16:colId xmlns:a16="http://schemas.microsoft.com/office/drawing/2014/main" val="596710731"/>
                    </a:ext>
                  </a:extLst>
                </a:gridCol>
                <a:gridCol w="402074">
                  <a:extLst>
                    <a:ext uri="{9D8B030D-6E8A-4147-A177-3AD203B41FA5}">
                      <a16:colId xmlns:a16="http://schemas.microsoft.com/office/drawing/2014/main" val="776196918"/>
                    </a:ext>
                  </a:extLst>
                </a:gridCol>
                <a:gridCol w="402074">
                  <a:extLst>
                    <a:ext uri="{9D8B030D-6E8A-4147-A177-3AD203B41FA5}">
                      <a16:colId xmlns:a16="http://schemas.microsoft.com/office/drawing/2014/main" val="120601973"/>
                    </a:ext>
                  </a:extLst>
                </a:gridCol>
              </a:tblGrid>
              <a:tr h="212042">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1" i="0" u="none" strike="noStrike" kern="1200" dirty="0">
                          <a:solidFill>
                            <a:srgbClr val="FF7D25"/>
                          </a:solidFill>
                          <a:effectLst/>
                          <a:latin typeface="Century Gothic" panose="020B0502020202020204" pitchFamily="34" charset="0"/>
                          <a:ea typeface="+mn-ea"/>
                          <a:cs typeface="+mn-cs"/>
                        </a:rPr>
                        <a:t>2,0</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1" i="0" u="none" strike="noStrike" kern="1200" dirty="0">
                          <a:solidFill>
                            <a:srgbClr val="FF7D25"/>
                          </a:solidFill>
                          <a:effectLst/>
                          <a:latin typeface="Century Gothic" panose="020B0502020202020204" pitchFamily="34" charset="0"/>
                          <a:ea typeface="+mn-ea"/>
                          <a:cs typeface="+mn-cs"/>
                        </a:rPr>
                        <a:t>1,4</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2,2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1" i="0" u="none" strike="noStrike" kern="1200" dirty="0">
                          <a:solidFill>
                            <a:srgbClr val="FF7D25"/>
                          </a:solidFill>
                          <a:effectLst/>
                          <a:latin typeface="Century Gothic" panose="020B0502020202020204" pitchFamily="34" charset="0"/>
                          <a:ea typeface="+mn-ea"/>
                          <a:cs typeface="+mn-cs"/>
                        </a:rPr>
                        <a:t>1,9</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1" i="0" u="none" strike="noStrike" kern="1200" dirty="0">
                          <a:solidFill>
                            <a:srgbClr val="FF7D25"/>
                          </a:solidFill>
                          <a:effectLst/>
                          <a:latin typeface="Century Gothic" panose="020B0502020202020204" pitchFamily="34" charset="0"/>
                          <a:ea typeface="+mn-ea"/>
                          <a:cs typeface="+mn-cs"/>
                        </a:rPr>
                        <a:t>1,8</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2,2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1" i="0" u="none" strike="noStrike" kern="1200" dirty="0">
                          <a:solidFill>
                            <a:srgbClr val="FF7D25"/>
                          </a:solidFill>
                          <a:effectLst/>
                          <a:latin typeface="Century Gothic" panose="020B0502020202020204" pitchFamily="34" charset="0"/>
                          <a:ea typeface="+mn-ea"/>
                          <a:cs typeface="+mn-cs"/>
                        </a:rPr>
                        <a:t>1,6</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1" i="0" u="none" strike="noStrike" kern="1200" dirty="0">
                          <a:solidFill>
                            <a:srgbClr val="FF7D25"/>
                          </a:solidFill>
                          <a:effectLst/>
                          <a:latin typeface="Century Gothic" panose="020B0502020202020204" pitchFamily="34" charset="0"/>
                          <a:ea typeface="+mn-ea"/>
                          <a:cs typeface="+mn-cs"/>
                        </a:rPr>
                        <a:t>2,1</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2,3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r h="212042">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164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162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75</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75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72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0" i="1" u="none" strike="noStrike" kern="1200" dirty="0">
                          <a:solidFill>
                            <a:srgbClr val="000000"/>
                          </a:solidFill>
                          <a:effectLst/>
                          <a:latin typeface="Century Gothic" panose="020B0502020202020204" pitchFamily="34" charset="0"/>
                          <a:ea typeface="+mn-ea"/>
                          <a:cs typeface="+mn-cs"/>
                        </a:rPr>
                        <a:t>41</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53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46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0" i="1" u="none" strike="noStrike" kern="1200" dirty="0">
                          <a:solidFill>
                            <a:srgbClr val="000000"/>
                          </a:solidFill>
                          <a:effectLst/>
                          <a:latin typeface="Century Gothic" panose="020B0502020202020204" pitchFamily="34" charset="0"/>
                          <a:ea typeface="+mn-ea"/>
                          <a:cs typeface="+mn-cs"/>
                        </a:rPr>
                        <a:t>37</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36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44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39</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36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a:solidFill>
                            <a:srgbClr val="000000"/>
                          </a:solidFill>
                          <a:effectLst/>
                          <a:latin typeface="Century Gothic" panose="020B0502020202020204" pitchFamily="34" charset="0"/>
                          <a:ea typeface="+mn-ea"/>
                          <a:cs typeface="+mn-cs"/>
                        </a:rPr>
                        <a:t>32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0" i="1" u="none" strike="noStrike" kern="1200" dirty="0">
                          <a:solidFill>
                            <a:srgbClr val="000000"/>
                          </a:solidFill>
                          <a:effectLst/>
                          <a:latin typeface="Century Gothic" panose="020B0502020202020204" pitchFamily="34" charset="0"/>
                          <a:ea typeface="+mn-ea"/>
                          <a:cs typeface="+mn-cs"/>
                        </a:rPr>
                        <a:t>72</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72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72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0" i="1" u="none" strike="noStrike" kern="1200" dirty="0">
                          <a:solidFill>
                            <a:srgbClr val="000000"/>
                          </a:solidFill>
                          <a:effectLst/>
                          <a:latin typeface="Century Gothic" panose="020B0502020202020204" pitchFamily="34" charset="0"/>
                          <a:ea typeface="+mn-ea"/>
                          <a:cs typeface="+mn-cs"/>
                        </a:rPr>
                        <a:t>36</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44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0" i="1" u="none" strike="noStrike" kern="1200" dirty="0">
                          <a:solidFill>
                            <a:srgbClr val="000000"/>
                          </a:solidFill>
                          <a:effectLst/>
                          <a:latin typeface="Century Gothic" panose="020B0502020202020204" pitchFamily="34" charset="0"/>
                          <a:ea typeface="+mn-ea"/>
                          <a:cs typeface="+mn-cs"/>
                        </a:rPr>
                        <a:t>45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742292"/>
                  </a:ext>
                </a:extLst>
              </a:tr>
            </a:tbl>
          </a:graphicData>
        </a:graphic>
      </p:graphicFrame>
      <p:sp>
        <p:nvSpPr>
          <p:cNvPr id="18" name="CuadroTexto 17">
            <a:extLst>
              <a:ext uri="{FF2B5EF4-FFF2-40B4-BE49-F238E27FC236}">
                <a16:creationId xmlns:a16="http://schemas.microsoft.com/office/drawing/2014/main" id="{43027AA7-565A-CF36-29FE-D158311B248E}"/>
              </a:ext>
            </a:extLst>
          </p:cNvPr>
          <p:cNvSpPr txBox="1"/>
          <p:nvPr/>
        </p:nvSpPr>
        <p:spPr>
          <a:xfrm>
            <a:off x="1801403" y="2080627"/>
            <a:ext cx="5309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162B60"/>
                </a:solidFill>
                <a:effectLst/>
                <a:uLnTx/>
                <a:uFillTx/>
                <a:latin typeface="Century Gothic" panose="020B0502020202020204" pitchFamily="34" charset="0"/>
                <a:ea typeface="+mn-ea"/>
                <a:cs typeface="+mn-cs"/>
              </a:rPr>
              <a:t>2025</a:t>
            </a:r>
          </a:p>
        </p:txBody>
      </p:sp>
      <p:sp>
        <p:nvSpPr>
          <p:cNvPr id="27" name="Bocadillo: rectángulo 26">
            <a:extLst>
              <a:ext uri="{FF2B5EF4-FFF2-40B4-BE49-F238E27FC236}">
                <a16:creationId xmlns:a16="http://schemas.microsoft.com/office/drawing/2014/main" id="{7FD9DED9-8B97-5758-FA12-B293FC286170}"/>
              </a:ext>
            </a:extLst>
          </p:cNvPr>
          <p:cNvSpPr/>
          <p:nvPr/>
        </p:nvSpPr>
        <p:spPr>
          <a:xfrm>
            <a:off x="231871" y="5991202"/>
            <a:ext cx="1333895" cy="429925"/>
          </a:xfrm>
          <a:prstGeom prst="wedgeRectCallout">
            <a:avLst>
              <a:gd name="adj1" fmla="val -28483"/>
              <a:gd name="adj2" fmla="val -116765"/>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Otros: </a:t>
            </a:r>
            <a:r>
              <a:rPr kumimoji="0" lang="es-CO" sz="7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Winthrop</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7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Recipe</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y </a:t>
            </a:r>
            <a:r>
              <a:rPr kumimoji="0" lang="es-CO" sz="7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Humax</a:t>
            </a:r>
            <a:endPar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2" name="Triángulo isósceles 21">
            <a:extLst>
              <a:ext uri="{FF2B5EF4-FFF2-40B4-BE49-F238E27FC236}">
                <a16:creationId xmlns:a16="http://schemas.microsoft.com/office/drawing/2014/main" id="{2CFD5C91-F29B-1E8C-7D18-833E8E77E30F}"/>
              </a:ext>
            </a:extLst>
          </p:cNvPr>
          <p:cNvSpPr/>
          <p:nvPr/>
        </p:nvSpPr>
        <p:spPr>
          <a:xfrm>
            <a:off x="2336084" y="3305606"/>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uadroTexto 22"/>
          <p:cNvSpPr txBox="1"/>
          <p:nvPr/>
        </p:nvSpPr>
        <p:spPr>
          <a:xfrm>
            <a:off x="138993" y="566519"/>
            <a:ext cx="1144681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 MK marcando una diferencia en su crecimiento frente al año 2022, principalmente en los estratos dos y cuatro, en la ciudad de Bogotá, ciudad en la que también se evidencia un latente crecimiento para las marcas Memphis y Laproff. Además, Genfar se mantiene como la marca a elegir cuando de sustituir se trata, con un crecimiento en el estrato 4.</a:t>
            </a:r>
          </a:p>
        </p:txBody>
      </p:sp>
      <p:pic>
        <p:nvPicPr>
          <p:cNvPr id="24" name="Imagen 23">
            <a:extLst>
              <a:ext uri="{FF2B5EF4-FFF2-40B4-BE49-F238E27FC236}">
                <a16:creationId xmlns:a16="http://schemas.microsoft.com/office/drawing/2014/main" id="{DDB55850-80F5-0700-35A3-C1CA88F7EA4E}"/>
              </a:ext>
            </a:extLst>
          </p:cNvPr>
          <p:cNvPicPr>
            <a:picLocks noChangeAspect="1"/>
          </p:cNvPicPr>
          <p:nvPr/>
        </p:nvPicPr>
        <p:blipFill>
          <a:blip r:embed="rId3">
            <a:duotone>
              <a:srgbClr val="FFC000">
                <a:shade val="45000"/>
                <a:satMod val="135000"/>
              </a:srgbClr>
              <a:prstClr val="white"/>
            </a:duotone>
          </a:blip>
          <a:stretch>
            <a:fillRect/>
          </a:stretch>
        </p:blipFill>
        <p:spPr>
          <a:xfrm>
            <a:off x="9704222" y="58930"/>
            <a:ext cx="422648" cy="422648"/>
          </a:xfrm>
          <a:prstGeom prst="rect">
            <a:avLst/>
          </a:prstGeom>
        </p:spPr>
      </p:pic>
      <p:sp>
        <p:nvSpPr>
          <p:cNvPr id="25"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26"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28" name="Triángulo isósceles 27">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riángulo isósceles 28">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06007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61B57-A4E6-2CD7-C818-E42DF8CDAE23}"/>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A1ABB47-EE12-94B8-DA18-9A740CB5924F}"/>
              </a:ext>
            </a:extLst>
          </p:cNvPr>
          <p:cNvSpPr>
            <a:spLocks noGrp="1"/>
          </p:cNvSpPr>
          <p:nvPr>
            <p:ph type="sldNum" sz="quarter" idx="12"/>
          </p:nvPr>
        </p:nvSpPr>
        <p:spPr>
          <a:xfrm>
            <a:off x="9436793" y="648592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CuadroTexto 15">
            <a:extLst>
              <a:ext uri="{FF2B5EF4-FFF2-40B4-BE49-F238E27FC236}">
                <a16:creationId xmlns:a16="http://schemas.microsoft.com/office/drawing/2014/main" id="{C5102318-5DE0-9F3D-D5CF-3ED136A71A20}"/>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Marca sustituta</a:t>
            </a:r>
          </a:p>
        </p:txBody>
      </p:sp>
      <p:sp>
        <p:nvSpPr>
          <p:cNvPr id="141" name="CuadroTexto 140">
            <a:extLst>
              <a:ext uri="{FF2B5EF4-FFF2-40B4-BE49-F238E27FC236}">
                <a16:creationId xmlns:a16="http://schemas.microsoft.com/office/drawing/2014/main" id="{21811C48-7374-A66A-3F56-D00C060BB8D1}"/>
              </a:ext>
            </a:extLst>
          </p:cNvPr>
          <p:cNvSpPr txBox="1"/>
          <p:nvPr/>
        </p:nvSpPr>
        <p:spPr>
          <a:xfrm>
            <a:off x="12007" y="6546532"/>
            <a:ext cx="53358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6.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¿En caso que no encuentre alguna de las marcas/laboratorios fabricantes de medicamentos genéricos que compra con frecuencia ¿Qué otras </a:t>
            </a:r>
            <a:r>
              <a:rPr kumimoji="0" lang="es-CO" sz="8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consideraría comprar</a:t>
            </a: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endPar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42" name="CuadroTexto 141">
            <a:extLst>
              <a:ext uri="{FF2B5EF4-FFF2-40B4-BE49-F238E27FC236}">
                <a16:creationId xmlns:a16="http://schemas.microsoft.com/office/drawing/2014/main" id="{5A411BB3-6B8F-9537-2C77-A43AFEB7D7A4}"/>
              </a:ext>
            </a:extLst>
          </p:cNvPr>
          <p:cNvSpPr txBox="1"/>
          <p:nvPr/>
        </p:nvSpPr>
        <p:spPr>
          <a:xfrm>
            <a:off x="6536033" y="6485921"/>
            <a:ext cx="504977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graphicFrame>
        <p:nvGraphicFramePr>
          <p:cNvPr id="4"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5" name="Triángulo isósceles 4">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riángulo isósceles 5">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9077290A-E971-CA19-A360-D2C0575586C8}"/>
              </a:ext>
            </a:extLst>
          </p:cNvPr>
          <p:cNvSpPr txBox="1"/>
          <p:nvPr/>
        </p:nvSpPr>
        <p:spPr>
          <a:xfrm>
            <a:off x="8282835" y="1389720"/>
            <a:ext cx="3368842"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Estrato</a:t>
            </a:r>
          </a:p>
        </p:txBody>
      </p:sp>
      <p:sp>
        <p:nvSpPr>
          <p:cNvPr id="8" name="CuadroTexto 7">
            <a:extLst>
              <a:ext uri="{FF2B5EF4-FFF2-40B4-BE49-F238E27FC236}">
                <a16:creationId xmlns:a16="http://schemas.microsoft.com/office/drawing/2014/main" id="{B3CE0AF8-64A9-E402-1836-DDEDE29F1454}"/>
              </a:ext>
            </a:extLst>
          </p:cNvPr>
          <p:cNvSpPr txBox="1"/>
          <p:nvPr/>
        </p:nvSpPr>
        <p:spPr>
          <a:xfrm>
            <a:off x="4343400" y="1389720"/>
            <a:ext cx="3368842" cy="307777"/>
          </a:xfrm>
          <a:prstGeom prst="rect">
            <a:avLst/>
          </a:prstGeom>
          <a:solidFill>
            <a:schemeClr val="bg1">
              <a:lumMod val="95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p:txBody>
      </p:sp>
      <p:graphicFrame>
        <p:nvGraphicFramePr>
          <p:cNvPr id="9" name="Gráfico 8">
            <a:extLst>
              <a:ext uri="{FF2B5EF4-FFF2-40B4-BE49-F238E27FC236}">
                <a16:creationId xmlns:a16="http://schemas.microsoft.com/office/drawing/2014/main" id="{435BBC0A-2615-9166-7156-19F2555CAB88}"/>
              </a:ext>
            </a:extLst>
          </p:cNvPr>
          <p:cNvGraphicFramePr/>
          <p:nvPr/>
        </p:nvGraphicFramePr>
        <p:xfrm>
          <a:off x="138993" y="2250195"/>
          <a:ext cx="3121791" cy="38585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a 9">
            <a:extLst>
              <a:ext uri="{FF2B5EF4-FFF2-40B4-BE49-F238E27FC236}">
                <a16:creationId xmlns:a16="http://schemas.microsoft.com/office/drawing/2014/main" id="{F3FA7130-2AC0-8DFE-4337-DBA3A4B77558}"/>
              </a:ext>
            </a:extLst>
          </p:cNvPr>
          <p:cNvGraphicFramePr>
            <a:graphicFrameLocks noGrp="1"/>
          </p:cNvGraphicFramePr>
          <p:nvPr/>
        </p:nvGraphicFramePr>
        <p:xfrm>
          <a:off x="3278038" y="1837795"/>
          <a:ext cx="8426287" cy="4162922"/>
        </p:xfrm>
        <a:graphic>
          <a:graphicData uri="http://schemas.openxmlformats.org/drawingml/2006/table">
            <a:tbl>
              <a:tblPr firstRow="1" bandRow="1">
                <a:tableStyleId>{5C22544A-7EE6-4342-B048-85BDC9FD1C3A}</a:tableStyleId>
              </a:tblPr>
              <a:tblGrid>
                <a:gridCol w="552759">
                  <a:extLst>
                    <a:ext uri="{9D8B030D-6E8A-4147-A177-3AD203B41FA5}">
                      <a16:colId xmlns:a16="http://schemas.microsoft.com/office/drawing/2014/main" val="2362024089"/>
                    </a:ext>
                  </a:extLst>
                </a:gridCol>
                <a:gridCol w="552759">
                  <a:extLst>
                    <a:ext uri="{9D8B030D-6E8A-4147-A177-3AD203B41FA5}">
                      <a16:colId xmlns:a16="http://schemas.microsoft.com/office/drawing/2014/main" val="2358882845"/>
                    </a:ext>
                  </a:extLst>
                </a:gridCol>
                <a:gridCol w="372273">
                  <a:extLst>
                    <a:ext uri="{9D8B030D-6E8A-4147-A177-3AD203B41FA5}">
                      <a16:colId xmlns:a16="http://schemas.microsoft.com/office/drawing/2014/main" val="4072525141"/>
                    </a:ext>
                  </a:extLst>
                </a:gridCol>
                <a:gridCol w="372273">
                  <a:extLst>
                    <a:ext uri="{9D8B030D-6E8A-4147-A177-3AD203B41FA5}">
                      <a16:colId xmlns:a16="http://schemas.microsoft.com/office/drawing/2014/main" val="1990591489"/>
                    </a:ext>
                  </a:extLst>
                </a:gridCol>
                <a:gridCol w="372273">
                  <a:extLst>
                    <a:ext uri="{9D8B030D-6E8A-4147-A177-3AD203B41FA5}">
                      <a16:colId xmlns:a16="http://schemas.microsoft.com/office/drawing/2014/main" val="2958449964"/>
                    </a:ext>
                  </a:extLst>
                </a:gridCol>
                <a:gridCol w="372273">
                  <a:extLst>
                    <a:ext uri="{9D8B030D-6E8A-4147-A177-3AD203B41FA5}">
                      <a16:colId xmlns:a16="http://schemas.microsoft.com/office/drawing/2014/main" val="4198152291"/>
                    </a:ext>
                  </a:extLst>
                </a:gridCol>
                <a:gridCol w="372273">
                  <a:extLst>
                    <a:ext uri="{9D8B030D-6E8A-4147-A177-3AD203B41FA5}">
                      <a16:colId xmlns:a16="http://schemas.microsoft.com/office/drawing/2014/main" val="1934403665"/>
                    </a:ext>
                  </a:extLst>
                </a:gridCol>
                <a:gridCol w="372273">
                  <a:extLst>
                    <a:ext uri="{9D8B030D-6E8A-4147-A177-3AD203B41FA5}">
                      <a16:colId xmlns:a16="http://schemas.microsoft.com/office/drawing/2014/main" val="668528696"/>
                    </a:ext>
                  </a:extLst>
                </a:gridCol>
                <a:gridCol w="372273">
                  <a:extLst>
                    <a:ext uri="{9D8B030D-6E8A-4147-A177-3AD203B41FA5}">
                      <a16:colId xmlns:a16="http://schemas.microsoft.com/office/drawing/2014/main" val="3969829260"/>
                    </a:ext>
                  </a:extLst>
                </a:gridCol>
                <a:gridCol w="372273">
                  <a:extLst>
                    <a:ext uri="{9D8B030D-6E8A-4147-A177-3AD203B41FA5}">
                      <a16:colId xmlns:a16="http://schemas.microsoft.com/office/drawing/2014/main" val="1068878361"/>
                    </a:ext>
                  </a:extLst>
                </a:gridCol>
                <a:gridCol w="372273">
                  <a:extLst>
                    <a:ext uri="{9D8B030D-6E8A-4147-A177-3AD203B41FA5}">
                      <a16:colId xmlns:a16="http://schemas.microsoft.com/office/drawing/2014/main" val="3064806702"/>
                    </a:ext>
                  </a:extLst>
                </a:gridCol>
                <a:gridCol w="406843">
                  <a:extLst>
                    <a:ext uri="{9D8B030D-6E8A-4147-A177-3AD203B41FA5}">
                      <a16:colId xmlns:a16="http://schemas.microsoft.com/office/drawing/2014/main" val="3385939814"/>
                    </a:ext>
                  </a:extLst>
                </a:gridCol>
                <a:gridCol w="395941">
                  <a:extLst>
                    <a:ext uri="{9D8B030D-6E8A-4147-A177-3AD203B41FA5}">
                      <a16:colId xmlns:a16="http://schemas.microsoft.com/office/drawing/2014/main" val="3456126621"/>
                    </a:ext>
                  </a:extLst>
                </a:gridCol>
                <a:gridCol w="395941">
                  <a:extLst>
                    <a:ext uri="{9D8B030D-6E8A-4147-A177-3AD203B41FA5}">
                      <a16:colId xmlns:a16="http://schemas.microsoft.com/office/drawing/2014/main" val="1111399538"/>
                    </a:ext>
                  </a:extLst>
                </a:gridCol>
                <a:gridCol w="395941">
                  <a:extLst>
                    <a:ext uri="{9D8B030D-6E8A-4147-A177-3AD203B41FA5}">
                      <a16:colId xmlns:a16="http://schemas.microsoft.com/office/drawing/2014/main" val="3771559215"/>
                    </a:ext>
                  </a:extLst>
                </a:gridCol>
                <a:gridCol w="395941">
                  <a:extLst>
                    <a:ext uri="{9D8B030D-6E8A-4147-A177-3AD203B41FA5}">
                      <a16:colId xmlns:a16="http://schemas.microsoft.com/office/drawing/2014/main" val="631094772"/>
                    </a:ext>
                  </a:extLst>
                </a:gridCol>
                <a:gridCol w="395941">
                  <a:extLst>
                    <a:ext uri="{9D8B030D-6E8A-4147-A177-3AD203B41FA5}">
                      <a16:colId xmlns:a16="http://schemas.microsoft.com/office/drawing/2014/main" val="2939697621"/>
                    </a:ext>
                  </a:extLst>
                </a:gridCol>
                <a:gridCol w="395941">
                  <a:extLst>
                    <a:ext uri="{9D8B030D-6E8A-4147-A177-3AD203B41FA5}">
                      <a16:colId xmlns:a16="http://schemas.microsoft.com/office/drawing/2014/main" val="3680241905"/>
                    </a:ext>
                  </a:extLst>
                </a:gridCol>
                <a:gridCol w="395941">
                  <a:extLst>
                    <a:ext uri="{9D8B030D-6E8A-4147-A177-3AD203B41FA5}">
                      <a16:colId xmlns:a16="http://schemas.microsoft.com/office/drawing/2014/main" val="3811371689"/>
                    </a:ext>
                  </a:extLst>
                </a:gridCol>
                <a:gridCol w="395941">
                  <a:extLst>
                    <a:ext uri="{9D8B030D-6E8A-4147-A177-3AD203B41FA5}">
                      <a16:colId xmlns:a16="http://schemas.microsoft.com/office/drawing/2014/main" val="591661483"/>
                    </a:ext>
                  </a:extLst>
                </a:gridCol>
                <a:gridCol w="395941">
                  <a:extLst>
                    <a:ext uri="{9D8B030D-6E8A-4147-A177-3AD203B41FA5}">
                      <a16:colId xmlns:a16="http://schemas.microsoft.com/office/drawing/2014/main" val="2165446410"/>
                    </a:ext>
                  </a:extLst>
                </a:gridCol>
              </a:tblGrid>
              <a:tr h="269426">
                <a:tc>
                  <a:txBody>
                    <a:bodyPr/>
                    <a:lstStyle/>
                    <a:p>
                      <a:pPr algn="ctr"/>
                      <a:r>
                        <a:rPr lang="es-MX" sz="1200" b="1" dirty="0">
                          <a:solidFill>
                            <a:schemeClr val="tx1">
                              <a:lumMod val="95000"/>
                              <a:lumOff val="5000"/>
                            </a:schemeClr>
                          </a:solidFill>
                          <a:latin typeface="Century Gothic" panose="020B0502020202020204" pitchFamily="34" charset="0"/>
                        </a:rPr>
                        <a:t>Total</a:t>
                      </a:r>
                      <a:endParaRPr lang="es-CO" sz="1200" b="1" dirty="0">
                        <a:solidFill>
                          <a:schemeClr val="tx1">
                            <a:lumMod val="95000"/>
                            <a:lumOff val="5000"/>
                          </a:schemeClr>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MX" sz="1200" b="1" dirty="0">
                          <a:solidFill>
                            <a:schemeClr val="tx1">
                              <a:lumMod val="95000"/>
                              <a:lumOff val="5000"/>
                            </a:schemeClr>
                          </a:solidFill>
                          <a:latin typeface="Century Gothic" panose="020B0502020202020204" pitchFamily="34" charset="0"/>
                        </a:rPr>
                        <a:t>Total</a:t>
                      </a:r>
                      <a:endParaRPr lang="es-CO" sz="1200" b="1" dirty="0">
                        <a:solidFill>
                          <a:schemeClr val="tx1">
                            <a:lumMod val="95000"/>
                            <a:lumOff val="5000"/>
                          </a:schemeClr>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r>
                        <a:rPr lang="es-CO" sz="1200" b="1" dirty="0">
                          <a:solidFill>
                            <a:schemeClr val="tx1">
                              <a:lumMod val="95000"/>
                              <a:lumOff val="5000"/>
                            </a:schemeClr>
                          </a:solidFill>
                          <a:latin typeface="Century Gothic" panose="020B0502020202020204" pitchFamily="34" charset="0"/>
                        </a:rPr>
                        <a:t>Bogotá</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Medellín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Barranquilla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a:txBody>
                    <a:bodyPr/>
                    <a:lstStyle/>
                    <a:p>
                      <a:endParaRPr lang="es-CO" sz="1100" b="0" dirty="0">
                        <a:solidFill>
                          <a:schemeClr val="tx1">
                            <a:lumMod val="95000"/>
                            <a:lumOff val="5000"/>
                          </a:schemeClr>
                        </a:solidFill>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tc gridSpan="3">
                  <a:txBody>
                    <a:bodyPr/>
                    <a:lstStyle/>
                    <a:p>
                      <a:pPr algn="ctr"/>
                      <a:r>
                        <a:rPr lang="es-CO" sz="1200" b="1" kern="1200" dirty="0">
                          <a:solidFill>
                            <a:schemeClr val="tx1">
                              <a:lumMod val="95000"/>
                              <a:lumOff val="5000"/>
                            </a:schemeClr>
                          </a:solidFill>
                          <a:latin typeface="Century Gothic" panose="020B0502020202020204" pitchFamily="34" charset="0"/>
                          <a:ea typeface="+mn-ea"/>
                          <a:cs typeface="+mn-cs"/>
                        </a:rPr>
                        <a:t>NSE 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656737554"/>
                  </a:ext>
                </a:extLst>
              </a:tr>
              <a:tr h="254458">
                <a:tc>
                  <a:txBody>
                    <a:bodyPr/>
                    <a:lstStyle/>
                    <a:p>
                      <a:r>
                        <a:rPr lang="es-MX" sz="1100" b="1" dirty="0">
                          <a:solidFill>
                            <a:schemeClr val="tx1">
                              <a:lumMod val="75000"/>
                              <a:lumOff val="25000"/>
                            </a:schemeClr>
                          </a:solidFill>
                          <a:latin typeface="Century Gothic" panose="020B0502020202020204" pitchFamily="34" charset="0"/>
                        </a:rPr>
                        <a:t>2022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T w="38100" cmpd="sng">
                      <a:noFill/>
                    </a:lnT>
                    <a:lnB w="6350" cap="flat" cmpd="sng" algn="ctr">
                      <a:no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rgbClr val="162B60"/>
                          </a:solidFill>
                          <a:latin typeface="Century Gothic" panose="020B0502020202020204" pitchFamily="34" charset="0"/>
                        </a:rPr>
                        <a:t>25</a:t>
                      </a:r>
                      <a:endParaRPr lang="es-CO" sz="1100" b="1" dirty="0">
                        <a:solidFill>
                          <a:srgbClr val="162B60"/>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22</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tc>
                  <a:txBody>
                    <a:bodyPr/>
                    <a:lstStyle/>
                    <a:p>
                      <a:r>
                        <a:rPr lang="es-MX" sz="1100" b="1" dirty="0">
                          <a:solidFill>
                            <a:schemeClr val="tx1">
                              <a:lumMod val="75000"/>
                              <a:lumOff val="25000"/>
                            </a:schemeClr>
                          </a:solidFill>
                          <a:latin typeface="Century Gothic" panose="020B0502020202020204" pitchFamily="34" charset="0"/>
                        </a:rPr>
                        <a:t>20</a:t>
                      </a:r>
                      <a:endParaRPr lang="es-CO" sz="1100" b="1" dirty="0">
                        <a:solidFill>
                          <a:schemeClr val="tx1">
                            <a:lumMod val="75000"/>
                            <a:lumOff val="25000"/>
                          </a:schemeClr>
                        </a:solidFill>
                        <a:latin typeface="Century Gothic" panose="020B0502020202020204" pitchFamily="34" charset="0"/>
                      </a:endParaRPr>
                    </a:p>
                  </a:txBody>
                  <a:tcPr>
                    <a:lnT w="38100" cmpd="sng">
                      <a:noFill/>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4140348006"/>
                  </a:ext>
                </a:extLst>
              </a:tr>
              <a:tr h="279194">
                <a:tc>
                  <a:txBody>
                    <a:bodyPr/>
                    <a:lstStyle/>
                    <a:p>
                      <a:pPr algn="ctr" fontAlgn="ctr">
                        <a:buNone/>
                      </a:pPr>
                      <a:r>
                        <a:rPr lang="es-CO" sz="1100" b="0" i="0" u="none" strike="noStrike" dirty="0">
                          <a:solidFill>
                            <a:srgbClr val="000000"/>
                          </a:solidFill>
                          <a:effectLst/>
                          <a:latin typeface="Century Gothic" panose="020B0502020202020204" pitchFamily="34" charset="0"/>
                        </a:rPr>
                        <a:t>30%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30%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49%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33%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34%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39%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49%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502648570"/>
                  </a:ext>
                </a:extLst>
              </a:tr>
              <a:tr h="279194">
                <a:tc>
                  <a:txBody>
                    <a:bodyPr/>
                    <a:lstStyle/>
                    <a:p>
                      <a:pPr algn="ctr" fontAlgn="ctr">
                        <a:buNone/>
                      </a:pPr>
                      <a:r>
                        <a:rPr lang="es-CO" sz="1100" b="0" i="0" u="none" strike="noStrike" dirty="0">
                          <a:solidFill>
                            <a:srgbClr val="000000"/>
                          </a:solidFill>
                          <a:effectLst/>
                          <a:latin typeface="Century Gothic" panose="020B0502020202020204" pitchFamily="34" charset="0"/>
                        </a:rPr>
                        <a:t>33%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50%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42%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38%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68%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48%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4286227179"/>
                  </a:ext>
                </a:extLst>
              </a:tr>
              <a:tr h="279194">
                <a:tc>
                  <a:txBody>
                    <a:bodyPr/>
                    <a:lstStyle/>
                    <a:p>
                      <a:pPr algn="ctr" fontAlgn="ctr">
                        <a:buNone/>
                      </a:pPr>
                      <a:r>
                        <a:rPr lang="es-CO" sz="1100" b="0" i="0" u="none" strike="noStrike">
                          <a:solidFill>
                            <a:srgbClr val="000000"/>
                          </a:solidFill>
                          <a:effectLst/>
                          <a:latin typeface="Century Gothic" panose="020B0502020202020204" pitchFamily="34" charset="0"/>
                        </a:rPr>
                        <a:t>23%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35%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14%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29%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23%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31%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929682551"/>
                  </a:ext>
                </a:extLst>
              </a:tr>
              <a:tr h="279194">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18%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23%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222747741"/>
                  </a:ext>
                </a:extLst>
              </a:tr>
              <a:tr h="279194">
                <a:tc>
                  <a:txBody>
                    <a:bodyPr/>
                    <a:lstStyle/>
                    <a:p>
                      <a:pPr algn="ctr" fontAlgn="ctr">
                        <a:buNone/>
                      </a:pPr>
                      <a:r>
                        <a:rPr lang="es-CO" sz="1100" b="0" i="0" u="none" strike="noStrike">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15%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17%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437516879"/>
                  </a:ext>
                </a:extLst>
              </a:tr>
              <a:tr h="279194">
                <a:tc>
                  <a:txBody>
                    <a:bodyPr/>
                    <a:lstStyle/>
                    <a:p>
                      <a:pPr algn="ctr" fontAlgn="ctr">
                        <a:buNone/>
                      </a:pPr>
                      <a:r>
                        <a:rPr lang="es-CO" sz="1100" b="0" i="0" u="none" strike="noStrike">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14%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24%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984659886"/>
                  </a:ext>
                </a:extLst>
              </a:tr>
              <a:tr h="279194">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27%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671712244"/>
                  </a:ext>
                </a:extLst>
              </a:tr>
              <a:tr h="279194">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25%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164505547"/>
                  </a:ext>
                </a:extLst>
              </a:tr>
              <a:tr h="279194">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05540077"/>
                  </a:ext>
                </a:extLst>
              </a:tr>
              <a:tr h="279194">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14%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244866915"/>
                  </a:ext>
                </a:extLst>
              </a:tr>
              <a:tr h="279194">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12%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fontAlgn="b">
                        <a:buNone/>
                      </a:pPr>
                      <a:r>
                        <a:rPr kumimoji="0" lang="es-CO" sz="11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t>
                      </a:r>
                      <a:endParaRPr lang="es-CO" sz="1100" b="0" i="0" u="none" strike="noStrike">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kumimoji="0" lang="es-CO" sz="11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t>
                      </a:r>
                      <a:endParaRPr lang="es-CO" sz="1100" b="0" i="0" u="none" strike="noStrike" dirty="0">
                        <a:solidFill>
                          <a:srgbClr val="000000"/>
                        </a:solidFill>
                        <a:effectLst/>
                        <a:latin typeface="Century Gothic" panose="020B0502020202020204" pitchFamily="34" charset="0"/>
                      </a:endParaRP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391865963"/>
                  </a:ext>
                </a:extLst>
              </a:tr>
              <a:tr h="279194">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a:solidFill>
                            <a:srgbClr val="000000"/>
                          </a:solidFill>
                          <a:effectLst/>
                          <a:latin typeface="Century Gothic" panose="020B0502020202020204" pitchFamily="34" charset="0"/>
                        </a:rPr>
                        <a:t>29%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14%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47%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49%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7%</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39%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32%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2170964290"/>
                  </a:ext>
                </a:extLst>
              </a:tr>
              <a:tr h="279194">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5%</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10%</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endParaRPr lang="es-CO" sz="1100" dirty="0">
                        <a:latin typeface="Century Gothic" panose="020B050202020202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noFill/>
                      <a:prstDash val="sysDash"/>
                      <a:round/>
                      <a:headEnd type="none" w="med" len="med"/>
                      <a:tailEnd type="none" w="med" len="med"/>
                    </a:lnT>
                    <a:lnB w="635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11%</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9%</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2%</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solidFill>
                      <a:schemeClr val="bg1">
                        <a:lumMod val="95000"/>
                      </a:schemeClr>
                    </a:solidFill>
                  </a:tcPr>
                </a:tc>
                <a:tc>
                  <a:txBody>
                    <a:bodyPr/>
                    <a:lstStyle/>
                    <a:p>
                      <a:pPr algn="ctr" rtl="0" fontAlgn="ctr">
                        <a:buNone/>
                      </a:pPr>
                      <a:r>
                        <a:rPr lang="es-CO" sz="1100" b="0" i="0" u="none" strike="noStrike">
                          <a:solidFill>
                            <a:srgbClr val="000000"/>
                          </a:solidFill>
                          <a:effectLst/>
                          <a:latin typeface="Century Gothic" panose="020B0502020202020204" pitchFamily="34" charset="0"/>
                        </a:rPr>
                        <a:t>16%</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tc>
                  <a:txBody>
                    <a:bodyPr/>
                    <a:lstStyle/>
                    <a:p>
                      <a:pPr algn="ctr" rtl="0" fontAlgn="ctr">
                        <a:buNone/>
                      </a:pPr>
                      <a:r>
                        <a:rPr lang="es-CO" sz="1100" b="0" i="0" u="none" strike="noStrike" dirty="0">
                          <a:solidFill>
                            <a:srgbClr val="000000"/>
                          </a:solidFill>
                          <a:effectLst/>
                          <a:latin typeface="Century Gothic" panose="020B0502020202020204" pitchFamily="34" charset="0"/>
                        </a:rPr>
                        <a:t>4%</a:t>
                      </a:r>
                    </a:p>
                  </a:txBody>
                  <a:tcPr marL="0" marR="0" marT="0"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969972016"/>
                  </a:ext>
                </a:extLst>
              </a:tr>
            </a:tbl>
          </a:graphicData>
        </a:graphic>
      </p:graphicFrame>
      <p:sp>
        <p:nvSpPr>
          <p:cNvPr id="11" name="Rectángulo redondeado 33">
            <a:extLst>
              <a:ext uri="{FF2B5EF4-FFF2-40B4-BE49-F238E27FC236}">
                <a16:creationId xmlns:a16="http://schemas.microsoft.com/office/drawing/2014/main" id="{F29219FD-1131-2939-B9B8-D5690B33205D}"/>
              </a:ext>
            </a:extLst>
          </p:cNvPr>
          <p:cNvSpPr/>
          <p:nvPr/>
        </p:nvSpPr>
        <p:spPr>
          <a:xfrm>
            <a:off x="138995" y="2396300"/>
            <a:ext cx="11678926" cy="1357553"/>
          </a:xfrm>
          <a:prstGeom prst="roundRect">
            <a:avLst>
              <a:gd name="adj" fmla="val 6465"/>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2" name="CuadroTexto 11">
            <a:extLst>
              <a:ext uri="{FF2B5EF4-FFF2-40B4-BE49-F238E27FC236}">
                <a16:creationId xmlns:a16="http://schemas.microsoft.com/office/drawing/2014/main" id="{BF4813AD-99D4-BF34-C417-D61D983CF862}"/>
              </a:ext>
            </a:extLst>
          </p:cNvPr>
          <p:cNvSpPr txBox="1"/>
          <p:nvPr/>
        </p:nvSpPr>
        <p:spPr>
          <a:xfrm>
            <a:off x="1714040" y="1702491"/>
            <a:ext cx="7056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a:t>
            </a:r>
          </a:p>
        </p:txBody>
      </p:sp>
      <p:sp>
        <p:nvSpPr>
          <p:cNvPr id="15" name="Rectángulo 14">
            <a:extLst>
              <a:ext uri="{FF2B5EF4-FFF2-40B4-BE49-F238E27FC236}">
                <a16:creationId xmlns:a16="http://schemas.microsoft.com/office/drawing/2014/main" id="{9FF66DC1-E4B5-5AF3-7B97-09152F2C45D3}"/>
              </a:ext>
            </a:extLst>
          </p:cNvPr>
          <p:cNvSpPr/>
          <p:nvPr/>
        </p:nvSpPr>
        <p:spPr>
          <a:xfrm>
            <a:off x="1714040" y="6053886"/>
            <a:ext cx="1296579" cy="507831"/>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1" i="1" u="none" strike="noStrike" kern="1200" cap="none" spc="0" normalizeH="0" baseline="0" noProof="0" dirty="0">
                <a:ln>
                  <a:noFill/>
                </a:ln>
                <a:solidFill>
                  <a:srgbClr val="E95E09"/>
                </a:solidFill>
                <a:effectLst/>
                <a:uLnTx/>
                <a:uFillTx/>
                <a:latin typeface="Century Gothic" panose="020B0502020202020204" pitchFamily="34" charset="0"/>
                <a:ea typeface="+mn-ea"/>
                <a:cs typeface="+mn-cs"/>
              </a:rPr>
              <a:t>Media: 1,9</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s-CO" sz="9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197</a:t>
            </a:r>
          </a:p>
        </p:txBody>
      </p:sp>
      <p:graphicFrame>
        <p:nvGraphicFramePr>
          <p:cNvPr id="17" name="Tabla 16">
            <a:extLst>
              <a:ext uri="{FF2B5EF4-FFF2-40B4-BE49-F238E27FC236}">
                <a16:creationId xmlns:a16="http://schemas.microsoft.com/office/drawing/2014/main" id="{8F3AE0CB-9BC3-3120-76B8-8B92328D732A}"/>
              </a:ext>
            </a:extLst>
          </p:cNvPr>
          <p:cNvGraphicFramePr>
            <a:graphicFrameLocks noGrp="1"/>
          </p:cNvGraphicFramePr>
          <p:nvPr/>
        </p:nvGraphicFramePr>
        <p:xfrm>
          <a:off x="3260784" y="6075029"/>
          <a:ext cx="8443554" cy="440642"/>
        </p:xfrm>
        <a:graphic>
          <a:graphicData uri="http://schemas.openxmlformats.org/drawingml/2006/table">
            <a:tbl>
              <a:tblPr/>
              <a:tblGrid>
                <a:gridCol w="569344">
                  <a:extLst>
                    <a:ext uri="{9D8B030D-6E8A-4147-A177-3AD203B41FA5}">
                      <a16:colId xmlns:a16="http://schemas.microsoft.com/office/drawing/2014/main" val="1935195302"/>
                    </a:ext>
                  </a:extLst>
                </a:gridCol>
                <a:gridCol w="543464">
                  <a:extLst>
                    <a:ext uri="{9D8B030D-6E8A-4147-A177-3AD203B41FA5}">
                      <a16:colId xmlns:a16="http://schemas.microsoft.com/office/drawing/2014/main" val="1019392093"/>
                    </a:ext>
                  </a:extLst>
                </a:gridCol>
                <a:gridCol w="388189">
                  <a:extLst>
                    <a:ext uri="{9D8B030D-6E8A-4147-A177-3AD203B41FA5}">
                      <a16:colId xmlns:a16="http://schemas.microsoft.com/office/drawing/2014/main" val="20003"/>
                    </a:ext>
                  </a:extLst>
                </a:gridCol>
                <a:gridCol w="353683">
                  <a:extLst>
                    <a:ext uri="{9D8B030D-6E8A-4147-A177-3AD203B41FA5}">
                      <a16:colId xmlns:a16="http://schemas.microsoft.com/office/drawing/2014/main" val="1301526154"/>
                    </a:ext>
                  </a:extLst>
                </a:gridCol>
                <a:gridCol w="370936">
                  <a:extLst>
                    <a:ext uri="{9D8B030D-6E8A-4147-A177-3AD203B41FA5}">
                      <a16:colId xmlns:a16="http://schemas.microsoft.com/office/drawing/2014/main" val="2555296946"/>
                    </a:ext>
                  </a:extLst>
                </a:gridCol>
                <a:gridCol w="379562">
                  <a:extLst>
                    <a:ext uri="{9D8B030D-6E8A-4147-A177-3AD203B41FA5}">
                      <a16:colId xmlns:a16="http://schemas.microsoft.com/office/drawing/2014/main" val="3475589345"/>
                    </a:ext>
                  </a:extLst>
                </a:gridCol>
                <a:gridCol w="379563">
                  <a:extLst>
                    <a:ext uri="{9D8B030D-6E8A-4147-A177-3AD203B41FA5}">
                      <a16:colId xmlns:a16="http://schemas.microsoft.com/office/drawing/2014/main" val="4123702324"/>
                    </a:ext>
                  </a:extLst>
                </a:gridCol>
                <a:gridCol w="362309">
                  <a:extLst>
                    <a:ext uri="{9D8B030D-6E8A-4147-A177-3AD203B41FA5}">
                      <a16:colId xmlns:a16="http://schemas.microsoft.com/office/drawing/2014/main" val="2052612379"/>
                    </a:ext>
                  </a:extLst>
                </a:gridCol>
                <a:gridCol w="379562">
                  <a:extLst>
                    <a:ext uri="{9D8B030D-6E8A-4147-A177-3AD203B41FA5}">
                      <a16:colId xmlns:a16="http://schemas.microsoft.com/office/drawing/2014/main" val="3050077745"/>
                    </a:ext>
                  </a:extLst>
                </a:gridCol>
                <a:gridCol w="370936">
                  <a:extLst>
                    <a:ext uri="{9D8B030D-6E8A-4147-A177-3AD203B41FA5}">
                      <a16:colId xmlns:a16="http://schemas.microsoft.com/office/drawing/2014/main" val="20006"/>
                    </a:ext>
                  </a:extLst>
                </a:gridCol>
                <a:gridCol w="388189">
                  <a:extLst>
                    <a:ext uri="{9D8B030D-6E8A-4147-A177-3AD203B41FA5}">
                      <a16:colId xmlns:a16="http://schemas.microsoft.com/office/drawing/2014/main" val="2991583786"/>
                    </a:ext>
                  </a:extLst>
                </a:gridCol>
                <a:gridCol w="388188">
                  <a:extLst>
                    <a:ext uri="{9D8B030D-6E8A-4147-A177-3AD203B41FA5}">
                      <a16:colId xmlns:a16="http://schemas.microsoft.com/office/drawing/2014/main" val="2435655231"/>
                    </a:ext>
                  </a:extLst>
                </a:gridCol>
                <a:gridCol w="422695">
                  <a:extLst>
                    <a:ext uri="{9D8B030D-6E8A-4147-A177-3AD203B41FA5}">
                      <a16:colId xmlns:a16="http://schemas.microsoft.com/office/drawing/2014/main" val="1847477148"/>
                    </a:ext>
                  </a:extLst>
                </a:gridCol>
                <a:gridCol w="388188">
                  <a:extLst>
                    <a:ext uri="{9D8B030D-6E8A-4147-A177-3AD203B41FA5}">
                      <a16:colId xmlns:a16="http://schemas.microsoft.com/office/drawing/2014/main" val="3586402223"/>
                    </a:ext>
                  </a:extLst>
                </a:gridCol>
                <a:gridCol w="405442">
                  <a:extLst>
                    <a:ext uri="{9D8B030D-6E8A-4147-A177-3AD203B41FA5}">
                      <a16:colId xmlns:a16="http://schemas.microsoft.com/office/drawing/2014/main" val="1048986151"/>
                    </a:ext>
                  </a:extLst>
                </a:gridCol>
                <a:gridCol w="388189">
                  <a:extLst>
                    <a:ext uri="{9D8B030D-6E8A-4147-A177-3AD203B41FA5}">
                      <a16:colId xmlns:a16="http://schemas.microsoft.com/office/drawing/2014/main" val="1803951347"/>
                    </a:ext>
                  </a:extLst>
                </a:gridCol>
                <a:gridCol w="414068">
                  <a:extLst>
                    <a:ext uri="{9D8B030D-6E8A-4147-A177-3AD203B41FA5}">
                      <a16:colId xmlns:a16="http://schemas.microsoft.com/office/drawing/2014/main" val="210552445"/>
                    </a:ext>
                  </a:extLst>
                </a:gridCol>
                <a:gridCol w="388188">
                  <a:extLst>
                    <a:ext uri="{9D8B030D-6E8A-4147-A177-3AD203B41FA5}">
                      <a16:colId xmlns:a16="http://schemas.microsoft.com/office/drawing/2014/main" val="2301179400"/>
                    </a:ext>
                  </a:extLst>
                </a:gridCol>
                <a:gridCol w="358711">
                  <a:extLst>
                    <a:ext uri="{9D8B030D-6E8A-4147-A177-3AD203B41FA5}">
                      <a16:colId xmlns:a16="http://schemas.microsoft.com/office/drawing/2014/main" val="596710731"/>
                    </a:ext>
                  </a:extLst>
                </a:gridCol>
                <a:gridCol w="402074">
                  <a:extLst>
                    <a:ext uri="{9D8B030D-6E8A-4147-A177-3AD203B41FA5}">
                      <a16:colId xmlns:a16="http://schemas.microsoft.com/office/drawing/2014/main" val="776196918"/>
                    </a:ext>
                  </a:extLst>
                </a:gridCol>
                <a:gridCol w="402074">
                  <a:extLst>
                    <a:ext uri="{9D8B030D-6E8A-4147-A177-3AD203B41FA5}">
                      <a16:colId xmlns:a16="http://schemas.microsoft.com/office/drawing/2014/main" val="120601973"/>
                    </a:ext>
                  </a:extLst>
                </a:gridCol>
              </a:tblGrid>
              <a:tr h="212042">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1" i="0" u="none" strike="noStrike" kern="1200" dirty="0">
                          <a:solidFill>
                            <a:srgbClr val="FF7D25"/>
                          </a:solidFill>
                          <a:effectLst/>
                          <a:latin typeface="Century Gothic" panose="020B0502020202020204" pitchFamily="34" charset="0"/>
                          <a:ea typeface="+mn-ea"/>
                          <a:cs typeface="+mn-cs"/>
                        </a:rPr>
                        <a:t>2,0</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1,6</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1" i="0" u="none" strike="noStrike" kern="1200" dirty="0">
                          <a:solidFill>
                            <a:srgbClr val="FF7D25"/>
                          </a:solidFill>
                          <a:effectLst/>
                          <a:latin typeface="Century Gothic" panose="020B0502020202020204" pitchFamily="34" charset="0"/>
                          <a:ea typeface="+mn-ea"/>
                          <a:cs typeface="+mn-cs"/>
                        </a:rPr>
                        <a:t>1,4</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2,2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1" i="0" u="none" strike="noStrike" kern="1200" dirty="0">
                          <a:solidFill>
                            <a:srgbClr val="FF7D25"/>
                          </a:solidFill>
                          <a:effectLst/>
                          <a:latin typeface="Century Gothic" panose="020B0502020202020204" pitchFamily="34" charset="0"/>
                          <a:ea typeface="+mn-ea"/>
                          <a:cs typeface="+mn-cs"/>
                        </a:rPr>
                        <a:t>1,9</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1,4</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1,7</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1" i="0" u="none" strike="noStrike" kern="1200" dirty="0">
                          <a:solidFill>
                            <a:srgbClr val="FF7D25"/>
                          </a:solidFill>
                          <a:effectLst/>
                          <a:latin typeface="Century Gothic" panose="020B0502020202020204" pitchFamily="34" charset="0"/>
                          <a:ea typeface="+mn-ea"/>
                          <a:cs typeface="+mn-cs"/>
                        </a:rPr>
                        <a:t>1,8</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2,2</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1" i="0" u="none" strike="noStrike" kern="1200" dirty="0">
                          <a:solidFill>
                            <a:srgbClr val="FF7D25"/>
                          </a:solidFill>
                          <a:effectLst/>
                          <a:latin typeface="Century Gothic" panose="020B0502020202020204" pitchFamily="34" charset="0"/>
                          <a:ea typeface="+mn-ea"/>
                          <a:cs typeface="+mn-cs"/>
                        </a:rPr>
                        <a:t>1,6</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1,9</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s-MX" sz="900" b="1" i="0" u="none" strike="noStrike" kern="1200" dirty="0">
                          <a:solidFill>
                            <a:srgbClr val="FF7D25"/>
                          </a:solidFill>
                          <a:effectLst/>
                          <a:latin typeface="Century Gothic" panose="020B0502020202020204" pitchFamily="34" charset="0"/>
                          <a:ea typeface="+mn-ea"/>
                          <a:cs typeface="+mn-cs"/>
                        </a:rPr>
                        <a:t>2,1</a:t>
                      </a:r>
                      <a:endParaRPr lang="es-CO" sz="900" b="1" i="0" u="none" strike="noStrike" kern="1200" dirty="0">
                        <a:solidFill>
                          <a:srgbClr val="FF7D25"/>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1,5</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buNone/>
                      </a:pPr>
                      <a:r>
                        <a:rPr lang="es-CO" sz="900" b="1" i="0" u="none" strike="noStrike" kern="1200" dirty="0">
                          <a:solidFill>
                            <a:srgbClr val="FF7D25"/>
                          </a:solidFill>
                          <a:effectLst/>
                          <a:latin typeface="Century Gothic" panose="020B0502020202020204" pitchFamily="34" charset="0"/>
                          <a:ea typeface="+mn-ea"/>
                          <a:cs typeface="+mn-cs"/>
                        </a:rPr>
                        <a:t>2,3</a:t>
                      </a: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229630"/>
                  </a:ext>
                </a:extLst>
              </a:tr>
              <a:tr h="212042">
                <a:tc>
                  <a:txBody>
                    <a:bodyPr/>
                    <a:lstStyle/>
                    <a:p>
                      <a:pPr algn="ctr" fontAlgn="b"/>
                      <a:r>
                        <a:rPr lang="es-MX" sz="900" b="0" i="1" u="none" strike="noStrike" dirty="0">
                          <a:solidFill>
                            <a:srgbClr val="000000"/>
                          </a:solidFill>
                          <a:effectLst/>
                          <a:latin typeface="Century Gothic" panose="020B0502020202020204" pitchFamily="34" charset="0"/>
                        </a:rPr>
                        <a:t>186</a:t>
                      </a:r>
                      <a:endParaRPr lang="es-CO" sz="900" b="0" i="1"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dirty="0">
                          <a:solidFill>
                            <a:srgbClr val="000000"/>
                          </a:solidFill>
                          <a:effectLst/>
                          <a:latin typeface="Century Gothic" panose="020B0502020202020204" pitchFamily="34" charset="0"/>
                        </a:rPr>
                        <a:t>188</a:t>
                      </a:r>
                      <a:endParaRPr lang="es-CO" sz="900" b="0" i="1"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dirty="0">
                          <a:solidFill>
                            <a:srgbClr val="000000"/>
                          </a:solidFill>
                          <a:effectLst/>
                          <a:latin typeface="Century Gothic" panose="020B0502020202020204" pitchFamily="34" charset="0"/>
                        </a:rPr>
                        <a:t>75</a:t>
                      </a:r>
                      <a:endParaRPr lang="es-CO" sz="900" b="0" i="1" u="none" strike="noStrike" dirty="0">
                        <a:solidFill>
                          <a:srgbClr val="000000"/>
                        </a:solidFill>
                        <a:effectLst/>
                        <a:latin typeface="Century Gothic" panose="020B0502020202020204" pitchFamily="34" charset="0"/>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76</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78</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59</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53</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53</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63</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57</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57</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40</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57</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51</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87</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74</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74</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MX" sz="900" b="0" i="1" u="none" strike="noStrike" kern="1200" dirty="0">
                          <a:solidFill>
                            <a:srgbClr val="000000"/>
                          </a:solidFill>
                          <a:effectLst/>
                          <a:latin typeface="Century Gothic" panose="020B0502020202020204" pitchFamily="34" charset="0"/>
                          <a:ea typeface="+mn-ea"/>
                          <a:cs typeface="+mn-cs"/>
                        </a:rPr>
                        <a:t>51</a:t>
                      </a:r>
                      <a:endParaRPr lang="es-CO" sz="900" b="0" i="1"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37</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s-CO" sz="900" b="0" i="1" u="none" strike="noStrike" kern="1200" dirty="0">
                          <a:solidFill>
                            <a:srgbClr val="000000"/>
                          </a:solidFill>
                          <a:effectLst/>
                          <a:latin typeface="Century Gothic" panose="020B0502020202020204" pitchFamily="34" charset="0"/>
                          <a:ea typeface="+mn-ea"/>
                          <a:cs typeface="+mn-cs"/>
                        </a:rPr>
                        <a:t>41</a:t>
                      </a:r>
                    </a:p>
                  </a:txBody>
                  <a:tcPr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5742292"/>
                  </a:ext>
                </a:extLst>
              </a:tr>
            </a:tbl>
          </a:graphicData>
        </a:graphic>
      </p:graphicFrame>
      <p:sp>
        <p:nvSpPr>
          <p:cNvPr id="18" name="CuadroTexto 17">
            <a:extLst>
              <a:ext uri="{FF2B5EF4-FFF2-40B4-BE49-F238E27FC236}">
                <a16:creationId xmlns:a16="http://schemas.microsoft.com/office/drawing/2014/main" id="{1AF39D97-CD0D-CF7F-AE3B-1DB056962FAC}"/>
              </a:ext>
            </a:extLst>
          </p:cNvPr>
          <p:cNvSpPr txBox="1"/>
          <p:nvPr/>
        </p:nvSpPr>
        <p:spPr>
          <a:xfrm>
            <a:off x="1801403" y="2080627"/>
            <a:ext cx="5309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162B60"/>
                </a:solidFill>
                <a:effectLst/>
                <a:uLnTx/>
                <a:uFillTx/>
                <a:latin typeface="Century Gothic" panose="020B0502020202020204" pitchFamily="34" charset="0"/>
                <a:ea typeface="+mn-ea"/>
                <a:cs typeface="+mn-cs"/>
              </a:rPr>
              <a:t>2025</a:t>
            </a:r>
          </a:p>
        </p:txBody>
      </p:sp>
      <p:sp>
        <p:nvSpPr>
          <p:cNvPr id="27" name="Bocadillo: rectángulo 26">
            <a:extLst>
              <a:ext uri="{FF2B5EF4-FFF2-40B4-BE49-F238E27FC236}">
                <a16:creationId xmlns:a16="http://schemas.microsoft.com/office/drawing/2014/main" id="{4FFD03C4-9927-E9F0-0C2F-59D06F0FE4D0}"/>
              </a:ext>
            </a:extLst>
          </p:cNvPr>
          <p:cNvSpPr/>
          <p:nvPr/>
        </p:nvSpPr>
        <p:spPr>
          <a:xfrm>
            <a:off x="231871" y="5991202"/>
            <a:ext cx="1333895" cy="429925"/>
          </a:xfrm>
          <a:prstGeom prst="wedgeRectCallout">
            <a:avLst>
              <a:gd name="adj1" fmla="val -28483"/>
              <a:gd name="adj2" fmla="val -116765"/>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Otros: </a:t>
            </a:r>
            <a:r>
              <a:rPr kumimoji="0" lang="es-CO" sz="7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Coaspharma</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7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Colmed</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7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Icom</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CO" sz="7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Humax</a:t>
            </a:r>
            <a:r>
              <a:rPr kumimoji="0" lang="es-CO"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p:txBody>
      </p:sp>
      <p:pic>
        <p:nvPicPr>
          <p:cNvPr id="19" name="Imagen 18">
            <a:extLst>
              <a:ext uri="{FF2B5EF4-FFF2-40B4-BE49-F238E27FC236}">
                <a16:creationId xmlns:a16="http://schemas.microsoft.com/office/drawing/2014/main" id="{87E40FCA-2B7D-8276-0C64-15A4FB8200ED}"/>
              </a:ext>
            </a:extLst>
          </p:cNvPr>
          <p:cNvPicPr>
            <a:picLocks noChangeAspect="1"/>
          </p:cNvPicPr>
          <p:nvPr/>
        </p:nvPicPr>
        <p:blipFill>
          <a:blip r:embed="rId3">
            <a:duotone>
              <a:srgbClr val="B2B2B2">
                <a:shade val="45000"/>
                <a:satMod val="135000"/>
              </a:srgbClr>
              <a:prstClr val="white"/>
            </a:duotone>
          </a:blip>
          <a:stretch>
            <a:fillRect/>
          </a:stretch>
        </p:blipFill>
        <p:spPr>
          <a:xfrm>
            <a:off x="9705812" y="61257"/>
            <a:ext cx="422648" cy="422648"/>
          </a:xfrm>
          <a:prstGeom prst="rect">
            <a:avLst/>
          </a:prstGeom>
        </p:spPr>
      </p:pic>
      <p:sp>
        <p:nvSpPr>
          <p:cNvPr id="20"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pic>
        <p:nvPicPr>
          <p:cNvPr id="24" name="Imagen 23">
            <a:extLst>
              <a:ext uri="{FF2B5EF4-FFF2-40B4-BE49-F238E27FC236}">
                <a16:creationId xmlns:a16="http://schemas.microsoft.com/office/drawing/2014/main" id="{25BAE578-A376-C075-9B98-E7F0013823F0}"/>
              </a:ext>
            </a:extLst>
          </p:cNvPr>
          <p:cNvPicPr>
            <a:picLocks noChangeAspect="1"/>
          </p:cNvPicPr>
          <p:nvPr/>
        </p:nvPicPr>
        <p:blipFill>
          <a:blip r:embed="rId4"/>
          <a:stretch>
            <a:fillRect/>
          </a:stretch>
        </p:blipFill>
        <p:spPr>
          <a:xfrm>
            <a:off x="2710382" y="2478424"/>
            <a:ext cx="97544" cy="91448"/>
          </a:xfrm>
          <a:prstGeom prst="rect">
            <a:avLst/>
          </a:prstGeom>
        </p:spPr>
      </p:pic>
      <p:sp>
        <p:nvSpPr>
          <p:cNvPr id="22" name="CuadroTexto 21"/>
          <p:cNvSpPr txBox="1"/>
          <p:nvPr/>
        </p:nvSpPr>
        <p:spPr>
          <a:xfrm>
            <a:off x="304415" y="565611"/>
            <a:ext cx="1144681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como sustituta continúa siendo una de las opciones más destacadas en caso de sustitución, especialmente en Bogotá para los estratos 4; permitiendo así tener oportunidades para consolidar una relación a largo plazo con estos usuarios, especialmente en marcas lideres como MK y Genfar. </a:t>
            </a:r>
          </a:p>
        </p:txBody>
      </p:sp>
      <p:pic>
        <p:nvPicPr>
          <p:cNvPr id="25" name="Imagen 24">
            <a:extLst>
              <a:ext uri="{FF2B5EF4-FFF2-40B4-BE49-F238E27FC236}">
                <a16:creationId xmlns:a16="http://schemas.microsoft.com/office/drawing/2014/main" id="{25BAE578-A376-C075-9B98-E7F0013823F0}"/>
              </a:ext>
            </a:extLst>
          </p:cNvPr>
          <p:cNvPicPr>
            <a:picLocks noChangeAspect="1"/>
          </p:cNvPicPr>
          <p:nvPr/>
        </p:nvPicPr>
        <p:blipFill>
          <a:blip r:embed="rId4"/>
          <a:stretch>
            <a:fillRect/>
          </a:stretch>
        </p:blipFill>
        <p:spPr>
          <a:xfrm>
            <a:off x="2249288" y="3585814"/>
            <a:ext cx="97544" cy="91448"/>
          </a:xfrm>
          <a:prstGeom prst="rect">
            <a:avLst/>
          </a:prstGeom>
        </p:spPr>
      </p:pic>
      <p:pic>
        <p:nvPicPr>
          <p:cNvPr id="26" name="Imagen 25">
            <a:extLst>
              <a:ext uri="{FF2B5EF4-FFF2-40B4-BE49-F238E27FC236}">
                <a16:creationId xmlns:a16="http://schemas.microsoft.com/office/drawing/2014/main" id="{25BAE578-A376-C075-9B98-E7F0013823F0}"/>
              </a:ext>
            </a:extLst>
          </p:cNvPr>
          <p:cNvPicPr>
            <a:picLocks noChangeAspect="1"/>
          </p:cNvPicPr>
          <p:nvPr/>
        </p:nvPicPr>
        <p:blipFill>
          <a:blip r:embed="rId4"/>
          <a:stretch>
            <a:fillRect/>
          </a:stretch>
        </p:blipFill>
        <p:spPr>
          <a:xfrm>
            <a:off x="2242031" y="4144615"/>
            <a:ext cx="97544" cy="91448"/>
          </a:xfrm>
          <a:prstGeom prst="rect">
            <a:avLst/>
          </a:prstGeom>
        </p:spPr>
      </p:pic>
      <p:pic>
        <p:nvPicPr>
          <p:cNvPr id="28" name="Imagen 27">
            <a:extLst>
              <a:ext uri="{FF2B5EF4-FFF2-40B4-BE49-F238E27FC236}">
                <a16:creationId xmlns:a16="http://schemas.microsoft.com/office/drawing/2014/main" id="{25BAE578-A376-C075-9B98-E7F0013823F0}"/>
              </a:ext>
            </a:extLst>
          </p:cNvPr>
          <p:cNvPicPr>
            <a:picLocks noChangeAspect="1"/>
          </p:cNvPicPr>
          <p:nvPr/>
        </p:nvPicPr>
        <p:blipFill>
          <a:blip r:embed="rId4"/>
          <a:stretch>
            <a:fillRect/>
          </a:stretch>
        </p:blipFill>
        <p:spPr>
          <a:xfrm>
            <a:off x="2118660" y="4413128"/>
            <a:ext cx="97544" cy="91448"/>
          </a:xfrm>
          <a:prstGeom prst="rect">
            <a:avLst/>
          </a:prstGeom>
        </p:spPr>
      </p:pic>
      <p:pic>
        <p:nvPicPr>
          <p:cNvPr id="29" name="Imagen 28">
            <a:extLst>
              <a:ext uri="{FF2B5EF4-FFF2-40B4-BE49-F238E27FC236}">
                <a16:creationId xmlns:a16="http://schemas.microsoft.com/office/drawing/2014/main" id="{25BAE578-A376-C075-9B98-E7F0013823F0}"/>
              </a:ext>
            </a:extLst>
          </p:cNvPr>
          <p:cNvPicPr>
            <a:picLocks noChangeAspect="1"/>
          </p:cNvPicPr>
          <p:nvPr/>
        </p:nvPicPr>
        <p:blipFill>
          <a:blip r:embed="rId4"/>
          <a:stretch>
            <a:fillRect/>
          </a:stretch>
        </p:blipFill>
        <p:spPr>
          <a:xfrm>
            <a:off x="2111402" y="4681640"/>
            <a:ext cx="97544" cy="91448"/>
          </a:xfrm>
          <a:prstGeom prst="rect">
            <a:avLst/>
          </a:prstGeom>
        </p:spPr>
      </p:pic>
      <p:pic>
        <p:nvPicPr>
          <p:cNvPr id="30" name="Imagen 29">
            <a:extLst>
              <a:ext uri="{FF2B5EF4-FFF2-40B4-BE49-F238E27FC236}">
                <a16:creationId xmlns:a16="http://schemas.microsoft.com/office/drawing/2014/main" id="{25BAE578-A376-C075-9B98-E7F0013823F0}"/>
              </a:ext>
            </a:extLst>
          </p:cNvPr>
          <p:cNvPicPr>
            <a:picLocks noChangeAspect="1"/>
          </p:cNvPicPr>
          <p:nvPr/>
        </p:nvPicPr>
        <p:blipFill>
          <a:blip r:embed="rId4"/>
          <a:stretch>
            <a:fillRect/>
          </a:stretch>
        </p:blipFill>
        <p:spPr>
          <a:xfrm>
            <a:off x="2307343" y="5501699"/>
            <a:ext cx="97544" cy="91448"/>
          </a:xfrm>
          <a:prstGeom prst="rect">
            <a:avLst/>
          </a:prstGeom>
        </p:spPr>
      </p:pic>
    </p:spTree>
    <p:extLst>
      <p:ext uri="{BB962C8B-B14F-4D97-AF65-F5344CB8AC3E}">
        <p14:creationId xmlns:p14="http://schemas.microsoft.com/office/powerpoint/2010/main" val="496631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a 29">
            <a:extLst>
              <a:ext uri="{FF2B5EF4-FFF2-40B4-BE49-F238E27FC236}">
                <a16:creationId xmlns:a16="http://schemas.microsoft.com/office/drawing/2014/main" id="{66981A68-3052-3F9F-7290-8D0A8FA50D4D}"/>
              </a:ext>
            </a:extLst>
          </p:cNvPr>
          <p:cNvGraphicFramePr>
            <a:graphicFrameLocks noGrp="1"/>
          </p:cNvGraphicFramePr>
          <p:nvPr/>
        </p:nvGraphicFramePr>
        <p:xfrm>
          <a:off x="109733" y="2189527"/>
          <a:ext cx="11837852" cy="4356851"/>
        </p:xfrm>
        <a:graphic>
          <a:graphicData uri="http://schemas.openxmlformats.org/drawingml/2006/table">
            <a:tbl>
              <a:tblPr firstRow="1" bandRow="1">
                <a:tableStyleId>{5C22544A-7EE6-4342-B048-85BDC9FD1C3A}</a:tableStyleId>
              </a:tblPr>
              <a:tblGrid>
                <a:gridCol w="1107953">
                  <a:extLst>
                    <a:ext uri="{9D8B030D-6E8A-4147-A177-3AD203B41FA5}">
                      <a16:colId xmlns:a16="http://schemas.microsoft.com/office/drawing/2014/main" val="72578653"/>
                    </a:ext>
                  </a:extLst>
                </a:gridCol>
                <a:gridCol w="576608">
                  <a:extLst>
                    <a:ext uri="{9D8B030D-6E8A-4147-A177-3AD203B41FA5}">
                      <a16:colId xmlns:a16="http://schemas.microsoft.com/office/drawing/2014/main" val="582353027"/>
                    </a:ext>
                  </a:extLst>
                </a:gridCol>
                <a:gridCol w="517585">
                  <a:extLst>
                    <a:ext uri="{9D8B030D-6E8A-4147-A177-3AD203B41FA5}">
                      <a16:colId xmlns:a16="http://schemas.microsoft.com/office/drawing/2014/main" val="1693004563"/>
                    </a:ext>
                  </a:extLst>
                </a:gridCol>
                <a:gridCol w="543464">
                  <a:extLst>
                    <a:ext uri="{9D8B030D-6E8A-4147-A177-3AD203B41FA5}">
                      <a16:colId xmlns:a16="http://schemas.microsoft.com/office/drawing/2014/main" val="609759879"/>
                    </a:ext>
                  </a:extLst>
                </a:gridCol>
                <a:gridCol w="465827">
                  <a:extLst>
                    <a:ext uri="{9D8B030D-6E8A-4147-A177-3AD203B41FA5}">
                      <a16:colId xmlns:a16="http://schemas.microsoft.com/office/drawing/2014/main" val="1388785889"/>
                    </a:ext>
                  </a:extLst>
                </a:gridCol>
                <a:gridCol w="457200">
                  <a:extLst>
                    <a:ext uri="{9D8B030D-6E8A-4147-A177-3AD203B41FA5}">
                      <a16:colId xmlns:a16="http://schemas.microsoft.com/office/drawing/2014/main" val="1854971565"/>
                    </a:ext>
                  </a:extLst>
                </a:gridCol>
                <a:gridCol w="534838">
                  <a:extLst>
                    <a:ext uri="{9D8B030D-6E8A-4147-A177-3AD203B41FA5}">
                      <a16:colId xmlns:a16="http://schemas.microsoft.com/office/drawing/2014/main" val="283434331"/>
                    </a:ext>
                  </a:extLst>
                </a:gridCol>
                <a:gridCol w="508959">
                  <a:extLst>
                    <a:ext uri="{9D8B030D-6E8A-4147-A177-3AD203B41FA5}">
                      <a16:colId xmlns:a16="http://schemas.microsoft.com/office/drawing/2014/main" val="1114330899"/>
                    </a:ext>
                  </a:extLst>
                </a:gridCol>
                <a:gridCol w="534837">
                  <a:extLst>
                    <a:ext uri="{9D8B030D-6E8A-4147-A177-3AD203B41FA5}">
                      <a16:colId xmlns:a16="http://schemas.microsoft.com/office/drawing/2014/main" val="1964705450"/>
                    </a:ext>
                  </a:extLst>
                </a:gridCol>
                <a:gridCol w="491705">
                  <a:extLst>
                    <a:ext uri="{9D8B030D-6E8A-4147-A177-3AD203B41FA5}">
                      <a16:colId xmlns:a16="http://schemas.microsoft.com/office/drawing/2014/main" val="3188030255"/>
                    </a:ext>
                  </a:extLst>
                </a:gridCol>
                <a:gridCol w="508959">
                  <a:extLst>
                    <a:ext uri="{9D8B030D-6E8A-4147-A177-3AD203B41FA5}">
                      <a16:colId xmlns:a16="http://schemas.microsoft.com/office/drawing/2014/main" val="4173294820"/>
                    </a:ext>
                  </a:extLst>
                </a:gridCol>
                <a:gridCol w="491706">
                  <a:extLst>
                    <a:ext uri="{9D8B030D-6E8A-4147-A177-3AD203B41FA5}">
                      <a16:colId xmlns:a16="http://schemas.microsoft.com/office/drawing/2014/main" val="1924521647"/>
                    </a:ext>
                  </a:extLst>
                </a:gridCol>
                <a:gridCol w="526211">
                  <a:extLst>
                    <a:ext uri="{9D8B030D-6E8A-4147-A177-3AD203B41FA5}">
                      <a16:colId xmlns:a16="http://schemas.microsoft.com/office/drawing/2014/main" val="765225257"/>
                    </a:ext>
                  </a:extLst>
                </a:gridCol>
                <a:gridCol w="491706">
                  <a:extLst>
                    <a:ext uri="{9D8B030D-6E8A-4147-A177-3AD203B41FA5}">
                      <a16:colId xmlns:a16="http://schemas.microsoft.com/office/drawing/2014/main" val="3039160573"/>
                    </a:ext>
                  </a:extLst>
                </a:gridCol>
                <a:gridCol w="526211">
                  <a:extLst>
                    <a:ext uri="{9D8B030D-6E8A-4147-A177-3AD203B41FA5}">
                      <a16:colId xmlns:a16="http://schemas.microsoft.com/office/drawing/2014/main" val="3472565580"/>
                    </a:ext>
                  </a:extLst>
                </a:gridCol>
                <a:gridCol w="465826">
                  <a:extLst>
                    <a:ext uri="{9D8B030D-6E8A-4147-A177-3AD203B41FA5}">
                      <a16:colId xmlns:a16="http://schemas.microsoft.com/office/drawing/2014/main" val="3382262404"/>
                    </a:ext>
                  </a:extLst>
                </a:gridCol>
                <a:gridCol w="513272">
                  <a:extLst>
                    <a:ext uri="{9D8B030D-6E8A-4147-A177-3AD203B41FA5}">
                      <a16:colId xmlns:a16="http://schemas.microsoft.com/office/drawing/2014/main" val="1171849661"/>
                    </a:ext>
                  </a:extLst>
                </a:gridCol>
                <a:gridCol w="513272">
                  <a:extLst>
                    <a:ext uri="{9D8B030D-6E8A-4147-A177-3AD203B41FA5}">
                      <a16:colId xmlns:a16="http://schemas.microsoft.com/office/drawing/2014/main" val="1904753106"/>
                    </a:ext>
                  </a:extLst>
                </a:gridCol>
                <a:gridCol w="500332">
                  <a:extLst>
                    <a:ext uri="{9D8B030D-6E8A-4147-A177-3AD203B41FA5}">
                      <a16:colId xmlns:a16="http://schemas.microsoft.com/office/drawing/2014/main" val="485987049"/>
                    </a:ext>
                  </a:extLst>
                </a:gridCol>
                <a:gridCol w="508959">
                  <a:extLst>
                    <a:ext uri="{9D8B030D-6E8A-4147-A177-3AD203B41FA5}">
                      <a16:colId xmlns:a16="http://schemas.microsoft.com/office/drawing/2014/main" val="2588258367"/>
                    </a:ext>
                  </a:extLst>
                </a:gridCol>
                <a:gridCol w="599919">
                  <a:extLst>
                    <a:ext uri="{9D8B030D-6E8A-4147-A177-3AD203B41FA5}">
                      <a16:colId xmlns:a16="http://schemas.microsoft.com/office/drawing/2014/main" val="1435978049"/>
                    </a:ext>
                  </a:extLst>
                </a:gridCol>
                <a:gridCol w="452503">
                  <a:extLst>
                    <a:ext uri="{9D8B030D-6E8A-4147-A177-3AD203B41FA5}">
                      <a16:colId xmlns:a16="http://schemas.microsoft.com/office/drawing/2014/main" val="526960494"/>
                    </a:ext>
                  </a:extLst>
                </a:gridCol>
              </a:tblGrid>
              <a:tr h="3203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rowSpan="2" gridSpan="3">
                  <a:txBody>
                    <a:bodyPr/>
                    <a:lstStyle/>
                    <a:p>
                      <a:pPr algn="ctr"/>
                      <a:r>
                        <a:rPr lang="es-CO" sz="1200" b="1" dirty="0">
                          <a:solidFill>
                            <a:schemeClr val="tx1"/>
                          </a:solidFill>
                          <a:latin typeface="Century Gothic" panose="020B0502020202020204" pitchFamily="34" charset="0"/>
                        </a:rPr>
                        <a:t>TOTAL</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rowSpan="2"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rowSpan="2"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grid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a:txBody>
                  <a:tcPr anchor="ctr">
                    <a:lnL w="12700" cap="flat" cmpd="sng" algn="ctr">
                      <a:solidFill>
                        <a:schemeClr val="bg1">
                          <a:lumMod val="75000"/>
                        </a:schemeClr>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ap="flat" cmpd="sng" algn="ctr">
                      <a:solidFill>
                        <a:srgbClr val="BFBFBF"/>
                      </a:solidFill>
                      <a:prstDash val="sysDash"/>
                      <a:round/>
                      <a:headEnd type="none" w="med" len="med"/>
                      <a:tailEnd type="none" w="med" len="med"/>
                    </a:ln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ap="flat" cmpd="sng" algn="ctr">
                      <a:solidFill>
                        <a:srgbClr val="BFBFBF"/>
                      </a:solidFill>
                      <a:prstDash val="sysDash"/>
                      <a:round/>
                      <a:headEnd type="none" w="med" len="med"/>
                      <a:tailEnd type="none" w="med" len="med"/>
                    </a:ln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ap="flat" cmpd="sng" algn="ctr">
                      <a:solidFill>
                        <a:srgbClr val="BFBFBF"/>
                      </a:solidFill>
                      <a:prstDash val="sysDash"/>
                      <a:round/>
                      <a:headEnd type="none" w="med" len="med"/>
                      <a:tailEnd type="none" w="med" len="med"/>
                    </a:lnL>
                  </a:tcPr>
                </a:tc>
                <a:tc grid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200" dirty="0">
                          <a:solidFill>
                            <a:schemeClr val="tx1"/>
                          </a:solidFill>
                          <a:latin typeface="Century Gothic" panose="020B0502020202020204" pitchFamily="34" charset="0"/>
                        </a:rPr>
                        <a:t>ESTRATO</a:t>
                      </a: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mpd="sng">
                      <a:noFill/>
                    </a:lnL>
                  </a:tcPr>
                </a:tc>
                <a:tc hMerge="1">
                  <a:txBody>
                    <a:bodyPr/>
                    <a:lstStyle/>
                    <a:p>
                      <a:endParaRPr lang="es-CO" sz="1100">
                        <a:latin typeface="Century Gothic" panose="020B0502020202020204" pitchFamily="34" charset="0"/>
                      </a:endParaRPr>
                    </a:p>
                  </a:txBody>
                  <a:tcP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mpd="sng">
                      <a:noFill/>
                    </a:lnL>
                  </a:tcPr>
                </a:tc>
                <a:tc hMerge="1">
                  <a:txBody>
                    <a:bodyPr/>
                    <a:lstStyle/>
                    <a:p>
                      <a:endParaRPr lang="es-CO" sz="1100" dirty="0">
                        <a:latin typeface="Century Gothic" panose="020B0502020202020204" pitchFamily="34" charset="0"/>
                      </a:endParaRPr>
                    </a:p>
                  </a:txBody>
                  <a:tcP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mpd="sng">
                      <a:noFill/>
                    </a:lnL>
                  </a:tcPr>
                </a:tc>
                <a:extLst>
                  <a:ext uri="{0D108BD9-81ED-4DB2-BD59-A6C34878D82A}">
                    <a16:rowId xmlns:a16="http://schemas.microsoft.com/office/drawing/2014/main" val="2530667516"/>
                  </a:ext>
                </a:extLst>
              </a:tr>
              <a:tr h="247551">
                <a:tc>
                  <a:txBody>
                    <a:bodyPr/>
                    <a:lstStyle/>
                    <a:p>
                      <a:pPr algn="ctr"/>
                      <a:endParaRPr lang="es-CO" sz="11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gridSpan="3" vMerge="1">
                  <a:txBody>
                    <a:bodyPr/>
                    <a:lstStyle/>
                    <a:p>
                      <a:pPr algn="ctr"/>
                      <a:endParaRPr lang="es-CO" sz="11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vMerge="1">
                  <a:txBody>
                    <a:bodyPr/>
                    <a:lstStyle/>
                    <a:p>
                      <a:endParaRPr lang="es-CO"/>
                    </a:p>
                  </a:txBody>
                  <a:tcP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vMerge="1">
                  <a:txBody>
                    <a:bodyPr/>
                    <a:lstStyle/>
                    <a:p>
                      <a:endParaRPr lang="es-CO"/>
                    </a:p>
                  </a:txBody>
                  <a:tcP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gridSpan="3">
                  <a:txBody>
                    <a:bodyPr/>
                    <a:lstStyle/>
                    <a:p>
                      <a:pPr algn="ctr"/>
                      <a:r>
                        <a:rPr lang="es-CO" sz="1100" b="1" dirty="0">
                          <a:solidFill>
                            <a:schemeClr val="tx1"/>
                          </a:solidFill>
                          <a:latin typeface="Century Gothic" panose="020B0502020202020204" pitchFamily="34" charset="0"/>
                        </a:rPr>
                        <a:t>Bogotá</a:t>
                      </a:r>
                    </a:p>
                  </a:txBody>
                  <a:tcPr anchor="ctr">
                    <a:lnL w="12700" cap="flat" cmpd="sng" algn="ctr">
                      <a:solidFill>
                        <a:schemeClr val="bg1">
                          <a:lumMod val="75000"/>
                        </a:schemeClr>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ap="flat" cmpd="sng" algn="ctr">
                      <a:solidFill>
                        <a:srgbClr val="CFCFCF"/>
                      </a:solidFill>
                      <a:prstDash val="sysDash"/>
                      <a:round/>
                      <a:headEnd type="none" w="med" len="med"/>
                      <a:tailEnd type="none" w="med" len="med"/>
                    </a:lnL>
                  </a:tcPr>
                </a:tc>
                <a:tc gridSpan="3">
                  <a:txBody>
                    <a:bodyPr/>
                    <a:lstStyle/>
                    <a:p>
                      <a:pPr algn="ctr"/>
                      <a:r>
                        <a:rPr lang="es-CO" sz="1100" b="1" dirty="0">
                          <a:solidFill>
                            <a:schemeClr val="tx1"/>
                          </a:solidFill>
                          <a:latin typeface="Century Gothic" panose="020B0502020202020204" pitchFamily="34" charset="0"/>
                        </a:rPr>
                        <a:t>Medellín</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ap="flat" cmpd="sng" algn="ctr">
                      <a:solidFill>
                        <a:srgbClr val="CFCFCF"/>
                      </a:solidFill>
                      <a:prstDash val="sysDash"/>
                      <a:round/>
                      <a:headEnd type="none" w="med" len="med"/>
                      <a:tailEnd type="none" w="med" len="med"/>
                    </a:lnL>
                  </a:tcPr>
                </a:tc>
                <a:tc gridSpan="3">
                  <a:txBody>
                    <a:bodyPr/>
                    <a:lstStyle/>
                    <a:p>
                      <a:pPr algn="ctr"/>
                      <a:r>
                        <a:rPr lang="es-CO" sz="1100" b="1" dirty="0">
                          <a:solidFill>
                            <a:schemeClr val="tx1"/>
                          </a:solidFill>
                          <a:latin typeface="Century Gothic" panose="020B0502020202020204" pitchFamily="34" charset="0"/>
                        </a:rPr>
                        <a:t>Barranquilla</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ap="flat" cmpd="sng" algn="ctr">
                      <a:solidFill>
                        <a:srgbClr val="CFCFCF"/>
                      </a:solidFill>
                      <a:prstDash val="sysDash"/>
                      <a:round/>
                      <a:headEnd type="none" w="med" len="med"/>
                      <a:tailEnd type="none" w="med" len="med"/>
                    </a:lnL>
                  </a:tcPr>
                </a:tc>
                <a:tc gridSpan="3">
                  <a:txBody>
                    <a:bodyPr/>
                    <a:lstStyle/>
                    <a:p>
                      <a:pPr algn="ctr"/>
                      <a:r>
                        <a:rPr lang="es-CO" sz="1100" b="1" dirty="0">
                          <a:solidFill>
                            <a:schemeClr val="tx1"/>
                          </a:solidFill>
                          <a:latin typeface="Century Gothic" panose="020B0502020202020204" pitchFamily="34" charset="0"/>
                        </a:rPr>
                        <a:t>NSE 2</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ap="flat" cmpd="sng" algn="ctr">
                      <a:solidFill>
                        <a:srgbClr val="CFCFCF"/>
                      </a:solidFill>
                      <a:prstDash val="sysDash"/>
                      <a:round/>
                      <a:headEnd type="none" w="med" len="med"/>
                      <a:tailEnd type="none" w="med" len="med"/>
                    </a:lnL>
                  </a:tcPr>
                </a:tc>
                <a:tc gridSpan="3">
                  <a:txBody>
                    <a:bodyPr/>
                    <a:lstStyle/>
                    <a:p>
                      <a:pPr algn="ctr"/>
                      <a:r>
                        <a:rPr lang="es-CO" sz="1100" b="1" dirty="0">
                          <a:solidFill>
                            <a:schemeClr val="tx1"/>
                          </a:solidFill>
                          <a:latin typeface="Century Gothic" panose="020B0502020202020204" pitchFamily="34" charset="0"/>
                        </a:rPr>
                        <a:t>NSE 3</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ap="flat" cmpd="sng" algn="ctr">
                      <a:solidFill>
                        <a:srgbClr val="CFCFCF"/>
                      </a:solidFill>
                      <a:prstDash val="sysDash"/>
                      <a:round/>
                      <a:headEnd type="none" w="med" len="med"/>
                      <a:tailEnd type="none" w="med" len="med"/>
                    </a:lnL>
                  </a:tcPr>
                </a:tc>
                <a:tc gridSpan="3">
                  <a:txBody>
                    <a:bodyPr/>
                    <a:lstStyle/>
                    <a:p>
                      <a:pPr algn="ctr"/>
                      <a:r>
                        <a:rPr lang="es-CO" sz="1100" b="1" dirty="0">
                          <a:solidFill>
                            <a:schemeClr val="tx1"/>
                          </a:solidFill>
                          <a:latin typeface="Century Gothic" panose="020B0502020202020204" pitchFamily="34" charset="0"/>
                        </a:rPr>
                        <a:t>NSE 4</a:t>
                      </a:r>
                    </a:p>
                  </a:txBody>
                  <a:tcPr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mpd="sng">
                      <a:noFill/>
                    </a:lnL>
                  </a:tcPr>
                </a:tc>
                <a:extLst>
                  <a:ext uri="{0D108BD9-81ED-4DB2-BD59-A6C34878D82A}">
                    <a16:rowId xmlns:a16="http://schemas.microsoft.com/office/drawing/2014/main" val="2136422690"/>
                  </a:ext>
                </a:extLst>
              </a:tr>
              <a:tr h="280230">
                <a:tc>
                  <a:txBody>
                    <a:bodyPr/>
                    <a:lstStyle/>
                    <a:p>
                      <a:pPr algn="ctr"/>
                      <a:endParaRPr lang="es-CO" sz="11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100" b="1" dirty="0">
                          <a:solidFill>
                            <a:schemeClr val="tx1">
                              <a:lumMod val="50000"/>
                              <a:lumOff val="50000"/>
                            </a:schemeClr>
                          </a:solidFill>
                          <a:latin typeface="Century Gothic" panose="020B0502020202020204" pitchFamily="34" charset="0"/>
                        </a:rPr>
                        <a:t>22</a:t>
                      </a:r>
                      <a:endParaRPr lang="es-CO" sz="1100" b="1" dirty="0">
                        <a:solidFill>
                          <a:schemeClr val="tx1">
                            <a:lumMod val="50000"/>
                            <a:lumOff val="50000"/>
                          </a:schemeClr>
                        </a:solidFill>
                        <a:latin typeface="Century Gothic" panose="020B0502020202020204" pitchFamily="34" charset="0"/>
                      </a:endParaRP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lumMod val="50000"/>
                              <a:lumOff val="50000"/>
                            </a:schemeClr>
                          </a:solidFill>
                          <a:latin typeface="Century Gothic" panose="020B0502020202020204" pitchFamily="34" charset="0"/>
                        </a:rPr>
                        <a:t>20</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p>
                  </a:txBody>
                  <a:tcPr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100" b="1" dirty="0">
                          <a:solidFill>
                            <a:schemeClr val="tx1">
                              <a:lumMod val="50000"/>
                              <a:lumOff val="50000"/>
                            </a:schemeClr>
                          </a:solidFill>
                          <a:latin typeface="Century Gothic" panose="020B0502020202020204" pitchFamily="34" charset="0"/>
                        </a:rPr>
                        <a:t>22</a:t>
                      </a:r>
                      <a:endParaRPr lang="es-CO" sz="1100" b="1" dirty="0">
                        <a:solidFill>
                          <a:schemeClr val="tx1">
                            <a:lumMod val="50000"/>
                            <a:lumOff val="50000"/>
                          </a:schemeClr>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lumMod val="50000"/>
                              <a:lumOff val="50000"/>
                            </a:schemeClr>
                          </a:solidFill>
                          <a:latin typeface="Century Gothic" panose="020B0502020202020204" pitchFamily="34" charset="0"/>
                        </a:rPr>
                        <a:t>20</a:t>
                      </a:r>
                    </a:p>
                  </a:txBody>
                  <a:tcPr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p>
                  </a:txBody>
                  <a:tcPr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r>
                        <a:rPr lang="es-MX" sz="1100" b="1" dirty="0">
                          <a:solidFill>
                            <a:schemeClr val="tx1">
                              <a:lumMod val="50000"/>
                              <a:lumOff val="50000"/>
                            </a:schemeClr>
                          </a:solidFill>
                          <a:latin typeface="Century Gothic" panose="020B0502020202020204" pitchFamily="34" charset="0"/>
                        </a:rPr>
                        <a:t>22</a:t>
                      </a:r>
                      <a:endParaRPr lang="es-CO" dirty="0"/>
                    </a:p>
                  </a:txBody>
                  <a:tcPr anchor="ctr">
                    <a:lnL>
                      <a:noFill/>
                    </a:lnL>
                    <a:lnR w="12700" cap="flat" cmpd="sng" algn="ctr">
                      <a:noFill/>
                      <a:prstDash val="sysDash"/>
                      <a:round/>
                      <a:headEnd type="none" w="med" len="med"/>
                      <a:tailEnd type="none" w="med" len="med"/>
                    </a:lnR>
                    <a:lnB w="12700" cap="flat" cmpd="sng" algn="ctr">
                      <a:noFill/>
                      <a:prstDash val="sysDash"/>
                      <a:round/>
                      <a:headEnd type="none" w="med" len="med"/>
                      <a:tailEnd type="none" w="med" len="med"/>
                    </a:lnB>
                    <a:noFill/>
                  </a:tcPr>
                </a:tc>
                <a:tc>
                  <a:txBody>
                    <a:bodyPr/>
                    <a:lstStyle/>
                    <a:p>
                      <a:pPr algn="ctr"/>
                      <a:r>
                        <a:rPr lang="es-CO" sz="1100" b="1" dirty="0">
                          <a:solidFill>
                            <a:schemeClr val="tx1">
                              <a:lumMod val="50000"/>
                              <a:lumOff val="50000"/>
                            </a:schemeClr>
                          </a:solidFill>
                          <a:latin typeface="Century Gothic" panose="020B0502020202020204" pitchFamily="34" charset="0"/>
                        </a:rPr>
                        <a:t>20</a:t>
                      </a:r>
                    </a:p>
                  </a:txBody>
                  <a:tcPr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p>
                  </a:txBody>
                  <a:tcPr anchor="ctr">
                    <a:lnL w="12700" cap="flat" cmpd="sng" algn="ctr">
                      <a:solidFill>
                        <a:srgbClr val="CFCFCF"/>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r>
                        <a:rPr lang="es-MX" sz="1100" b="1" dirty="0">
                          <a:solidFill>
                            <a:schemeClr val="tx1">
                              <a:lumMod val="50000"/>
                              <a:lumOff val="50000"/>
                            </a:schemeClr>
                          </a:solidFill>
                          <a:latin typeface="Century Gothic" panose="020B0502020202020204" pitchFamily="34" charset="0"/>
                        </a:rPr>
                        <a:t>22</a:t>
                      </a:r>
                      <a:endParaRPr lang="es-CO" dirty="0"/>
                    </a:p>
                  </a:txBody>
                  <a:tcPr anchor="ctr">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lumMod val="50000"/>
                              <a:lumOff val="50000"/>
                            </a:schemeClr>
                          </a:solidFill>
                          <a:latin typeface="Century Gothic" panose="020B0502020202020204" pitchFamily="34" charset="0"/>
                        </a:rPr>
                        <a:t>20</a:t>
                      </a:r>
                    </a:p>
                  </a:txBody>
                  <a:tcPr anchor="ctr">
                    <a:lnL w="12700" cap="flat" cmpd="sng" algn="ctr">
                      <a:noFill/>
                      <a:prstDash val="solid"/>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p>
                  </a:txBody>
                  <a:tcPr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100" b="1" dirty="0">
                          <a:solidFill>
                            <a:schemeClr val="tx1">
                              <a:lumMod val="50000"/>
                              <a:lumOff val="50000"/>
                            </a:schemeClr>
                          </a:solidFill>
                          <a:latin typeface="Century Gothic" panose="020B0502020202020204" pitchFamily="34" charset="0"/>
                        </a:rPr>
                        <a:t>22</a:t>
                      </a:r>
                      <a:endParaRPr lang="es-CO" dirty="0"/>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B w="12700" cap="flat" cmpd="sng" algn="ctr">
                      <a:noFill/>
                      <a:prstDash val="sysDash"/>
                      <a:round/>
                      <a:headEnd type="none" w="med" len="med"/>
                      <a:tailEnd type="none" w="med" len="med"/>
                    </a:lnB>
                    <a:noFill/>
                  </a:tcPr>
                </a:tc>
                <a:tc>
                  <a:txBody>
                    <a:bodyPr/>
                    <a:lstStyle/>
                    <a:p>
                      <a:pPr algn="ctr"/>
                      <a:r>
                        <a:rPr lang="es-CO" sz="1100" b="1" dirty="0">
                          <a:solidFill>
                            <a:schemeClr val="tx1">
                              <a:lumMod val="50000"/>
                              <a:lumOff val="50000"/>
                            </a:schemeClr>
                          </a:solidFill>
                          <a:latin typeface="Century Gothic" panose="020B0502020202020204" pitchFamily="34" charset="0"/>
                        </a:rPr>
                        <a:t>20</a:t>
                      </a:r>
                    </a:p>
                  </a:txBody>
                  <a:tcPr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p>
                  </a:txBody>
                  <a:tcPr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100" b="1" dirty="0">
                          <a:solidFill>
                            <a:schemeClr val="tx1">
                              <a:lumMod val="50000"/>
                              <a:lumOff val="50000"/>
                            </a:schemeClr>
                          </a:solidFill>
                          <a:latin typeface="Century Gothic" panose="020B0502020202020204" pitchFamily="34" charset="0"/>
                        </a:rPr>
                        <a:t>22</a:t>
                      </a:r>
                      <a:endParaRPr lang="es-CO" dirty="0"/>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lumMod val="50000"/>
                              <a:lumOff val="50000"/>
                            </a:schemeClr>
                          </a:solidFill>
                          <a:latin typeface="Century Gothic" panose="020B0502020202020204" pitchFamily="34" charset="0"/>
                        </a:rPr>
                        <a:t>20</a:t>
                      </a:r>
                    </a:p>
                  </a:txBody>
                  <a:tcPr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p>
                  </a:txBody>
                  <a:tcPr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100" b="1" dirty="0">
                          <a:solidFill>
                            <a:schemeClr val="tx1">
                              <a:lumMod val="50000"/>
                              <a:lumOff val="50000"/>
                            </a:schemeClr>
                          </a:solidFill>
                          <a:latin typeface="Century Gothic" panose="020B0502020202020204" pitchFamily="34" charset="0"/>
                        </a:rPr>
                        <a:t>22</a:t>
                      </a:r>
                      <a:endParaRPr lang="es-CO" dirty="0"/>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lumMod val="50000"/>
                              <a:lumOff val="50000"/>
                            </a:schemeClr>
                          </a:solidFill>
                          <a:latin typeface="Century Gothic" panose="020B0502020202020204" pitchFamily="34" charset="0"/>
                        </a:rPr>
                        <a:t>20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B w="12700" cap="flat" cmpd="sng" algn="ctr">
                      <a:noFill/>
                      <a:prstDash val="sysDash"/>
                      <a:round/>
                      <a:headEnd type="none" w="med" len="med"/>
                      <a:tailEnd type="none" w="med" len="med"/>
                    </a:lnB>
                    <a:noFill/>
                  </a:tcPr>
                </a:tc>
                <a:extLst>
                  <a:ext uri="{0D108BD9-81ED-4DB2-BD59-A6C34878D82A}">
                    <a16:rowId xmlns:a16="http://schemas.microsoft.com/office/drawing/2014/main" val="1258886774"/>
                  </a:ext>
                </a:extLst>
              </a:tr>
              <a:tr h="323471">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dirty="0"/>
                    </a:p>
                  </a:txBody>
                  <a:tcPr marL="9525" marR="9525" marT="9525" marB="0" anchor="ctr">
                    <a:lnL>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2402198126"/>
                  </a:ext>
                </a:extLst>
              </a:tr>
              <a:tr h="323471">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2038075474"/>
                  </a:ext>
                </a:extLst>
              </a:tr>
              <a:tr h="323471">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2483574984"/>
                  </a:ext>
                </a:extLst>
              </a:tr>
              <a:tr h="323471">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3217443167"/>
                  </a:ext>
                </a:extLst>
              </a:tr>
              <a:tr h="323471">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1417681542"/>
                  </a:ext>
                </a:extLst>
              </a:tr>
              <a:tr h="323471">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1451607372"/>
                  </a:ext>
                </a:extLst>
              </a:tr>
              <a:tr h="323471">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3700250878"/>
                  </a:ext>
                </a:extLst>
              </a:tr>
              <a:tr h="323471">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2820193040"/>
                  </a:ext>
                </a:extLst>
              </a:tr>
              <a:tr h="323471">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endParaRPr lang="es-CO"/>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1521903799"/>
                  </a:ext>
                </a:extLst>
              </a:tr>
              <a:tr h="323471">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endParaRPr lang="es-CO" dirty="0"/>
                    </a:p>
                  </a:txBody>
                  <a:tcPr marL="9525" marR="9525" marT="9525" marB="0" anchor="ctr">
                    <a:lnL>
                      <a:noFill/>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endParaRPr lang="es-CO" dirty="0"/>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endParaRPr lang="es-CO" dirty="0"/>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endParaRPr lang="es-CO" dirty="0"/>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endParaRPr lang="es-CO" dirty="0"/>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3067083344"/>
                  </a:ext>
                </a:extLst>
              </a:tr>
              <a:tr h="247551">
                <a:tc>
                  <a:txBody>
                    <a:bodyPr/>
                    <a:lstStyle/>
                    <a:p>
                      <a:pPr algn="r"/>
                      <a:r>
                        <a:rPr lang="es-CO" sz="1000" b="0" i="0" dirty="0">
                          <a:solidFill>
                            <a:schemeClr val="tx1">
                              <a:lumMod val="65000"/>
                              <a:lumOff val="35000"/>
                            </a:schemeClr>
                          </a:solidFill>
                          <a:latin typeface="Century Gothic" panose="020B0502020202020204" pitchFamily="34" charset="0"/>
                        </a:rPr>
                        <a:t>BASE</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000" b="0" i="0" dirty="0">
                          <a:solidFill>
                            <a:schemeClr val="tx1">
                              <a:lumMod val="65000"/>
                              <a:lumOff val="35000"/>
                            </a:schemeClr>
                          </a:solidFill>
                          <a:latin typeface="Century Gothic" panose="020B0502020202020204" pitchFamily="34" charset="0"/>
                        </a:rPr>
                        <a:t>153</a:t>
                      </a:r>
                      <a:endParaRPr lang="es-CO" sz="1000" b="0" i="0" dirty="0">
                        <a:solidFill>
                          <a:schemeClr val="tx1">
                            <a:lumMod val="65000"/>
                            <a:lumOff val="35000"/>
                          </a:schemeClr>
                        </a:solidFill>
                        <a:latin typeface="Century Gothic" panose="020B0502020202020204" pitchFamily="34" charset="0"/>
                      </a:endParaRP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000" b="0" i="0" dirty="0">
                          <a:solidFill>
                            <a:schemeClr val="tx1">
                              <a:lumMod val="65000"/>
                              <a:lumOff val="35000"/>
                            </a:schemeClr>
                          </a:solidFill>
                          <a:latin typeface="Century Gothic" panose="020B0502020202020204" pitchFamily="34" charset="0"/>
                        </a:rPr>
                        <a:t>164</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000" b="0" i="0" dirty="0">
                          <a:solidFill>
                            <a:schemeClr val="tx1">
                              <a:lumMod val="65000"/>
                              <a:lumOff val="35000"/>
                            </a:schemeClr>
                          </a:solidFill>
                          <a:latin typeface="Century Gothic" panose="020B0502020202020204" pitchFamily="34" charset="0"/>
                        </a:rPr>
                        <a:t>162</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000" b="0" i="0" dirty="0">
                          <a:solidFill>
                            <a:schemeClr val="tx1">
                              <a:lumMod val="65000"/>
                              <a:lumOff val="35000"/>
                            </a:schemeClr>
                          </a:solidFill>
                          <a:latin typeface="Century Gothic" panose="020B0502020202020204" pitchFamily="34" charset="0"/>
                        </a:rPr>
                        <a:t>75</a:t>
                      </a:r>
                      <a:endParaRPr lang="es-CO" sz="1000" b="0" i="0" dirty="0">
                        <a:solidFill>
                          <a:schemeClr val="tx1">
                            <a:lumMod val="65000"/>
                            <a:lumOff val="35000"/>
                          </a:schemeClr>
                        </a:solidFill>
                        <a:latin typeface="Century Gothic" panose="020B0502020202020204" pitchFamily="34" charset="0"/>
                      </a:endParaRPr>
                    </a:p>
                  </a:txBody>
                  <a:tcPr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r>
                        <a:rPr lang="es-CO" sz="1000" b="0" i="0" dirty="0">
                          <a:solidFill>
                            <a:schemeClr val="tx1">
                              <a:lumMod val="65000"/>
                              <a:lumOff val="35000"/>
                            </a:schemeClr>
                          </a:solidFill>
                          <a:latin typeface="Century Gothic" panose="020B0502020202020204" pitchFamily="34" charset="0"/>
                        </a:rPr>
                        <a:t>75</a:t>
                      </a:r>
                      <a:endParaRPr lang="es-CO" sz="1400" b="0" i="0" dirty="0">
                        <a:solidFill>
                          <a:schemeClr val="tx1">
                            <a:lumMod val="65000"/>
                            <a:lumOff val="35000"/>
                          </a:schemeClr>
                        </a:solidFill>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000" b="0" i="0" dirty="0">
                          <a:solidFill>
                            <a:schemeClr val="tx1">
                              <a:lumMod val="65000"/>
                              <a:lumOff val="35000"/>
                            </a:schemeClr>
                          </a:solidFill>
                          <a:latin typeface="Century Gothic" panose="020B0502020202020204" pitchFamily="34" charset="0"/>
                        </a:rPr>
                        <a:t>72</a:t>
                      </a:r>
                    </a:p>
                  </a:txBody>
                  <a:tcPr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000" b="0" i="0" dirty="0">
                          <a:solidFill>
                            <a:schemeClr val="tx1">
                              <a:lumMod val="65000"/>
                              <a:lumOff val="35000"/>
                            </a:schemeClr>
                          </a:solidFill>
                          <a:latin typeface="Century Gothic" panose="020B0502020202020204" pitchFamily="34" charset="0"/>
                        </a:rPr>
                        <a:t>41</a:t>
                      </a:r>
                      <a:endParaRPr lang="es-CO" sz="1000" b="0" i="0" dirty="0">
                        <a:solidFill>
                          <a:schemeClr val="tx1">
                            <a:lumMod val="65000"/>
                            <a:lumOff val="35000"/>
                          </a:schemeClr>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000" b="0" i="0" dirty="0">
                          <a:solidFill>
                            <a:schemeClr val="tx1">
                              <a:lumMod val="65000"/>
                              <a:lumOff val="35000"/>
                            </a:schemeClr>
                          </a:solidFill>
                          <a:latin typeface="Century Gothic" panose="020B0502020202020204" pitchFamily="34" charset="0"/>
                        </a:rPr>
                        <a:t>53</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000" b="0" i="0" dirty="0">
                          <a:solidFill>
                            <a:schemeClr val="tx1">
                              <a:lumMod val="65000"/>
                              <a:lumOff val="35000"/>
                            </a:schemeClr>
                          </a:solidFill>
                          <a:latin typeface="Century Gothic" panose="020B0502020202020204" pitchFamily="34" charset="0"/>
                        </a:rPr>
                        <a:t>46</a:t>
                      </a:r>
                    </a:p>
                  </a:txBody>
                  <a:tcPr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000" b="0" i="0" dirty="0">
                          <a:solidFill>
                            <a:schemeClr val="tx1">
                              <a:lumMod val="65000"/>
                              <a:lumOff val="35000"/>
                            </a:schemeClr>
                          </a:solidFill>
                          <a:latin typeface="Century Gothic" panose="020B0502020202020204" pitchFamily="34" charset="0"/>
                        </a:rPr>
                        <a:t>37</a:t>
                      </a:r>
                      <a:endParaRPr lang="es-CO" sz="1000" b="0" i="0" dirty="0">
                        <a:solidFill>
                          <a:schemeClr val="tx1">
                            <a:lumMod val="65000"/>
                            <a:lumOff val="35000"/>
                          </a:schemeClr>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000" b="0" i="0" dirty="0">
                          <a:solidFill>
                            <a:schemeClr val="tx1">
                              <a:lumMod val="65000"/>
                              <a:lumOff val="35000"/>
                            </a:schemeClr>
                          </a:solidFill>
                          <a:latin typeface="Century Gothic" panose="020B0502020202020204" pitchFamily="34" charset="0"/>
                        </a:rPr>
                        <a:t>36</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000" b="0" i="0" dirty="0">
                          <a:solidFill>
                            <a:schemeClr val="tx1">
                              <a:lumMod val="65000"/>
                              <a:lumOff val="35000"/>
                            </a:schemeClr>
                          </a:solidFill>
                          <a:latin typeface="Century Gothic" panose="020B0502020202020204" pitchFamily="34" charset="0"/>
                        </a:rPr>
                        <a:t>44</a:t>
                      </a:r>
                    </a:p>
                  </a:txBody>
                  <a:tcPr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000" b="0" i="0" dirty="0">
                          <a:solidFill>
                            <a:schemeClr val="tx1">
                              <a:lumMod val="65000"/>
                              <a:lumOff val="35000"/>
                            </a:schemeClr>
                          </a:solidFill>
                          <a:latin typeface="Century Gothic" panose="020B0502020202020204" pitchFamily="34" charset="0"/>
                        </a:rPr>
                        <a:t>39</a:t>
                      </a:r>
                      <a:endParaRPr lang="es-CO" sz="1000" b="0" i="0" dirty="0">
                        <a:solidFill>
                          <a:schemeClr val="tx1">
                            <a:lumMod val="65000"/>
                            <a:lumOff val="35000"/>
                          </a:schemeClr>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000" b="0" i="0" dirty="0">
                          <a:solidFill>
                            <a:schemeClr val="tx1">
                              <a:lumMod val="65000"/>
                              <a:lumOff val="35000"/>
                            </a:schemeClr>
                          </a:solidFill>
                          <a:latin typeface="Century Gothic" panose="020B0502020202020204" pitchFamily="34" charset="0"/>
                        </a:rPr>
                        <a:t>36</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000" b="0" i="0" dirty="0">
                          <a:solidFill>
                            <a:schemeClr val="tx1">
                              <a:lumMod val="65000"/>
                              <a:lumOff val="35000"/>
                            </a:schemeClr>
                          </a:solidFill>
                          <a:latin typeface="Century Gothic" panose="020B0502020202020204" pitchFamily="34" charset="0"/>
                        </a:rPr>
                        <a:t>32</a:t>
                      </a:r>
                    </a:p>
                  </a:txBody>
                  <a:tcPr anchor="ctr">
                    <a:lnL w="12700" cmpd="sng">
                      <a:noFill/>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000" b="0" i="0" dirty="0">
                          <a:solidFill>
                            <a:schemeClr val="tx1">
                              <a:lumMod val="65000"/>
                              <a:lumOff val="35000"/>
                            </a:schemeClr>
                          </a:solidFill>
                          <a:latin typeface="Century Gothic" panose="020B0502020202020204" pitchFamily="34" charset="0"/>
                        </a:rPr>
                        <a:t>72</a:t>
                      </a:r>
                      <a:endParaRPr lang="es-CO" sz="1000" b="0" i="0" dirty="0">
                        <a:solidFill>
                          <a:schemeClr val="tx1">
                            <a:lumMod val="65000"/>
                            <a:lumOff val="35000"/>
                          </a:schemeClr>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000" b="0" i="0" dirty="0">
                          <a:solidFill>
                            <a:schemeClr val="tx1">
                              <a:lumMod val="65000"/>
                              <a:lumOff val="35000"/>
                            </a:schemeClr>
                          </a:solidFill>
                          <a:latin typeface="Century Gothic" panose="020B0502020202020204" pitchFamily="34" charset="0"/>
                        </a:rPr>
                        <a:t>72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000" b="0" i="0" dirty="0">
                          <a:solidFill>
                            <a:schemeClr val="tx1">
                              <a:lumMod val="65000"/>
                              <a:lumOff val="35000"/>
                            </a:schemeClr>
                          </a:solidFill>
                          <a:latin typeface="Century Gothic" panose="020B0502020202020204" pitchFamily="34" charset="0"/>
                        </a:rPr>
                        <a:t>72</a:t>
                      </a:r>
                    </a:p>
                  </a:txBody>
                  <a:tcPr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MX" sz="1000" b="0" i="0" dirty="0">
                          <a:solidFill>
                            <a:schemeClr val="tx1">
                              <a:lumMod val="65000"/>
                              <a:lumOff val="35000"/>
                            </a:schemeClr>
                          </a:solidFill>
                          <a:latin typeface="Century Gothic" panose="020B0502020202020204" pitchFamily="34" charset="0"/>
                        </a:rPr>
                        <a:t>36</a:t>
                      </a:r>
                      <a:endParaRPr lang="es-CO" sz="1000" b="0" i="0" dirty="0">
                        <a:solidFill>
                          <a:schemeClr val="tx1">
                            <a:lumMod val="65000"/>
                            <a:lumOff val="35000"/>
                          </a:schemeClr>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000" b="0" i="0" dirty="0">
                          <a:solidFill>
                            <a:schemeClr val="tx1">
                              <a:lumMod val="65000"/>
                              <a:lumOff val="35000"/>
                            </a:schemeClr>
                          </a:solidFill>
                          <a:latin typeface="Century Gothic" panose="020B0502020202020204" pitchFamily="34" charset="0"/>
                        </a:rPr>
                        <a:t>44</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000" b="0" i="0" dirty="0">
                          <a:solidFill>
                            <a:schemeClr val="tx1">
                              <a:lumMod val="65000"/>
                              <a:lumOff val="35000"/>
                            </a:schemeClr>
                          </a:solidFill>
                          <a:latin typeface="Century Gothic" panose="020B0502020202020204" pitchFamily="34" charset="0"/>
                        </a:rPr>
                        <a:t>45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4271881871"/>
                  </a:ext>
                </a:extLst>
              </a:tr>
            </a:tbl>
          </a:graphicData>
        </a:graphic>
      </p:graphicFrame>
      <p:graphicFrame>
        <p:nvGraphicFramePr>
          <p:cNvPr id="31" name="Gráfico 30">
            <a:extLst>
              <a:ext uri="{FF2B5EF4-FFF2-40B4-BE49-F238E27FC236}">
                <a16:creationId xmlns:a16="http://schemas.microsoft.com/office/drawing/2014/main" id="{29BAD262-1F2A-39AC-7372-4F72C63D6A03}"/>
              </a:ext>
            </a:extLst>
          </p:cNvPr>
          <p:cNvGraphicFramePr/>
          <p:nvPr/>
        </p:nvGraphicFramePr>
        <p:xfrm>
          <a:off x="-171168" y="3025782"/>
          <a:ext cx="12087882" cy="3390588"/>
        </p:xfrm>
        <a:graphic>
          <a:graphicData uri="http://schemas.openxmlformats.org/drawingml/2006/chart">
            <c:chart xmlns:c="http://schemas.openxmlformats.org/drawingml/2006/chart" xmlns:r="http://schemas.openxmlformats.org/officeDocument/2006/relationships" r:id="rId2"/>
          </a:graphicData>
        </a:graphic>
      </p:graphicFrame>
      <p:sp>
        <p:nvSpPr>
          <p:cNvPr id="2" name="Marcador de número de diapositiva 1">
            <a:extLst>
              <a:ext uri="{FF2B5EF4-FFF2-40B4-BE49-F238E27FC236}">
                <a16:creationId xmlns:a16="http://schemas.microsoft.com/office/drawing/2014/main" id="{8BFF352A-394E-A125-91B7-93116E7295D8}"/>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BF82F262-BFBE-0E8E-7F90-C5578C10709F}"/>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Nivel de recomendación La Santé</a:t>
            </a:r>
          </a:p>
        </p:txBody>
      </p:sp>
      <p:sp>
        <p:nvSpPr>
          <p:cNvPr id="4" name="CuadroTexto 3">
            <a:extLst>
              <a:ext uri="{FF2B5EF4-FFF2-40B4-BE49-F238E27FC236}">
                <a16:creationId xmlns:a16="http://schemas.microsoft.com/office/drawing/2014/main" id="{EF9BED24-A669-B97E-01BF-4ECFC01ADB31}"/>
              </a:ext>
            </a:extLst>
          </p:cNvPr>
          <p:cNvSpPr txBox="1"/>
          <p:nvPr/>
        </p:nvSpPr>
        <p:spPr>
          <a:xfrm>
            <a:off x="12007" y="6521778"/>
            <a:ext cx="69869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24.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Teniendo en cuenta una escala de 0 a 10 donde 0 es “No la recomendaría para nada” y 10 “La recomendaría totalmente” ¿Qué tanto recomendaría a otras personas el consumo de medicamentos genéricos La Santé? </a:t>
            </a: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endPar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5" name="CuadroTexto 4">
            <a:extLst>
              <a:ext uri="{FF2B5EF4-FFF2-40B4-BE49-F238E27FC236}">
                <a16:creationId xmlns:a16="http://schemas.microsoft.com/office/drawing/2014/main" id="{CCFF7473-2FC8-73C1-BCC1-B30855633C35}"/>
              </a:ext>
            </a:extLst>
          </p:cNvPr>
          <p:cNvSpPr txBox="1"/>
          <p:nvPr/>
        </p:nvSpPr>
        <p:spPr>
          <a:xfrm>
            <a:off x="6866942" y="6519446"/>
            <a:ext cx="504977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apertura de estratos 5,6 al no tener una base representativa estadísticamente (base menores a 30)</a:t>
            </a:r>
          </a:p>
        </p:txBody>
      </p:sp>
      <p:graphicFrame>
        <p:nvGraphicFramePr>
          <p:cNvPr id="41" name="Tabla 40">
            <a:extLst>
              <a:ext uri="{FF2B5EF4-FFF2-40B4-BE49-F238E27FC236}">
                <a16:creationId xmlns:a16="http://schemas.microsoft.com/office/drawing/2014/main" id="{1423F806-78D8-4918-1199-4115590A4AE0}"/>
              </a:ext>
            </a:extLst>
          </p:cNvPr>
          <p:cNvGraphicFramePr>
            <a:graphicFrameLocks noGrp="1"/>
          </p:cNvGraphicFramePr>
          <p:nvPr/>
        </p:nvGraphicFramePr>
        <p:xfrm>
          <a:off x="12007" y="1548272"/>
          <a:ext cx="11904709" cy="598071"/>
        </p:xfrm>
        <a:graphic>
          <a:graphicData uri="http://schemas.openxmlformats.org/drawingml/2006/table">
            <a:tbl>
              <a:tblPr firstRow="1" bandRow="1">
                <a:tableStyleId>{5C22544A-7EE6-4342-B048-85BDC9FD1C3A}</a:tableStyleId>
              </a:tblPr>
              <a:tblGrid>
                <a:gridCol w="1212944">
                  <a:extLst>
                    <a:ext uri="{9D8B030D-6E8A-4147-A177-3AD203B41FA5}">
                      <a16:colId xmlns:a16="http://schemas.microsoft.com/office/drawing/2014/main" val="20000"/>
                    </a:ext>
                  </a:extLst>
                </a:gridCol>
                <a:gridCol w="586596">
                  <a:extLst>
                    <a:ext uri="{9D8B030D-6E8A-4147-A177-3AD203B41FA5}">
                      <a16:colId xmlns:a16="http://schemas.microsoft.com/office/drawing/2014/main" val="623830468"/>
                    </a:ext>
                  </a:extLst>
                </a:gridCol>
                <a:gridCol w="500332">
                  <a:extLst>
                    <a:ext uri="{9D8B030D-6E8A-4147-A177-3AD203B41FA5}">
                      <a16:colId xmlns:a16="http://schemas.microsoft.com/office/drawing/2014/main" val="20001"/>
                    </a:ext>
                  </a:extLst>
                </a:gridCol>
                <a:gridCol w="552091">
                  <a:extLst>
                    <a:ext uri="{9D8B030D-6E8A-4147-A177-3AD203B41FA5}">
                      <a16:colId xmlns:a16="http://schemas.microsoft.com/office/drawing/2014/main" val="20002"/>
                    </a:ext>
                  </a:extLst>
                </a:gridCol>
                <a:gridCol w="439947">
                  <a:extLst>
                    <a:ext uri="{9D8B030D-6E8A-4147-A177-3AD203B41FA5}">
                      <a16:colId xmlns:a16="http://schemas.microsoft.com/office/drawing/2014/main" val="20003"/>
                    </a:ext>
                  </a:extLst>
                </a:gridCol>
                <a:gridCol w="595223">
                  <a:extLst>
                    <a:ext uri="{9D8B030D-6E8A-4147-A177-3AD203B41FA5}">
                      <a16:colId xmlns:a16="http://schemas.microsoft.com/office/drawing/2014/main" val="3727763329"/>
                    </a:ext>
                  </a:extLst>
                </a:gridCol>
                <a:gridCol w="457200">
                  <a:extLst>
                    <a:ext uri="{9D8B030D-6E8A-4147-A177-3AD203B41FA5}">
                      <a16:colId xmlns:a16="http://schemas.microsoft.com/office/drawing/2014/main" val="20004"/>
                    </a:ext>
                  </a:extLst>
                </a:gridCol>
                <a:gridCol w="474452">
                  <a:extLst>
                    <a:ext uri="{9D8B030D-6E8A-4147-A177-3AD203B41FA5}">
                      <a16:colId xmlns:a16="http://schemas.microsoft.com/office/drawing/2014/main" val="20005"/>
                    </a:ext>
                  </a:extLst>
                </a:gridCol>
                <a:gridCol w="508959">
                  <a:extLst>
                    <a:ext uri="{9D8B030D-6E8A-4147-A177-3AD203B41FA5}">
                      <a16:colId xmlns:a16="http://schemas.microsoft.com/office/drawing/2014/main" val="432561004"/>
                    </a:ext>
                  </a:extLst>
                </a:gridCol>
                <a:gridCol w="500332">
                  <a:extLst>
                    <a:ext uri="{9D8B030D-6E8A-4147-A177-3AD203B41FA5}">
                      <a16:colId xmlns:a16="http://schemas.microsoft.com/office/drawing/2014/main" val="20006"/>
                    </a:ext>
                  </a:extLst>
                </a:gridCol>
                <a:gridCol w="521213">
                  <a:extLst>
                    <a:ext uri="{9D8B030D-6E8A-4147-A177-3AD203B41FA5}">
                      <a16:colId xmlns:a16="http://schemas.microsoft.com/office/drawing/2014/main" val="20007"/>
                    </a:ext>
                  </a:extLst>
                </a:gridCol>
                <a:gridCol w="521213">
                  <a:extLst>
                    <a:ext uri="{9D8B030D-6E8A-4147-A177-3AD203B41FA5}">
                      <a16:colId xmlns:a16="http://schemas.microsoft.com/office/drawing/2014/main" val="461975605"/>
                    </a:ext>
                  </a:extLst>
                </a:gridCol>
                <a:gridCol w="501703">
                  <a:extLst>
                    <a:ext uri="{9D8B030D-6E8A-4147-A177-3AD203B41FA5}">
                      <a16:colId xmlns:a16="http://schemas.microsoft.com/office/drawing/2014/main" val="20008"/>
                    </a:ext>
                  </a:extLst>
                </a:gridCol>
                <a:gridCol w="468321">
                  <a:extLst>
                    <a:ext uri="{9D8B030D-6E8A-4147-A177-3AD203B41FA5}">
                      <a16:colId xmlns:a16="http://schemas.microsoft.com/office/drawing/2014/main" val="20009"/>
                    </a:ext>
                  </a:extLst>
                </a:gridCol>
                <a:gridCol w="468321">
                  <a:extLst>
                    <a:ext uri="{9D8B030D-6E8A-4147-A177-3AD203B41FA5}">
                      <a16:colId xmlns:a16="http://schemas.microsoft.com/office/drawing/2014/main" val="3019384470"/>
                    </a:ext>
                  </a:extLst>
                </a:gridCol>
                <a:gridCol w="555727">
                  <a:extLst>
                    <a:ext uri="{9D8B030D-6E8A-4147-A177-3AD203B41FA5}">
                      <a16:colId xmlns:a16="http://schemas.microsoft.com/office/drawing/2014/main" val="20010"/>
                    </a:ext>
                  </a:extLst>
                </a:gridCol>
                <a:gridCol w="491706">
                  <a:extLst>
                    <a:ext uri="{9D8B030D-6E8A-4147-A177-3AD203B41FA5}">
                      <a16:colId xmlns:a16="http://schemas.microsoft.com/office/drawing/2014/main" val="20011"/>
                    </a:ext>
                  </a:extLst>
                </a:gridCol>
                <a:gridCol w="517585">
                  <a:extLst>
                    <a:ext uri="{9D8B030D-6E8A-4147-A177-3AD203B41FA5}">
                      <a16:colId xmlns:a16="http://schemas.microsoft.com/office/drawing/2014/main" val="733861639"/>
                    </a:ext>
                  </a:extLst>
                </a:gridCol>
                <a:gridCol w="500332">
                  <a:extLst>
                    <a:ext uri="{9D8B030D-6E8A-4147-A177-3AD203B41FA5}">
                      <a16:colId xmlns:a16="http://schemas.microsoft.com/office/drawing/2014/main" val="20012"/>
                    </a:ext>
                  </a:extLst>
                </a:gridCol>
                <a:gridCol w="534838">
                  <a:extLst>
                    <a:ext uri="{9D8B030D-6E8A-4147-A177-3AD203B41FA5}">
                      <a16:colId xmlns:a16="http://schemas.microsoft.com/office/drawing/2014/main" val="20013"/>
                    </a:ext>
                  </a:extLst>
                </a:gridCol>
                <a:gridCol w="483079">
                  <a:extLst>
                    <a:ext uri="{9D8B030D-6E8A-4147-A177-3AD203B41FA5}">
                      <a16:colId xmlns:a16="http://schemas.microsoft.com/office/drawing/2014/main" val="3738688402"/>
                    </a:ext>
                  </a:extLst>
                </a:gridCol>
                <a:gridCol w="512595">
                  <a:extLst>
                    <a:ext uri="{9D8B030D-6E8A-4147-A177-3AD203B41FA5}">
                      <a16:colId xmlns:a16="http://schemas.microsoft.com/office/drawing/2014/main" val="20014"/>
                    </a:ext>
                  </a:extLst>
                </a:gridCol>
              </a:tblGrid>
              <a:tr h="334922">
                <a:tc>
                  <a:txBody>
                    <a:bodyPr/>
                    <a:lstStyle/>
                    <a:p>
                      <a:pPr algn="r"/>
                      <a:r>
                        <a:rPr lang="es-CO" sz="1100" b="1" dirty="0">
                          <a:solidFill>
                            <a:srgbClr val="FFA100"/>
                          </a:solidFill>
                          <a:latin typeface="Century Gothic" panose="020B0502020202020204" pitchFamily="34" charset="0"/>
                        </a:rPr>
                        <a:t>NPS </a:t>
                      </a:r>
                    </a:p>
                    <a:p>
                      <a:pPr algn="r"/>
                      <a:r>
                        <a:rPr lang="es-CO" sz="600" b="0" dirty="0">
                          <a:solidFill>
                            <a:schemeClr val="tx1"/>
                          </a:solidFill>
                          <a:latin typeface="Century Gothic" panose="020B0502020202020204" pitchFamily="34" charset="0"/>
                        </a:rPr>
                        <a:t>(promotores – detractores)</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MX" sz="1200" b="1" i="0" u="none" strike="noStrike" dirty="0">
                          <a:solidFill>
                            <a:srgbClr val="FFA100"/>
                          </a:solidFill>
                          <a:effectLst/>
                          <a:latin typeface="Century Gothic" panose="020B0502020202020204" pitchFamily="34" charset="0"/>
                        </a:rPr>
                        <a:t>54</a:t>
                      </a:r>
                      <a:endParaRPr lang="es-CO" sz="1200" b="1" i="0" u="none" strike="noStrike" dirty="0">
                        <a:solidFill>
                          <a:srgbClr val="FFA1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61</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32</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MX" sz="1200" b="1" i="0" u="none" strike="noStrike" dirty="0">
                          <a:solidFill>
                            <a:srgbClr val="FFA100"/>
                          </a:solidFill>
                          <a:effectLst/>
                          <a:latin typeface="Century Gothic" panose="020B0502020202020204" pitchFamily="34" charset="0"/>
                        </a:rPr>
                        <a:t>51</a:t>
                      </a:r>
                      <a:endParaRPr lang="es-CO" sz="1200" b="1" i="0" u="none" strike="noStrike" dirty="0">
                        <a:solidFill>
                          <a:srgbClr val="FFA1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58</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28</a:t>
                      </a: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MX" sz="1200" b="1" i="0" u="none" strike="noStrike" dirty="0">
                          <a:solidFill>
                            <a:srgbClr val="FFA100"/>
                          </a:solidFill>
                          <a:effectLst/>
                          <a:latin typeface="Century Gothic" panose="020B0502020202020204" pitchFamily="34" charset="0"/>
                        </a:rPr>
                        <a:t>62</a:t>
                      </a:r>
                      <a:endParaRPr lang="es-CO" sz="1200" b="1" i="0" u="none" strike="noStrike" dirty="0">
                        <a:solidFill>
                          <a:srgbClr val="FFA1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63</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45</a:t>
                      </a: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MX" sz="1200" b="1" i="0" u="none" strike="noStrike" dirty="0">
                          <a:solidFill>
                            <a:srgbClr val="FFA100"/>
                          </a:solidFill>
                          <a:effectLst/>
                          <a:latin typeface="Century Gothic" panose="020B0502020202020204" pitchFamily="34" charset="0"/>
                        </a:rPr>
                        <a:t>53</a:t>
                      </a:r>
                      <a:endParaRPr lang="es-CO" sz="1200" b="1" i="0" u="none" strike="noStrike" dirty="0">
                        <a:solidFill>
                          <a:srgbClr val="FFA1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76</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35</a:t>
                      </a: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MX" sz="1200" b="1" i="0" u="none" strike="noStrike" dirty="0">
                          <a:solidFill>
                            <a:srgbClr val="FFA100"/>
                          </a:solidFill>
                          <a:effectLst/>
                          <a:latin typeface="Century Gothic" panose="020B0502020202020204" pitchFamily="34" charset="0"/>
                        </a:rPr>
                        <a:t>46</a:t>
                      </a:r>
                      <a:endParaRPr lang="es-CO" sz="1200" b="1" i="0" u="none" strike="noStrike" dirty="0">
                        <a:solidFill>
                          <a:srgbClr val="FFA1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61</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30</a:t>
                      </a: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MX" sz="1200" b="1" i="0" u="none" strike="noStrike" dirty="0">
                          <a:solidFill>
                            <a:srgbClr val="FFA100"/>
                          </a:solidFill>
                          <a:effectLst/>
                          <a:latin typeface="Century Gothic" panose="020B0502020202020204" pitchFamily="34" charset="0"/>
                        </a:rPr>
                        <a:t>58</a:t>
                      </a:r>
                      <a:endParaRPr lang="es-CO" sz="1200" b="1" i="0" u="none" strike="noStrike" dirty="0">
                        <a:solidFill>
                          <a:srgbClr val="FFA1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57</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27</a:t>
                      </a: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MX" sz="1200" b="1" i="0" u="none" strike="noStrike" dirty="0">
                          <a:solidFill>
                            <a:srgbClr val="FFA100"/>
                          </a:solidFill>
                          <a:effectLst/>
                          <a:latin typeface="Century Gothic" panose="020B0502020202020204" pitchFamily="34" charset="0"/>
                        </a:rPr>
                        <a:t>69</a:t>
                      </a:r>
                      <a:endParaRPr lang="es-CO" sz="1200" b="1" i="0" u="none" strike="noStrike" dirty="0">
                        <a:solidFill>
                          <a:srgbClr val="FFA1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61</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200" b="1" i="0" u="none" strike="noStrike" dirty="0">
                          <a:solidFill>
                            <a:srgbClr val="FFA100"/>
                          </a:solidFill>
                          <a:effectLst/>
                          <a:latin typeface="Century Gothic" panose="020B0502020202020204" pitchFamily="34" charset="0"/>
                        </a:rPr>
                        <a:t>33</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10000"/>
                  </a:ext>
                </a:extLst>
              </a:tr>
              <a:tr h="247551">
                <a:tc>
                  <a:txBody>
                    <a:bodyPr/>
                    <a:lstStyle/>
                    <a:p>
                      <a:pPr algn="r"/>
                      <a:r>
                        <a:rPr lang="es-CO" sz="1000" b="0" dirty="0">
                          <a:solidFill>
                            <a:schemeClr val="tx1"/>
                          </a:solidFill>
                          <a:latin typeface="Century Gothic" panose="020B0502020202020204" pitchFamily="34" charset="0"/>
                        </a:rPr>
                        <a:t>MEDIA</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MX" sz="1000" b="0" i="0" u="none" strike="noStrike" dirty="0">
                          <a:solidFill>
                            <a:schemeClr val="tx1">
                              <a:lumMod val="50000"/>
                              <a:lumOff val="50000"/>
                            </a:schemeClr>
                          </a:solidFill>
                          <a:effectLst/>
                          <a:latin typeface="Century Gothic" panose="020B0502020202020204" pitchFamily="34" charset="0"/>
                        </a:rPr>
                        <a:t>8,7</a:t>
                      </a:r>
                      <a:endParaRPr lang="es-CO" sz="1000" b="0" i="0" u="none" strike="noStrike" dirty="0">
                        <a:solidFill>
                          <a:schemeClr val="tx1">
                            <a:lumMod val="50000"/>
                            <a:lumOff val="50000"/>
                          </a:schemeClr>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8,7</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8,1</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MX" sz="1000" b="0" i="0" u="none" strike="noStrike" dirty="0">
                          <a:solidFill>
                            <a:schemeClr val="tx1">
                              <a:lumMod val="50000"/>
                              <a:lumOff val="50000"/>
                            </a:schemeClr>
                          </a:solidFill>
                          <a:effectLst/>
                          <a:latin typeface="Century Gothic" panose="020B0502020202020204" pitchFamily="34" charset="0"/>
                        </a:rPr>
                        <a:t>8,6</a:t>
                      </a:r>
                      <a:endParaRPr lang="es-CO" sz="1000" b="0" i="0" u="none" strike="noStrike" dirty="0">
                        <a:solidFill>
                          <a:schemeClr val="tx1">
                            <a:lumMod val="50000"/>
                            <a:lumOff val="50000"/>
                          </a:schemeClr>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8,7</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8,0</a:t>
                      </a: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MX" sz="1000" b="0" i="0" u="none" strike="noStrike" dirty="0">
                          <a:solidFill>
                            <a:schemeClr val="tx1">
                              <a:lumMod val="50000"/>
                              <a:lumOff val="50000"/>
                            </a:schemeClr>
                          </a:solidFill>
                          <a:effectLst/>
                          <a:latin typeface="Century Gothic" panose="020B0502020202020204" pitchFamily="34" charset="0"/>
                        </a:rPr>
                        <a:t>8,8</a:t>
                      </a:r>
                      <a:endParaRPr lang="es-CO" sz="1000" b="0" i="0" u="none" strike="noStrike" dirty="0">
                        <a:solidFill>
                          <a:schemeClr val="tx1">
                            <a:lumMod val="50000"/>
                            <a:lumOff val="50000"/>
                          </a:schemeClr>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8,7</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8,5</a:t>
                      </a: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MX" sz="1000" b="0" i="0" u="none" strike="noStrike" dirty="0">
                          <a:solidFill>
                            <a:schemeClr val="tx1">
                              <a:lumMod val="50000"/>
                              <a:lumOff val="50000"/>
                            </a:schemeClr>
                          </a:solidFill>
                          <a:effectLst/>
                          <a:latin typeface="Century Gothic" panose="020B0502020202020204" pitchFamily="34" charset="0"/>
                        </a:rPr>
                        <a:t>8,6</a:t>
                      </a:r>
                      <a:endParaRPr lang="es-CO" sz="1000" b="0" i="0" u="none" strike="noStrike" dirty="0">
                        <a:solidFill>
                          <a:schemeClr val="tx1">
                            <a:lumMod val="50000"/>
                            <a:lumOff val="50000"/>
                          </a:schemeClr>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9,2</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8,5</a:t>
                      </a: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MX" sz="1000" b="0" i="0" u="none" strike="noStrike" dirty="0">
                          <a:solidFill>
                            <a:schemeClr val="tx1">
                              <a:lumMod val="50000"/>
                              <a:lumOff val="50000"/>
                            </a:schemeClr>
                          </a:solidFill>
                          <a:effectLst/>
                          <a:latin typeface="Century Gothic" panose="020B0502020202020204" pitchFamily="34" charset="0"/>
                        </a:rPr>
                        <a:t>8,5</a:t>
                      </a:r>
                      <a:endParaRPr lang="es-CO" sz="1000" b="0" i="0" u="none" strike="noStrike" dirty="0">
                        <a:solidFill>
                          <a:schemeClr val="tx1">
                            <a:lumMod val="50000"/>
                            <a:lumOff val="50000"/>
                          </a:schemeClr>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8,7</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8,1</a:t>
                      </a: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MX" sz="1000" b="0" i="0" u="none" strike="noStrike" dirty="0">
                          <a:solidFill>
                            <a:schemeClr val="tx1">
                              <a:lumMod val="50000"/>
                              <a:lumOff val="50000"/>
                            </a:schemeClr>
                          </a:solidFill>
                          <a:effectLst/>
                          <a:latin typeface="Century Gothic" panose="020B0502020202020204" pitchFamily="34" charset="0"/>
                        </a:rPr>
                        <a:t>8,7</a:t>
                      </a:r>
                      <a:endParaRPr lang="es-CO" sz="1000" b="0" i="0" u="none" strike="noStrike" dirty="0">
                        <a:solidFill>
                          <a:schemeClr val="tx1">
                            <a:lumMod val="50000"/>
                            <a:lumOff val="50000"/>
                          </a:schemeClr>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8,7</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8,0</a:t>
                      </a: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MX" sz="1000" b="0" i="0" u="none" strike="noStrike" dirty="0">
                          <a:solidFill>
                            <a:schemeClr val="tx1">
                              <a:lumMod val="50000"/>
                              <a:lumOff val="50000"/>
                            </a:schemeClr>
                          </a:solidFill>
                          <a:effectLst/>
                          <a:latin typeface="Century Gothic" panose="020B0502020202020204" pitchFamily="34" charset="0"/>
                        </a:rPr>
                        <a:t>8,9</a:t>
                      </a:r>
                      <a:endParaRPr lang="es-CO" sz="1000" b="0" i="0" u="none" strike="noStrike" dirty="0">
                        <a:solidFill>
                          <a:schemeClr val="tx1">
                            <a:lumMod val="50000"/>
                            <a:lumOff val="50000"/>
                          </a:schemeClr>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8,8</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tc>
                  <a:txBody>
                    <a:bodyPr/>
                    <a:lstStyle/>
                    <a:p>
                      <a:pPr algn="ctr" fontAlgn="ctr"/>
                      <a:r>
                        <a:rPr lang="es-CO" sz="1000" b="0" i="0" u="none" strike="noStrike" dirty="0">
                          <a:solidFill>
                            <a:schemeClr val="tx1">
                              <a:lumMod val="50000"/>
                              <a:lumOff val="50000"/>
                            </a:schemeClr>
                          </a:solidFill>
                          <a:effectLst/>
                          <a:latin typeface="Century Gothic" panose="020B0502020202020204" pitchFamily="34" charset="0"/>
                        </a:rPr>
                        <a:t>8,2</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BFBFBF"/>
                      </a:solidFill>
                      <a:prstDash val="sysDash"/>
                      <a:round/>
                      <a:headEnd type="none" w="med" len="med"/>
                      <a:tailEnd type="none" w="med" len="med"/>
                    </a:lnB>
                    <a:noFill/>
                  </a:tcPr>
                </a:tc>
                <a:extLst>
                  <a:ext uri="{0D108BD9-81ED-4DB2-BD59-A6C34878D82A}">
                    <a16:rowId xmlns:a16="http://schemas.microsoft.com/office/drawing/2014/main" val="10001"/>
                  </a:ext>
                </a:extLst>
              </a:tr>
            </a:tbl>
          </a:graphicData>
        </a:graphic>
      </p:graphicFrame>
      <p:grpSp>
        <p:nvGrpSpPr>
          <p:cNvPr id="38" name="Grupo 37">
            <a:extLst>
              <a:ext uri="{FF2B5EF4-FFF2-40B4-BE49-F238E27FC236}">
                <a16:creationId xmlns:a16="http://schemas.microsoft.com/office/drawing/2014/main" id="{51943FCD-7527-43CF-4F01-D14D53237329}"/>
              </a:ext>
            </a:extLst>
          </p:cNvPr>
          <p:cNvGrpSpPr/>
          <p:nvPr/>
        </p:nvGrpSpPr>
        <p:grpSpPr>
          <a:xfrm>
            <a:off x="-19749" y="5335108"/>
            <a:ext cx="1389725" cy="889870"/>
            <a:chOff x="7603906" y="2259900"/>
            <a:chExt cx="1389725" cy="889870"/>
          </a:xfrm>
        </p:grpSpPr>
        <p:sp>
          <p:nvSpPr>
            <p:cNvPr id="39" name="Rectángulo redondeado 6">
              <a:extLst>
                <a:ext uri="{FF2B5EF4-FFF2-40B4-BE49-F238E27FC236}">
                  <a16:creationId xmlns:a16="http://schemas.microsoft.com/office/drawing/2014/main" id="{B1508334-B0DB-8F20-5F2F-C0A1CA051F11}"/>
                </a:ext>
              </a:extLst>
            </p:cNvPr>
            <p:cNvSpPr/>
            <p:nvPr/>
          </p:nvSpPr>
          <p:spPr>
            <a:xfrm>
              <a:off x="7828016" y="2259900"/>
              <a:ext cx="956792" cy="83084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ángulo 39">
              <a:extLst>
                <a:ext uri="{FF2B5EF4-FFF2-40B4-BE49-F238E27FC236}">
                  <a16:creationId xmlns:a16="http://schemas.microsoft.com/office/drawing/2014/main" id="{C883C398-7F33-F0A8-DF83-90A5EC18EFD9}"/>
                </a:ext>
              </a:extLst>
            </p:cNvPr>
            <p:cNvSpPr/>
            <p:nvPr/>
          </p:nvSpPr>
          <p:spPr>
            <a:xfrm>
              <a:off x="7603906" y="2272607"/>
              <a:ext cx="1389725" cy="8771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Benchmarck categoría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srgbClr val="00B0F0"/>
                  </a:solidFill>
                  <a:effectLst/>
                  <a:uLnTx/>
                  <a:uFillTx/>
                  <a:latin typeface="Century Gothic" panose="020B0502020202020204" pitchFamily="34" charset="0"/>
                  <a:ea typeface="+mn-ea"/>
                  <a:cs typeface="+mn-cs"/>
                </a:rPr>
                <a:t>Laboratorios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0" normalizeH="0" baseline="0" noProof="0" dirty="0">
                  <a:ln>
                    <a:noFill/>
                  </a:ln>
                  <a:solidFill>
                    <a:srgbClr val="00B0F0"/>
                  </a:solidFill>
                  <a:effectLst/>
                  <a:uLnTx/>
                  <a:uFillTx/>
                  <a:latin typeface="Century Gothic" panose="020B0502020202020204" pitchFamily="34" charset="0"/>
                  <a:ea typeface="+mn-ea"/>
                  <a:cs typeface="+mn-cs"/>
                </a:rPr>
                <a:t>Farmacéuticos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srgbClr val="00B0F0"/>
                  </a:solidFill>
                  <a:effectLst/>
                  <a:uLnTx/>
                  <a:uFillTx/>
                  <a:latin typeface="Century Gothic" panose="020B0502020202020204" pitchFamily="34" charset="0"/>
                  <a:ea typeface="+mn-ea"/>
                  <a:cs typeface="+mn-cs"/>
                </a:rPr>
                <a:t>NPS: </a:t>
              </a:r>
              <a:r>
                <a:rPr kumimoji="0" lang="es-CO" sz="1100" b="1" i="0" u="none" strike="noStrike" kern="1200" cap="none" spc="0" normalizeH="0" baseline="0" noProof="0" dirty="0" err="1">
                  <a:ln>
                    <a:noFill/>
                  </a:ln>
                  <a:solidFill>
                    <a:srgbClr val="00B0F0"/>
                  </a:solidFill>
                  <a:effectLst/>
                  <a:uLnTx/>
                  <a:uFillTx/>
                  <a:latin typeface="Century Gothic" panose="020B0502020202020204" pitchFamily="34" charset="0"/>
                  <a:ea typeface="+mn-ea"/>
                  <a:cs typeface="+mn-cs"/>
                </a:rPr>
                <a:t>xx</a:t>
              </a:r>
              <a:endParaRPr kumimoji="0" lang="es-CO" sz="1100" b="1" i="0" u="none" strike="noStrike" kern="1200" cap="none" spc="0" normalizeH="0" baseline="0" noProof="0" dirty="0">
                <a:ln>
                  <a:noFill/>
                </a:ln>
                <a:solidFill>
                  <a:srgbClr val="00B0F0"/>
                </a:solidFill>
                <a:effectLst/>
                <a:uLnTx/>
                <a:uFillTx/>
                <a:latin typeface="Century Gothic" panose="020B0502020202020204" pitchFamily="34" charset="0"/>
                <a:ea typeface="+mn-ea"/>
                <a:cs typeface="+mn-cs"/>
              </a:endParaRPr>
            </a:p>
          </p:txBody>
        </p:sp>
      </p:grpSp>
      <p:sp>
        <p:nvSpPr>
          <p:cNvPr id="33" name="Triángulo isósceles 32">
            <a:extLst>
              <a:ext uri="{FF2B5EF4-FFF2-40B4-BE49-F238E27FC236}">
                <a16:creationId xmlns:a16="http://schemas.microsoft.com/office/drawing/2014/main" id="{FE3DCA6F-748A-F7C5-EAE5-1042BB8A3571}"/>
              </a:ext>
            </a:extLst>
          </p:cNvPr>
          <p:cNvSpPr/>
          <p:nvPr/>
        </p:nvSpPr>
        <p:spPr>
          <a:xfrm flipV="1">
            <a:off x="1478593" y="3794752"/>
            <a:ext cx="94628" cy="90326"/>
          </a:xfrm>
          <a:prstGeom prst="triangl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riángulo isósceles 35">
            <a:extLst>
              <a:ext uri="{FF2B5EF4-FFF2-40B4-BE49-F238E27FC236}">
                <a16:creationId xmlns:a16="http://schemas.microsoft.com/office/drawing/2014/main" id="{18A906D8-0967-40DA-0C16-3278A624AFD4}"/>
              </a:ext>
            </a:extLst>
          </p:cNvPr>
          <p:cNvSpPr/>
          <p:nvPr/>
        </p:nvSpPr>
        <p:spPr>
          <a:xfrm>
            <a:off x="1478593" y="5250043"/>
            <a:ext cx="94628" cy="90326"/>
          </a:xfrm>
          <a:prstGeom prst="triangl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riángulo isósceles 8">
            <a:extLst>
              <a:ext uri="{FF2B5EF4-FFF2-40B4-BE49-F238E27FC236}">
                <a16:creationId xmlns:a16="http://schemas.microsoft.com/office/drawing/2014/main" id="{6487C511-8CFD-EB9A-5665-F84CA67BA722}"/>
              </a:ext>
            </a:extLst>
          </p:cNvPr>
          <p:cNvSpPr/>
          <p:nvPr/>
        </p:nvSpPr>
        <p:spPr>
          <a:xfrm>
            <a:off x="4539641" y="5347815"/>
            <a:ext cx="94628" cy="90326"/>
          </a:xfrm>
          <a:prstGeom prst="triangl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riángulo isósceles 9">
            <a:extLst>
              <a:ext uri="{FF2B5EF4-FFF2-40B4-BE49-F238E27FC236}">
                <a16:creationId xmlns:a16="http://schemas.microsoft.com/office/drawing/2014/main" id="{6A9947DE-74DE-5866-C608-CD682DEFD76A}"/>
              </a:ext>
            </a:extLst>
          </p:cNvPr>
          <p:cNvSpPr/>
          <p:nvPr/>
        </p:nvSpPr>
        <p:spPr>
          <a:xfrm flipV="1">
            <a:off x="6053823" y="3794752"/>
            <a:ext cx="94628" cy="90326"/>
          </a:xfrm>
          <a:prstGeom prst="triangl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ángulo isósceles 11">
            <a:extLst>
              <a:ext uri="{FF2B5EF4-FFF2-40B4-BE49-F238E27FC236}">
                <a16:creationId xmlns:a16="http://schemas.microsoft.com/office/drawing/2014/main" id="{7AD1B66F-F8AD-B554-DD37-64B62BC064D8}"/>
              </a:ext>
            </a:extLst>
          </p:cNvPr>
          <p:cNvSpPr/>
          <p:nvPr/>
        </p:nvSpPr>
        <p:spPr>
          <a:xfrm flipV="1">
            <a:off x="7568005" y="3749589"/>
            <a:ext cx="94628" cy="90326"/>
          </a:xfrm>
          <a:prstGeom prst="triangl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riángulo isósceles 15">
            <a:extLst>
              <a:ext uri="{FF2B5EF4-FFF2-40B4-BE49-F238E27FC236}">
                <a16:creationId xmlns:a16="http://schemas.microsoft.com/office/drawing/2014/main" id="{2637AD72-545F-A0C2-C444-F3579C4CC7BC}"/>
              </a:ext>
            </a:extLst>
          </p:cNvPr>
          <p:cNvSpPr/>
          <p:nvPr/>
        </p:nvSpPr>
        <p:spPr>
          <a:xfrm>
            <a:off x="7568005" y="5170302"/>
            <a:ext cx="94628" cy="90326"/>
          </a:xfrm>
          <a:prstGeom prst="triangl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Imagen 26">
            <a:extLst>
              <a:ext uri="{FF2B5EF4-FFF2-40B4-BE49-F238E27FC236}">
                <a16:creationId xmlns:a16="http://schemas.microsoft.com/office/drawing/2014/main" id="{DDB55850-80F5-0700-35A3-C1CA88F7EA4E}"/>
              </a:ext>
            </a:extLst>
          </p:cNvPr>
          <p:cNvPicPr>
            <a:picLocks noChangeAspect="1"/>
          </p:cNvPicPr>
          <p:nvPr/>
        </p:nvPicPr>
        <p:blipFill>
          <a:blip r:embed="rId3">
            <a:duotone>
              <a:srgbClr val="FFC000">
                <a:shade val="45000"/>
                <a:satMod val="135000"/>
              </a:srgbClr>
              <a:prstClr val="white"/>
            </a:duotone>
          </a:blip>
          <a:stretch>
            <a:fillRect/>
          </a:stretch>
        </p:blipFill>
        <p:spPr>
          <a:xfrm>
            <a:off x="9704222" y="58930"/>
            <a:ext cx="422648" cy="422648"/>
          </a:xfrm>
          <a:prstGeom prst="rect">
            <a:avLst/>
          </a:prstGeom>
        </p:spPr>
      </p:pic>
      <p:sp>
        <p:nvSpPr>
          <p:cNvPr id="28"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29"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32" name="Triángulo isósceles 31">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riángulo isósceles 36">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uadroTexto 22"/>
          <p:cNvSpPr txBox="1"/>
          <p:nvPr/>
        </p:nvSpPr>
        <p:spPr>
          <a:xfrm>
            <a:off x="324835" y="645593"/>
            <a:ext cx="1127905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recomendación de la marca  ha bajado significativamente principalmente en la ciudad de Barranquilla; el total nos refleja que la caída de los promotores pasó a representar un incremento en los indecisos, lo que se convierte en una oportunidad de para consolidar los diferenciales de marca buscando favorecer la creación de “embajadores de marca”.</a:t>
            </a:r>
          </a:p>
        </p:txBody>
      </p:sp>
      <p:sp>
        <p:nvSpPr>
          <p:cNvPr id="6" name="Rectángulo 5"/>
          <p:cNvSpPr/>
          <p:nvPr/>
        </p:nvSpPr>
        <p:spPr>
          <a:xfrm>
            <a:off x="155575" y="4651375"/>
            <a:ext cx="61486" cy="635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07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esquinas redondeadas 2">
            <a:extLst>
              <a:ext uri="{FF2B5EF4-FFF2-40B4-BE49-F238E27FC236}">
                <a16:creationId xmlns:a16="http://schemas.microsoft.com/office/drawing/2014/main" id="{A897CB5C-6124-0F61-AC52-5E0C9BEAFB6E}"/>
              </a:ext>
            </a:extLst>
          </p:cNvPr>
          <p:cNvSpPr/>
          <p:nvPr/>
        </p:nvSpPr>
        <p:spPr>
          <a:xfrm>
            <a:off x="5726509" y="1971759"/>
            <a:ext cx="3943961" cy="1166441"/>
          </a:xfrm>
          <a:prstGeom prst="roundRect">
            <a:avLst>
              <a:gd name="adj" fmla="val 25257"/>
            </a:avLst>
          </a:prstGeom>
          <a:solidFill>
            <a:srgbClr val="FFA1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600">
              <a:latin typeface="Century Gothic" panose="020B0502020202020204" pitchFamily="34" charset="0"/>
            </a:endParaRPr>
          </a:p>
        </p:txBody>
      </p:sp>
      <p:sp>
        <p:nvSpPr>
          <p:cNvPr id="4" name="1 CuadroTexto"/>
          <p:cNvSpPr txBox="1"/>
          <p:nvPr/>
        </p:nvSpPr>
        <p:spPr>
          <a:xfrm>
            <a:off x="-3393" y="11575"/>
            <a:ext cx="86883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Century Gothic" panose="020B0502020202020204" pitchFamily="34" charset="0"/>
                <a:ea typeface="Cambria" panose="02040503050406030204" pitchFamily="18" charset="0"/>
                <a:cs typeface="+mn-cs"/>
              </a:rPr>
              <a:t>Enfoque</a:t>
            </a:r>
            <a:endPar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Cambria" panose="02040503050406030204" pitchFamily="18" charset="0"/>
              <a:cs typeface="+mn-cs"/>
            </a:endParaRPr>
          </a:p>
        </p:txBody>
      </p:sp>
      <p:sp>
        <p:nvSpPr>
          <p:cNvPr id="5" name="Text Box 5"/>
          <p:cNvSpPr txBox="1">
            <a:spLocks noChangeArrowheads="1"/>
          </p:cNvSpPr>
          <p:nvPr/>
        </p:nvSpPr>
        <p:spPr bwMode="auto">
          <a:xfrm>
            <a:off x="84966" y="479001"/>
            <a:ext cx="4329953" cy="276999"/>
          </a:xfrm>
          <a:prstGeom prst="rect">
            <a:avLst/>
          </a:prstGeom>
          <a:noFill/>
        </p:spPr>
        <p:txBody>
          <a:bodyPr wrap="square" rtlCol="0">
            <a:spAutoFit/>
          </a:bodyPr>
          <a:lstStyle>
            <a:defPPr>
              <a:defRPr lang="es-CO"/>
            </a:defPPr>
            <a:lvl1pPr marR="0" lvl="0" indent="0" fontAlgn="auto">
              <a:lnSpc>
                <a:spcPct val="100000"/>
              </a:lnSpc>
              <a:spcBef>
                <a:spcPts val="0"/>
              </a:spcBef>
              <a:spcAft>
                <a:spcPts val="0"/>
              </a:spcAft>
              <a:buClrTx/>
              <a:buSzTx/>
              <a:buFontTx/>
              <a:buNone/>
              <a:tabLst/>
              <a:defRPr kumimoji="0" sz="1200" b="0" i="1" u="none" strike="noStrike" cap="none" spc="0" normalizeH="0" baseline="0">
                <a:ln>
                  <a:noFill/>
                </a:ln>
                <a:solidFill>
                  <a:prstClr val="black"/>
                </a:solidFill>
                <a:effectLst/>
                <a:uLnTx/>
                <a:uFillTx/>
                <a:latin typeface="Century Gothic" panose="020B0502020202020204" pitchFamily="34" charset="0"/>
              </a:defRPr>
            </a:lvl1pPr>
          </a:lstStyle>
          <a:p>
            <a:r>
              <a:rPr lang="es-ES_tradnl" dirty="0"/>
              <a:t>¿Cómo vamos abordar este proyecto?</a:t>
            </a:r>
            <a:endParaRPr lang="es-ES" dirty="0"/>
          </a:p>
        </p:txBody>
      </p:sp>
      <p:sp>
        <p:nvSpPr>
          <p:cNvPr id="6" name="Text Box 4"/>
          <p:cNvSpPr txBox="1">
            <a:spLocks noChangeArrowheads="1"/>
          </p:cNvSpPr>
          <p:nvPr/>
        </p:nvSpPr>
        <p:spPr bwMode="auto">
          <a:xfrm>
            <a:off x="0" y="1100317"/>
            <a:ext cx="4627393" cy="364355"/>
          </a:xfrm>
          <a:prstGeom prst="roundRect">
            <a:avLst/>
          </a:prstGeom>
          <a:solidFill>
            <a:schemeClr val="bg1">
              <a:alpha val="79999"/>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marL="268288" indent="-268288"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just" eaLnBrk="1" hangingPunct="1">
              <a:lnSpc>
                <a:spcPct val="110000"/>
              </a:lnSpc>
              <a:buSzPct val="150000"/>
            </a:pPr>
            <a:r>
              <a:rPr lang="es-CO" sz="1400" dirty="0">
                <a:solidFill>
                  <a:srgbClr val="575756"/>
                </a:solidFill>
                <a:latin typeface="Century Gothic" panose="020B0502020202020204" pitchFamily="34" charset="0"/>
              </a:rPr>
              <a:t>El estudio se plantea llevar en las siguientes fases:</a:t>
            </a:r>
          </a:p>
        </p:txBody>
      </p:sp>
      <p:sp>
        <p:nvSpPr>
          <p:cNvPr id="7" name="Rectángulo: esquinas redondeadas 2">
            <a:extLst>
              <a:ext uri="{FF2B5EF4-FFF2-40B4-BE49-F238E27FC236}">
                <a16:creationId xmlns:a16="http://schemas.microsoft.com/office/drawing/2014/main" id="{A897CB5C-6124-0F61-AC52-5E0C9BEAFB6E}"/>
              </a:ext>
            </a:extLst>
          </p:cNvPr>
          <p:cNvSpPr/>
          <p:nvPr/>
        </p:nvSpPr>
        <p:spPr>
          <a:xfrm>
            <a:off x="1260772" y="1971759"/>
            <a:ext cx="2987939" cy="1166441"/>
          </a:xfrm>
          <a:prstGeom prst="roundRect">
            <a:avLst>
              <a:gd name="adj" fmla="val 25257"/>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600">
              <a:latin typeface="Century Gothic" panose="020B0502020202020204" pitchFamily="34" charset="0"/>
            </a:endParaRPr>
          </a:p>
        </p:txBody>
      </p:sp>
      <p:sp>
        <p:nvSpPr>
          <p:cNvPr id="8" name="Text Box 5">
            <a:extLst>
              <a:ext uri="{FF2B5EF4-FFF2-40B4-BE49-F238E27FC236}">
                <a16:creationId xmlns:a16="http://schemas.microsoft.com/office/drawing/2014/main" id="{DE2B3B4B-8B1C-3241-FF4C-FE078EDE7F56}"/>
              </a:ext>
            </a:extLst>
          </p:cNvPr>
          <p:cNvSpPr txBox="1">
            <a:spLocks noChangeArrowheads="1"/>
          </p:cNvSpPr>
          <p:nvPr/>
        </p:nvSpPr>
        <p:spPr bwMode="auto">
          <a:xfrm>
            <a:off x="1482447" y="2041015"/>
            <a:ext cx="2581531" cy="892530"/>
          </a:xfrm>
          <a:prstGeom prst="rect">
            <a:avLst/>
          </a:prstGeom>
          <a:noFill/>
          <a:ln w="9525">
            <a:noFill/>
            <a:miter lim="800000"/>
            <a:headEnd/>
            <a:tailEnd/>
          </a:ln>
        </p:spPr>
        <p:txBody>
          <a:bodyPr wrap="square" lIns="121899" tIns="60949" rIns="121899" bIns="60949">
            <a:spAutoFit/>
          </a:bodyPr>
          <a:lstStyle/>
          <a:p>
            <a:pPr algn="ctr"/>
            <a:r>
              <a:rPr lang="es-ES" b="1" dirty="0">
                <a:solidFill>
                  <a:srgbClr val="EF7A17"/>
                </a:solidFill>
                <a:latin typeface="Century Gothic" panose="020B0502020202020204" pitchFamily="34" charset="0"/>
              </a:rPr>
              <a:t>Fase 1</a:t>
            </a:r>
          </a:p>
          <a:p>
            <a:pPr algn="ctr"/>
            <a:r>
              <a:rPr lang="es-ES" sz="1600" i="1" dirty="0">
                <a:solidFill>
                  <a:srgbClr val="575756"/>
                </a:solidFill>
                <a:latin typeface="Century Gothic" panose="020B0502020202020204" pitchFamily="34" charset="0"/>
              </a:rPr>
              <a:t>Análisis profundo y proyección de marca </a:t>
            </a:r>
          </a:p>
        </p:txBody>
      </p:sp>
      <p:sp>
        <p:nvSpPr>
          <p:cNvPr id="9" name="Text Box 5">
            <a:extLst>
              <a:ext uri="{FF2B5EF4-FFF2-40B4-BE49-F238E27FC236}">
                <a16:creationId xmlns:a16="http://schemas.microsoft.com/office/drawing/2014/main" id="{2B09E1C4-27B1-7172-E4FA-97E148449AA3}"/>
              </a:ext>
            </a:extLst>
          </p:cNvPr>
          <p:cNvSpPr txBox="1">
            <a:spLocks noChangeArrowheads="1"/>
          </p:cNvSpPr>
          <p:nvPr/>
        </p:nvSpPr>
        <p:spPr bwMode="auto">
          <a:xfrm>
            <a:off x="1761821" y="3510456"/>
            <a:ext cx="1985839" cy="338532"/>
          </a:xfrm>
          <a:prstGeom prst="rect">
            <a:avLst/>
          </a:prstGeom>
          <a:noFill/>
          <a:ln w="9525">
            <a:noFill/>
            <a:miter lim="800000"/>
            <a:headEnd/>
            <a:tailEnd/>
          </a:ln>
        </p:spPr>
        <p:txBody>
          <a:bodyPr wrap="square" lIns="121899" tIns="60949" rIns="121899" bIns="60949">
            <a:spAutoFit/>
          </a:bodyPr>
          <a:lstStyle/>
          <a:p>
            <a:pPr algn="ctr"/>
            <a:r>
              <a:rPr lang="es-ES_tradnl" sz="1400" i="1" dirty="0">
                <a:latin typeface="Century Gothic" panose="020B0502020202020204" pitchFamily="34" charset="0"/>
                <a:ea typeface="MS PGothic" pitchFamily="34" charset="-128"/>
              </a:rPr>
              <a:t>Enfoque Cualitativo</a:t>
            </a:r>
            <a:endParaRPr lang="es-ES" sz="1400" i="1" dirty="0">
              <a:latin typeface="Century Gothic" panose="020B0502020202020204" pitchFamily="34" charset="0"/>
              <a:ea typeface="MS PGothic" pitchFamily="34" charset="-128"/>
            </a:endParaRPr>
          </a:p>
        </p:txBody>
      </p:sp>
      <p:sp>
        <p:nvSpPr>
          <p:cNvPr id="11" name="Text Box 5">
            <a:extLst>
              <a:ext uri="{FF2B5EF4-FFF2-40B4-BE49-F238E27FC236}">
                <a16:creationId xmlns:a16="http://schemas.microsoft.com/office/drawing/2014/main" id="{80224E41-E124-C298-6C2B-F39DE782CC8D}"/>
              </a:ext>
            </a:extLst>
          </p:cNvPr>
          <p:cNvSpPr txBox="1">
            <a:spLocks noChangeArrowheads="1"/>
          </p:cNvSpPr>
          <p:nvPr/>
        </p:nvSpPr>
        <p:spPr bwMode="auto">
          <a:xfrm>
            <a:off x="5795117" y="2051268"/>
            <a:ext cx="3773082" cy="892530"/>
          </a:xfrm>
          <a:prstGeom prst="rect">
            <a:avLst/>
          </a:prstGeom>
          <a:noFill/>
          <a:ln w="9525">
            <a:noFill/>
            <a:miter lim="800000"/>
            <a:headEnd/>
            <a:tailEnd/>
          </a:ln>
        </p:spPr>
        <p:txBody>
          <a:bodyPr wrap="square" lIns="121899" tIns="60949" rIns="121899" bIns="60949">
            <a:spAutoFit/>
          </a:bodyPr>
          <a:lstStyle/>
          <a:p>
            <a:pPr algn="ctr"/>
            <a:r>
              <a:rPr lang="es-ES" b="1" dirty="0">
                <a:solidFill>
                  <a:schemeClr val="bg1"/>
                </a:solidFill>
                <a:latin typeface="Century Gothic" panose="020B0502020202020204" pitchFamily="34" charset="0"/>
              </a:rPr>
              <a:t>Fase 2</a:t>
            </a:r>
          </a:p>
          <a:p>
            <a:pPr algn="ctr"/>
            <a:r>
              <a:rPr lang="es-ES" sz="1600" i="1" dirty="0">
                <a:solidFill>
                  <a:schemeClr val="bg1"/>
                </a:solidFill>
                <a:latin typeface="Century Gothic" panose="020B0502020202020204" pitchFamily="34" charset="0"/>
              </a:rPr>
              <a:t>Diagnóstico salud de marca + test atractividad nuevas extensiones</a:t>
            </a:r>
          </a:p>
        </p:txBody>
      </p:sp>
      <p:sp>
        <p:nvSpPr>
          <p:cNvPr id="12" name="Text Box 5">
            <a:extLst>
              <a:ext uri="{FF2B5EF4-FFF2-40B4-BE49-F238E27FC236}">
                <a16:creationId xmlns:a16="http://schemas.microsoft.com/office/drawing/2014/main" id="{C7419EE4-9281-5A30-7EB6-7225D4958D04}"/>
              </a:ext>
            </a:extLst>
          </p:cNvPr>
          <p:cNvSpPr txBox="1">
            <a:spLocks noChangeArrowheads="1"/>
          </p:cNvSpPr>
          <p:nvPr/>
        </p:nvSpPr>
        <p:spPr bwMode="auto">
          <a:xfrm>
            <a:off x="6322253" y="3510456"/>
            <a:ext cx="2715491" cy="338532"/>
          </a:xfrm>
          <a:prstGeom prst="rect">
            <a:avLst/>
          </a:prstGeom>
          <a:noFill/>
          <a:ln w="9525">
            <a:noFill/>
            <a:miter lim="800000"/>
            <a:headEnd/>
            <a:tailEnd/>
          </a:ln>
        </p:spPr>
        <p:txBody>
          <a:bodyPr wrap="square" lIns="121899" tIns="60949" rIns="121899" bIns="60949">
            <a:spAutoFit/>
          </a:bodyPr>
          <a:lstStyle/>
          <a:p>
            <a:pPr algn="ctr"/>
            <a:r>
              <a:rPr lang="es-ES_tradnl" sz="1400" i="1" dirty="0">
                <a:latin typeface="Century Gothic" panose="020B0502020202020204" pitchFamily="34" charset="0"/>
                <a:ea typeface="MS PGothic" pitchFamily="34" charset="-128"/>
              </a:rPr>
              <a:t>Enfoque Cuantitativo</a:t>
            </a:r>
            <a:endParaRPr lang="es-ES" sz="1400" i="1" dirty="0">
              <a:latin typeface="Century Gothic" panose="020B0502020202020204" pitchFamily="34" charset="0"/>
              <a:ea typeface="MS PGothic" pitchFamily="34" charset="-128"/>
            </a:endParaRPr>
          </a:p>
        </p:txBody>
      </p:sp>
      <p:sp>
        <p:nvSpPr>
          <p:cNvPr id="13" name="Text Box 4">
            <a:extLst>
              <a:ext uri="{FF2B5EF4-FFF2-40B4-BE49-F238E27FC236}">
                <a16:creationId xmlns:a16="http://schemas.microsoft.com/office/drawing/2014/main" id="{B96D100A-5D5F-EAB7-E676-F49A5DA460E1}"/>
              </a:ext>
            </a:extLst>
          </p:cNvPr>
          <p:cNvSpPr txBox="1">
            <a:spLocks noChangeArrowheads="1"/>
          </p:cNvSpPr>
          <p:nvPr/>
        </p:nvSpPr>
        <p:spPr bwMode="auto">
          <a:xfrm>
            <a:off x="5726509" y="4575774"/>
            <a:ext cx="3943961" cy="888754"/>
          </a:xfrm>
          <a:prstGeom prst="roundRect">
            <a:avLst/>
          </a:prstGeom>
          <a:noFill/>
          <a:ln>
            <a:noFill/>
          </a:ln>
          <a:effectLst/>
          <a:scene3d>
            <a:camera prst="orthographicFront">
              <a:rot lat="0" lon="0" rev="0"/>
            </a:camera>
            <a:lightRig rig="balanced" dir="t">
              <a:rot lat="0" lon="0" rev="8700000"/>
            </a:lightRig>
          </a:scene3d>
          <a:sp3d/>
        </p:spPr>
        <p:txBody>
          <a:bodyPr wrap="square">
            <a:spAutoFit/>
          </a:bodyPr>
          <a:lstStyle>
            <a:lvl1pPr marL="268288" indent="-268288"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marL="0" algn="just" eaLnBrk="1" hangingPunct="1">
              <a:lnSpc>
                <a:spcPct val="110000"/>
              </a:lnSpc>
              <a:buSzPct val="150000"/>
            </a:pPr>
            <a:r>
              <a:rPr lang="es-CO" sz="1400" dirty="0">
                <a:latin typeface="Century Gothic" panose="020B0502020202020204" pitchFamily="34" charset="0"/>
              </a:rPr>
              <a:t>Evaluando el </a:t>
            </a:r>
            <a:r>
              <a:rPr lang="es-CO" sz="1400" b="1" dirty="0">
                <a:latin typeface="Century Gothic" panose="020B0502020202020204" pitchFamily="34" charset="0"/>
              </a:rPr>
              <a:t>nivel de atractividad y encaje de las extensiones de marca </a:t>
            </a:r>
            <a:r>
              <a:rPr lang="es-CO" sz="1400" dirty="0">
                <a:latin typeface="Century Gothic" panose="020B0502020202020204" pitchFamily="34" charset="0"/>
              </a:rPr>
              <a:t>propuestas por La Santé.</a:t>
            </a:r>
            <a:endParaRPr lang="es-CO" sz="1200" b="1" i="1" dirty="0">
              <a:latin typeface="Century Gothic" panose="020B0502020202020204" pitchFamily="34" charset="0"/>
            </a:endParaRPr>
          </a:p>
        </p:txBody>
      </p:sp>
      <p:sp>
        <p:nvSpPr>
          <p:cNvPr id="14" name="Text Box 4">
            <a:extLst>
              <a:ext uri="{FF2B5EF4-FFF2-40B4-BE49-F238E27FC236}">
                <a16:creationId xmlns:a16="http://schemas.microsoft.com/office/drawing/2014/main" id="{F2073DF2-FA8A-38DF-C20A-82D0D103BBF5}"/>
              </a:ext>
            </a:extLst>
          </p:cNvPr>
          <p:cNvSpPr txBox="1">
            <a:spLocks noChangeArrowheads="1"/>
          </p:cNvSpPr>
          <p:nvPr/>
        </p:nvSpPr>
        <p:spPr bwMode="auto">
          <a:xfrm>
            <a:off x="5726509" y="3962342"/>
            <a:ext cx="3943961" cy="626555"/>
          </a:xfrm>
          <a:prstGeom prst="roundRect">
            <a:avLst/>
          </a:prstGeom>
          <a:noFill/>
          <a:ln>
            <a:noFill/>
          </a:ln>
          <a:effectLst/>
          <a:scene3d>
            <a:camera prst="orthographicFront">
              <a:rot lat="0" lon="0" rev="0"/>
            </a:camera>
            <a:lightRig rig="balanced" dir="t">
              <a:rot lat="0" lon="0" rev="8700000"/>
            </a:lightRig>
          </a:scene3d>
          <a:sp3d/>
        </p:spPr>
        <p:txBody>
          <a:bodyPr wrap="square">
            <a:spAutoFit/>
          </a:bodyPr>
          <a:lstStyle>
            <a:lvl1pPr marL="268288" indent="-268288"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marL="0" algn="just" eaLnBrk="1" hangingPunct="1">
              <a:lnSpc>
                <a:spcPct val="110000"/>
              </a:lnSpc>
              <a:buSzPct val="150000"/>
            </a:pPr>
            <a:r>
              <a:rPr lang="es-CO" sz="1400" dirty="0">
                <a:latin typeface="Century Gothic" panose="020B0502020202020204" pitchFamily="34" charset="0"/>
              </a:rPr>
              <a:t>Definiendo el desempeño de La Santé en los </a:t>
            </a:r>
            <a:r>
              <a:rPr lang="es-CO" sz="1400" b="1" dirty="0">
                <a:latin typeface="Century Gothic" panose="020B0502020202020204" pitchFamily="34" charset="0"/>
              </a:rPr>
              <a:t>pilares de salud de marca.</a:t>
            </a:r>
            <a:endParaRPr lang="es-CO" sz="1200" b="1" i="1" dirty="0">
              <a:latin typeface="Century Gothic" panose="020B0502020202020204" pitchFamily="34" charset="0"/>
            </a:endParaRPr>
          </a:p>
        </p:txBody>
      </p:sp>
      <p:sp>
        <p:nvSpPr>
          <p:cNvPr id="15" name="Flecha: a la derecha 19">
            <a:extLst>
              <a:ext uri="{FF2B5EF4-FFF2-40B4-BE49-F238E27FC236}">
                <a16:creationId xmlns:a16="http://schemas.microsoft.com/office/drawing/2014/main" id="{FEA58AEE-26EB-0C60-C490-26B8D71CBE48}"/>
              </a:ext>
            </a:extLst>
          </p:cNvPr>
          <p:cNvSpPr/>
          <p:nvPr/>
        </p:nvSpPr>
        <p:spPr>
          <a:xfrm>
            <a:off x="4627393" y="2214800"/>
            <a:ext cx="642000" cy="498764"/>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600">
              <a:latin typeface="Century Gothic" panose="020B0502020202020204" pitchFamily="34" charset="0"/>
            </a:endParaRPr>
          </a:p>
        </p:txBody>
      </p:sp>
      <p:sp>
        <p:nvSpPr>
          <p:cNvPr id="16" name="Text Box 5">
            <a:extLst>
              <a:ext uri="{FF2B5EF4-FFF2-40B4-BE49-F238E27FC236}">
                <a16:creationId xmlns:a16="http://schemas.microsoft.com/office/drawing/2014/main" id="{4E174C62-A41C-C881-C1DA-C62F7E4481EA}"/>
              </a:ext>
            </a:extLst>
          </p:cNvPr>
          <p:cNvSpPr txBox="1">
            <a:spLocks noChangeArrowheads="1"/>
          </p:cNvSpPr>
          <p:nvPr/>
        </p:nvSpPr>
        <p:spPr bwMode="auto">
          <a:xfrm>
            <a:off x="193968" y="5802648"/>
            <a:ext cx="1526793" cy="553976"/>
          </a:xfrm>
          <a:prstGeom prst="rect">
            <a:avLst/>
          </a:prstGeom>
          <a:noFill/>
          <a:ln w="9525">
            <a:noFill/>
            <a:miter lim="800000"/>
            <a:headEnd/>
            <a:tailEnd/>
          </a:ln>
        </p:spPr>
        <p:txBody>
          <a:bodyPr wrap="square" lIns="121899" tIns="60949" rIns="121899" bIns="60949">
            <a:spAutoFit/>
          </a:bodyPr>
          <a:lstStyle/>
          <a:p>
            <a:r>
              <a:rPr lang="es-ES" sz="1400" b="1" dirty="0">
                <a:latin typeface="Century Gothic" panose="020B0502020202020204" pitchFamily="34" charset="0"/>
              </a:rPr>
              <a:t>Segmentos</a:t>
            </a:r>
          </a:p>
          <a:p>
            <a:r>
              <a:rPr lang="es-ES" sz="1400" b="1" dirty="0">
                <a:latin typeface="Century Gothic" panose="020B0502020202020204" pitchFamily="34" charset="0"/>
              </a:rPr>
              <a:t>Abordados</a:t>
            </a:r>
          </a:p>
        </p:txBody>
      </p:sp>
      <p:sp>
        <p:nvSpPr>
          <p:cNvPr id="17" name="Text Box 5">
            <a:extLst>
              <a:ext uri="{FF2B5EF4-FFF2-40B4-BE49-F238E27FC236}">
                <a16:creationId xmlns:a16="http://schemas.microsoft.com/office/drawing/2014/main" id="{FA08A1E9-2F73-B823-203B-8525017CCA08}"/>
              </a:ext>
            </a:extLst>
          </p:cNvPr>
          <p:cNvSpPr txBox="1">
            <a:spLocks noChangeArrowheads="1"/>
          </p:cNvSpPr>
          <p:nvPr/>
        </p:nvSpPr>
        <p:spPr bwMode="auto">
          <a:xfrm>
            <a:off x="1630193" y="5828359"/>
            <a:ext cx="2296737" cy="492420"/>
          </a:xfrm>
          <a:prstGeom prst="rect">
            <a:avLst/>
          </a:prstGeom>
          <a:noFill/>
          <a:ln w="9525">
            <a:noFill/>
            <a:miter lim="800000"/>
            <a:headEnd/>
            <a:tailEnd/>
          </a:ln>
        </p:spPr>
        <p:txBody>
          <a:bodyPr wrap="square" lIns="121899" tIns="60949" rIns="121899" bIns="60949">
            <a:spAutoFit/>
          </a:bodyPr>
          <a:lstStyle/>
          <a:p>
            <a:pPr algn="ctr"/>
            <a:r>
              <a:rPr lang="es-ES" sz="1200" i="1" dirty="0">
                <a:latin typeface="Century Gothic" panose="020B0502020202020204" pitchFamily="34" charset="0"/>
              </a:rPr>
              <a:t>Consumidor final</a:t>
            </a:r>
          </a:p>
          <a:p>
            <a:pPr algn="ctr"/>
            <a:r>
              <a:rPr lang="es-ES" sz="1200" i="1" dirty="0">
                <a:latin typeface="Century Gothic" panose="020B0502020202020204" pitchFamily="34" charset="0"/>
              </a:rPr>
              <a:t>Dependientes farmacias</a:t>
            </a:r>
          </a:p>
        </p:txBody>
      </p:sp>
      <p:sp>
        <p:nvSpPr>
          <p:cNvPr id="18" name="Text Box 5">
            <a:extLst>
              <a:ext uri="{FF2B5EF4-FFF2-40B4-BE49-F238E27FC236}">
                <a16:creationId xmlns:a16="http://schemas.microsoft.com/office/drawing/2014/main" id="{F7475160-66EA-2AD7-1D70-F08CAA591F5F}"/>
              </a:ext>
            </a:extLst>
          </p:cNvPr>
          <p:cNvSpPr txBox="1">
            <a:spLocks noChangeArrowheads="1"/>
          </p:cNvSpPr>
          <p:nvPr/>
        </p:nvSpPr>
        <p:spPr bwMode="auto">
          <a:xfrm>
            <a:off x="6533290" y="5828359"/>
            <a:ext cx="2296737" cy="492420"/>
          </a:xfrm>
          <a:prstGeom prst="rect">
            <a:avLst/>
          </a:prstGeom>
          <a:noFill/>
          <a:ln w="9525">
            <a:noFill/>
            <a:miter lim="800000"/>
            <a:headEnd/>
            <a:tailEnd/>
          </a:ln>
        </p:spPr>
        <p:txBody>
          <a:bodyPr wrap="square" lIns="121899" tIns="60949" rIns="121899" bIns="60949">
            <a:spAutoFit/>
          </a:bodyPr>
          <a:lstStyle/>
          <a:p>
            <a:pPr algn="ctr"/>
            <a:r>
              <a:rPr lang="es-ES" sz="1200" i="1" dirty="0">
                <a:latin typeface="Century Gothic" panose="020B0502020202020204" pitchFamily="34" charset="0"/>
              </a:rPr>
              <a:t>Consumidor final</a:t>
            </a:r>
          </a:p>
          <a:p>
            <a:pPr algn="ctr"/>
            <a:r>
              <a:rPr lang="es-ES" sz="1200" i="1" dirty="0">
                <a:latin typeface="Century Gothic" panose="020B0502020202020204" pitchFamily="34" charset="0"/>
              </a:rPr>
              <a:t>Dependientes farmacias</a:t>
            </a:r>
          </a:p>
        </p:txBody>
      </p:sp>
    </p:spTree>
    <p:extLst>
      <p:ext uri="{BB962C8B-B14F-4D97-AF65-F5344CB8AC3E}">
        <p14:creationId xmlns:p14="http://schemas.microsoft.com/office/powerpoint/2010/main" val="27083693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3841E5-25C8-89AD-6808-8292394827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1A741D2E-2689-79E1-42AB-5B9CF57146E1}"/>
              </a:ext>
            </a:extLst>
          </p:cNvPr>
          <p:cNvSpPr txBox="1"/>
          <p:nvPr/>
        </p:nvSpPr>
        <p:spPr>
          <a:xfrm>
            <a:off x="12006" y="6352511"/>
            <a:ext cx="11703061"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24g. </a:t>
            </a:r>
            <a:r>
              <a:rPr kumimoji="0" lang="es-ES"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¿Cuál es su principal motivo para recomendar a La </a:t>
            </a:r>
            <a:r>
              <a:rPr kumimoji="0" lang="es-ES"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ES"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24f. </a:t>
            </a:r>
            <a:r>
              <a:rPr kumimoji="0" lang="es-ES"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¿Qué le faltaría para que su recomendación de La </a:t>
            </a:r>
            <a:r>
              <a:rPr kumimoji="0" lang="es-ES"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ES"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sea de 9 o 10?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24e. </a:t>
            </a:r>
            <a:r>
              <a:rPr kumimoji="0" lang="es-ES"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¿Por qué califica con____ su recomendación de La </a:t>
            </a:r>
            <a:r>
              <a:rPr kumimoji="0" lang="es-ES"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ES"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p:txBody>
      </p:sp>
      <p:pic>
        <p:nvPicPr>
          <p:cNvPr id="6" name="Imagen 5">
            <a:extLst>
              <a:ext uri="{FF2B5EF4-FFF2-40B4-BE49-F238E27FC236}">
                <a16:creationId xmlns:a16="http://schemas.microsoft.com/office/drawing/2014/main" id="{213721EC-6D6C-9CC4-B90C-C8A62C13AB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483" y="1273764"/>
            <a:ext cx="502386" cy="502386"/>
          </a:xfrm>
          <a:prstGeom prst="rect">
            <a:avLst/>
          </a:prstGeom>
        </p:spPr>
      </p:pic>
      <p:sp>
        <p:nvSpPr>
          <p:cNvPr id="7" name="CuadroTexto 6">
            <a:extLst>
              <a:ext uri="{FF2B5EF4-FFF2-40B4-BE49-F238E27FC236}">
                <a16:creationId xmlns:a16="http://schemas.microsoft.com/office/drawing/2014/main" id="{FA459889-4AB1-362E-81A7-B0FB849831AE}"/>
              </a:ext>
            </a:extLst>
          </p:cNvPr>
          <p:cNvSpPr txBox="1"/>
          <p:nvPr/>
        </p:nvSpPr>
        <p:spPr>
          <a:xfrm>
            <a:off x="886869" y="1355680"/>
            <a:ext cx="208912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600" b="1" i="0" u="none" strike="noStrike" kern="1200" cap="none" spc="0" normalizeH="0" baseline="0" noProof="0" dirty="0">
                <a:ln>
                  <a:noFill/>
                </a:ln>
                <a:solidFill>
                  <a:srgbClr val="1A3474"/>
                </a:solidFill>
                <a:effectLst/>
                <a:uLnTx/>
                <a:uFillTx/>
                <a:latin typeface="Century Gothic" panose="020B0502020202020204" pitchFamily="34" charset="0"/>
                <a:ea typeface="+mn-ea"/>
                <a:cs typeface="+mn-cs"/>
              </a:rPr>
              <a:t>Promotores (9-10)</a:t>
            </a:r>
          </a:p>
        </p:txBody>
      </p:sp>
      <p:sp>
        <p:nvSpPr>
          <p:cNvPr id="8" name="Rectángulo 7">
            <a:extLst>
              <a:ext uri="{FF2B5EF4-FFF2-40B4-BE49-F238E27FC236}">
                <a16:creationId xmlns:a16="http://schemas.microsoft.com/office/drawing/2014/main" id="{1C68AFA4-6354-A4BD-37D2-72EEBD190310}"/>
              </a:ext>
            </a:extLst>
          </p:cNvPr>
          <p:cNvSpPr/>
          <p:nvPr/>
        </p:nvSpPr>
        <p:spPr>
          <a:xfrm>
            <a:off x="3131762" y="5532445"/>
            <a:ext cx="947765"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100</a:t>
            </a:r>
          </a:p>
        </p:txBody>
      </p:sp>
      <p:graphicFrame>
        <p:nvGraphicFramePr>
          <p:cNvPr id="9" name="Tabla 8">
            <a:extLst>
              <a:ext uri="{FF2B5EF4-FFF2-40B4-BE49-F238E27FC236}">
                <a16:creationId xmlns:a16="http://schemas.microsoft.com/office/drawing/2014/main" id="{3CE3A4D7-E454-1E9D-99C9-35FDB97B170C}"/>
              </a:ext>
            </a:extLst>
          </p:cNvPr>
          <p:cNvGraphicFramePr>
            <a:graphicFrameLocks noGrp="1"/>
          </p:cNvGraphicFramePr>
          <p:nvPr/>
        </p:nvGraphicFramePr>
        <p:xfrm>
          <a:off x="384483" y="5485042"/>
          <a:ext cx="1832336" cy="39624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0000"/>
                    </a:ext>
                  </a:extLst>
                </a:gridCol>
                <a:gridCol w="506456">
                  <a:extLst>
                    <a:ext uri="{9D8B030D-6E8A-4147-A177-3AD203B41FA5}">
                      <a16:colId xmlns:a16="http://schemas.microsoft.com/office/drawing/2014/main" val="20001"/>
                    </a:ext>
                  </a:extLst>
                </a:gridCol>
              </a:tblGrid>
              <a:tr h="0">
                <a:tc>
                  <a:txBody>
                    <a:bodyPr/>
                    <a:lstStyle/>
                    <a:p>
                      <a:pPr algn="ctr"/>
                      <a:r>
                        <a:rPr lang="es-CO" sz="1000" b="1" dirty="0">
                          <a:solidFill>
                            <a:schemeClr val="tx1"/>
                          </a:solidFill>
                          <a:latin typeface="Century Gothic" panose="020B0502020202020204" pitchFamily="34" charset="0"/>
                        </a:rPr>
                        <a:t>Promedio menciones</a:t>
                      </a:r>
                      <a:endParaRPr lang="es-CO" sz="10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50" b="0" i="0" u="none" strike="noStrike" dirty="0">
                          <a:solidFill>
                            <a:srgbClr val="000000"/>
                          </a:solidFill>
                          <a:effectLst/>
                          <a:latin typeface="Century Gothic" panose="020B0502020202020204" pitchFamily="34" charset="0"/>
                        </a:rPr>
                        <a:t>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0" name="Tabla 9">
            <a:extLst>
              <a:ext uri="{FF2B5EF4-FFF2-40B4-BE49-F238E27FC236}">
                <a16:creationId xmlns:a16="http://schemas.microsoft.com/office/drawing/2014/main" id="{E2C945BF-3DA4-9347-7BC5-0121FEFC750E}"/>
              </a:ext>
            </a:extLst>
          </p:cNvPr>
          <p:cNvGraphicFramePr>
            <a:graphicFrameLocks noGrp="1"/>
          </p:cNvGraphicFramePr>
          <p:nvPr/>
        </p:nvGraphicFramePr>
        <p:xfrm>
          <a:off x="4721534" y="1764252"/>
          <a:ext cx="3451794" cy="3638881"/>
        </p:xfrm>
        <a:graphic>
          <a:graphicData uri="http://schemas.openxmlformats.org/drawingml/2006/table">
            <a:tbl>
              <a:tblPr>
                <a:tableStyleId>{2D5ABB26-0587-4C30-8999-92F81FD0307C}</a:tableStyleId>
              </a:tblPr>
              <a:tblGrid>
                <a:gridCol w="2871311">
                  <a:extLst>
                    <a:ext uri="{9D8B030D-6E8A-4147-A177-3AD203B41FA5}">
                      <a16:colId xmlns:a16="http://schemas.microsoft.com/office/drawing/2014/main" val="20000"/>
                    </a:ext>
                  </a:extLst>
                </a:gridCol>
                <a:gridCol w="580483">
                  <a:extLst>
                    <a:ext uri="{9D8B030D-6E8A-4147-A177-3AD203B41FA5}">
                      <a16:colId xmlns:a16="http://schemas.microsoft.com/office/drawing/2014/main" val="20001"/>
                    </a:ext>
                  </a:extLst>
                </a:gridCol>
              </a:tblGrid>
              <a:tr h="417916">
                <a:tc>
                  <a:txBody>
                    <a:bodyPr/>
                    <a:lstStyle/>
                    <a:p>
                      <a:pPr algn="l" fontAlgn="b">
                        <a:buNone/>
                      </a:pPr>
                      <a:r>
                        <a:rPr lang="es-CO" sz="1100" b="0" i="0" u="none" strike="noStrike" dirty="0">
                          <a:solidFill>
                            <a:srgbClr val="000000"/>
                          </a:solidFill>
                          <a:effectLst/>
                          <a:latin typeface="Century Gothic" panose="020B0502020202020204" pitchFamily="34" charset="0"/>
                        </a:rPr>
                        <a:t>Mejores resultados al consumir sus productos</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17%</a:t>
                      </a:r>
                    </a:p>
                  </a:txBody>
                  <a:tcPr marL="9525" marR="9525" marT="9525" marB="0" anchor="ctr">
                    <a:noFill/>
                  </a:tcPr>
                </a:tc>
                <a:extLst>
                  <a:ext uri="{0D108BD9-81ED-4DB2-BD59-A6C34878D82A}">
                    <a16:rowId xmlns:a16="http://schemas.microsoft.com/office/drawing/2014/main" val="10000"/>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Precios más asequibles</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noFill/>
                  </a:tcPr>
                </a:tc>
                <a:extLst>
                  <a:ext uri="{0D108BD9-81ED-4DB2-BD59-A6C34878D82A}">
                    <a16:rowId xmlns:a16="http://schemas.microsoft.com/office/drawing/2014/main" val="3528767974"/>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Mejor publicidad</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noFill/>
                  </a:tcPr>
                </a:tc>
                <a:extLst>
                  <a:ext uri="{0D108BD9-81ED-4DB2-BD59-A6C34878D82A}">
                    <a16:rowId xmlns:a16="http://schemas.microsoft.com/office/drawing/2014/main" val="696821903"/>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Ampliar variedad de productos</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noFill/>
                  </a:tcPr>
                </a:tc>
                <a:extLst>
                  <a:ext uri="{0D108BD9-81ED-4DB2-BD59-A6C34878D82A}">
                    <a16:rowId xmlns:a16="http://schemas.microsoft.com/office/drawing/2014/main" val="3273131508"/>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Generar más confianza</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noFill/>
                  </a:tcPr>
                </a:tc>
                <a:extLst>
                  <a:ext uri="{0D108BD9-81ED-4DB2-BD59-A6C34878D82A}">
                    <a16:rowId xmlns:a16="http://schemas.microsoft.com/office/drawing/2014/main" val="1416783734"/>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Facilidad para conseguirlos</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noFill/>
                  </a:tcPr>
                </a:tc>
                <a:extLst>
                  <a:ext uri="{0D108BD9-81ED-4DB2-BD59-A6C34878D82A}">
                    <a16:rowId xmlns:a16="http://schemas.microsoft.com/office/drawing/2014/main" val="2179985489"/>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Mejorar canales de venta</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a:t>
                      </a:r>
                    </a:p>
                  </a:txBody>
                  <a:tcPr marL="9525" marR="9525" marT="9525" marB="0" anchor="ctr">
                    <a:noFill/>
                  </a:tcPr>
                </a:tc>
                <a:extLst>
                  <a:ext uri="{0D108BD9-81ED-4DB2-BD59-A6C34878D82A}">
                    <a16:rowId xmlns:a16="http://schemas.microsoft.com/office/drawing/2014/main" val="1907069343"/>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Más promociones/descuentos</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a:t>
                      </a:r>
                    </a:p>
                  </a:txBody>
                  <a:tcPr marL="9525" marR="9525" marT="9525" marB="0" anchor="ctr">
                    <a:noFill/>
                  </a:tcPr>
                </a:tc>
                <a:extLst>
                  <a:ext uri="{0D108BD9-81ED-4DB2-BD59-A6C34878D82A}">
                    <a16:rowId xmlns:a16="http://schemas.microsoft.com/office/drawing/2014/main" val="307948122"/>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Aumentar disponibilidad de productos</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7%</a:t>
                      </a:r>
                    </a:p>
                  </a:txBody>
                  <a:tcPr marL="9525" marR="9525" marT="9525" marB="0" anchor="ctr">
                    <a:noFill/>
                  </a:tcPr>
                </a:tc>
                <a:extLst>
                  <a:ext uri="{0D108BD9-81ED-4DB2-BD59-A6C34878D82A}">
                    <a16:rowId xmlns:a16="http://schemas.microsoft.com/office/drawing/2014/main" val="3830501370"/>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Menos efectos secundarios</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noFill/>
                  </a:tcPr>
                </a:tc>
                <a:extLst>
                  <a:ext uri="{0D108BD9-81ED-4DB2-BD59-A6C34878D82A}">
                    <a16:rowId xmlns:a16="http://schemas.microsoft.com/office/drawing/2014/main" val="10005"/>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Mayor información general</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noFill/>
                  </a:tcPr>
                </a:tc>
                <a:extLst>
                  <a:ext uri="{0D108BD9-81ED-4DB2-BD59-A6C34878D82A}">
                    <a16:rowId xmlns:a16="http://schemas.microsoft.com/office/drawing/2014/main" val="10006"/>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Mayor desarrollo biotecnológico</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a:t>
                      </a:r>
                    </a:p>
                  </a:txBody>
                  <a:tcPr marL="9525" marR="9525" marT="9525" marB="0" anchor="ctr">
                    <a:noFill/>
                  </a:tcPr>
                </a:tc>
                <a:extLst>
                  <a:ext uri="{0D108BD9-81ED-4DB2-BD59-A6C34878D82A}">
                    <a16:rowId xmlns:a16="http://schemas.microsoft.com/office/drawing/2014/main" val="10007"/>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Mejor calidad</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3%</a:t>
                      </a:r>
                    </a:p>
                  </a:txBody>
                  <a:tcPr marL="9525" marR="9525" marT="9525" marB="0" anchor="ctr">
                    <a:noFill/>
                  </a:tcPr>
                </a:tc>
                <a:extLst>
                  <a:ext uri="{0D108BD9-81ED-4DB2-BD59-A6C34878D82A}">
                    <a16:rowId xmlns:a16="http://schemas.microsoft.com/office/drawing/2014/main" val="10008"/>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Más profesionalismo</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noFill/>
                  </a:tcPr>
                </a:tc>
                <a:extLst>
                  <a:ext uri="{0D108BD9-81ED-4DB2-BD59-A6C34878D82A}">
                    <a16:rowId xmlns:a16="http://schemas.microsoft.com/office/drawing/2014/main" val="10009"/>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Mejorar los empaques/ presentación</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noFill/>
                  </a:tcPr>
                </a:tc>
                <a:extLst>
                  <a:ext uri="{0D108BD9-81ED-4DB2-BD59-A6C34878D82A}">
                    <a16:rowId xmlns:a16="http://schemas.microsoft.com/office/drawing/2014/main" val="10001"/>
                  </a:ext>
                </a:extLst>
              </a:tr>
              <a:tr h="214731">
                <a:tc>
                  <a:txBody>
                    <a:bodyPr/>
                    <a:lstStyle/>
                    <a:p>
                      <a:pPr algn="l" fontAlgn="b">
                        <a:buNone/>
                      </a:pPr>
                      <a:r>
                        <a:rPr lang="es-CO" sz="1100" b="0" i="0" u="none" strike="noStrike">
                          <a:solidFill>
                            <a:srgbClr val="000000"/>
                          </a:solidFill>
                          <a:effectLst/>
                          <a:latin typeface="Century Gothic" panose="020B0502020202020204" pitchFamily="34" charset="0"/>
                        </a:rPr>
                        <a:t>No responde</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noFill/>
                  </a:tcPr>
                </a:tc>
                <a:extLst>
                  <a:ext uri="{0D108BD9-81ED-4DB2-BD59-A6C34878D82A}">
                    <a16:rowId xmlns:a16="http://schemas.microsoft.com/office/drawing/2014/main" val="10002"/>
                  </a:ext>
                </a:extLst>
              </a:tr>
            </a:tbl>
          </a:graphicData>
        </a:graphic>
      </p:graphicFrame>
      <p:pic>
        <p:nvPicPr>
          <p:cNvPr id="11" name="Imagen 10">
            <a:extLst>
              <a:ext uri="{FF2B5EF4-FFF2-40B4-BE49-F238E27FC236}">
                <a16:creationId xmlns:a16="http://schemas.microsoft.com/office/drawing/2014/main" id="{4A437734-1B6B-4DB9-E7F3-58E09695DE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1534" y="1044243"/>
            <a:ext cx="518078" cy="518078"/>
          </a:xfrm>
          <a:prstGeom prst="rect">
            <a:avLst/>
          </a:prstGeom>
        </p:spPr>
      </p:pic>
      <p:sp>
        <p:nvSpPr>
          <p:cNvPr id="12" name="CuadroTexto 11">
            <a:extLst>
              <a:ext uri="{FF2B5EF4-FFF2-40B4-BE49-F238E27FC236}">
                <a16:creationId xmlns:a16="http://schemas.microsoft.com/office/drawing/2014/main" id="{FA1E3CA2-AC1C-3886-DDA7-83CF0F9D132A}"/>
              </a:ext>
            </a:extLst>
          </p:cNvPr>
          <p:cNvSpPr txBox="1"/>
          <p:nvPr/>
        </p:nvSpPr>
        <p:spPr>
          <a:xfrm>
            <a:off x="5239612" y="1134005"/>
            <a:ext cx="27632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600" b="1"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Indecisos (7-8) ¿Qué hay que hacer?</a:t>
            </a:r>
          </a:p>
        </p:txBody>
      </p:sp>
      <p:graphicFrame>
        <p:nvGraphicFramePr>
          <p:cNvPr id="13" name="Tabla 12">
            <a:extLst>
              <a:ext uri="{FF2B5EF4-FFF2-40B4-BE49-F238E27FC236}">
                <a16:creationId xmlns:a16="http://schemas.microsoft.com/office/drawing/2014/main" id="{FBAA4B15-4ADA-279D-CD01-B766DD544546}"/>
              </a:ext>
            </a:extLst>
          </p:cNvPr>
          <p:cNvGraphicFramePr>
            <a:graphicFrameLocks noGrp="1"/>
          </p:cNvGraphicFramePr>
          <p:nvPr/>
        </p:nvGraphicFramePr>
        <p:xfrm>
          <a:off x="4615095" y="5538879"/>
          <a:ext cx="1832336" cy="39624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0000"/>
                    </a:ext>
                  </a:extLst>
                </a:gridCol>
                <a:gridCol w="506456">
                  <a:extLst>
                    <a:ext uri="{9D8B030D-6E8A-4147-A177-3AD203B41FA5}">
                      <a16:colId xmlns:a16="http://schemas.microsoft.com/office/drawing/2014/main" val="20001"/>
                    </a:ext>
                  </a:extLst>
                </a:gridCol>
              </a:tblGrid>
              <a:tr h="0">
                <a:tc>
                  <a:txBody>
                    <a:bodyPr/>
                    <a:lstStyle/>
                    <a:p>
                      <a:pPr algn="ctr"/>
                      <a:r>
                        <a:rPr lang="es-CO" sz="1000" b="1" dirty="0">
                          <a:solidFill>
                            <a:schemeClr val="tx1"/>
                          </a:solidFill>
                          <a:latin typeface="Century Gothic" panose="020B0502020202020204" pitchFamily="34" charset="0"/>
                        </a:rPr>
                        <a:t>Promedio menciones</a:t>
                      </a:r>
                      <a:endParaRPr lang="es-CO" sz="10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5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4" name="Tabla 13">
            <a:extLst>
              <a:ext uri="{FF2B5EF4-FFF2-40B4-BE49-F238E27FC236}">
                <a16:creationId xmlns:a16="http://schemas.microsoft.com/office/drawing/2014/main" id="{EFCF8883-4287-0278-DC87-531A39364397}"/>
              </a:ext>
            </a:extLst>
          </p:cNvPr>
          <p:cNvGraphicFramePr>
            <a:graphicFrameLocks noGrp="1"/>
          </p:cNvGraphicFramePr>
          <p:nvPr/>
        </p:nvGraphicFramePr>
        <p:xfrm>
          <a:off x="8487889" y="1985928"/>
          <a:ext cx="3427445" cy="1678650"/>
        </p:xfrm>
        <a:graphic>
          <a:graphicData uri="http://schemas.openxmlformats.org/drawingml/2006/table">
            <a:tbl>
              <a:tblPr>
                <a:tableStyleId>{2D5ABB26-0587-4C30-8999-92F81FD0307C}</a:tableStyleId>
              </a:tblPr>
              <a:tblGrid>
                <a:gridCol w="2851057">
                  <a:extLst>
                    <a:ext uri="{9D8B030D-6E8A-4147-A177-3AD203B41FA5}">
                      <a16:colId xmlns:a16="http://schemas.microsoft.com/office/drawing/2014/main" val="20000"/>
                    </a:ext>
                  </a:extLst>
                </a:gridCol>
                <a:gridCol w="576388">
                  <a:extLst>
                    <a:ext uri="{9D8B030D-6E8A-4147-A177-3AD203B41FA5}">
                      <a16:colId xmlns:a16="http://schemas.microsoft.com/office/drawing/2014/main" val="20001"/>
                    </a:ext>
                  </a:extLst>
                </a:gridCol>
              </a:tblGrid>
              <a:tr h="251954">
                <a:tc gridSpan="2">
                  <a:txBody>
                    <a:bodyPr/>
                    <a:lstStyle/>
                    <a:p>
                      <a:pPr algn="ctr" fontAlgn="b"/>
                      <a:r>
                        <a:rPr lang="es-ES" sz="1100" b="1" i="0" u="none" strike="noStrike" dirty="0">
                          <a:solidFill>
                            <a:srgbClr val="000000"/>
                          </a:solidFill>
                          <a:effectLst/>
                          <a:latin typeface="Century Gothic" panose="020B0502020202020204" pitchFamily="34" charset="0"/>
                        </a:rPr>
                        <a:t>RAZONES EN # ABSOLUTOS</a:t>
                      </a:r>
                    </a:p>
                  </a:txBody>
                  <a:tcPr marL="9525" marR="9525" marT="9525" marB="0" anchor="ctr">
                    <a:solidFill>
                      <a:schemeClr val="bg1">
                        <a:lumMod val="65000"/>
                      </a:schemeClr>
                    </a:solidFill>
                  </a:tcPr>
                </a:tc>
                <a:tc hMerge="1">
                  <a:txBody>
                    <a:bodyPr/>
                    <a:lstStyle/>
                    <a:p>
                      <a:pPr algn="ctr" fontAlgn="b"/>
                      <a:endParaRPr lang="es-CO" sz="1100" b="1" i="0" u="none" strike="noStrike" dirty="0">
                        <a:solidFill>
                          <a:srgbClr val="000000"/>
                        </a:solidFill>
                        <a:effectLst/>
                        <a:latin typeface="Calibri" panose="020F0502020204030204" pitchFamily="34" charset="0"/>
                      </a:endParaRPr>
                    </a:p>
                  </a:txBody>
                  <a:tcPr marL="9525" marR="9525" marT="9525" marB="0" anchor="ctr">
                    <a:solidFill>
                      <a:schemeClr val="bg1">
                        <a:lumMod val="65000"/>
                      </a:schemeClr>
                    </a:solidFill>
                  </a:tcPr>
                </a:tc>
                <a:extLst>
                  <a:ext uri="{0D108BD9-81ED-4DB2-BD59-A6C34878D82A}">
                    <a16:rowId xmlns:a16="http://schemas.microsoft.com/office/drawing/2014/main" val="10001"/>
                  </a:ext>
                </a:extLst>
              </a:tr>
              <a:tr h="251954">
                <a:tc>
                  <a:txBody>
                    <a:bodyPr/>
                    <a:lstStyle/>
                    <a:p>
                      <a:pPr algn="l" fontAlgn="b">
                        <a:buNone/>
                      </a:pPr>
                      <a:r>
                        <a:rPr lang="es-CO" sz="1100" b="0" i="0" u="none" strike="noStrike" dirty="0">
                          <a:solidFill>
                            <a:srgbClr val="000000"/>
                          </a:solidFill>
                          <a:effectLst/>
                          <a:latin typeface="Century Gothic" panose="020B0502020202020204" pitchFamily="34" charset="0"/>
                        </a:rPr>
                        <a:t>La calidad de marca no es buena</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noFill/>
                  </a:tcPr>
                </a:tc>
                <a:extLst>
                  <a:ext uri="{0D108BD9-81ED-4DB2-BD59-A6C34878D82A}">
                    <a16:rowId xmlns:a16="http://schemas.microsoft.com/office/drawing/2014/main" val="10000"/>
                  </a:ext>
                </a:extLst>
              </a:tr>
              <a:tr h="251954">
                <a:tc>
                  <a:txBody>
                    <a:bodyPr/>
                    <a:lstStyle/>
                    <a:p>
                      <a:pPr algn="l" fontAlgn="b">
                        <a:buNone/>
                      </a:pPr>
                      <a:r>
                        <a:rPr lang="es-CO" sz="1100" b="0" i="0" u="none" strike="noStrike">
                          <a:solidFill>
                            <a:srgbClr val="000000"/>
                          </a:solidFill>
                          <a:effectLst/>
                          <a:latin typeface="Century Gothic" panose="020B0502020202020204" pitchFamily="34" charset="0"/>
                        </a:rPr>
                        <a:t>No hay garantía de su calidad</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a:t>
                      </a:r>
                    </a:p>
                  </a:txBody>
                  <a:tcPr marL="9525" marR="9525" marT="9525" marB="0" anchor="ctr">
                    <a:noFill/>
                  </a:tcPr>
                </a:tc>
                <a:extLst>
                  <a:ext uri="{0D108BD9-81ED-4DB2-BD59-A6C34878D82A}">
                    <a16:rowId xmlns:a16="http://schemas.microsoft.com/office/drawing/2014/main" val="10002"/>
                  </a:ext>
                </a:extLst>
              </a:tr>
              <a:tr h="418880">
                <a:tc>
                  <a:txBody>
                    <a:bodyPr/>
                    <a:lstStyle/>
                    <a:p>
                      <a:pPr algn="l" fontAlgn="b">
                        <a:buNone/>
                      </a:pPr>
                      <a:r>
                        <a:rPr lang="es-CO" sz="1100" b="0" i="0" u="none" strike="noStrike" dirty="0">
                          <a:solidFill>
                            <a:srgbClr val="000000"/>
                          </a:solidFill>
                          <a:effectLst/>
                          <a:latin typeface="Century Gothic" panose="020B0502020202020204" pitchFamily="34" charset="0"/>
                        </a:rPr>
                        <a:t>No recomienda marcas, recomienda medicamentos</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noFill/>
                  </a:tcPr>
                </a:tc>
                <a:extLst>
                  <a:ext uri="{0D108BD9-81ED-4DB2-BD59-A6C34878D82A}">
                    <a16:rowId xmlns:a16="http://schemas.microsoft.com/office/drawing/2014/main" val="10003"/>
                  </a:ext>
                </a:extLst>
              </a:tr>
              <a:tr h="251954">
                <a:tc>
                  <a:txBody>
                    <a:bodyPr/>
                    <a:lstStyle/>
                    <a:p>
                      <a:pPr algn="l" fontAlgn="b">
                        <a:buNone/>
                      </a:pPr>
                      <a:r>
                        <a:rPr lang="es-CO" sz="1100" b="0" i="0" u="none" strike="noStrike">
                          <a:solidFill>
                            <a:srgbClr val="000000"/>
                          </a:solidFill>
                          <a:effectLst/>
                          <a:latin typeface="Century Gothic" panose="020B0502020202020204" pitchFamily="34" charset="0"/>
                        </a:rPr>
                        <a:t>Falta publicidad/ darse a conocer</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a:t>
                      </a:r>
                    </a:p>
                  </a:txBody>
                  <a:tcPr marL="9525" marR="9525" marT="9525" marB="0" anchor="ctr">
                    <a:noFill/>
                  </a:tcPr>
                </a:tc>
                <a:extLst>
                  <a:ext uri="{0D108BD9-81ED-4DB2-BD59-A6C34878D82A}">
                    <a16:rowId xmlns:a16="http://schemas.microsoft.com/office/drawing/2014/main" val="10004"/>
                  </a:ext>
                </a:extLst>
              </a:tr>
              <a:tr h="251954">
                <a:tc>
                  <a:txBody>
                    <a:bodyPr/>
                    <a:lstStyle/>
                    <a:p>
                      <a:pPr algn="l" fontAlgn="b">
                        <a:buNone/>
                      </a:pPr>
                      <a:r>
                        <a:rPr lang="es-CO" sz="1100" b="0" i="0" u="none" strike="noStrike">
                          <a:solidFill>
                            <a:srgbClr val="000000"/>
                          </a:solidFill>
                          <a:effectLst/>
                          <a:latin typeface="Century Gothic" panose="020B0502020202020204" pitchFamily="34" charset="0"/>
                        </a:rPr>
                        <a:t>No responde</a:t>
                      </a:r>
                    </a:p>
                  </a:txBody>
                  <a:tcPr marL="9525" marR="9525" marT="9525" marB="0" anchor="ctr">
                    <a:no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a:t>
                      </a:r>
                    </a:p>
                  </a:txBody>
                  <a:tcPr marL="9525" marR="9525" marT="9525" marB="0" anchor="ctr">
                    <a:noFill/>
                  </a:tcPr>
                </a:tc>
                <a:extLst>
                  <a:ext uri="{0D108BD9-81ED-4DB2-BD59-A6C34878D82A}">
                    <a16:rowId xmlns:a16="http://schemas.microsoft.com/office/drawing/2014/main" val="10005"/>
                  </a:ext>
                </a:extLst>
              </a:tr>
            </a:tbl>
          </a:graphicData>
        </a:graphic>
      </p:graphicFrame>
      <p:pic>
        <p:nvPicPr>
          <p:cNvPr id="15" name="Imagen 14">
            <a:extLst>
              <a:ext uri="{FF2B5EF4-FFF2-40B4-BE49-F238E27FC236}">
                <a16:creationId xmlns:a16="http://schemas.microsoft.com/office/drawing/2014/main" id="{0ACFE93E-C1E8-BB5B-220B-9AA3A8412F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5693" y="1130592"/>
            <a:ext cx="788731" cy="788731"/>
          </a:xfrm>
          <a:prstGeom prst="rect">
            <a:avLst/>
          </a:prstGeom>
        </p:spPr>
      </p:pic>
      <p:sp>
        <p:nvSpPr>
          <p:cNvPr id="16" name="CuadroTexto 15">
            <a:extLst>
              <a:ext uri="{FF2B5EF4-FFF2-40B4-BE49-F238E27FC236}">
                <a16:creationId xmlns:a16="http://schemas.microsoft.com/office/drawing/2014/main" id="{488A1F1A-208D-FEE0-3894-ECCA8F255A3D}"/>
              </a:ext>
            </a:extLst>
          </p:cNvPr>
          <p:cNvSpPr txBox="1"/>
          <p:nvPr/>
        </p:nvSpPr>
        <p:spPr>
          <a:xfrm>
            <a:off x="8964437" y="1355680"/>
            <a:ext cx="234069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600" b="1"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Detractores (1-6) </a:t>
            </a:r>
          </a:p>
        </p:txBody>
      </p:sp>
      <p:sp>
        <p:nvSpPr>
          <p:cNvPr id="17" name="Rectángulo 16">
            <a:extLst>
              <a:ext uri="{FF2B5EF4-FFF2-40B4-BE49-F238E27FC236}">
                <a16:creationId xmlns:a16="http://schemas.microsoft.com/office/drawing/2014/main" id="{659C9015-90A2-190F-C2B1-EC5B6CA52BAE}"/>
              </a:ext>
            </a:extLst>
          </p:cNvPr>
          <p:cNvSpPr/>
          <p:nvPr/>
        </p:nvSpPr>
        <p:spPr>
          <a:xfrm>
            <a:off x="11245558" y="4033377"/>
            <a:ext cx="670614"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8</a:t>
            </a:r>
          </a:p>
        </p:txBody>
      </p:sp>
      <p:graphicFrame>
        <p:nvGraphicFramePr>
          <p:cNvPr id="18" name="Tabla 17">
            <a:extLst>
              <a:ext uri="{FF2B5EF4-FFF2-40B4-BE49-F238E27FC236}">
                <a16:creationId xmlns:a16="http://schemas.microsoft.com/office/drawing/2014/main" id="{EB50BE23-0067-2655-704B-1BDC985BB1EC}"/>
              </a:ext>
            </a:extLst>
          </p:cNvPr>
          <p:cNvGraphicFramePr>
            <a:graphicFrameLocks noGrp="1"/>
          </p:cNvGraphicFramePr>
          <p:nvPr/>
        </p:nvGraphicFramePr>
        <p:xfrm>
          <a:off x="8487889" y="4033377"/>
          <a:ext cx="1832336" cy="39624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0000"/>
                    </a:ext>
                  </a:extLst>
                </a:gridCol>
                <a:gridCol w="506456">
                  <a:extLst>
                    <a:ext uri="{9D8B030D-6E8A-4147-A177-3AD203B41FA5}">
                      <a16:colId xmlns:a16="http://schemas.microsoft.com/office/drawing/2014/main" val="20001"/>
                    </a:ext>
                  </a:extLst>
                </a:gridCol>
              </a:tblGrid>
              <a:tr h="0">
                <a:tc>
                  <a:txBody>
                    <a:bodyPr/>
                    <a:lstStyle/>
                    <a:p>
                      <a:pPr algn="ctr"/>
                      <a:r>
                        <a:rPr lang="es-CO" sz="1000" b="1" dirty="0">
                          <a:solidFill>
                            <a:schemeClr val="tx1"/>
                          </a:solidFill>
                          <a:latin typeface="Century Gothic" panose="020B0502020202020204" pitchFamily="34" charset="0"/>
                        </a:rPr>
                        <a:t>Promedio menciones</a:t>
                      </a:r>
                      <a:endParaRPr lang="es-CO" sz="10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CO" sz="105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9" name="Rectángulo 18">
            <a:extLst>
              <a:ext uri="{FF2B5EF4-FFF2-40B4-BE49-F238E27FC236}">
                <a16:creationId xmlns:a16="http://schemas.microsoft.com/office/drawing/2014/main" id="{5D1BB79E-F256-019E-D68B-F6CEC8464A1A}"/>
              </a:ext>
            </a:extLst>
          </p:cNvPr>
          <p:cNvSpPr/>
          <p:nvPr/>
        </p:nvSpPr>
        <p:spPr>
          <a:xfrm>
            <a:off x="7480073" y="5524176"/>
            <a:ext cx="670614"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Base: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45</a:t>
            </a:r>
          </a:p>
        </p:txBody>
      </p:sp>
      <p:sp>
        <p:nvSpPr>
          <p:cNvPr id="20" name="Text Box 5">
            <a:extLst>
              <a:ext uri="{FF2B5EF4-FFF2-40B4-BE49-F238E27FC236}">
                <a16:creationId xmlns:a16="http://schemas.microsoft.com/office/drawing/2014/main" id="{A3988663-AD94-134F-4B75-6119D53E5AFF}"/>
              </a:ext>
            </a:extLst>
          </p:cNvPr>
          <p:cNvSpPr txBox="1">
            <a:spLocks noChangeArrowheads="1"/>
          </p:cNvSpPr>
          <p:nvPr/>
        </p:nvSpPr>
        <p:spPr bwMode="auto">
          <a:xfrm>
            <a:off x="9194580" y="1589159"/>
            <a:ext cx="1598141" cy="292366"/>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1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menciones</a:t>
            </a:r>
            <a:endParaRPr kumimoji="0" lang="es-ES" sz="1100" b="0"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endParaRPr>
          </a:p>
        </p:txBody>
      </p:sp>
      <p:graphicFrame>
        <p:nvGraphicFramePr>
          <p:cNvPr id="21" name="Tabla 20">
            <a:extLst>
              <a:ext uri="{FF2B5EF4-FFF2-40B4-BE49-F238E27FC236}">
                <a16:creationId xmlns:a16="http://schemas.microsoft.com/office/drawing/2014/main" id="{9FE04DC8-09D8-B4B7-9B16-A33C2215CB47}"/>
              </a:ext>
            </a:extLst>
          </p:cNvPr>
          <p:cNvGraphicFramePr>
            <a:graphicFrameLocks noGrp="1"/>
          </p:cNvGraphicFramePr>
          <p:nvPr/>
        </p:nvGraphicFramePr>
        <p:xfrm>
          <a:off x="488706" y="1804618"/>
          <a:ext cx="3720418" cy="3598510"/>
        </p:xfrm>
        <a:graphic>
          <a:graphicData uri="http://schemas.openxmlformats.org/drawingml/2006/table">
            <a:tbl>
              <a:tblPr/>
              <a:tblGrid>
                <a:gridCol w="2882014">
                  <a:extLst>
                    <a:ext uri="{9D8B030D-6E8A-4147-A177-3AD203B41FA5}">
                      <a16:colId xmlns:a16="http://schemas.microsoft.com/office/drawing/2014/main" val="475326320"/>
                    </a:ext>
                  </a:extLst>
                </a:gridCol>
                <a:gridCol w="838404">
                  <a:extLst>
                    <a:ext uri="{9D8B030D-6E8A-4147-A177-3AD203B41FA5}">
                      <a16:colId xmlns:a16="http://schemas.microsoft.com/office/drawing/2014/main" val="2745507056"/>
                    </a:ext>
                  </a:extLst>
                </a:gridCol>
              </a:tblGrid>
              <a:tr h="156350">
                <a:tc>
                  <a:txBody>
                    <a:bodyPr/>
                    <a:lstStyle/>
                    <a:p>
                      <a:pPr algn="l" rtl="0" fontAlgn="b"/>
                      <a:r>
                        <a:rPr lang="es-CO" sz="900" b="1" i="0" u="none" strike="noStrike" dirty="0">
                          <a:solidFill>
                            <a:srgbClr val="FFFFFF"/>
                          </a:solidFill>
                          <a:effectLst/>
                          <a:latin typeface="Century Gothic" panose="020B0502020202020204" pitchFamily="34" charset="0"/>
                        </a:rPr>
                        <a:t>MARCA</a:t>
                      </a:r>
                    </a:p>
                  </a:txBody>
                  <a:tcPr marL="9525" marR="9525" marT="9525" marB="0" anchor="b">
                    <a:lnL>
                      <a:noFill/>
                    </a:lnL>
                    <a:lnR>
                      <a:noFill/>
                    </a:lnR>
                    <a:lnT>
                      <a:noFill/>
                    </a:lnT>
                    <a:lnB>
                      <a:noFill/>
                    </a:lnB>
                    <a:solidFill>
                      <a:srgbClr val="1A3474"/>
                    </a:solidFill>
                  </a:tcPr>
                </a:tc>
                <a:tc>
                  <a:txBody>
                    <a:bodyPr/>
                    <a:lstStyle/>
                    <a:p>
                      <a:pPr algn="l" rtl="0" fontAlgn="ctr"/>
                      <a:r>
                        <a:rPr lang="es-CO" sz="9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1A3474"/>
                    </a:solidFill>
                  </a:tcPr>
                </a:tc>
                <a:extLst>
                  <a:ext uri="{0D108BD9-81ED-4DB2-BD59-A6C34878D82A}">
                    <a16:rowId xmlns:a16="http://schemas.microsoft.com/office/drawing/2014/main" val="697036338"/>
                  </a:ext>
                </a:extLst>
              </a:tr>
              <a:tr h="156350">
                <a:tc>
                  <a:txBody>
                    <a:bodyPr/>
                    <a:lstStyle/>
                    <a:p>
                      <a:pPr algn="l" fontAlgn="b">
                        <a:buNone/>
                      </a:pPr>
                      <a:r>
                        <a:rPr lang="es-CO" sz="900" b="0" i="0" u="none" strike="noStrike" dirty="0">
                          <a:solidFill>
                            <a:srgbClr val="000000"/>
                          </a:solidFill>
                          <a:effectLst/>
                          <a:latin typeface="Century Gothic" panose="020B0502020202020204" pitchFamily="34" charset="0"/>
                        </a:rPr>
                        <a:t>Es una buena marca/calidad</a:t>
                      </a:r>
                    </a:p>
                  </a:txBody>
                  <a:tcPr marL="9525" marR="9525" marT="9525" marB="0" anchor="b">
                    <a:lnL>
                      <a:noFill/>
                    </a:lnL>
                    <a:lnR>
                      <a:noFill/>
                    </a:lnR>
                    <a:lnT>
                      <a:noFill/>
                    </a:lnT>
                    <a:lnB>
                      <a:noFill/>
                    </a:lnB>
                  </a:tcPr>
                </a:tc>
                <a:tc>
                  <a:txBody>
                    <a:bodyPr/>
                    <a:lstStyle/>
                    <a:p>
                      <a:pPr algn="ctr" fontAlgn="ctr">
                        <a:buNone/>
                      </a:pPr>
                      <a:r>
                        <a:rPr lang="es-CO" sz="900" b="0" i="0" u="none" strike="noStrike">
                          <a:solidFill>
                            <a:srgbClr val="000000"/>
                          </a:solidFill>
                          <a:effectLst/>
                          <a:latin typeface="Century Gothic" panose="020B0502020202020204" pitchFamily="34" charset="0"/>
                        </a:rPr>
                        <a:t>51%</a:t>
                      </a:r>
                    </a:p>
                  </a:txBody>
                  <a:tcPr marL="9525" marR="9525" marT="9525" marB="0" anchor="ctr">
                    <a:lnL>
                      <a:noFill/>
                    </a:lnL>
                    <a:lnR>
                      <a:noFill/>
                    </a:lnR>
                    <a:lnT>
                      <a:noFill/>
                    </a:lnT>
                    <a:lnB>
                      <a:noFill/>
                    </a:lnB>
                  </a:tcPr>
                </a:tc>
                <a:extLst>
                  <a:ext uri="{0D108BD9-81ED-4DB2-BD59-A6C34878D82A}">
                    <a16:rowId xmlns:a16="http://schemas.microsoft.com/office/drawing/2014/main" val="510661909"/>
                  </a:ext>
                </a:extLst>
              </a:tr>
              <a:tr h="156350">
                <a:tc>
                  <a:txBody>
                    <a:bodyPr/>
                    <a:lstStyle/>
                    <a:p>
                      <a:pPr algn="l" fontAlgn="b">
                        <a:buNone/>
                      </a:pPr>
                      <a:r>
                        <a:rPr lang="es-CO" sz="900" b="0" i="0" u="none" strike="noStrike" dirty="0">
                          <a:solidFill>
                            <a:srgbClr val="000000"/>
                          </a:solidFill>
                          <a:effectLst/>
                          <a:latin typeface="Century Gothic" panose="020B0502020202020204" pitchFamily="34" charset="0"/>
                        </a:rPr>
                        <a:t>Es una marca eficaz/eficiente</a:t>
                      </a:r>
                    </a:p>
                  </a:txBody>
                  <a:tcPr marL="9525" marR="9525" marT="9525" marB="0" anchor="b">
                    <a:lnL>
                      <a:noFill/>
                    </a:lnL>
                    <a:lnR>
                      <a:noFill/>
                    </a:lnR>
                    <a:lnT>
                      <a:noFill/>
                    </a:lnT>
                    <a:lnB>
                      <a:noFill/>
                    </a:lnB>
                  </a:tcPr>
                </a:tc>
                <a:tc>
                  <a:txBody>
                    <a:bodyPr/>
                    <a:lstStyle/>
                    <a:p>
                      <a:pPr algn="ctr" fontAlgn="ctr">
                        <a:buNone/>
                      </a:pPr>
                      <a:r>
                        <a:rPr lang="es-CO" sz="900" b="0" i="0" u="none" strike="noStrike">
                          <a:solidFill>
                            <a:srgbClr val="000000"/>
                          </a:solidFill>
                          <a:effectLst/>
                          <a:latin typeface="Century Gothic" panose="020B0502020202020204" pitchFamily="34" charset="0"/>
                        </a:rPr>
                        <a:t>30%</a:t>
                      </a:r>
                    </a:p>
                  </a:txBody>
                  <a:tcPr marL="9525" marR="9525" marT="9525" marB="0" anchor="ctr">
                    <a:lnL>
                      <a:noFill/>
                    </a:lnL>
                    <a:lnR>
                      <a:noFill/>
                    </a:lnR>
                    <a:lnT>
                      <a:noFill/>
                    </a:lnT>
                    <a:lnB>
                      <a:noFill/>
                    </a:lnB>
                  </a:tcPr>
                </a:tc>
                <a:extLst>
                  <a:ext uri="{0D108BD9-81ED-4DB2-BD59-A6C34878D82A}">
                    <a16:rowId xmlns:a16="http://schemas.microsoft.com/office/drawing/2014/main" val="340064479"/>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Es una marca seria</a:t>
                      </a:r>
                    </a:p>
                  </a:txBody>
                  <a:tcPr marL="9525" marR="9525" marT="9525" marB="0" anchor="b">
                    <a:lnL>
                      <a:noFill/>
                    </a:lnL>
                    <a:lnR>
                      <a:noFill/>
                    </a:lnR>
                    <a:lnT>
                      <a:noFill/>
                    </a:lnT>
                    <a:lnB>
                      <a:noFill/>
                    </a:lnB>
                  </a:tcPr>
                </a:tc>
                <a:tc>
                  <a:txBody>
                    <a:bodyPr/>
                    <a:lstStyle/>
                    <a:p>
                      <a:pPr algn="ctr" fontAlgn="ctr">
                        <a:buNone/>
                      </a:pPr>
                      <a:r>
                        <a:rPr lang="es-CO" sz="900" b="0" i="0" u="none" strike="noStrike" dirty="0">
                          <a:solidFill>
                            <a:srgbClr val="000000"/>
                          </a:solidFill>
                          <a:effectLst/>
                          <a:latin typeface="Century Gothic" panose="020B0502020202020204" pitchFamily="34" charset="0"/>
                        </a:rPr>
                        <a:t>9%</a:t>
                      </a:r>
                    </a:p>
                  </a:txBody>
                  <a:tcPr marL="9525" marR="9525" marT="9525" marB="0" anchor="ctr">
                    <a:lnL>
                      <a:noFill/>
                    </a:lnL>
                    <a:lnR>
                      <a:noFill/>
                    </a:lnR>
                    <a:lnT>
                      <a:noFill/>
                    </a:lnT>
                    <a:lnB>
                      <a:noFill/>
                    </a:lnB>
                  </a:tcPr>
                </a:tc>
                <a:extLst>
                  <a:ext uri="{0D108BD9-81ED-4DB2-BD59-A6C34878D82A}">
                    <a16:rowId xmlns:a16="http://schemas.microsoft.com/office/drawing/2014/main" val="1868019955"/>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Ha tenido buena experiencia con la marca</a:t>
                      </a:r>
                    </a:p>
                  </a:txBody>
                  <a:tcPr marL="9525" marR="9525" marT="9525" marB="0" anchor="b">
                    <a:lnL>
                      <a:noFill/>
                    </a:lnL>
                    <a:lnR>
                      <a:noFill/>
                    </a:lnR>
                    <a:lnT>
                      <a:noFill/>
                    </a:lnT>
                    <a:lnB>
                      <a:noFill/>
                    </a:lnB>
                  </a:tcPr>
                </a:tc>
                <a:tc>
                  <a:txBody>
                    <a:bodyPr/>
                    <a:lstStyle/>
                    <a:p>
                      <a:pPr algn="ctr" fontAlgn="ctr">
                        <a:buNone/>
                      </a:pPr>
                      <a:r>
                        <a:rPr lang="es-CO" sz="900" b="0" i="0" u="none" strike="noStrike" dirty="0">
                          <a:solidFill>
                            <a:srgbClr val="000000"/>
                          </a:solidFill>
                          <a:effectLst/>
                          <a:latin typeface="Century Gothic" panose="020B0502020202020204" pitchFamily="34" charset="0"/>
                        </a:rPr>
                        <a:t>8%</a:t>
                      </a:r>
                    </a:p>
                  </a:txBody>
                  <a:tcPr marL="9525" marR="9525" marT="9525" marB="0" anchor="ctr">
                    <a:lnL>
                      <a:noFill/>
                    </a:lnL>
                    <a:lnR>
                      <a:noFill/>
                    </a:lnR>
                    <a:lnT>
                      <a:noFill/>
                    </a:lnT>
                    <a:lnB>
                      <a:noFill/>
                    </a:lnB>
                  </a:tcPr>
                </a:tc>
                <a:extLst>
                  <a:ext uri="{0D108BD9-81ED-4DB2-BD59-A6C34878D82A}">
                    <a16:rowId xmlns:a16="http://schemas.microsoft.com/office/drawing/2014/main" val="3138750584"/>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Buena trayectoria de la marca</a:t>
                      </a:r>
                    </a:p>
                  </a:txBody>
                  <a:tcPr marL="9525" marR="9525" marT="9525" marB="0" anchor="b">
                    <a:lnL>
                      <a:noFill/>
                    </a:lnL>
                    <a:lnR>
                      <a:noFill/>
                    </a:lnR>
                    <a:lnT>
                      <a:noFill/>
                    </a:lnT>
                    <a:lnB>
                      <a:noFill/>
                    </a:lnB>
                  </a:tcPr>
                </a:tc>
                <a:tc>
                  <a:txBody>
                    <a:bodyPr/>
                    <a:lstStyle/>
                    <a:p>
                      <a:pPr algn="ctr" fontAlgn="ctr">
                        <a:buNone/>
                      </a:pPr>
                      <a:r>
                        <a:rPr lang="es-CO" sz="900" b="0" i="0" u="none" strike="noStrike" dirty="0">
                          <a:solidFill>
                            <a:srgbClr val="000000"/>
                          </a:solidFill>
                          <a:effectLst/>
                          <a:latin typeface="Century Gothic" panose="020B0502020202020204" pitchFamily="34" charset="0"/>
                        </a:rPr>
                        <a:t>6%</a:t>
                      </a:r>
                    </a:p>
                  </a:txBody>
                  <a:tcPr marL="9525" marR="9525" marT="9525" marB="0" anchor="ctr">
                    <a:lnL>
                      <a:noFill/>
                    </a:lnL>
                    <a:lnR>
                      <a:noFill/>
                    </a:lnR>
                    <a:lnT>
                      <a:noFill/>
                    </a:lnT>
                    <a:lnB>
                      <a:noFill/>
                    </a:lnB>
                  </a:tcPr>
                </a:tc>
                <a:extLst>
                  <a:ext uri="{0D108BD9-81ED-4DB2-BD59-A6C34878D82A}">
                    <a16:rowId xmlns:a16="http://schemas.microsoft.com/office/drawing/2014/main" val="3639953085"/>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Es una marca reconocida</a:t>
                      </a:r>
                    </a:p>
                  </a:txBody>
                  <a:tcPr marL="9525" marR="9525" marT="9525" marB="0" anchor="b">
                    <a:lnL>
                      <a:noFill/>
                    </a:lnL>
                    <a:lnR>
                      <a:noFill/>
                    </a:lnR>
                    <a:lnT>
                      <a:noFill/>
                    </a:lnT>
                    <a:lnB>
                      <a:noFill/>
                    </a:lnB>
                  </a:tcPr>
                </a:tc>
                <a:tc>
                  <a:txBody>
                    <a:bodyPr/>
                    <a:lstStyle/>
                    <a:p>
                      <a:pPr algn="ctr" fontAlgn="ctr">
                        <a:buNone/>
                      </a:pPr>
                      <a:r>
                        <a:rPr lang="es-CO" sz="900" b="0" i="0" u="none" strike="noStrike" dirty="0">
                          <a:solidFill>
                            <a:srgbClr val="000000"/>
                          </a:solidFill>
                          <a:effectLst/>
                          <a:latin typeface="Century Gothic" panose="020B0502020202020204" pitchFamily="34" charset="0"/>
                        </a:rPr>
                        <a:t>3%</a:t>
                      </a:r>
                    </a:p>
                  </a:txBody>
                  <a:tcPr marL="9525" marR="9525" marT="9525" marB="0" anchor="ctr">
                    <a:lnL>
                      <a:noFill/>
                    </a:lnL>
                    <a:lnR>
                      <a:noFill/>
                    </a:lnR>
                    <a:lnT>
                      <a:noFill/>
                    </a:lnT>
                    <a:lnB>
                      <a:noFill/>
                    </a:lnB>
                  </a:tcPr>
                </a:tc>
                <a:extLst>
                  <a:ext uri="{0D108BD9-81ED-4DB2-BD59-A6C34878D82A}">
                    <a16:rowId xmlns:a16="http://schemas.microsoft.com/office/drawing/2014/main" val="2999601288"/>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Marca de tradición</a:t>
                      </a:r>
                    </a:p>
                  </a:txBody>
                  <a:tcPr marL="9525" marR="9525" marT="9525" marB="0" anchor="b">
                    <a:lnL>
                      <a:noFill/>
                    </a:lnL>
                    <a:lnR>
                      <a:noFill/>
                    </a:lnR>
                    <a:lnT>
                      <a:noFill/>
                    </a:lnT>
                    <a:lnB>
                      <a:noFill/>
                    </a:lnB>
                  </a:tcPr>
                </a:tc>
                <a:tc>
                  <a:txBody>
                    <a:bodyPr/>
                    <a:lstStyle/>
                    <a:p>
                      <a:pPr algn="ctr" fontAlgn="ctr">
                        <a:buNone/>
                      </a:pPr>
                      <a:r>
                        <a:rPr lang="es-CO" sz="900" b="0" i="0" u="none" strike="noStrike" dirty="0">
                          <a:solidFill>
                            <a:srgbClr val="000000"/>
                          </a:solidFill>
                          <a:effectLst/>
                          <a:latin typeface="Century Gothic" panose="020B0502020202020204" pitchFamily="34" charset="0"/>
                        </a:rPr>
                        <a:t>2%</a:t>
                      </a:r>
                    </a:p>
                  </a:txBody>
                  <a:tcPr marL="9525" marR="9525" marT="9525" marB="0" anchor="ctr">
                    <a:lnL>
                      <a:noFill/>
                    </a:lnL>
                    <a:lnR>
                      <a:noFill/>
                    </a:lnR>
                    <a:lnT>
                      <a:noFill/>
                    </a:lnT>
                    <a:lnB>
                      <a:noFill/>
                    </a:lnB>
                  </a:tcPr>
                </a:tc>
                <a:extLst>
                  <a:ext uri="{0D108BD9-81ED-4DB2-BD59-A6C34878D82A}">
                    <a16:rowId xmlns:a16="http://schemas.microsoft.com/office/drawing/2014/main" val="645258190"/>
                  </a:ext>
                </a:extLst>
              </a:tr>
              <a:tr h="156350">
                <a:tc>
                  <a:txBody>
                    <a:bodyPr/>
                    <a:lstStyle/>
                    <a:p>
                      <a:pPr algn="l" rtl="0" fontAlgn="b"/>
                      <a:r>
                        <a:rPr lang="es-CO" sz="900" b="1" i="0" u="none" strike="noStrike" dirty="0">
                          <a:solidFill>
                            <a:srgbClr val="FFFFFF"/>
                          </a:solidFill>
                          <a:effectLst/>
                          <a:latin typeface="Century Gothic" panose="020B0502020202020204" pitchFamily="34" charset="0"/>
                        </a:rPr>
                        <a:t>PRODUCTO</a:t>
                      </a:r>
                    </a:p>
                  </a:txBody>
                  <a:tcPr marL="9525" marR="9525" marT="9525" marB="0" anchor="b">
                    <a:lnL>
                      <a:noFill/>
                    </a:lnL>
                    <a:lnR>
                      <a:noFill/>
                    </a:lnR>
                    <a:lnT>
                      <a:noFill/>
                    </a:lnT>
                    <a:lnB>
                      <a:noFill/>
                    </a:lnB>
                    <a:solidFill>
                      <a:srgbClr val="1A3474"/>
                    </a:solidFill>
                  </a:tcPr>
                </a:tc>
                <a:tc>
                  <a:txBody>
                    <a:bodyPr/>
                    <a:lstStyle/>
                    <a:p>
                      <a:pPr algn="l" rtl="0" fontAlgn="ctr"/>
                      <a:r>
                        <a:rPr lang="es-CO" sz="9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1A3474"/>
                    </a:solidFill>
                  </a:tcPr>
                </a:tc>
                <a:extLst>
                  <a:ext uri="{0D108BD9-81ED-4DB2-BD59-A6C34878D82A}">
                    <a16:rowId xmlns:a16="http://schemas.microsoft.com/office/drawing/2014/main" val="2332673230"/>
                  </a:ext>
                </a:extLst>
              </a:tr>
              <a:tr h="156350">
                <a:tc>
                  <a:txBody>
                    <a:bodyPr/>
                    <a:lstStyle/>
                    <a:p>
                      <a:pPr algn="l" fontAlgn="b">
                        <a:buNone/>
                      </a:pPr>
                      <a:r>
                        <a:rPr lang="es-CO" sz="900" b="0" i="0" u="none" strike="noStrike" dirty="0">
                          <a:solidFill>
                            <a:srgbClr val="000000"/>
                          </a:solidFill>
                          <a:effectLst/>
                          <a:latin typeface="Century Gothic" panose="020B0502020202020204" pitchFamily="34" charset="0"/>
                        </a:rPr>
                        <a:t>El precio es asequible/económico</a:t>
                      </a:r>
                    </a:p>
                  </a:txBody>
                  <a:tcPr marL="9525" marR="9525" marT="9525" marB="0" anchor="b">
                    <a:lnL>
                      <a:noFill/>
                    </a:lnL>
                    <a:lnR>
                      <a:noFill/>
                    </a:lnR>
                    <a:lnT>
                      <a:noFill/>
                    </a:lnT>
                    <a:lnB>
                      <a:noFill/>
                    </a:lnB>
                  </a:tcPr>
                </a:tc>
                <a:tc>
                  <a:txBody>
                    <a:bodyPr/>
                    <a:lstStyle/>
                    <a:p>
                      <a:pPr algn="ctr" fontAlgn="ctr">
                        <a:buNone/>
                      </a:pPr>
                      <a:r>
                        <a:rPr lang="es-CO" sz="900" b="0" i="0" u="none" strike="noStrike">
                          <a:solidFill>
                            <a:srgbClr val="000000"/>
                          </a:solidFill>
                          <a:effectLst/>
                          <a:latin typeface="Century Gothic" panose="020B0502020202020204" pitchFamily="34" charset="0"/>
                        </a:rPr>
                        <a:t>20%</a:t>
                      </a:r>
                    </a:p>
                  </a:txBody>
                  <a:tcPr marL="9525" marR="9525" marT="9525" marB="0" anchor="ctr">
                    <a:lnL>
                      <a:noFill/>
                    </a:lnL>
                    <a:lnR>
                      <a:noFill/>
                    </a:lnR>
                    <a:lnT>
                      <a:noFill/>
                    </a:lnT>
                    <a:lnB>
                      <a:noFill/>
                    </a:lnB>
                  </a:tcPr>
                </a:tc>
                <a:extLst>
                  <a:ext uri="{0D108BD9-81ED-4DB2-BD59-A6C34878D82A}">
                    <a16:rowId xmlns:a16="http://schemas.microsoft.com/office/drawing/2014/main" val="862574901"/>
                  </a:ext>
                </a:extLst>
              </a:tr>
              <a:tr h="302547">
                <a:tc>
                  <a:txBody>
                    <a:bodyPr/>
                    <a:lstStyle/>
                    <a:p>
                      <a:pPr algn="l" fontAlgn="b">
                        <a:buNone/>
                      </a:pPr>
                      <a:r>
                        <a:rPr lang="es-CO" sz="900" b="0" i="0" u="none" strike="noStrike">
                          <a:solidFill>
                            <a:srgbClr val="000000"/>
                          </a:solidFill>
                          <a:effectLst/>
                          <a:latin typeface="Century Gothic" panose="020B0502020202020204" pitchFamily="34" charset="0"/>
                        </a:rPr>
                        <a:t>Los medicamentos no generan efectos secundarios/adversos</a:t>
                      </a:r>
                    </a:p>
                  </a:txBody>
                  <a:tcPr marL="9525" marR="9525" marT="9525" marB="0" anchor="b">
                    <a:lnL>
                      <a:noFill/>
                    </a:lnL>
                    <a:lnR>
                      <a:noFill/>
                    </a:lnR>
                    <a:lnT>
                      <a:noFill/>
                    </a:lnT>
                    <a:lnB>
                      <a:noFill/>
                    </a:lnB>
                  </a:tcPr>
                </a:tc>
                <a:tc>
                  <a:txBody>
                    <a:bodyPr/>
                    <a:lstStyle/>
                    <a:p>
                      <a:pPr algn="ctr" fontAlgn="ctr">
                        <a:buNone/>
                      </a:pPr>
                      <a:r>
                        <a:rPr lang="es-CO" sz="900" b="0" i="0" u="none" strike="noStrike">
                          <a:solidFill>
                            <a:srgbClr val="000000"/>
                          </a:solidFill>
                          <a:effectLst/>
                          <a:latin typeface="Century Gothic" panose="020B0502020202020204" pitchFamily="34" charset="0"/>
                        </a:rPr>
                        <a:t>5%</a:t>
                      </a:r>
                    </a:p>
                  </a:txBody>
                  <a:tcPr marL="9525" marR="9525" marT="9525" marB="0" anchor="ctr">
                    <a:lnL>
                      <a:noFill/>
                    </a:lnL>
                    <a:lnR>
                      <a:noFill/>
                    </a:lnR>
                    <a:lnT>
                      <a:noFill/>
                    </a:lnT>
                    <a:lnB>
                      <a:noFill/>
                    </a:lnB>
                  </a:tcPr>
                </a:tc>
                <a:extLst>
                  <a:ext uri="{0D108BD9-81ED-4DB2-BD59-A6C34878D82A}">
                    <a16:rowId xmlns:a16="http://schemas.microsoft.com/office/drawing/2014/main" val="3021604347"/>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Usa/consume con frecuencia</a:t>
                      </a:r>
                    </a:p>
                  </a:txBody>
                  <a:tcPr marL="9525" marR="9525" marT="9525" marB="0" anchor="b">
                    <a:lnL>
                      <a:noFill/>
                    </a:lnL>
                    <a:lnR>
                      <a:noFill/>
                    </a:lnR>
                    <a:lnT>
                      <a:noFill/>
                    </a:lnT>
                    <a:lnB>
                      <a:noFill/>
                    </a:lnB>
                  </a:tcPr>
                </a:tc>
                <a:tc>
                  <a:txBody>
                    <a:bodyPr/>
                    <a:lstStyle/>
                    <a:p>
                      <a:pPr algn="ctr" fontAlgn="ctr">
                        <a:buNone/>
                      </a:pPr>
                      <a:r>
                        <a:rPr lang="es-CO" sz="900" b="0" i="0" u="none" strike="noStrike" dirty="0">
                          <a:solidFill>
                            <a:srgbClr val="000000"/>
                          </a:solidFill>
                          <a:effectLst/>
                          <a:latin typeface="Century Gothic" panose="020B0502020202020204" pitchFamily="34" charset="0"/>
                        </a:rPr>
                        <a:t>3%</a:t>
                      </a:r>
                    </a:p>
                  </a:txBody>
                  <a:tcPr marL="9525" marR="9525" marT="9525" marB="0" anchor="ctr">
                    <a:lnL>
                      <a:noFill/>
                    </a:lnL>
                    <a:lnR>
                      <a:noFill/>
                    </a:lnR>
                    <a:lnT>
                      <a:noFill/>
                    </a:lnT>
                    <a:lnB>
                      <a:noFill/>
                    </a:lnB>
                  </a:tcPr>
                </a:tc>
                <a:extLst>
                  <a:ext uri="{0D108BD9-81ED-4DB2-BD59-A6C34878D82A}">
                    <a16:rowId xmlns:a16="http://schemas.microsoft.com/office/drawing/2014/main" val="3984789034"/>
                  </a:ext>
                </a:extLst>
              </a:tr>
              <a:tr h="154363">
                <a:tc>
                  <a:txBody>
                    <a:bodyPr/>
                    <a:lstStyle/>
                    <a:p>
                      <a:pPr algn="l" rtl="0" fontAlgn="b"/>
                      <a:r>
                        <a:rPr lang="es-CO" sz="900" b="1" i="0" u="none" strike="noStrike" dirty="0">
                          <a:solidFill>
                            <a:srgbClr val="FFFFFF"/>
                          </a:solidFill>
                          <a:effectLst/>
                          <a:latin typeface="Century Gothic" panose="020B0502020202020204" pitchFamily="34" charset="0"/>
                        </a:rPr>
                        <a:t>OTRAS RAZONES</a:t>
                      </a:r>
                    </a:p>
                  </a:txBody>
                  <a:tcPr marL="7661" marR="7661" marT="7661" marB="0" anchor="b">
                    <a:lnL>
                      <a:noFill/>
                    </a:lnL>
                    <a:lnR>
                      <a:noFill/>
                    </a:lnR>
                    <a:lnT>
                      <a:noFill/>
                    </a:lnT>
                    <a:lnB>
                      <a:noFill/>
                    </a:lnB>
                    <a:solidFill>
                      <a:srgbClr val="1A3474"/>
                    </a:solidFill>
                  </a:tcPr>
                </a:tc>
                <a:tc>
                  <a:txBody>
                    <a:bodyPr/>
                    <a:lstStyle/>
                    <a:p>
                      <a:pPr algn="ctr" fontAlgn="ctr"/>
                      <a:r>
                        <a:rPr lang="es-CO" sz="900" b="0" i="0" u="none" strike="noStrike" dirty="0">
                          <a:solidFill>
                            <a:srgbClr val="000000"/>
                          </a:solidFill>
                          <a:effectLst/>
                          <a:latin typeface="Arial" panose="020B0604020202020204" pitchFamily="34" charset="0"/>
                        </a:rPr>
                        <a:t> </a:t>
                      </a:r>
                    </a:p>
                  </a:txBody>
                  <a:tcPr marL="7661" marR="7661" marT="7661" marB="0" anchor="ctr">
                    <a:lnL>
                      <a:noFill/>
                    </a:lnL>
                    <a:lnR>
                      <a:noFill/>
                    </a:lnR>
                    <a:lnT>
                      <a:noFill/>
                    </a:lnT>
                    <a:lnB>
                      <a:noFill/>
                    </a:lnB>
                    <a:solidFill>
                      <a:srgbClr val="1A3474"/>
                    </a:solidFill>
                  </a:tcPr>
                </a:tc>
                <a:extLst>
                  <a:ext uri="{0D108BD9-81ED-4DB2-BD59-A6C34878D82A}">
                    <a16:rowId xmlns:a16="http://schemas.microsoft.com/office/drawing/2014/main" val="355799399"/>
                  </a:ext>
                </a:extLst>
              </a:tr>
              <a:tr h="156350">
                <a:tc>
                  <a:txBody>
                    <a:bodyPr/>
                    <a:lstStyle/>
                    <a:p>
                      <a:pPr algn="l" fontAlgn="b">
                        <a:buNone/>
                      </a:pPr>
                      <a:r>
                        <a:rPr lang="es-CO" sz="900" b="0" i="0" u="none" strike="noStrike" dirty="0">
                          <a:solidFill>
                            <a:srgbClr val="000000"/>
                          </a:solidFill>
                          <a:effectLst/>
                          <a:latin typeface="Century Gothic" panose="020B0502020202020204" pitchFamily="34" charset="0"/>
                        </a:rPr>
                        <a:t>Le genera confianza</a:t>
                      </a:r>
                    </a:p>
                  </a:txBody>
                  <a:tcPr marL="9525" marR="9525" marT="9525" marB="0" anchor="b">
                    <a:lnL>
                      <a:noFill/>
                    </a:lnL>
                    <a:lnR>
                      <a:noFill/>
                    </a:lnR>
                    <a:lnT>
                      <a:noFill/>
                    </a:lnT>
                    <a:lnB>
                      <a:noFill/>
                    </a:lnB>
                  </a:tcPr>
                </a:tc>
                <a:tc>
                  <a:txBody>
                    <a:bodyPr/>
                    <a:lstStyle/>
                    <a:p>
                      <a:pPr algn="ctr" fontAlgn="ctr">
                        <a:buNone/>
                      </a:pPr>
                      <a:r>
                        <a:rPr lang="es-CO" sz="900" b="0" i="0" u="none" strike="noStrike" dirty="0">
                          <a:solidFill>
                            <a:srgbClr val="000000"/>
                          </a:solidFill>
                          <a:effectLst/>
                          <a:latin typeface="Century Gothic" panose="020B0502020202020204" pitchFamily="34" charset="0"/>
                        </a:rPr>
                        <a:t>13%</a:t>
                      </a:r>
                    </a:p>
                  </a:txBody>
                  <a:tcPr marL="9525" marR="9525" marT="9525" marB="0" anchor="ctr">
                    <a:lnL>
                      <a:noFill/>
                    </a:lnL>
                    <a:lnR>
                      <a:noFill/>
                    </a:lnR>
                    <a:lnT>
                      <a:noFill/>
                    </a:lnT>
                    <a:lnB>
                      <a:noFill/>
                    </a:lnB>
                  </a:tcPr>
                </a:tc>
                <a:extLst>
                  <a:ext uri="{0D108BD9-81ED-4DB2-BD59-A6C34878D82A}">
                    <a16:rowId xmlns:a16="http://schemas.microsoft.com/office/drawing/2014/main" val="3768678030"/>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Son fáciles de conseguir</a:t>
                      </a:r>
                    </a:p>
                  </a:txBody>
                  <a:tcPr marL="9525" marR="9525" marT="9525" marB="0" anchor="b">
                    <a:lnL>
                      <a:noFill/>
                    </a:lnL>
                    <a:lnR>
                      <a:noFill/>
                    </a:lnR>
                    <a:lnT>
                      <a:noFill/>
                    </a:lnT>
                    <a:lnB>
                      <a:noFill/>
                    </a:lnB>
                  </a:tcPr>
                </a:tc>
                <a:tc>
                  <a:txBody>
                    <a:bodyPr/>
                    <a:lstStyle/>
                    <a:p>
                      <a:pPr algn="ctr" fontAlgn="ctr">
                        <a:buNone/>
                      </a:pPr>
                      <a:r>
                        <a:rPr lang="es-CO" sz="900" b="0" i="0" u="none" strike="noStrike">
                          <a:solidFill>
                            <a:srgbClr val="000000"/>
                          </a:solidFill>
                          <a:effectLst/>
                          <a:latin typeface="Century Gothic" panose="020B0502020202020204" pitchFamily="34" charset="0"/>
                        </a:rPr>
                        <a:t>9%</a:t>
                      </a:r>
                    </a:p>
                  </a:txBody>
                  <a:tcPr marL="9525" marR="9525" marT="9525" marB="0" anchor="ctr">
                    <a:lnL>
                      <a:noFill/>
                    </a:lnL>
                    <a:lnR>
                      <a:noFill/>
                    </a:lnR>
                    <a:lnT>
                      <a:noFill/>
                    </a:lnT>
                    <a:lnB>
                      <a:noFill/>
                    </a:lnB>
                  </a:tcPr>
                </a:tc>
                <a:extLst>
                  <a:ext uri="{0D108BD9-81ED-4DB2-BD59-A6C34878D82A}">
                    <a16:rowId xmlns:a16="http://schemas.microsoft.com/office/drawing/2014/main" val="552292231"/>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Maneja variedad de medicamentos</a:t>
                      </a:r>
                    </a:p>
                  </a:txBody>
                  <a:tcPr marL="9525" marR="9525" marT="9525" marB="0" anchor="b">
                    <a:lnL>
                      <a:noFill/>
                    </a:lnL>
                    <a:lnR>
                      <a:noFill/>
                    </a:lnR>
                    <a:lnT>
                      <a:noFill/>
                    </a:lnT>
                    <a:lnB>
                      <a:noFill/>
                    </a:lnB>
                  </a:tcPr>
                </a:tc>
                <a:tc>
                  <a:txBody>
                    <a:bodyPr/>
                    <a:lstStyle/>
                    <a:p>
                      <a:pPr algn="ctr" fontAlgn="ctr">
                        <a:buNone/>
                      </a:pPr>
                      <a:r>
                        <a:rPr lang="es-CO" sz="900" b="0" i="0" u="none" strike="noStrike">
                          <a:solidFill>
                            <a:srgbClr val="000000"/>
                          </a:solidFill>
                          <a:effectLst/>
                          <a:latin typeface="Century Gothic" panose="020B0502020202020204" pitchFamily="34" charset="0"/>
                        </a:rPr>
                        <a:t>7%</a:t>
                      </a:r>
                    </a:p>
                  </a:txBody>
                  <a:tcPr marL="9525" marR="9525" marT="9525" marB="0" anchor="ctr">
                    <a:lnL>
                      <a:noFill/>
                    </a:lnL>
                    <a:lnR>
                      <a:noFill/>
                    </a:lnR>
                    <a:lnT>
                      <a:noFill/>
                    </a:lnT>
                    <a:lnB>
                      <a:noFill/>
                    </a:lnB>
                  </a:tcPr>
                </a:tc>
                <a:extLst>
                  <a:ext uri="{0D108BD9-81ED-4DB2-BD59-A6C34878D82A}">
                    <a16:rowId xmlns:a16="http://schemas.microsoft.com/office/drawing/2014/main" val="1994349016"/>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Recomendada por profesionales</a:t>
                      </a:r>
                    </a:p>
                  </a:txBody>
                  <a:tcPr marL="9525" marR="9525" marT="9525" marB="0" anchor="b">
                    <a:lnL>
                      <a:noFill/>
                    </a:lnL>
                    <a:lnR>
                      <a:noFill/>
                    </a:lnR>
                    <a:lnT>
                      <a:noFill/>
                    </a:lnT>
                    <a:lnB>
                      <a:noFill/>
                    </a:lnB>
                  </a:tcPr>
                </a:tc>
                <a:tc>
                  <a:txBody>
                    <a:bodyPr/>
                    <a:lstStyle/>
                    <a:p>
                      <a:pPr algn="ctr" fontAlgn="ctr">
                        <a:buNone/>
                      </a:pPr>
                      <a:r>
                        <a:rPr lang="es-CO" sz="900" b="0" i="0" u="none" strike="noStrike">
                          <a:solidFill>
                            <a:srgbClr val="000000"/>
                          </a:solidFill>
                          <a:effectLst/>
                          <a:latin typeface="Century Gothic" panose="020B0502020202020204" pitchFamily="34" charset="0"/>
                        </a:rPr>
                        <a:t>6%</a:t>
                      </a:r>
                    </a:p>
                  </a:txBody>
                  <a:tcPr marL="9525" marR="9525" marT="9525" marB="0" anchor="ctr">
                    <a:lnL>
                      <a:noFill/>
                    </a:lnL>
                    <a:lnR>
                      <a:noFill/>
                    </a:lnR>
                    <a:lnT>
                      <a:noFill/>
                    </a:lnT>
                    <a:lnB>
                      <a:noFill/>
                    </a:lnB>
                  </a:tcPr>
                </a:tc>
                <a:extLst>
                  <a:ext uri="{0D108BD9-81ED-4DB2-BD59-A6C34878D82A}">
                    <a16:rowId xmlns:a16="http://schemas.microsoft.com/office/drawing/2014/main" val="3819699739"/>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Cumple con su objetivo</a:t>
                      </a:r>
                    </a:p>
                  </a:txBody>
                  <a:tcPr marL="9525" marR="9525" marT="9525" marB="0" anchor="b">
                    <a:lnL>
                      <a:noFill/>
                    </a:lnL>
                    <a:lnR>
                      <a:noFill/>
                    </a:lnR>
                    <a:lnT>
                      <a:noFill/>
                    </a:lnT>
                    <a:lnB>
                      <a:noFill/>
                    </a:lnB>
                  </a:tcPr>
                </a:tc>
                <a:tc>
                  <a:txBody>
                    <a:bodyPr/>
                    <a:lstStyle/>
                    <a:p>
                      <a:pPr algn="ctr" fontAlgn="ctr">
                        <a:buNone/>
                      </a:pPr>
                      <a:r>
                        <a:rPr lang="es-CO" sz="900" b="0" i="0" u="none" strike="noStrike">
                          <a:solidFill>
                            <a:srgbClr val="000000"/>
                          </a:solidFill>
                          <a:effectLst/>
                          <a:latin typeface="Century Gothic" panose="020B0502020202020204" pitchFamily="34" charset="0"/>
                        </a:rPr>
                        <a:t>6%</a:t>
                      </a:r>
                    </a:p>
                  </a:txBody>
                  <a:tcPr marL="9525" marR="9525" marT="9525" marB="0" anchor="ctr">
                    <a:lnL>
                      <a:noFill/>
                    </a:lnL>
                    <a:lnR>
                      <a:noFill/>
                    </a:lnR>
                    <a:lnT>
                      <a:noFill/>
                    </a:lnT>
                    <a:lnB>
                      <a:noFill/>
                    </a:lnB>
                  </a:tcPr>
                </a:tc>
                <a:extLst>
                  <a:ext uri="{0D108BD9-81ED-4DB2-BD59-A6C34878D82A}">
                    <a16:rowId xmlns:a16="http://schemas.microsoft.com/office/drawing/2014/main" val="2814015935"/>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Buena relación calidad-precio</a:t>
                      </a:r>
                    </a:p>
                  </a:txBody>
                  <a:tcPr marL="9525" marR="9525" marT="9525" marB="0" anchor="b">
                    <a:lnL>
                      <a:noFill/>
                    </a:lnL>
                    <a:lnR>
                      <a:noFill/>
                    </a:lnR>
                    <a:lnT>
                      <a:noFill/>
                    </a:lnT>
                    <a:lnB>
                      <a:noFill/>
                    </a:lnB>
                  </a:tcPr>
                </a:tc>
                <a:tc>
                  <a:txBody>
                    <a:bodyPr/>
                    <a:lstStyle/>
                    <a:p>
                      <a:pPr algn="ctr" fontAlgn="ctr">
                        <a:buNone/>
                      </a:pPr>
                      <a:r>
                        <a:rPr lang="es-CO" sz="900" b="0" i="0" u="none" strike="noStrike">
                          <a:solidFill>
                            <a:srgbClr val="000000"/>
                          </a:solidFill>
                          <a:effectLst/>
                          <a:latin typeface="Century Gothic" panose="020B0502020202020204" pitchFamily="34" charset="0"/>
                        </a:rPr>
                        <a:t>3%</a:t>
                      </a:r>
                    </a:p>
                  </a:txBody>
                  <a:tcPr marL="9525" marR="9525" marT="9525" marB="0" anchor="ctr">
                    <a:lnL>
                      <a:noFill/>
                    </a:lnL>
                    <a:lnR>
                      <a:noFill/>
                    </a:lnR>
                    <a:lnT>
                      <a:noFill/>
                    </a:lnT>
                    <a:lnB>
                      <a:noFill/>
                    </a:lnB>
                  </a:tcPr>
                </a:tc>
                <a:extLst>
                  <a:ext uri="{0D108BD9-81ED-4DB2-BD59-A6C34878D82A}">
                    <a16:rowId xmlns:a16="http://schemas.microsoft.com/office/drawing/2014/main" val="3324951664"/>
                  </a:ext>
                </a:extLst>
              </a:tr>
              <a:tr h="170950">
                <a:tc>
                  <a:txBody>
                    <a:bodyPr/>
                    <a:lstStyle/>
                    <a:p>
                      <a:pPr algn="l" fontAlgn="b">
                        <a:buNone/>
                      </a:pPr>
                      <a:r>
                        <a:rPr lang="es-CO" sz="900" b="0" i="0" u="none" strike="noStrike">
                          <a:solidFill>
                            <a:srgbClr val="000000"/>
                          </a:solidFill>
                          <a:effectLst/>
                          <a:latin typeface="Century Gothic" panose="020B0502020202020204" pitchFamily="34" charset="0"/>
                        </a:rPr>
                        <a:t>Genera seguridad</a:t>
                      </a:r>
                    </a:p>
                  </a:txBody>
                  <a:tcPr marL="9525" marR="9525" marT="9525" marB="0" anchor="b">
                    <a:lnL>
                      <a:noFill/>
                    </a:lnL>
                    <a:lnR>
                      <a:noFill/>
                    </a:lnR>
                    <a:lnT>
                      <a:noFill/>
                    </a:lnT>
                    <a:lnB>
                      <a:noFill/>
                    </a:lnB>
                  </a:tcPr>
                </a:tc>
                <a:tc>
                  <a:txBody>
                    <a:bodyPr/>
                    <a:lstStyle/>
                    <a:p>
                      <a:pPr algn="ctr" fontAlgn="ctr">
                        <a:buNone/>
                      </a:pPr>
                      <a:r>
                        <a:rPr lang="es-CO" sz="900" b="0" i="0" u="none" strike="noStrike">
                          <a:solidFill>
                            <a:srgbClr val="000000"/>
                          </a:solidFill>
                          <a:effectLst/>
                          <a:latin typeface="Century Gothic" panose="020B0502020202020204" pitchFamily="34" charset="0"/>
                        </a:rPr>
                        <a:t>3%</a:t>
                      </a:r>
                    </a:p>
                  </a:txBody>
                  <a:tcPr marL="9525" marR="9525" marT="9525" marB="0" anchor="ctr">
                    <a:lnL>
                      <a:noFill/>
                    </a:lnL>
                    <a:lnR>
                      <a:noFill/>
                    </a:lnR>
                    <a:lnT>
                      <a:noFill/>
                    </a:lnT>
                    <a:lnB>
                      <a:noFill/>
                    </a:lnB>
                  </a:tcPr>
                </a:tc>
                <a:extLst>
                  <a:ext uri="{0D108BD9-81ED-4DB2-BD59-A6C34878D82A}">
                    <a16:rowId xmlns:a16="http://schemas.microsoft.com/office/drawing/2014/main" val="498708578"/>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Satisface sus expectativas</a:t>
                      </a:r>
                    </a:p>
                  </a:txBody>
                  <a:tcPr marL="9525" marR="9525" marT="9525" marB="0" anchor="b">
                    <a:lnL>
                      <a:noFill/>
                    </a:lnL>
                    <a:lnR>
                      <a:noFill/>
                    </a:lnR>
                    <a:lnT>
                      <a:noFill/>
                    </a:lnT>
                    <a:lnB>
                      <a:noFill/>
                    </a:lnB>
                  </a:tcPr>
                </a:tc>
                <a:tc>
                  <a:txBody>
                    <a:bodyPr/>
                    <a:lstStyle/>
                    <a:p>
                      <a:pPr algn="ctr" fontAlgn="ctr">
                        <a:buNone/>
                      </a:pPr>
                      <a:r>
                        <a:rPr lang="es-CO" sz="900" b="0" i="0" u="none" strike="noStrike">
                          <a:solidFill>
                            <a:srgbClr val="000000"/>
                          </a:solidFill>
                          <a:effectLst/>
                          <a:latin typeface="Century Gothic" panose="020B0502020202020204" pitchFamily="34" charset="0"/>
                        </a:rPr>
                        <a:t>3%</a:t>
                      </a:r>
                    </a:p>
                  </a:txBody>
                  <a:tcPr marL="9525" marR="9525" marT="9525" marB="0" anchor="ctr">
                    <a:lnL>
                      <a:noFill/>
                    </a:lnL>
                    <a:lnR>
                      <a:noFill/>
                    </a:lnR>
                    <a:lnT>
                      <a:noFill/>
                    </a:lnT>
                    <a:lnB>
                      <a:noFill/>
                    </a:lnB>
                  </a:tcPr>
                </a:tc>
                <a:extLst>
                  <a:ext uri="{0D108BD9-81ED-4DB2-BD59-A6C34878D82A}">
                    <a16:rowId xmlns:a16="http://schemas.microsoft.com/office/drawing/2014/main" val="4030013731"/>
                  </a:ext>
                </a:extLst>
              </a:tr>
              <a:tr h="156350">
                <a:tc>
                  <a:txBody>
                    <a:bodyPr/>
                    <a:lstStyle/>
                    <a:p>
                      <a:pPr algn="l" fontAlgn="b">
                        <a:buNone/>
                      </a:pPr>
                      <a:r>
                        <a:rPr lang="es-CO" sz="900" b="0" i="0" u="none" strike="noStrike">
                          <a:solidFill>
                            <a:srgbClr val="000000"/>
                          </a:solidFill>
                          <a:effectLst/>
                          <a:latin typeface="Century Gothic" panose="020B0502020202020204" pitchFamily="34" charset="0"/>
                        </a:rPr>
                        <a:t>Laboratorio con respaldo</a:t>
                      </a:r>
                    </a:p>
                  </a:txBody>
                  <a:tcPr marL="9525" marR="9525" marT="9525" marB="0" anchor="b">
                    <a:lnL>
                      <a:noFill/>
                    </a:lnL>
                    <a:lnR>
                      <a:noFill/>
                    </a:lnR>
                    <a:lnT>
                      <a:noFill/>
                    </a:lnT>
                    <a:lnB>
                      <a:noFill/>
                    </a:lnB>
                  </a:tcPr>
                </a:tc>
                <a:tc>
                  <a:txBody>
                    <a:bodyPr/>
                    <a:lstStyle/>
                    <a:p>
                      <a:pPr algn="ctr" fontAlgn="ctr">
                        <a:buNone/>
                      </a:pPr>
                      <a:r>
                        <a:rPr lang="es-CO" sz="900" b="0" i="0" u="none" strike="noStrike" dirty="0">
                          <a:solidFill>
                            <a:srgbClr val="000000"/>
                          </a:solidFill>
                          <a:effectLst/>
                          <a:latin typeface="Century Gothic" panose="020B0502020202020204" pitchFamily="34" charset="0"/>
                        </a:rPr>
                        <a:t>0,3%</a:t>
                      </a:r>
                    </a:p>
                  </a:txBody>
                  <a:tcPr marL="9525" marR="9525" marT="9525" marB="0" anchor="ctr">
                    <a:lnL>
                      <a:noFill/>
                    </a:lnL>
                    <a:lnR>
                      <a:noFill/>
                    </a:lnR>
                    <a:lnT>
                      <a:noFill/>
                    </a:lnT>
                    <a:lnB>
                      <a:noFill/>
                    </a:lnB>
                  </a:tcPr>
                </a:tc>
                <a:extLst>
                  <a:ext uri="{0D108BD9-81ED-4DB2-BD59-A6C34878D82A}">
                    <a16:rowId xmlns:a16="http://schemas.microsoft.com/office/drawing/2014/main" val="1988341423"/>
                  </a:ext>
                </a:extLst>
              </a:tr>
            </a:tbl>
          </a:graphicData>
        </a:graphic>
      </p:graphicFrame>
      <p:pic>
        <p:nvPicPr>
          <p:cNvPr id="22" name="Imagen 21">
            <a:extLst>
              <a:ext uri="{FF2B5EF4-FFF2-40B4-BE49-F238E27FC236}">
                <a16:creationId xmlns:a16="http://schemas.microsoft.com/office/drawing/2014/main" id="{3545D6A9-88FE-88F3-697D-1CB5CA9C3E40}"/>
              </a:ext>
            </a:extLst>
          </p:cNvPr>
          <p:cNvPicPr>
            <a:picLocks noChangeAspect="1"/>
          </p:cNvPicPr>
          <p:nvPr/>
        </p:nvPicPr>
        <p:blipFill>
          <a:blip r:embed="rId5"/>
          <a:stretch>
            <a:fillRect/>
          </a:stretch>
        </p:blipFill>
        <p:spPr>
          <a:xfrm>
            <a:off x="10220630" y="171602"/>
            <a:ext cx="1597290" cy="938865"/>
          </a:xfrm>
          <a:prstGeom prst="rect">
            <a:avLst/>
          </a:prstGeom>
        </p:spPr>
      </p:pic>
      <p:sp>
        <p:nvSpPr>
          <p:cNvPr id="23" name="CuadroTexto 22">
            <a:extLst>
              <a:ext uri="{FF2B5EF4-FFF2-40B4-BE49-F238E27FC236}">
                <a16:creationId xmlns:a16="http://schemas.microsoft.com/office/drawing/2014/main" id="{CF69BF37-0EBE-214A-5D16-5B564422B057}"/>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Razones de recomendación La Santé</a:t>
            </a:r>
          </a:p>
        </p:txBody>
      </p:sp>
    </p:spTree>
    <p:extLst>
      <p:ext uri="{BB962C8B-B14F-4D97-AF65-F5344CB8AC3E}">
        <p14:creationId xmlns:p14="http://schemas.microsoft.com/office/powerpoint/2010/main" val="1453492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Gráfico 13">
            <a:extLst>
              <a:ext uri="{FF2B5EF4-FFF2-40B4-BE49-F238E27FC236}">
                <a16:creationId xmlns:a16="http://schemas.microsoft.com/office/drawing/2014/main" id="{C11C4BF5-81FE-44FF-1DB1-F71F113C13EE}"/>
              </a:ext>
            </a:extLst>
          </p:cNvPr>
          <p:cNvGraphicFramePr/>
          <p:nvPr/>
        </p:nvGraphicFramePr>
        <p:xfrm>
          <a:off x="-118874" y="1485484"/>
          <a:ext cx="4337660" cy="1820897"/>
        </p:xfrm>
        <a:graphic>
          <a:graphicData uri="http://schemas.openxmlformats.org/drawingml/2006/chart">
            <c:chart xmlns:c="http://schemas.openxmlformats.org/drawingml/2006/chart" xmlns:r="http://schemas.openxmlformats.org/officeDocument/2006/relationships" r:id="rId2"/>
          </a:graphicData>
        </a:graphic>
      </p:graphicFrame>
      <p:sp>
        <p:nvSpPr>
          <p:cNvPr id="2" name="Marcador de número de diapositiva 1">
            <a:extLst>
              <a:ext uri="{FF2B5EF4-FFF2-40B4-BE49-F238E27FC236}">
                <a16:creationId xmlns:a16="http://schemas.microsoft.com/office/drawing/2014/main" id="{0BCEDFDB-56EB-7E83-8AC2-F5A1019AE01D}"/>
              </a:ext>
            </a:extLst>
          </p:cNvPr>
          <p:cNvSpPr>
            <a:spLocks noGrp="1"/>
          </p:cNvSpPr>
          <p:nvPr>
            <p:ph type="sldNum" sz="quarter" idx="12"/>
          </p:nvPr>
        </p:nvSpPr>
        <p:spPr>
          <a:xfrm>
            <a:off x="9448800" y="647951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8CEBE-C86B-42A6-BE84-18328116A9E3}"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2AC7F05E-F039-BCA4-BE86-BE1EA2CE358B}"/>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Antigüedad clientes La Santé</a:t>
            </a:r>
          </a:p>
        </p:txBody>
      </p:sp>
      <p:sp>
        <p:nvSpPr>
          <p:cNvPr id="7" name="CuadroTexto 6">
            <a:extLst>
              <a:ext uri="{FF2B5EF4-FFF2-40B4-BE49-F238E27FC236}">
                <a16:creationId xmlns:a16="http://schemas.microsoft.com/office/drawing/2014/main" id="{9B63FC08-D5C3-8152-F3FF-6987C2BF914F}"/>
              </a:ext>
            </a:extLst>
          </p:cNvPr>
          <p:cNvSpPr txBox="1"/>
          <p:nvPr/>
        </p:nvSpPr>
        <p:spPr>
          <a:xfrm>
            <a:off x="12006" y="6641419"/>
            <a:ext cx="1170306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23. </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Aproximadamente ¿Hace cuánto tiempo lleva consumiendo medicamentos genéricos de la marca La </a:t>
            </a:r>
            <a:r>
              <a:rPr kumimoji="0" lang="es-CO"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 </a:t>
            </a:r>
            <a:r>
              <a:rPr kumimoji="0" lang="es-ES"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23a. </a:t>
            </a:r>
            <a:r>
              <a:rPr kumimoji="0" lang="es-ES"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¿cuántos años? </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8" name="CuadroTexto 7">
            <a:extLst>
              <a:ext uri="{FF2B5EF4-FFF2-40B4-BE49-F238E27FC236}">
                <a16:creationId xmlns:a16="http://schemas.microsoft.com/office/drawing/2014/main" id="{4BE7FD65-9A0D-59CC-CB58-9B57FC5F2095}"/>
              </a:ext>
            </a:extLst>
          </p:cNvPr>
          <p:cNvSpPr txBox="1"/>
          <p:nvPr/>
        </p:nvSpPr>
        <p:spPr>
          <a:xfrm>
            <a:off x="4848026" y="6450968"/>
            <a:ext cx="673777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 se muestra todas las aperturas al no tener una base representativa estadísticamente (base menores a 30)</a:t>
            </a:r>
          </a:p>
        </p:txBody>
      </p:sp>
      <p:sp>
        <p:nvSpPr>
          <p:cNvPr id="15" name="Rectángulo 14">
            <a:extLst>
              <a:ext uri="{FF2B5EF4-FFF2-40B4-BE49-F238E27FC236}">
                <a16:creationId xmlns:a16="http://schemas.microsoft.com/office/drawing/2014/main" id="{2FBBFB5A-BE19-BB5C-356C-35F754592723}"/>
              </a:ext>
            </a:extLst>
          </p:cNvPr>
          <p:cNvSpPr/>
          <p:nvPr/>
        </p:nvSpPr>
        <p:spPr>
          <a:xfrm>
            <a:off x="373446" y="2952386"/>
            <a:ext cx="11622035" cy="327509"/>
          </a:xfrm>
          <a:prstGeom prst="rect">
            <a:avLst/>
          </a:prstGeom>
          <a:noFill/>
          <a:ln>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6" name="Rectángulo 15">
            <a:extLst>
              <a:ext uri="{FF2B5EF4-FFF2-40B4-BE49-F238E27FC236}">
                <a16:creationId xmlns:a16="http://schemas.microsoft.com/office/drawing/2014/main" id="{DC0D6D7B-1D56-2ADD-CE72-ED219485C0B2}"/>
              </a:ext>
            </a:extLst>
          </p:cNvPr>
          <p:cNvSpPr/>
          <p:nvPr/>
        </p:nvSpPr>
        <p:spPr>
          <a:xfrm>
            <a:off x="168442" y="3930028"/>
            <a:ext cx="11827039" cy="2462420"/>
          </a:xfrm>
          <a:prstGeom prst="rect">
            <a:avLst/>
          </a:prstGeom>
          <a:noFill/>
          <a:ln>
            <a:solidFill>
              <a:srgbClr val="E9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cxnSp>
        <p:nvCxnSpPr>
          <p:cNvPr id="17" name="Conector angular 5">
            <a:extLst>
              <a:ext uri="{FF2B5EF4-FFF2-40B4-BE49-F238E27FC236}">
                <a16:creationId xmlns:a16="http://schemas.microsoft.com/office/drawing/2014/main" id="{D1829388-D4AC-4EBF-63E7-FE16343ACBE0}"/>
              </a:ext>
            </a:extLst>
          </p:cNvPr>
          <p:cNvCxnSpPr>
            <a:cxnSpLocks/>
          </p:cNvCxnSpPr>
          <p:nvPr/>
        </p:nvCxnSpPr>
        <p:spPr>
          <a:xfrm rot="16200000" flipH="1">
            <a:off x="459424" y="3304984"/>
            <a:ext cx="677611" cy="572475"/>
          </a:xfrm>
          <a:prstGeom prst="bentConnector3">
            <a:avLst>
              <a:gd name="adj1" fmla="val 50000"/>
            </a:avLst>
          </a:prstGeom>
          <a:ln>
            <a:solidFill>
              <a:srgbClr val="E95E09"/>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a 17">
            <a:extLst>
              <a:ext uri="{FF2B5EF4-FFF2-40B4-BE49-F238E27FC236}">
                <a16:creationId xmlns:a16="http://schemas.microsoft.com/office/drawing/2014/main" id="{93D4C2F4-E9AD-6656-A292-928AE34410A7}"/>
              </a:ext>
            </a:extLst>
          </p:cNvPr>
          <p:cNvGraphicFramePr>
            <a:graphicFrameLocks noGrp="1"/>
          </p:cNvGraphicFramePr>
          <p:nvPr/>
        </p:nvGraphicFramePr>
        <p:xfrm>
          <a:off x="1720516" y="3942738"/>
          <a:ext cx="10274969" cy="2440039"/>
        </p:xfrm>
        <a:graphic>
          <a:graphicData uri="http://schemas.openxmlformats.org/drawingml/2006/table">
            <a:tbl>
              <a:tblPr firstRow="1" bandRow="1">
                <a:tableStyleId>{5C22544A-7EE6-4342-B048-85BDC9FD1C3A}</a:tableStyleId>
              </a:tblPr>
              <a:tblGrid>
                <a:gridCol w="572703">
                  <a:extLst>
                    <a:ext uri="{9D8B030D-6E8A-4147-A177-3AD203B41FA5}">
                      <a16:colId xmlns:a16="http://schemas.microsoft.com/office/drawing/2014/main" val="3892476184"/>
                    </a:ext>
                  </a:extLst>
                </a:gridCol>
                <a:gridCol w="546234">
                  <a:extLst>
                    <a:ext uri="{9D8B030D-6E8A-4147-A177-3AD203B41FA5}">
                      <a16:colId xmlns:a16="http://schemas.microsoft.com/office/drawing/2014/main" val="3638820310"/>
                    </a:ext>
                  </a:extLst>
                </a:gridCol>
                <a:gridCol w="146785">
                  <a:extLst>
                    <a:ext uri="{9D8B030D-6E8A-4147-A177-3AD203B41FA5}">
                      <a16:colId xmlns:a16="http://schemas.microsoft.com/office/drawing/2014/main" val="1037324255"/>
                    </a:ext>
                  </a:extLst>
                </a:gridCol>
                <a:gridCol w="551046">
                  <a:extLst>
                    <a:ext uri="{9D8B030D-6E8A-4147-A177-3AD203B41FA5}">
                      <a16:colId xmlns:a16="http://schemas.microsoft.com/office/drawing/2014/main" val="2299123560"/>
                    </a:ext>
                  </a:extLst>
                </a:gridCol>
                <a:gridCol w="625642">
                  <a:extLst>
                    <a:ext uri="{9D8B030D-6E8A-4147-A177-3AD203B41FA5}">
                      <a16:colId xmlns:a16="http://schemas.microsoft.com/office/drawing/2014/main" val="1075418935"/>
                    </a:ext>
                  </a:extLst>
                </a:gridCol>
                <a:gridCol w="589548">
                  <a:extLst>
                    <a:ext uri="{9D8B030D-6E8A-4147-A177-3AD203B41FA5}">
                      <a16:colId xmlns:a16="http://schemas.microsoft.com/office/drawing/2014/main" val="1255759720"/>
                    </a:ext>
                  </a:extLst>
                </a:gridCol>
                <a:gridCol w="613609">
                  <a:extLst>
                    <a:ext uri="{9D8B030D-6E8A-4147-A177-3AD203B41FA5}">
                      <a16:colId xmlns:a16="http://schemas.microsoft.com/office/drawing/2014/main" val="3315784567"/>
                    </a:ext>
                  </a:extLst>
                </a:gridCol>
                <a:gridCol w="577517">
                  <a:extLst>
                    <a:ext uri="{9D8B030D-6E8A-4147-A177-3AD203B41FA5}">
                      <a16:colId xmlns:a16="http://schemas.microsoft.com/office/drawing/2014/main" val="1476678644"/>
                    </a:ext>
                  </a:extLst>
                </a:gridCol>
                <a:gridCol w="625642">
                  <a:extLst>
                    <a:ext uri="{9D8B030D-6E8A-4147-A177-3AD203B41FA5}">
                      <a16:colId xmlns:a16="http://schemas.microsoft.com/office/drawing/2014/main" val="2191304435"/>
                    </a:ext>
                  </a:extLst>
                </a:gridCol>
                <a:gridCol w="575109">
                  <a:extLst>
                    <a:ext uri="{9D8B030D-6E8A-4147-A177-3AD203B41FA5}">
                      <a16:colId xmlns:a16="http://schemas.microsoft.com/office/drawing/2014/main" val="2421310520"/>
                    </a:ext>
                  </a:extLst>
                </a:gridCol>
                <a:gridCol w="693019">
                  <a:extLst>
                    <a:ext uri="{9D8B030D-6E8A-4147-A177-3AD203B41FA5}">
                      <a16:colId xmlns:a16="http://schemas.microsoft.com/office/drawing/2014/main" val="1114496908"/>
                    </a:ext>
                  </a:extLst>
                </a:gridCol>
                <a:gridCol w="524577">
                  <a:extLst>
                    <a:ext uri="{9D8B030D-6E8A-4147-A177-3AD203B41FA5}">
                      <a16:colId xmlns:a16="http://schemas.microsoft.com/office/drawing/2014/main" val="3352044724"/>
                    </a:ext>
                  </a:extLst>
                </a:gridCol>
                <a:gridCol w="625642">
                  <a:extLst>
                    <a:ext uri="{9D8B030D-6E8A-4147-A177-3AD203B41FA5}">
                      <a16:colId xmlns:a16="http://schemas.microsoft.com/office/drawing/2014/main" val="2892347989"/>
                    </a:ext>
                  </a:extLst>
                </a:gridCol>
                <a:gridCol w="601579">
                  <a:extLst>
                    <a:ext uri="{9D8B030D-6E8A-4147-A177-3AD203B41FA5}">
                      <a16:colId xmlns:a16="http://schemas.microsoft.com/office/drawing/2014/main" val="2491568307"/>
                    </a:ext>
                  </a:extLst>
                </a:gridCol>
                <a:gridCol w="601580">
                  <a:extLst>
                    <a:ext uri="{9D8B030D-6E8A-4147-A177-3AD203B41FA5}">
                      <a16:colId xmlns:a16="http://schemas.microsoft.com/office/drawing/2014/main" val="4247264392"/>
                    </a:ext>
                  </a:extLst>
                </a:gridCol>
                <a:gridCol w="601578">
                  <a:extLst>
                    <a:ext uri="{9D8B030D-6E8A-4147-A177-3AD203B41FA5}">
                      <a16:colId xmlns:a16="http://schemas.microsoft.com/office/drawing/2014/main" val="1814365945"/>
                    </a:ext>
                  </a:extLst>
                </a:gridCol>
                <a:gridCol w="661737">
                  <a:extLst>
                    <a:ext uri="{9D8B030D-6E8A-4147-A177-3AD203B41FA5}">
                      <a16:colId xmlns:a16="http://schemas.microsoft.com/office/drawing/2014/main" val="3429578191"/>
                    </a:ext>
                  </a:extLst>
                </a:gridCol>
                <a:gridCol w="541422">
                  <a:extLst>
                    <a:ext uri="{9D8B030D-6E8A-4147-A177-3AD203B41FA5}">
                      <a16:colId xmlns:a16="http://schemas.microsoft.com/office/drawing/2014/main" val="523135044"/>
                    </a:ext>
                  </a:extLst>
                </a:gridCol>
              </a:tblGrid>
              <a:tr h="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TOTAL</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CIUDAD</a:t>
                      </a: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12700" cap="flat" cmpd="sng" algn="ctr">
                      <a:solidFill>
                        <a:schemeClr val="bg1">
                          <a:lumMod val="75000"/>
                        </a:schemeClr>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lnL w="12700" cap="flat" cmpd="sng" algn="ctr">
                      <a:solidFill>
                        <a:srgbClr val="BFBFBF"/>
                      </a:solidFill>
                      <a:prstDash val="sysDash"/>
                      <a:round/>
                      <a:headEnd type="none" w="med" len="med"/>
                      <a:tailEnd type="none" w="med" len="med"/>
                    </a:lnL>
                  </a:tcPr>
                </a:tc>
                <a:tc hMerge="1">
                  <a:txBody>
                    <a:bodyPr/>
                    <a:lstStyle/>
                    <a:p>
                      <a:endParaRPr lang="es-CO"/>
                    </a:p>
                  </a:txBody>
                  <a:tcPr>
                    <a:lnL w="12700" cap="flat" cmpd="sng" algn="ctr">
                      <a:solidFill>
                        <a:srgbClr val="BFBFBF"/>
                      </a:solidFill>
                      <a:prstDash val="sysDash"/>
                      <a:round/>
                      <a:headEnd type="none" w="med" len="med"/>
                      <a:tailEnd type="none" w="med" len="med"/>
                    </a:lnL>
                  </a:tcPr>
                </a:tc>
                <a:tc hMerge="1">
                  <a:txBody>
                    <a:bodyPr/>
                    <a:lstStyle/>
                    <a:p>
                      <a:endParaRPr lang="es-CO"/>
                    </a:p>
                  </a:txBody>
                  <a:tcPr>
                    <a:lnL w="12700" cap="flat" cmpd="sng" algn="ctr">
                      <a:solidFill>
                        <a:srgbClr val="BFBFBF"/>
                      </a:solidFill>
                      <a:prstDash val="sysDash"/>
                      <a:round/>
                      <a:headEnd type="none" w="med" len="med"/>
                      <a:tailEnd type="none" w="med" len="med"/>
                    </a:lnL>
                  </a:tcPr>
                </a:tc>
                <a:tc hMerge="1">
                  <a:txBody>
                    <a:bodyPr/>
                    <a:lstStyle/>
                    <a:p>
                      <a:endParaRPr lang="es-CO"/>
                    </a:p>
                  </a:txBody>
                  <a:tcPr>
                    <a:lnL w="12700" cap="flat" cmpd="sng" algn="ctr">
                      <a:solidFill>
                        <a:srgbClr val="BFBFBF"/>
                      </a:solidFill>
                      <a:prstDash val="sysDash"/>
                      <a:round/>
                      <a:headEnd type="none" w="med" len="med"/>
                      <a:tailEnd type="none" w="med" len="med"/>
                    </a:lnL>
                  </a:tcPr>
                </a:tc>
                <a:tc hMerge="1">
                  <a:txBody>
                    <a:bodyPr/>
                    <a:lstStyle/>
                    <a:p>
                      <a:endParaRPr lang="es-CO"/>
                    </a:p>
                  </a:txBody>
                  <a:tcPr>
                    <a:lnL w="12700" cap="flat" cmpd="sng" algn="ctr">
                      <a:solidFill>
                        <a:srgbClr val="BFBFBF"/>
                      </a:solidFill>
                      <a:prstDash val="sysDash"/>
                      <a:round/>
                      <a:headEnd type="none" w="med" len="med"/>
                      <a:tailEnd type="none" w="med" len="med"/>
                    </a:lnL>
                  </a:tcPr>
                </a:tc>
                <a:tc hMerge="1">
                  <a:txBody>
                    <a:bodyPr/>
                    <a:lstStyle/>
                    <a:p>
                      <a:endParaRPr lang="es-CO"/>
                    </a:p>
                  </a:txBody>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600" dirty="0">
                          <a:solidFill>
                            <a:schemeClr val="tx1"/>
                          </a:solidFill>
                          <a:latin typeface="Century Gothic" panose="020B0502020202020204" pitchFamily="34" charset="0"/>
                        </a:rPr>
                        <a:t>ESTRATO</a:t>
                      </a:r>
                    </a:p>
                  </a:txBody>
                  <a:tcPr anchor="ctr">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ap="flat" cmpd="sng" algn="ctr">
                      <a:solidFill>
                        <a:srgbClr val="BFBFBF"/>
                      </a:solidFill>
                      <a:prstDash val="sysDash"/>
                      <a:round/>
                      <a:headEnd type="none" w="med" len="med"/>
                      <a:tailEnd type="none" w="med" len="med"/>
                    </a:lnL>
                  </a:tcPr>
                </a:tc>
                <a:tc hMerge="1">
                  <a:txBody>
                    <a:bodyPr/>
                    <a:lstStyle/>
                    <a:p>
                      <a:endParaRPr lang="es-CO"/>
                    </a:p>
                  </a:txBody>
                  <a:tcPr>
                    <a:lnL w="12700" cap="flat" cmpd="sng" algn="ctr">
                      <a:solidFill>
                        <a:srgbClr val="BFBFBF"/>
                      </a:solidFill>
                      <a:prstDash val="sysDash"/>
                      <a:round/>
                      <a:headEnd type="none" w="med" len="med"/>
                      <a:tailEnd type="none" w="med" len="med"/>
                    </a:lnL>
                  </a:tcPr>
                </a:tc>
                <a:tc hMerge="1">
                  <a:txBody>
                    <a:bodyPr/>
                    <a:lstStyle/>
                    <a:p>
                      <a:endParaRPr lang="es-CO"/>
                    </a:p>
                  </a:txBody>
                  <a:tcPr>
                    <a:lnL w="12700" cap="flat" cmpd="sng" algn="ctr">
                      <a:solidFill>
                        <a:srgbClr val="BFBFBF"/>
                      </a:solidFill>
                      <a:prstDash val="sysDash"/>
                      <a:round/>
                      <a:headEnd type="none" w="med" len="med"/>
                      <a:tailEnd type="none" w="med" len="med"/>
                    </a:lnL>
                  </a:tcPr>
                </a:tc>
                <a:tc hMerge="1">
                  <a:txBody>
                    <a:bodyPr/>
                    <a:lstStyle/>
                    <a:p>
                      <a:endParaRPr lang="es-CO"/>
                    </a:p>
                  </a:txBody>
                  <a:tcPr>
                    <a:lnL w="12700" cap="flat" cmpd="sng" algn="ctr">
                      <a:solidFill>
                        <a:srgbClr val="BFBFBF"/>
                      </a:solidFill>
                      <a:prstDash val="sysDash"/>
                      <a:round/>
                      <a:headEnd type="none" w="med" len="med"/>
                      <a:tailEnd type="none" w="med" len="med"/>
                    </a:ln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600" dirty="0">
                        <a:solidFill>
                          <a:schemeClr val="tx1"/>
                        </a:solidFill>
                        <a:latin typeface="Century Gothic" panose="020B0502020202020204" pitchFamily="34" charset="0"/>
                      </a:endParaRP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1634765664"/>
                  </a:ext>
                </a:extLst>
              </a:tr>
              <a:tr h="0">
                <a:tc rowSpan="2">
                  <a:txBody>
                    <a:bodyPr/>
                    <a:lstStyle/>
                    <a:p>
                      <a:pPr algn="ctr"/>
                      <a:r>
                        <a:rPr lang="es-CO" sz="1100" b="1" dirty="0">
                          <a:solidFill>
                            <a:srgbClr val="162B60"/>
                          </a:solidFill>
                          <a:latin typeface="Century Gothic" panose="020B0502020202020204" pitchFamily="34" charset="0"/>
                        </a:rPr>
                        <a:t>2025</a:t>
                      </a:r>
                    </a:p>
                  </a:txBody>
                  <a:tcPr anchor="ctr">
                    <a:lnL w="12700" cap="flat" cmpd="sng" algn="ctr">
                      <a:solidFill>
                        <a:schemeClr val="bg1">
                          <a:lumMod val="75000"/>
                        </a:schemeClr>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rowSpan="2" gridSpan="2">
                  <a:txBody>
                    <a:bodyPr/>
                    <a:lstStyle/>
                    <a:p>
                      <a:pPr algn="ctr"/>
                      <a:r>
                        <a:rPr lang="es-CO" sz="1100" b="1" dirty="0">
                          <a:solidFill>
                            <a:schemeClr val="tx1">
                              <a:lumMod val="75000"/>
                              <a:lumOff val="25000"/>
                            </a:schemeClr>
                          </a:solidFill>
                          <a:latin typeface="Century Gothic" panose="020B0502020202020204" pitchFamily="34" charset="0"/>
                        </a:rPr>
                        <a:t>2022</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rowSpan="2" hMerge="1">
                  <a:txBody>
                    <a:bodyPr/>
                    <a:lstStyle/>
                    <a:p>
                      <a:pPr algn="ctr"/>
                      <a:endParaRPr lang="es-CO" sz="1100" b="1" dirty="0">
                        <a:solidFill>
                          <a:schemeClr val="tx1">
                            <a:lumMod val="75000"/>
                            <a:lumOff val="25000"/>
                          </a:schemeClr>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rowSpan="2">
                  <a:txBody>
                    <a:bodyPr/>
                    <a:lstStyle/>
                    <a:p>
                      <a:pPr algn="ctr"/>
                      <a:r>
                        <a:rPr lang="es-CO" sz="1100" b="1" dirty="0">
                          <a:solidFill>
                            <a:schemeClr val="tx1">
                              <a:lumMod val="75000"/>
                              <a:lumOff val="25000"/>
                            </a:schemeClr>
                          </a:solidFill>
                          <a:latin typeface="Century Gothic" panose="020B0502020202020204" pitchFamily="34" charset="0"/>
                        </a:rPr>
                        <a:t>2020</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gridSpan="3">
                  <a:txBody>
                    <a:bodyPr/>
                    <a:lstStyle/>
                    <a:p>
                      <a:pPr algn="ctr"/>
                      <a:r>
                        <a:rPr lang="es-CO" sz="1100" b="1" dirty="0">
                          <a:solidFill>
                            <a:schemeClr val="tx1"/>
                          </a:solidFill>
                          <a:latin typeface="Century Gothic" panose="020B0502020202020204" pitchFamily="34" charset="0"/>
                        </a:rPr>
                        <a:t>Bogotá</a:t>
                      </a:r>
                      <a:endParaRPr lang="es-CO" sz="1100" b="1" dirty="0">
                        <a:solidFill>
                          <a:schemeClr val="tx1">
                            <a:lumMod val="75000"/>
                            <a:lumOff val="25000"/>
                          </a:schemeClr>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hMerge="1">
                  <a:txBody>
                    <a:bodyPr/>
                    <a:lstStyle/>
                    <a:p>
                      <a:endParaRPr lang="es-CO"/>
                    </a:p>
                  </a:txBody>
                  <a:tcPr>
                    <a:lnL w="12700" cap="flat" cmpd="sng" algn="ctr">
                      <a:solidFill>
                        <a:srgbClr val="CFCFCF"/>
                      </a:solidFill>
                      <a:prstDash val="sysDash"/>
                      <a:round/>
                      <a:headEnd type="none" w="med" len="med"/>
                      <a:tailEnd type="none" w="med" len="med"/>
                    </a:lnL>
                  </a:tcPr>
                </a:tc>
                <a:tc hMerge="1">
                  <a:txBody>
                    <a:bodyPr/>
                    <a:lstStyle/>
                    <a:p>
                      <a:pPr algn="ctr"/>
                      <a:endParaRPr lang="es-CO" sz="1100" b="1" dirty="0">
                        <a:solidFill>
                          <a:schemeClr val="tx1">
                            <a:lumMod val="75000"/>
                            <a:lumOff val="25000"/>
                          </a:schemeClr>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solidFill>
                        <a:srgbClr val="CFCFCF"/>
                      </a:solidFill>
                      <a:prstDash val="sysDash"/>
                      <a:round/>
                      <a:headEnd type="none" w="med" len="med"/>
                      <a:tailEnd type="none" w="med" len="med"/>
                    </a:lnB>
                    <a:noFill/>
                  </a:tcPr>
                </a:tc>
                <a:tc gridSpan="2">
                  <a:txBody>
                    <a:bodyPr/>
                    <a:lstStyle/>
                    <a:p>
                      <a:r>
                        <a:rPr lang="es-CO" sz="1100" b="1" dirty="0">
                          <a:solidFill>
                            <a:schemeClr val="tx1"/>
                          </a:solidFill>
                          <a:latin typeface="Century Gothic" panose="020B0502020202020204" pitchFamily="34" charset="0"/>
                        </a:rPr>
                        <a:t>Medellín</a:t>
                      </a:r>
                      <a:endParaRPr lang="es-CO" dirty="0"/>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solidFill>
                        <a:schemeClr val="bg1">
                          <a:lumMod val="85000"/>
                        </a:schemeClr>
                      </a:solidFill>
                      <a:prstDash val="sysDash"/>
                      <a:round/>
                      <a:headEnd type="none" w="med" len="med"/>
                      <a:tailEnd type="none" w="med" len="med"/>
                    </a:lnB>
                    <a:noFill/>
                  </a:tcPr>
                </a:tc>
                <a:tc hMerge="1">
                  <a:txBody>
                    <a:bodyPr/>
                    <a:lstStyle/>
                    <a:p>
                      <a:endParaRPr lang="es-CO"/>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solidFill>
                        <a:srgbClr val="CFCFCF"/>
                      </a:solidFill>
                      <a:prstDash val="sysDash"/>
                      <a:round/>
                      <a:headEnd type="none" w="med" len="med"/>
                      <a:tailEnd type="none" w="med" len="med"/>
                    </a:lnB>
                    <a:noFill/>
                  </a:tcPr>
                </a:tc>
                <a:tc gridSpan="2">
                  <a:txBody>
                    <a:bodyPr/>
                    <a:lstStyle/>
                    <a:p>
                      <a:r>
                        <a:rPr lang="es-CO" sz="1100" b="1" dirty="0">
                          <a:solidFill>
                            <a:schemeClr val="tx1"/>
                          </a:solidFill>
                          <a:latin typeface="Century Gothic" panose="020B0502020202020204" pitchFamily="34" charset="0"/>
                        </a:rPr>
                        <a:t>Barranquilla</a:t>
                      </a:r>
                      <a:endParaRPr lang="es-CO" dirty="0"/>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solidFill>
                        <a:schemeClr val="bg1">
                          <a:lumMod val="85000"/>
                        </a:schemeClr>
                      </a:solidFill>
                      <a:prstDash val="sysDash"/>
                      <a:round/>
                      <a:headEnd type="none" w="med" len="med"/>
                      <a:tailEnd type="none" w="med" len="med"/>
                    </a:lnB>
                    <a:noFill/>
                  </a:tcPr>
                </a:tc>
                <a:tc hMerge="1">
                  <a:txBody>
                    <a:bodyPr/>
                    <a:lstStyle/>
                    <a:p>
                      <a:endParaRPr lang="es-CO"/>
                    </a:p>
                  </a:txBody>
                  <a:tcPr/>
                </a:tc>
                <a:tc gridSpan="2">
                  <a:txBody>
                    <a:bodyPr/>
                    <a:lstStyle/>
                    <a:p>
                      <a:pPr algn="ctr"/>
                      <a:r>
                        <a:rPr lang="es-CO" sz="1100" b="1" dirty="0">
                          <a:solidFill>
                            <a:schemeClr val="tx1"/>
                          </a:solidFill>
                          <a:latin typeface="Century Gothic" panose="020B0502020202020204" pitchFamily="34" charset="0"/>
                        </a:rPr>
                        <a:t>NSE 2</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hMerge="1">
                  <a:txBody>
                    <a:bodyPr/>
                    <a:lstStyle/>
                    <a:p>
                      <a:endParaRPr lang="es-CO"/>
                    </a:p>
                  </a:txBody>
                  <a:tcPr/>
                </a:tc>
                <a:tc gridSpan="3">
                  <a:txBody>
                    <a:bodyPr/>
                    <a:lstStyle/>
                    <a:p>
                      <a:pPr algn="ctr"/>
                      <a:r>
                        <a:rPr lang="es-CO" sz="1100" b="1" dirty="0">
                          <a:solidFill>
                            <a:schemeClr val="tx1"/>
                          </a:solidFill>
                          <a:latin typeface="Century Gothic" panose="020B0502020202020204" pitchFamily="34" charset="0"/>
                        </a:rPr>
                        <a:t>NSE 3</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solidFill>
                        <a:schemeClr val="bg1">
                          <a:lumMod val="85000"/>
                        </a:schemeClr>
                      </a:solidFill>
                      <a:prstDash val="sysDash"/>
                      <a:round/>
                      <a:headEnd type="none" w="med" len="med"/>
                      <a:tailEnd type="none" w="med" len="med"/>
                    </a:lnB>
                    <a:noFill/>
                  </a:tcPr>
                </a:tc>
                <a:tc hMerge="1">
                  <a:txBody>
                    <a:bodyPr/>
                    <a:lstStyle/>
                    <a:p>
                      <a:endParaRPr lang="es-CO"/>
                    </a:p>
                  </a:txBody>
                  <a:tcPr>
                    <a:lnL w="12700" cap="flat" cmpd="sng" algn="ctr">
                      <a:solidFill>
                        <a:srgbClr val="CFCFCF"/>
                      </a:solidFill>
                      <a:prstDash val="sysDash"/>
                      <a:round/>
                      <a:headEnd type="none" w="med" len="med"/>
                      <a:tailEnd type="none" w="med" len="med"/>
                    </a:lnL>
                  </a:tcPr>
                </a:tc>
                <a:tc hMerge="1">
                  <a:txBody>
                    <a:bodyPr/>
                    <a:lstStyle/>
                    <a:p>
                      <a:pPr algn="ctr"/>
                      <a:endParaRPr lang="es-CO" sz="11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solidFill>
                        <a:srgbClr val="CFCFCF"/>
                      </a:solidFill>
                      <a:prstDash val="sysDash"/>
                      <a:round/>
                      <a:headEnd type="none" w="med" len="med"/>
                      <a:tailEnd type="none" w="med" len="med"/>
                    </a:lnB>
                    <a:noFill/>
                  </a:tcPr>
                </a:tc>
                <a:tc gridSpan="2">
                  <a:txBody>
                    <a:bodyPr/>
                    <a:lstStyle/>
                    <a:p>
                      <a:r>
                        <a:rPr lang="es-CO" sz="1100" b="1" dirty="0">
                          <a:solidFill>
                            <a:schemeClr val="tx1"/>
                          </a:solidFill>
                          <a:latin typeface="Century Gothic" panose="020B0502020202020204" pitchFamily="34" charset="0"/>
                        </a:rPr>
                        <a:t>NSE 4</a:t>
                      </a:r>
                      <a:endParaRPr lang="es-CO" dirty="0"/>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B w="12700" cap="flat" cmpd="sng" algn="ctr">
                      <a:solidFill>
                        <a:schemeClr val="bg1">
                          <a:lumMod val="85000"/>
                        </a:schemeClr>
                      </a:solidFill>
                      <a:prstDash val="sysDash"/>
                      <a:round/>
                      <a:headEnd type="none" w="med" len="med"/>
                      <a:tailEnd type="none" w="med" len="med"/>
                    </a:lnB>
                    <a:noFill/>
                  </a:tcPr>
                </a:tc>
                <a:tc hMerge="1">
                  <a:txBody>
                    <a:bodyPr/>
                    <a:lstStyle/>
                    <a:p>
                      <a:pPr algn="ctr"/>
                      <a:endParaRPr lang="es-CO" sz="11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3707807878"/>
                  </a:ext>
                </a:extLst>
              </a:tr>
              <a:tr h="0">
                <a:tc vMerge="1">
                  <a:txBody>
                    <a:bodyPr/>
                    <a:lstStyle/>
                    <a:p>
                      <a:endParaRPr lang="es-CO"/>
                    </a:p>
                  </a:txBody>
                  <a:tcPr/>
                </a:tc>
                <a:tc gridSpan="2" vMerge="1">
                  <a:txBody>
                    <a:bodyPr/>
                    <a:lstStyle/>
                    <a:p>
                      <a:pPr algn="ctr"/>
                      <a:endParaRPr lang="es-CO" sz="11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hMerge="1" vMerge="1">
                  <a:txBody>
                    <a:bodyPr/>
                    <a:lstStyle/>
                    <a:p>
                      <a:endParaRPr lang="es-CO"/>
                    </a:p>
                  </a:txBody>
                  <a:tcPr/>
                </a:tc>
                <a:tc vMerge="1">
                  <a:txBody>
                    <a:bodyPr/>
                    <a:lstStyle/>
                    <a:p>
                      <a:pPr algn="ctr"/>
                      <a:endParaRPr lang="es-CO" sz="1100" b="1" dirty="0">
                        <a:solidFill>
                          <a:schemeClr val="tx1"/>
                        </a:solidFill>
                        <a:latin typeface="Century Gothic" panose="020B0502020202020204" pitchFamily="34" charset="0"/>
                      </a:endParaRP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endParaRPr lang="es-CO" dirty="0">
                        <a:solidFill>
                          <a:srgbClr val="162B60"/>
                        </a:solidFill>
                      </a:endParaRP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latinLnBrk="0" hangingPunct="1"/>
                      <a:r>
                        <a:rPr lang="es-CO" sz="1100" b="1" kern="1200" dirty="0">
                          <a:solidFill>
                            <a:schemeClr val="bg1">
                              <a:lumMod val="65000"/>
                            </a:schemeClr>
                          </a:solidFill>
                          <a:latin typeface="Century Gothic" panose="020B0502020202020204" pitchFamily="34" charset="0"/>
                          <a:ea typeface="+mn-ea"/>
                          <a:cs typeface="+mn-cs"/>
                        </a:rPr>
                        <a:t>22</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bg1">
                              <a:lumMod val="65000"/>
                            </a:schemeClr>
                          </a:solidFill>
                          <a:latin typeface="Century Gothic" panose="020B0502020202020204" pitchFamily="34" charset="0"/>
                        </a:rPr>
                        <a:t>20</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bg1">
                              <a:lumMod val="65000"/>
                            </a:schemeClr>
                          </a:solidFill>
                          <a:latin typeface="Century Gothic" panose="020B0502020202020204" pitchFamily="34" charset="0"/>
                        </a:rPr>
                        <a:t>22</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bg1">
                              <a:lumMod val="65000"/>
                            </a:schemeClr>
                          </a:solidFill>
                          <a:latin typeface="Century Gothic" panose="020B0502020202020204" pitchFamily="34" charset="0"/>
                        </a:rPr>
                        <a:t>20</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bg1">
                              <a:lumMod val="65000"/>
                            </a:schemeClr>
                          </a:solidFill>
                          <a:latin typeface="Century Gothic" panose="020B0502020202020204" pitchFamily="34" charset="0"/>
                        </a:rPr>
                        <a:t>22</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bg1">
                              <a:lumMod val="65000"/>
                            </a:schemeClr>
                          </a:solidFill>
                          <a:latin typeface="Century Gothic" panose="020B0502020202020204" pitchFamily="34" charset="0"/>
                        </a:rPr>
                        <a:t>20</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bg1">
                              <a:lumMod val="65000"/>
                            </a:schemeClr>
                          </a:solidFill>
                          <a:latin typeface="Century Gothic" panose="020B0502020202020204" pitchFamily="34" charset="0"/>
                        </a:rPr>
                        <a:t>22</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bg1">
                              <a:lumMod val="65000"/>
                            </a:schemeClr>
                          </a:solidFill>
                          <a:latin typeface="Century Gothic" panose="020B0502020202020204" pitchFamily="34" charset="0"/>
                        </a:rPr>
                        <a:t>20</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bg1">
                              <a:lumMod val="65000"/>
                            </a:schemeClr>
                          </a:solidFill>
                          <a:latin typeface="Century Gothic" panose="020B0502020202020204" pitchFamily="34" charset="0"/>
                        </a:rPr>
                        <a:t>22</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bg1">
                              <a:lumMod val="65000"/>
                            </a:schemeClr>
                          </a:solidFill>
                          <a:latin typeface="Century Gothic" panose="020B0502020202020204" pitchFamily="34" charset="0"/>
                        </a:rPr>
                        <a:t>20</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bg1">
                              <a:lumMod val="65000"/>
                            </a:schemeClr>
                          </a:solidFill>
                          <a:latin typeface="Century Gothic" panose="020B0502020202020204" pitchFamily="34" charset="0"/>
                        </a:rPr>
                        <a:t>22</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bg1">
                              <a:lumMod val="65000"/>
                            </a:schemeClr>
                          </a:solidFill>
                          <a:latin typeface="Century Gothic" panose="020B0502020202020204" pitchFamily="34" charset="0"/>
                        </a:rPr>
                        <a:t>20</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83305984"/>
                  </a:ext>
                </a:extLst>
              </a:tr>
              <a:tr h="1094995">
                <a:tc>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gridSpan="17">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hMerge="1">
                  <a:txBody>
                    <a:bodyPr/>
                    <a:lstStyle/>
                    <a:p>
                      <a:endParaRPr lang="es-CO"/>
                    </a:p>
                  </a:txBody>
                  <a:tcPr/>
                </a:tc>
                <a:tc hMerge="1">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hMerge="1">
                  <a:txBody>
                    <a:bodyPr/>
                    <a:lstStyle/>
                    <a:p>
                      <a:endParaRPr lang="es-CO"/>
                    </a:p>
                  </a:txBody>
                  <a:tcPr>
                    <a:lnL w="12700" cmpd="sng">
                      <a:noFill/>
                    </a:lnL>
                    <a:lnT w="12700" cap="flat" cmpd="sng" algn="ctr">
                      <a:solidFill>
                        <a:srgbClr val="CFCFCF"/>
                      </a:solidFill>
                      <a:prstDash val="sysDash"/>
                      <a:round/>
                      <a:headEnd type="none" w="med" len="med"/>
                      <a:tailEnd type="none" w="med" len="med"/>
                    </a:lnT>
                  </a:tcPr>
                </a:tc>
                <a:tc hMerge="1">
                  <a:txBody>
                    <a:bodyPr/>
                    <a:lstStyle/>
                    <a:p>
                      <a:endParaRPr lang="es-CO"/>
                    </a:p>
                  </a:txBody>
                  <a:tcPr>
                    <a:lnL w="12700" cmpd="sng">
                      <a:noFill/>
                    </a:lnL>
                    <a:lnT w="12700" cap="flat" cmpd="sng" algn="ctr">
                      <a:solidFill>
                        <a:srgbClr val="CFCFCF"/>
                      </a:solidFill>
                      <a:prstDash val="sysDash"/>
                      <a:round/>
                      <a:headEnd type="none" w="med" len="med"/>
                      <a:tailEnd type="none" w="med" len="med"/>
                    </a:lnT>
                  </a:tcPr>
                </a:tc>
                <a:tc hMerge="1">
                  <a:txBody>
                    <a:bodyPr/>
                    <a:lstStyle/>
                    <a:p>
                      <a:endParaRPr lang="es-CO"/>
                    </a:p>
                  </a:txBody>
                  <a:tcPr>
                    <a:lnL w="12700" cmpd="sng">
                      <a:noFill/>
                    </a:lnL>
                    <a:lnT w="12700" cap="flat" cmpd="sng" algn="ctr">
                      <a:solidFill>
                        <a:srgbClr val="CFCFCF"/>
                      </a:solidFill>
                      <a:prstDash val="sysDash"/>
                      <a:round/>
                      <a:headEnd type="none" w="med" len="med"/>
                      <a:tailEnd type="none" w="med" len="med"/>
                    </a:lnT>
                  </a:tcPr>
                </a:tc>
                <a:tc hMerge="1">
                  <a:txBody>
                    <a:bodyPr/>
                    <a:lstStyle/>
                    <a:p>
                      <a:endParaRPr lang="es-CO"/>
                    </a:p>
                  </a:txBody>
                  <a:tcPr>
                    <a:lnL w="12700" cmpd="sng">
                      <a:noFill/>
                    </a:lnL>
                    <a:lnT w="12700" cap="flat" cmpd="sng" algn="ctr">
                      <a:solidFill>
                        <a:srgbClr val="CFCFCF"/>
                      </a:solidFill>
                      <a:prstDash val="sysDash"/>
                      <a:round/>
                      <a:headEnd type="none" w="med" len="med"/>
                      <a:tailEnd type="none" w="med" len="med"/>
                    </a:lnT>
                  </a:tcPr>
                </a:tc>
                <a:tc hMerge="1">
                  <a:txBody>
                    <a:bodyPr/>
                    <a:lstStyle/>
                    <a:p>
                      <a:endParaRPr lang="es-CO"/>
                    </a:p>
                  </a:txBody>
                  <a:tcPr>
                    <a:lnL w="12700" cmpd="sng">
                      <a:noFill/>
                    </a:lnL>
                    <a:lnT w="12700" cap="flat" cmpd="sng" algn="ctr">
                      <a:solidFill>
                        <a:srgbClr val="CFCFCF"/>
                      </a:solidFill>
                      <a:prstDash val="sysDash"/>
                      <a:round/>
                      <a:headEnd type="none" w="med" len="med"/>
                      <a:tailEnd type="none" w="med" len="med"/>
                    </a:lnT>
                  </a:tcPr>
                </a:tc>
                <a:tc hMerge="1">
                  <a:txBody>
                    <a:bodyPr/>
                    <a:lstStyle/>
                    <a:p>
                      <a:endParaRPr lang="es-CO"/>
                    </a:p>
                  </a:txBody>
                  <a:tcPr>
                    <a:lnL w="12700" cmpd="sng">
                      <a:noFill/>
                    </a:lnL>
                    <a:lnT w="12700" cap="flat" cmpd="sng" algn="ctr">
                      <a:solidFill>
                        <a:srgbClr val="CFCFCF"/>
                      </a:solidFill>
                      <a:prstDash val="sysDash"/>
                      <a:round/>
                      <a:headEnd type="none" w="med" len="med"/>
                      <a:tailEnd type="none" w="med" len="med"/>
                    </a:lnT>
                  </a:tcPr>
                </a:tc>
                <a:tc hMerge="1">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hMerge="1">
                  <a:txBody>
                    <a:bodyPr/>
                    <a:lstStyle/>
                    <a:p>
                      <a:pPr algn="ctr" fontAlgn="ctr"/>
                      <a:endParaRPr lang="es-CO" sz="1100" b="0" i="0" u="none" strike="noStrike">
                        <a:solidFill>
                          <a:srgbClr val="000000"/>
                        </a:solidFill>
                        <a:effectLst/>
                        <a:latin typeface="Century Gothic" panose="020B0502020202020204" pitchFamily="34" charset="0"/>
                      </a:endParaRPr>
                    </a:p>
                  </a:txBody>
                  <a:tcPr marL="9525" marR="9525" marT="9525" marB="0" anchor="ctr">
                    <a:lnL w="12700" cap="flat" cmpd="sng" algn="ctr">
                      <a:solidFill>
                        <a:srgbClr val="CFCFC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hMerge="1">
                  <a:txBody>
                    <a:bodyPr/>
                    <a:lstStyle/>
                    <a:p>
                      <a:endParaRPr lang="es-CO"/>
                    </a:p>
                  </a:txBody>
                  <a:tcPr/>
                </a:tc>
                <a:tc hMerge="1">
                  <a:txBody>
                    <a:bodyPr/>
                    <a:lstStyle/>
                    <a:p>
                      <a:endParaRPr lang="es-CO"/>
                    </a:p>
                  </a:txBody>
                  <a:tcPr>
                    <a:lnL w="12700" cmpd="sng">
                      <a:noFill/>
                    </a:lnL>
                    <a:lnT w="12700" cap="flat" cmpd="sng" algn="ctr">
                      <a:solidFill>
                        <a:srgbClr val="CFCFCF"/>
                      </a:solidFill>
                      <a:prstDash val="sysDash"/>
                      <a:round/>
                      <a:headEnd type="none" w="med" len="med"/>
                      <a:tailEnd type="none" w="med" len="med"/>
                    </a:lnT>
                  </a:tcPr>
                </a:tc>
                <a:tc hMerge="1">
                  <a:txBody>
                    <a:bodyPr/>
                    <a:lstStyle/>
                    <a:p>
                      <a:endParaRPr lang="es-CO"/>
                    </a:p>
                  </a:txBody>
                  <a:tcPr>
                    <a:lnL w="12700" cmpd="sng">
                      <a:noFill/>
                    </a:lnL>
                    <a:lnT w="12700" cap="flat" cmpd="sng" algn="ctr">
                      <a:solidFill>
                        <a:srgbClr val="CFCFCF"/>
                      </a:solidFill>
                      <a:prstDash val="sysDash"/>
                      <a:round/>
                      <a:headEnd type="none" w="med" len="med"/>
                      <a:tailEnd type="none" w="med" len="med"/>
                    </a:lnT>
                  </a:tcPr>
                </a:tc>
                <a:tc hMerge="1">
                  <a:txBody>
                    <a:bodyPr/>
                    <a:lstStyle/>
                    <a:p>
                      <a:endParaRPr lang="es-CO"/>
                    </a:p>
                  </a:txBody>
                  <a:tcPr>
                    <a:lnL w="12700" cmpd="sng">
                      <a:noFill/>
                    </a:lnL>
                    <a:lnT w="12700" cap="flat" cmpd="sng" algn="ctr">
                      <a:solidFill>
                        <a:srgbClr val="CFCFCF"/>
                      </a:solidFill>
                      <a:prstDash val="sysDash"/>
                      <a:round/>
                      <a:headEnd type="none" w="med" len="med"/>
                      <a:tailEnd type="none" w="med" len="med"/>
                    </a:lnT>
                  </a:tcPr>
                </a:tc>
                <a:tc hMerge="1">
                  <a:txBody>
                    <a:bodyPr/>
                    <a:lstStyle/>
                    <a:p>
                      <a:endParaRPr lang="es-CO"/>
                    </a:p>
                  </a:txBody>
                  <a:tcPr>
                    <a:lnL w="12700" cmpd="sng">
                      <a:noFill/>
                    </a:lnL>
                    <a:lnT w="12700" cap="flat" cmpd="sng" algn="ctr">
                      <a:solidFill>
                        <a:srgbClr val="CFCFCF"/>
                      </a:solidFill>
                      <a:prstDash val="sysDash"/>
                      <a:round/>
                      <a:headEnd type="none" w="med" len="med"/>
                      <a:tailEnd type="none" w="med" len="med"/>
                    </a:lnT>
                  </a:tcPr>
                </a:tc>
                <a:tc hMerge="1">
                  <a:txBody>
                    <a:bodyPr/>
                    <a:lstStyle/>
                    <a:p>
                      <a:pPr algn="ctr" fontAlgn="ct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3935299225"/>
                  </a:ext>
                </a:extLst>
              </a:tr>
              <a:tr h="232524">
                <a:tc>
                  <a:txBody>
                    <a:bodyPr/>
                    <a:lstStyle/>
                    <a:p>
                      <a:pPr algn="ctr" fontAlgn="ctr"/>
                      <a:r>
                        <a:rPr lang="es-CO" sz="1100" b="1" i="0" u="none" strike="noStrike" dirty="0">
                          <a:solidFill>
                            <a:schemeClr val="tx2"/>
                          </a:solidFill>
                          <a:effectLst/>
                          <a:latin typeface="Century Gothic" panose="020B0502020202020204" pitchFamily="34" charset="0"/>
                        </a:rPr>
                        <a:t>12,6</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2"/>
                          </a:solidFill>
                          <a:effectLst/>
                          <a:latin typeface="Century Gothic" panose="020B0502020202020204" pitchFamily="34" charset="0"/>
                        </a:rPr>
                        <a:t>8,7</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gridSpan="2">
                  <a:txBody>
                    <a:bodyPr/>
                    <a:lstStyle/>
                    <a:p>
                      <a:pPr algn="ctr" fontAlgn="ctr"/>
                      <a:r>
                        <a:rPr lang="es-CO" sz="1100" b="1" i="0" u="none" strike="noStrike" dirty="0">
                          <a:solidFill>
                            <a:schemeClr val="tx1"/>
                          </a:solidFill>
                          <a:effectLst/>
                          <a:latin typeface="Century Gothic" panose="020B0502020202020204" pitchFamily="34" charset="0"/>
                        </a:rPr>
                        <a:t>8,1</a:t>
                      </a:r>
                      <a:endParaRPr lang="es-CO" sz="1100" b="1" i="0" u="none" strike="noStrike" dirty="0">
                        <a:solidFill>
                          <a:schemeClr val="tx2"/>
                        </a:solidFill>
                        <a:effectLst/>
                        <a:latin typeface="Century Gothic" panose="020B0502020202020204" pitchFamily="34"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hMerge="1">
                  <a:txBody>
                    <a:bodyPr/>
                    <a:lstStyle/>
                    <a:p>
                      <a:pPr algn="ctr" fontAlgn="ctr"/>
                      <a:r>
                        <a:rPr lang="es-CO" sz="1100" b="1" i="0" u="none" strike="noStrike" dirty="0">
                          <a:solidFill>
                            <a:schemeClr val="tx1"/>
                          </a:solidFill>
                          <a:effectLst/>
                          <a:latin typeface="Century Gothic" panose="020B0502020202020204" pitchFamily="34" charset="0"/>
                        </a:rPr>
                        <a:t>8,1</a:t>
                      </a:r>
                    </a:p>
                  </a:txBody>
                  <a:tcPr marL="9525" marR="9525" marT="9525" marB="0"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100" b="1" i="0" u="none" strike="noStrike" dirty="0">
                          <a:solidFill>
                            <a:schemeClr val="tx1"/>
                          </a:solidFill>
                          <a:effectLst/>
                          <a:latin typeface="Century Gothic" panose="020B0502020202020204" pitchFamily="34" charset="0"/>
                        </a:rPr>
                        <a:t>13</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2"/>
                          </a:solidFill>
                          <a:effectLst/>
                          <a:latin typeface="Century Gothic" panose="020B0502020202020204" pitchFamily="34" charset="0"/>
                        </a:rPr>
                        <a:t>8,7</a:t>
                      </a:r>
                      <a:endParaRPr lang="es-CO" sz="1100" b="1" i="0" u="none" strike="noStrike" dirty="0">
                        <a:solidFill>
                          <a:schemeClr val="tx1"/>
                        </a:solidFill>
                        <a:effectLst/>
                        <a:latin typeface="Century Gothic" panose="020B0502020202020204" pitchFamily="34"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1"/>
                          </a:solidFill>
                          <a:effectLst/>
                          <a:latin typeface="Century Gothic" panose="020B0502020202020204" pitchFamily="34" charset="0"/>
                        </a:rPr>
                        <a:t>8,0</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2"/>
                          </a:solidFill>
                          <a:effectLst/>
                          <a:latin typeface="Century Gothic" panose="020B0502020202020204" pitchFamily="34" charset="0"/>
                        </a:rPr>
                        <a:t>8,7</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1"/>
                          </a:solidFill>
                          <a:effectLst/>
                          <a:latin typeface="Century Gothic" panose="020B0502020202020204" pitchFamily="34" charset="0"/>
                        </a:rPr>
                        <a:t>8,5</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2"/>
                          </a:solidFill>
                          <a:effectLst/>
                          <a:latin typeface="Century Gothic" panose="020B0502020202020204" pitchFamily="34" charset="0"/>
                        </a:rPr>
                        <a:t>9,2</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1"/>
                          </a:solidFill>
                          <a:effectLst/>
                          <a:latin typeface="Century Gothic" panose="020B0502020202020204" pitchFamily="34" charset="0"/>
                        </a:rPr>
                        <a:t>8,5</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2"/>
                          </a:solidFill>
                          <a:effectLst/>
                          <a:latin typeface="Century Gothic" panose="020B0502020202020204" pitchFamily="34" charset="0"/>
                        </a:rPr>
                        <a:t>8,7</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1"/>
                          </a:solidFill>
                          <a:effectLst/>
                          <a:latin typeface="Century Gothic" panose="020B0502020202020204" pitchFamily="34" charset="0"/>
                        </a:rPr>
                        <a:t>8,1</a:t>
                      </a:r>
                      <a:endParaRPr lang="es-CO" sz="1100" b="1" i="0" u="none" strike="noStrike" dirty="0">
                        <a:solidFill>
                          <a:schemeClr val="tx2"/>
                        </a:solidFill>
                        <a:effectLst/>
                        <a:latin typeface="Century Gothic" panose="020B0502020202020204" pitchFamily="34" charset="0"/>
                      </a:endParaRP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1"/>
                          </a:solidFill>
                          <a:effectLst/>
                          <a:latin typeface="Century Gothic" panose="020B0502020202020204" pitchFamily="34" charset="0"/>
                        </a:rPr>
                        <a:t>12,5</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i="0" u="none" strike="noStrike" dirty="0">
                          <a:solidFill>
                            <a:schemeClr val="tx2"/>
                          </a:solidFill>
                          <a:effectLst/>
                          <a:latin typeface="Century Gothic" panose="020B0502020202020204" pitchFamily="34" charset="0"/>
                        </a:rPr>
                        <a:t>8,7</a:t>
                      </a:r>
                      <a:endParaRPr lang="es-CO" dirty="0"/>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1"/>
                          </a:solidFill>
                          <a:effectLst/>
                          <a:latin typeface="Century Gothic" panose="020B0502020202020204" pitchFamily="34" charset="0"/>
                        </a:rPr>
                        <a:t>8,0</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2"/>
                          </a:solidFill>
                          <a:effectLst/>
                          <a:latin typeface="Century Gothic" panose="020B0502020202020204" pitchFamily="34" charset="0"/>
                        </a:rPr>
                        <a:t>8,8</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fontAlgn="ctr"/>
                      <a:r>
                        <a:rPr lang="es-CO" sz="1100" b="1" i="0" u="none" strike="noStrike" dirty="0">
                          <a:solidFill>
                            <a:schemeClr val="tx1"/>
                          </a:solidFill>
                          <a:effectLst/>
                          <a:latin typeface="Century Gothic" panose="020B0502020202020204" pitchFamily="34" charset="0"/>
                        </a:rPr>
                        <a:t>8,2</a:t>
                      </a:r>
                    </a:p>
                  </a:txBody>
                  <a:tcPr marL="9525" marR="9525" marT="9525" marB="0"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130138399"/>
                  </a:ext>
                </a:extLst>
              </a:tr>
              <a:tr h="0">
                <a:tc>
                  <a:txBody>
                    <a:bodyPr/>
                    <a:lstStyle/>
                    <a:p>
                      <a:pPr algn="ctr"/>
                      <a:r>
                        <a:rPr lang="es-CO" sz="1100" b="1" dirty="0">
                          <a:solidFill>
                            <a:schemeClr val="tx1"/>
                          </a:solidFill>
                          <a:latin typeface="Century Gothic" panose="020B0502020202020204" pitchFamily="34" charset="0"/>
                        </a:rPr>
                        <a:t>94</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164</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gridSpan="2">
                  <a:txBody>
                    <a:bodyPr/>
                    <a:lstStyle/>
                    <a:p>
                      <a:pPr algn="ctr"/>
                      <a:r>
                        <a:rPr lang="es-CO" sz="1100" b="1" dirty="0">
                          <a:solidFill>
                            <a:schemeClr val="tx1"/>
                          </a:solidFill>
                          <a:latin typeface="Century Gothic" panose="020B0502020202020204" pitchFamily="34" charset="0"/>
                        </a:rPr>
                        <a:t>162</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hMerge="1">
                  <a:txBody>
                    <a:bodyPr/>
                    <a:lstStyle/>
                    <a:p>
                      <a:pPr algn="ctr"/>
                      <a:r>
                        <a:rPr lang="es-CO" sz="1100" b="1" dirty="0">
                          <a:solidFill>
                            <a:schemeClr val="tx1"/>
                          </a:solidFill>
                          <a:latin typeface="Century Gothic" panose="020B0502020202020204" pitchFamily="34" charset="0"/>
                        </a:rPr>
                        <a:t>162</a:t>
                      </a:r>
                    </a:p>
                  </a:txBody>
                  <a:tcPr anchor="ctr">
                    <a:lnL w="12700" cap="flat" cmpd="sng" algn="ctr">
                      <a:solidFill>
                        <a:srgbClr val="CFCFCF"/>
                      </a:solidFill>
                      <a:prstDash val="sysDash"/>
                      <a:round/>
                      <a:headEnd type="none" w="med" len="med"/>
                      <a:tailEnd type="none" w="med" len="med"/>
                    </a:lnL>
                    <a:lnR w="12700" cap="flat" cmpd="sng" algn="ctr">
                      <a:solidFill>
                        <a:srgbClr val="CFCFC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45</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75</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72</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53</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46</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36</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44</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36</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32</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40</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72</a:t>
                      </a:r>
                      <a:endParaRPr lang="es-CO" dirty="0"/>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72</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44</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45</a:t>
                      </a:r>
                    </a:p>
                  </a:txBody>
                  <a:tcPr anchor="ctr">
                    <a:lnL w="12700" cap="flat" cmpd="sng" algn="ctr">
                      <a:solidFill>
                        <a:schemeClr val="bg1">
                          <a:lumMod val="85000"/>
                        </a:schemeClr>
                      </a:solidFill>
                      <a:prstDash val="sysDash"/>
                      <a:round/>
                      <a:headEnd type="none" w="med" len="med"/>
                      <a:tailEnd type="none" w="med" len="med"/>
                    </a:lnL>
                    <a:lnR w="12700"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747865479"/>
                  </a:ext>
                </a:extLst>
              </a:tr>
            </a:tbl>
          </a:graphicData>
        </a:graphic>
      </p:graphicFrame>
      <p:graphicFrame>
        <p:nvGraphicFramePr>
          <p:cNvPr id="19" name="Gráfico 18">
            <a:extLst>
              <a:ext uri="{FF2B5EF4-FFF2-40B4-BE49-F238E27FC236}">
                <a16:creationId xmlns:a16="http://schemas.microsoft.com/office/drawing/2014/main" id="{B93A2E52-0859-0A42-F424-1D04FBBBE218}"/>
              </a:ext>
            </a:extLst>
          </p:cNvPr>
          <p:cNvGraphicFramePr/>
          <p:nvPr/>
        </p:nvGraphicFramePr>
        <p:xfrm>
          <a:off x="168442" y="4821382"/>
          <a:ext cx="11827039" cy="10529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abla 12">
            <a:extLst>
              <a:ext uri="{FF2B5EF4-FFF2-40B4-BE49-F238E27FC236}">
                <a16:creationId xmlns:a16="http://schemas.microsoft.com/office/drawing/2014/main" id="{7D3F8EF8-920A-1338-3CF5-F9DB50FD64DF}"/>
              </a:ext>
            </a:extLst>
          </p:cNvPr>
          <p:cNvGraphicFramePr>
            <a:graphicFrameLocks noGrp="1"/>
          </p:cNvGraphicFramePr>
          <p:nvPr/>
        </p:nvGraphicFramePr>
        <p:xfrm>
          <a:off x="-14" y="664736"/>
          <a:ext cx="11995496" cy="2870255"/>
        </p:xfrm>
        <a:graphic>
          <a:graphicData uri="http://schemas.openxmlformats.org/drawingml/2006/table">
            <a:tbl>
              <a:tblPr firstRow="1" bandRow="1">
                <a:tableStyleId>{5C22544A-7EE6-4342-B048-85BDC9FD1C3A}</a:tableStyleId>
              </a:tblPr>
              <a:tblGrid>
                <a:gridCol w="1467867">
                  <a:extLst>
                    <a:ext uri="{9D8B030D-6E8A-4147-A177-3AD203B41FA5}">
                      <a16:colId xmlns:a16="http://schemas.microsoft.com/office/drawing/2014/main" val="1912660204"/>
                    </a:ext>
                  </a:extLst>
                </a:gridCol>
                <a:gridCol w="1781884">
                  <a:extLst>
                    <a:ext uri="{9D8B030D-6E8A-4147-A177-3AD203B41FA5}">
                      <a16:colId xmlns:a16="http://schemas.microsoft.com/office/drawing/2014/main" val="2672194520"/>
                    </a:ext>
                  </a:extLst>
                </a:gridCol>
                <a:gridCol w="208280">
                  <a:extLst>
                    <a:ext uri="{9D8B030D-6E8A-4147-A177-3AD203B41FA5}">
                      <a16:colId xmlns:a16="http://schemas.microsoft.com/office/drawing/2014/main" val="2815785361"/>
                    </a:ext>
                  </a:extLst>
                </a:gridCol>
                <a:gridCol w="608657">
                  <a:extLst>
                    <a:ext uri="{9D8B030D-6E8A-4147-A177-3AD203B41FA5}">
                      <a16:colId xmlns:a16="http://schemas.microsoft.com/office/drawing/2014/main" val="3629142840"/>
                    </a:ext>
                  </a:extLst>
                </a:gridCol>
                <a:gridCol w="576312">
                  <a:extLst>
                    <a:ext uri="{9D8B030D-6E8A-4147-A177-3AD203B41FA5}">
                      <a16:colId xmlns:a16="http://schemas.microsoft.com/office/drawing/2014/main" val="1392801808"/>
                    </a:ext>
                  </a:extLst>
                </a:gridCol>
                <a:gridCol w="408472">
                  <a:extLst>
                    <a:ext uri="{9D8B030D-6E8A-4147-A177-3AD203B41FA5}">
                      <a16:colId xmlns:a16="http://schemas.microsoft.com/office/drawing/2014/main" val="1388785889"/>
                    </a:ext>
                  </a:extLst>
                </a:gridCol>
                <a:gridCol w="408472">
                  <a:extLst>
                    <a:ext uri="{9D8B030D-6E8A-4147-A177-3AD203B41FA5}">
                      <a16:colId xmlns:a16="http://schemas.microsoft.com/office/drawing/2014/main" val="337686640"/>
                    </a:ext>
                  </a:extLst>
                </a:gridCol>
                <a:gridCol w="408472">
                  <a:extLst>
                    <a:ext uri="{9D8B030D-6E8A-4147-A177-3AD203B41FA5}">
                      <a16:colId xmlns:a16="http://schemas.microsoft.com/office/drawing/2014/main" val="660560319"/>
                    </a:ext>
                  </a:extLst>
                </a:gridCol>
                <a:gridCol w="408472">
                  <a:extLst>
                    <a:ext uri="{9D8B030D-6E8A-4147-A177-3AD203B41FA5}">
                      <a16:colId xmlns:a16="http://schemas.microsoft.com/office/drawing/2014/main" val="1114330899"/>
                    </a:ext>
                  </a:extLst>
                </a:gridCol>
                <a:gridCol w="408472">
                  <a:extLst>
                    <a:ext uri="{9D8B030D-6E8A-4147-A177-3AD203B41FA5}">
                      <a16:colId xmlns:a16="http://schemas.microsoft.com/office/drawing/2014/main" val="713687289"/>
                    </a:ext>
                  </a:extLst>
                </a:gridCol>
                <a:gridCol w="408472">
                  <a:extLst>
                    <a:ext uri="{9D8B030D-6E8A-4147-A177-3AD203B41FA5}">
                      <a16:colId xmlns:a16="http://schemas.microsoft.com/office/drawing/2014/main" val="3876930050"/>
                    </a:ext>
                  </a:extLst>
                </a:gridCol>
                <a:gridCol w="408472">
                  <a:extLst>
                    <a:ext uri="{9D8B030D-6E8A-4147-A177-3AD203B41FA5}">
                      <a16:colId xmlns:a16="http://schemas.microsoft.com/office/drawing/2014/main" val="4173294820"/>
                    </a:ext>
                  </a:extLst>
                </a:gridCol>
                <a:gridCol w="408472">
                  <a:extLst>
                    <a:ext uri="{9D8B030D-6E8A-4147-A177-3AD203B41FA5}">
                      <a16:colId xmlns:a16="http://schemas.microsoft.com/office/drawing/2014/main" val="2531718870"/>
                    </a:ext>
                  </a:extLst>
                </a:gridCol>
                <a:gridCol w="408472">
                  <a:extLst>
                    <a:ext uri="{9D8B030D-6E8A-4147-A177-3AD203B41FA5}">
                      <a16:colId xmlns:a16="http://schemas.microsoft.com/office/drawing/2014/main" val="3242647025"/>
                    </a:ext>
                  </a:extLst>
                </a:gridCol>
                <a:gridCol w="408472">
                  <a:extLst>
                    <a:ext uri="{9D8B030D-6E8A-4147-A177-3AD203B41FA5}">
                      <a16:colId xmlns:a16="http://schemas.microsoft.com/office/drawing/2014/main" val="3039160573"/>
                    </a:ext>
                  </a:extLst>
                </a:gridCol>
                <a:gridCol w="408472">
                  <a:extLst>
                    <a:ext uri="{9D8B030D-6E8A-4147-A177-3AD203B41FA5}">
                      <a16:colId xmlns:a16="http://schemas.microsoft.com/office/drawing/2014/main" val="4113006980"/>
                    </a:ext>
                  </a:extLst>
                </a:gridCol>
                <a:gridCol w="408472">
                  <a:extLst>
                    <a:ext uri="{9D8B030D-6E8A-4147-A177-3AD203B41FA5}">
                      <a16:colId xmlns:a16="http://schemas.microsoft.com/office/drawing/2014/main" val="99859329"/>
                    </a:ext>
                  </a:extLst>
                </a:gridCol>
                <a:gridCol w="408472">
                  <a:extLst>
                    <a:ext uri="{9D8B030D-6E8A-4147-A177-3AD203B41FA5}">
                      <a16:colId xmlns:a16="http://schemas.microsoft.com/office/drawing/2014/main" val="1171849661"/>
                    </a:ext>
                  </a:extLst>
                </a:gridCol>
                <a:gridCol w="408472">
                  <a:extLst>
                    <a:ext uri="{9D8B030D-6E8A-4147-A177-3AD203B41FA5}">
                      <a16:colId xmlns:a16="http://schemas.microsoft.com/office/drawing/2014/main" val="7843872"/>
                    </a:ext>
                  </a:extLst>
                </a:gridCol>
                <a:gridCol w="408472">
                  <a:extLst>
                    <a:ext uri="{9D8B030D-6E8A-4147-A177-3AD203B41FA5}">
                      <a16:colId xmlns:a16="http://schemas.microsoft.com/office/drawing/2014/main" val="660456687"/>
                    </a:ext>
                  </a:extLst>
                </a:gridCol>
                <a:gridCol w="408472">
                  <a:extLst>
                    <a:ext uri="{9D8B030D-6E8A-4147-A177-3AD203B41FA5}">
                      <a16:colId xmlns:a16="http://schemas.microsoft.com/office/drawing/2014/main" val="2588258367"/>
                    </a:ext>
                  </a:extLst>
                </a:gridCol>
                <a:gridCol w="408472">
                  <a:extLst>
                    <a:ext uri="{9D8B030D-6E8A-4147-A177-3AD203B41FA5}">
                      <a16:colId xmlns:a16="http://schemas.microsoft.com/office/drawing/2014/main" val="1564166926"/>
                    </a:ext>
                  </a:extLst>
                </a:gridCol>
                <a:gridCol w="408472">
                  <a:extLst>
                    <a:ext uri="{9D8B030D-6E8A-4147-A177-3AD203B41FA5}">
                      <a16:colId xmlns:a16="http://schemas.microsoft.com/office/drawing/2014/main" val="1863934045"/>
                    </a:ext>
                  </a:extLst>
                </a:gridCol>
              </a:tblGrid>
              <a:tr h="158377">
                <a:tc rowSpan="2" gridSpan="3">
                  <a:txBody>
                    <a:bodyPr/>
                    <a:lstStyle/>
                    <a:p>
                      <a:pPr algn="ctr"/>
                      <a:r>
                        <a:rPr lang="es-CO" sz="1400" dirty="0">
                          <a:solidFill>
                            <a:schemeClr val="tx1"/>
                          </a:solidFill>
                          <a:latin typeface="Century Gothic" panose="020B0502020202020204" pitchFamily="34" charset="0"/>
                        </a:rPr>
                        <a:t>TOTAL</a:t>
                      </a:r>
                    </a:p>
                    <a:p>
                      <a:pPr algn="ctr"/>
                      <a:r>
                        <a:rPr lang="es-CO" sz="1400" dirty="0">
                          <a:solidFill>
                            <a:schemeClr val="tx1"/>
                          </a:solidFill>
                          <a:latin typeface="Century Gothic" panose="020B0502020202020204" pitchFamily="34" charset="0"/>
                        </a:rPr>
                        <a:t>2025</a:t>
                      </a:r>
                    </a:p>
                  </a:txBody>
                  <a:tcPr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rowSpan="2" hMerge="1">
                  <a:txBody>
                    <a:bodyPr/>
                    <a:lstStyle/>
                    <a:p>
                      <a:endParaRPr lang="es-CO"/>
                    </a:p>
                  </a:txBody>
                  <a:tcPr/>
                </a:tc>
                <a:tc rowSpan="2" hMerge="1">
                  <a:txBody>
                    <a:bodyPr/>
                    <a:lstStyle/>
                    <a:p>
                      <a:endParaRPr lang="es-CO"/>
                    </a:p>
                  </a:txBody>
                  <a:tcPr/>
                </a:tc>
                <a:tc rowSpan="2">
                  <a:txBody>
                    <a:bodyPr/>
                    <a:lstStyle/>
                    <a:p>
                      <a:pPr algn="ctr"/>
                      <a:r>
                        <a:rPr lang="es-CO" sz="1050" dirty="0">
                          <a:solidFill>
                            <a:schemeClr val="tx1"/>
                          </a:solidFill>
                          <a:latin typeface="Century Gothic" panose="020B0502020202020204" pitchFamily="34" charset="0"/>
                        </a:rPr>
                        <a:t>TOTAL</a:t>
                      </a:r>
                    </a:p>
                    <a:p>
                      <a:pPr algn="ctr"/>
                      <a:r>
                        <a:rPr lang="es-CO" sz="1050" dirty="0">
                          <a:solidFill>
                            <a:schemeClr val="tx1"/>
                          </a:solidFill>
                          <a:latin typeface="Century Gothic" panose="020B0502020202020204" pitchFamily="34" charset="0"/>
                        </a:rPr>
                        <a:t>2022</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rowSpan="2">
                  <a:txBody>
                    <a:bodyPr/>
                    <a:lstStyle/>
                    <a:p>
                      <a:pPr algn="ctr"/>
                      <a:r>
                        <a:rPr lang="es-CO" sz="1050" dirty="0">
                          <a:solidFill>
                            <a:schemeClr val="tx1"/>
                          </a:solidFill>
                          <a:latin typeface="Century Gothic" panose="020B0502020202020204" pitchFamily="34" charset="0"/>
                        </a:rPr>
                        <a:t>TOTAL</a:t>
                      </a:r>
                    </a:p>
                    <a:p>
                      <a:pPr algn="ctr"/>
                      <a:r>
                        <a:rPr lang="es-CO" sz="1050" dirty="0">
                          <a:solidFill>
                            <a:schemeClr val="tx1"/>
                          </a:solidFill>
                          <a:latin typeface="Century Gothic" panose="020B0502020202020204" pitchFamily="34" charset="0"/>
                        </a:rPr>
                        <a:t>2020</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grid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CIUDAD</a:t>
                      </a:r>
                    </a:p>
                  </a:txBody>
                  <a:tcPr anchor="ctr">
                    <a:lnL w="12700" cap="flat" cmpd="sng" algn="ctr">
                      <a:solidFill>
                        <a:schemeClr val="bg1">
                          <a:lumMod val="75000"/>
                        </a:schemeClr>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grid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400" dirty="0">
                          <a:solidFill>
                            <a:schemeClr val="tx1"/>
                          </a:solidFill>
                          <a:latin typeface="Century Gothic" panose="020B0502020202020204" pitchFamily="34" charset="0"/>
                        </a:rPr>
                        <a:t>ESTRATO</a:t>
                      </a: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hMerge="1">
                  <a:txBody>
                    <a:bodyPr/>
                    <a:lstStyle/>
                    <a:p>
                      <a:endParaRPr lang="es-CO" sz="1100">
                        <a:latin typeface="Century Gothic" panose="020B0502020202020204" pitchFamily="34" charset="0"/>
                      </a:endParaRPr>
                    </a:p>
                  </a:txBody>
                  <a:tcP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hMerge="1">
                  <a:txBody>
                    <a:bodyPr/>
                    <a:lstStyle/>
                    <a:p>
                      <a:endParaRPr lang="es-CO" sz="1100" dirty="0">
                        <a:latin typeface="Century Gothic" panose="020B0502020202020204" pitchFamily="34" charset="0"/>
                      </a:endParaRPr>
                    </a:p>
                  </a:txBody>
                  <a:tcP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530667516"/>
                  </a:ext>
                </a:extLst>
              </a:tr>
              <a:tr h="197599">
                <a:tc gridSpan="3" vMerge="1">
                  <a:txBody>
                    <a:bodyPr/>
                    <a:lstStyle/>
                    <a:p>
                      <a:endParaRPr lang="es-CO" sz="1100" dirty="0">
                        <a:solidFill>
                          <a:schemeClr val="tx1"/>
                        </a:solidFill>
                        <a:latin typeface="Century Gothic" panose="020B0502020202020204" pitchFamily="34" charset="0"/>
                      </a:endParaRPr>
                    </a:p>
                  </a:txBody>
                  <a:tcP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hMerge="1" vMerge="1">
                  <a:txBody>
                    <a:bodyPr/>
                    <a:lstStyle/>
                    <a:p>
                      <a:endParaRPr lang="es-CO"/>
                    </a:p>
                  </a:txBody>
                  <a:tcPr/>
                </a:tc>
                <a:tc hMerge="1" vMerge="1">
                  <a:txBody>
                    <a:bodyPr/>
                    <a:lstStyle/>
                    <a:p>
                      <a:endParaRPr lang="es-CO"/>
                    </a:p>
                  </a:txBody>
                  <a:tcPr/>
                </a:tc>
                <a:tc vMerge="1">
                  <a:txBody>
                    <a:bodyPr/>
                    <a:lstStyle/>
                    <a:p>
                      <a:endParaRPr lang="es-CO"/>
                    </a:p>
                  </a:txBody>
                  <a:tcPr/>
                </a:tc>
                <a:tc vMerge="1">
                  <a:txBody>
                    <a:bodyPr/>
                    <a:lstStyle/>
                    <a:p>
                      <a:endParaRPr lang="es-CO" sz="1100" dirty="0">
                        <a:solidFill>
                          <a:schemeClr val="tx1"/>
                        </a:solidFill>
                        <a:latin typeface="Century Gothic" panose="020B0502020202020204" pitchFamily="34" charset="0"/>
                      </a:endParaRPr>
                    </a:p>
                  </a:txBody>
                  <a:tcP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gridSpan="3">
                  <a:txBody>
                    <a:bodyPr/>
                    <a:lstStyle/>
                    <a:p>
                      <a:pPr algn="ctr"/>
                      <a:r>
                        <a:rPr lang="es-CO" sz="1100" b="1" dirty="0">
                          <a:solidFill>
                            <a:schemeClr val="tx1"/>
                          </a:solidFill>
                          <a:latin typeface="Century Gothic" panose="020B0502020202020204" pitchFamily="34" charset="0"/>
                        </a:rPr>
                        <a:t>Bogotá</a:t>
                      </a:r>
                    </a:p>
                  </a:txBody>
                  <a:tcPr anchor="ctr">
                    <a:lnL w="12700" cap="flat" cmpd="sng" algn="ctr">
                      <a:solidFill>
                        <a:schemeClr val="bg1">
                          <a:lumMod val="75000"/>
                        </a:schemeClr>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gridSpan="3">
                  <a:txBody>
                    <a:bodyPr/>
                    <a:lstStyle/>
                    <a:p>
                      <a:pPr algn="ctr"/>
                      <a:r>
                        <a:rPr lang="es-CO" sz="1100" b="1" dirty="0">
                          <a:solidFill>
                            <a:schemeClr val="tx1"/>
                          </a:solidFill>
                          <a:latin typeface="Century Gothic" panose="020B0502020202020204" pitchFamily="34" charset="0"/>
                        </a:rPr>
                        <a:t>Medellín</a:t>
                      </a:r>
                    </a:p>
                  </a:txBody>
                  <a:tcPr anchor="ctr">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gridSpan="3">
                  <a:txBody>
                    <a:bodyPr/>
                    <a:lstStyle/>
                    <a:p>
                      <a:pPr algn="ctr"/>
                      <a:r>
                        <a:rPr lang="es-CO" sz="1100" b="1" dirty="0">
                          <a:solidFill>
                            <a:schemeClr val="tx1"/>
                          </a:solidFill>
                          <a:latin typeface="Century Gothic" panose="020B0502020202020204" pitchFamily="34" charset="0"/>
                        </a:rPr>
                        <a:t>Barranquilla</a:t>
                      </a:r>
                    </a:p>
                  </a:txBody>
                  <a:tcPr anchor="ctr">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gridSpan="3">
                  <a:txBody>
                    <a:bodyPr/>
                    <a:lstStyle/>
                    <a:p>
                      <a:pPr algn="ctr"/>
                      <a:r>
                        <a:rPr lang="es-CO" sz="1100" b="1" dirty="0">
                          <a:solidFill>
                            <a:schemeClr val="tx1"/>
                          </a:solidFill>
                          <a:latin typeface="Century Gothic" panose="020B0502020202020204" pitchFamily="34" charset="0"/>
                        </a:rPr>
                        <a:t>NSE 2</a:t>
                      </a:r>
                    </a:p>
                  </a:txBody>
                  <a:tcPr anchor="ctr">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gridSpan="3">
                  <a:txBody>
                    <a:bodyPr/>
                    <a:lstStyle/>
                    <a:p>
                      <a:pPr algn="ctr"/>
                      <a:r>
                        <a:rPr lang="es-CO" sz="1100" b="1" dirty="0">
                          <a:solidFill>
                            <a:schemeClr val="tx1"/>
                          </a:solidFill>
                          <a:latin typeface="Century Gothic" panose="020B0502020202020204" pitchFamily="34" charset="0"/>
                        </a:rPr>
                        <a:t>NSE 3</a:t>
                      </a:r>
                    </a:p>
                  </a:txBody>
                  <a:tcPr anchor="ctr">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gridSpan="3">
                  <a:txBody>
                    <a:bodyPr/>
                    <a:lstStyle/>
                    <a:p>
                      <a:pPr algn="ctr"/>
                      <a:r>
                        <a:rPr lang="es-CO" sz="1100" b="1" dirty="0">
                          <a:solidFill>
                            <a:schemeClr val="tx1"/>
                          </a:solidFill>
                          <a:latin typeface="Century Gothic" panose="020B0502020202020204" pitchFamily="34" charset="0"/>
                        </a:rPr>
                        <a:t>NSE 4</a:t>
                      </a: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136422690"/>
                  </a:ext>
                </a:extLst>
              </a:tr>
              <a:tr h="158377">
                <a:tc gridSpan="3">
                  <a:txBody>
                    <a:bodyPr/>
                    <a:lstStyle/>
                    <a:p>
                      <a:pPr algn="ctr"/>
                      <a:endParaRPr lang="es-CO" sz="1400"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a:txBody>
                    <a:bodyPr/>
                    <a:lstStyle/>
                    <a:p>
                      <a:pPr algn="ctr"/>
                      <a:endParaRPr lang="es-CO" sz="1400"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a:txBody>
                    <a:bodyPr/>
                    <a:lstStyle/>
                    <a:p>
                      <a:pPr algn="ctr"/>
                      <a:endParaRPr lang="es-CO" sz="1400"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a:txBody>
                    <a:bodyPr/>
                    <a:lstStyle/>
                    <a:p>
                      <a:pPr algn="ctr"/>
                      <a:r>
                        <a:rPr lang="es-CO" sz="1100" b="1" dirty="0">
                          <a:solidFill>
                            <a:srgbClr val="162B60"/>
                          </a:solidFill>
                          <a:latin typeface="Century Gothic" panose="020B0502020202020204" pitchFamily="34" charset="0"/>
                        </a:rPr>
                        <a:t>25</a:t>
                      </a:r>
                    </a:p>
                  </a:txBody>
                  <a:tcPr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a:r>
                        <a:rPr lang="es-CO" sz="1100" b="1" dirty="0">
                          <a:solidFill>
                            <a:schemeClr val="tx1">
                              <a:lumMod val="65000"/>
                              <a:lumOff val="35000"/>
                            </a:schemeClr>
                          </a:solidFill>
                          <a:latin typeface="Century Gothic" panose="020B0502020202020204" pitchFamily="34" charset="0"/>
                        </a:rPr>
                        <a:t>22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lumMod val="65000"/>
                              <a:lumOff val="35000"/>
                            </a:schemeClr>
                          </a:solidFill>
                          <a:latin typeface="Century Gothic" panose="020B0502020202020204" pitchFamily="34" charset="0"/>
                        </a:rPr>
                        <a:t>20</a:t>
                      </a:r>
                    </a:p>
                  </a:txBody>
                  <a:tcPr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endParaRPr lang="es-CO" sz="1100" b="1" dirty="0">
                        <a:solidFill>
                          <a:schemeClr val="tx2"/>
                        </a:solidFill>
                        <a:latin typeface="Century Gothic" panose="020B0502020202020204" pitchFamily="34" charset="0"/>
                      </a:endParaRP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a:r>
                        <a:rPr lang="es-CO" sz="1100" b="1" dirty="0">
                          <a:solidFill>
                            <a:schemeClr val="tx1">
                              <a:lumMod val="65000"/>
                              <a:lumOff val="35000"/>
                            </a:schemeClr>
                          </a:solidFill>
                          <a:latin typeface="Century Gothic" panose="020B0502020202020204" pitchFamily="34" charset="0"/>
                        </a:rPr>
                        <a:t>22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lumMod val="65000"/>
                              <a:lumOff val="35000"/>
                            </a:schemeClr>
                          </a:solidFill>
                          <a:latin typeface="Century Gothic" panose="020B0502020202020204" pitchFamily="34" charset="0"/>
                        </a:rPr>
                        <a:t>20</a:t>
                      </a:r>
                    </a:p>
                  </a:txBody>
                  <a:tcPr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endParaRPr lang="es-CO" sz="1100" b="1" dirty="0">
                        <a:solidFill>
                          <a:schemeClr val="tx2"/>
                        </a:solidFill>
                        <a:latin typeface="Century Gothic" panose="020B0502020202020204" pitchFamily="34" charset="0"/>
                      </a:endParaRP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a:r>
                        <a:rPr lang="es-CO" sz="1100" b="1" dirty="0">
                          <a:solidFill>
                            <a:schemeClr val="tx1">
                              <a:lumMod val="65000"/>
                              <a:lumOff val="35000"/>
                            </a:schemeClr>
                          </a:solidFill>
                          <a:latin typeface="Century Gothic" panose="020B0502020202020204" pitchFamily="34" charset="0"/>
                        </a:rPr>
                        <a:t>22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lumMod val="65000"/>
                              <a:lumOff val="35000"/>
                            </a:schemeClr>
                          </a:solidFill>
                          <a:latin typeface="Century Gothic" panose="020B0502020202020204" pitchFamily="34" charset="0"/>
                        </a:rPr>
                        <a:t>20</a:t>
                      </a:r>
                    </a:p>
                  </a:txBody>
                  <a:tcPr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endParaRPr lang="es-CO" sz="1100" b="1" dirty="0">
                        <a:solidFill>
                          <a:schemeClr val="tx2"/>
                        </a:solidFill>
                        <a:latin typeface="Century Gothic" panose="020B0502020202020204" pitchFamily="34" charset="0"/>
                      </a:endParaRP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a:r>
                        <a:rPr lang="es-CO" sz="1100" b="1" dirty="0">
                          <a:solidFill>
                            <a:schemeClr val="tx1">
                              <a:lumMod val="65000"/>
                              <a:lumOff val="35000"/>
                            </a:schemeClr>
                          </a:solidFill>
                          <a:latin typeface="Century Gothic" panose="020B0502020202020204" pitchFamily="34" charset="0"/>
                        </a:rPr>
                        <a:t>22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lumMod val="65000"/>
                              <a:lumOff val="35000"/>
                            </a:schemeClr>
                          </a:solidFill>
                          <a:latin typeface="Century Gothic" panose="020B0502020202020204" pitchFamily="34" charset="0"/>
                        </a:rPr>
                        <a:t>20</a:t>
                      </a:r>
                    </a:p>
                  </a:txBody>
                  <a:tcPr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endParaRPr lang="es-CO" sz="1100" b="1" dirty="0">
                        <a:solidFill>
                          <a:schemeClr val="tx2"/>
                        </a:solidFill>
                        <a:latin typeface="Century Gothic" panose="020B0502020202020204" pitchFamily="34" charset="0"/>
                      </a:endParaRP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a:r>
                        <a:rPr lang="es-CO" sz="1100" b="1" dirty="0">
                          <a:solidFill>
                            <a:schemeClr val="tx1">
                              <a:lumMod val="65000"/>
                              <a:lumOff val="35000"/>
                            </a:schemeClr>
                          </a:solidFill>
                          <a:latin typeface="Century Gothic" panose="020B0502020202020204" pitchFamily="34" charset="0"/>
                        </a:rPr>
                        <a:t>22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lumMod val="65000"/>
                              <a:lumOff val="35000"/>
                            </a:schemeClr>
                          </a:solidFill>
                          <a:latin typeface="Century Gothic" panose="020B0502020202020204" pitchFamily="34" charset="0"/>
                        </a:rPr>
                        <a:t>20</a:t>
                      </a:r>
                    </a:p>
                  </a:txBody>
                  <a:tcPr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rgbClr val="162B60"/>
                          </a:solidFill>
                          <a:latin typeface="Century Gothic" panose="020B0502020202020204" pitchFamily="34" charset="0"/>
                        </a:rPr>
                        <a:t>25</a:t>
                      </a:r>
                      <a:endParaRPr lang="es-CO" sz="1100" b="1" dirty="0">
                        <a:solidFill>
                          <a:schemeClr val="tx2"/>
                        </a:solidFill>
                        <a:latin typeface="Century Gothic" panose="020B0502020202020204" pitchFamily="34" charset="0"/>
                      </a:endParaRP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a:r>
                        <a:rPr lang="es-CO" sz="1100" b="1" dirty="0">
                          <a:solidFill>
                            <a:schemeClr val="tx1">
                              <a:lumMod val="65000"/>
                              <a:lumOff val="35000"/>
                            </a:schemeClr>
                          </a:solidFill>
                          <a:latin typeface="Century Gothic" panose="020B0502020202020204" pitchFamily="34" charset="0"/>
                        </a:rPr>
                        <a:t>22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lumMod val="65000"/>
                              <a:lumOff val="35000"/>
                            </a:schemeClr>
                          </a:solidFill>
                          <a:latin typeface="Century Gothic" panose="020B0502020202020204" pitchFamily="34" charset="0"/>
                        </a:rPr>
                        <a:t>20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2499133238"/>
                  </a:ext>
                </a:extLst>
              </a:tr>
              <a:tr h="348499">
                <a:tc gridSpan="3">
                  <a:txBody>
                    <a:bodyPr/>
                    <a:lstStyle/>
                    <a:p>
                      <a:pPr algn="l" rtl="0" fontAlgn="ctr"/>
                      <a:endParaRPr lang="es-ES" sz="1100" b="1"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a:txBody>
                    <a:bodyPr/>
                    <a:lstStyle/>
                    <a:p>
                      <a:pPr algn="ctr" fontAlgn="ct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2402198126"/>
                  </a:ext>
                </a:extLst>
              </a:tr>
              <a:tr h="348499">
                <a:tc gridSpan="3">
                  <a:txBody>
                    <a:bodyPr/>
                    <a:lstStyle/>
                    <a:p>
                      <a:pPr algn="l" fontAlgn="b"/>
                      <a:endParaRPr lang="es-CO" sz="1100" b="1" i="0" u="none" strike="noStrike" dirty="0">
                        <a:solidFill>
                          <a:srgbClr val="000000"/>
                        </a:solidFill>
                        <a:effectLst/>
                        <a:latin typeface="Century Gothic" panose="020B0502020202020204" pitchFamily="34" charset="0"/>
                      </a:endParaRPr>
                    </a:p>
                  </a:txBody>
                  <a:tcPr marL="9525" marR="9525" marT="9525" marB="0" anchor="b">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a:txBody>
                    <a:bodyPr/>
                    <a:lstStyle/>
                    <a:p>
                      <a:pPr algn="ctr" fontAlgn="ct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2038075474"/>
                  </a:ext>
                </a:extLst>
              </a:tr>
              <a:tr h="348499">
                <a:tc gridSpan="3">
                  <a:txBody>
                    <a:bodyPr/>
                    <a:lstStyle/>
                    <a:p>
                      <a:pPr algn="l" rtl="0" fontAlgn="ctr"/>
                      <a:endParaRPr lang="es-ES" sz="1100" b="1"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a:txBody>
                    <a:bodyPr/>
                    <a:lstStyle/>
                    <a:p>
                      <a:pPr algn="ctr" fontAlgn="ct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a:solidFill>
                            <a:srgbClr val="000000"/>
                          </a:solidFill>
                          <a:effectLst/>
                          <a:latin typeface="Century Gothic" panose="020B0502020202020204" pitchFamily="34" charset="0"/>
                        </a:rPr>
                        <a:t>4%</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2483574984"/>
                  </a:ext>
                </a:extLst>
              </a:tr>
              <a:tr h="348499">
                <a:tc gridSpan="3">
                  <a:txBody>
                    <a:bodyPr/>
                    <a:lstStyle/>
                    <a:p>
                      <a:pPr algn="l" rtl="0" fontAlgn="ctr"/>
                      <a:endParaRPr lang="es-ES" sz="1100" b="1"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a:txBody>
                    <a:bodyPr/>
                    <a:lstStyle/>
                    <a:p>
                      <a:pPr algn="ctr" fontAlgn="ct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95000"/>
                      </a:schemeClr>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30%</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5%</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89BE48"/>
                          </a:solidFill>
                          <a:effectLst/>
                          <a:latin typeface="Century Gothic" panose="020B0502020202020204" pitchFamily="34" charset="0"/>
                        </a:rPr>
                        <a:t>15%</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242246466"/>
                  </a:ext>
                </a:extLst>
              </a:tr>
              <a:tr h="348499">
                <a:tc gridSpan="3">
                  <a:txBody>
                    <a:bodyPr/>
                    <a:lstStyle/>
                    <a:p>
                      <a:pPr algn="l" rtl="0" fontAlgn="ctr"/>
                      <a:endParaRPr lang="es-ES" sz="1100" b="1" i="0" u="none" strike="noStrike" dirty="0">
                        <a:solidFill>
                          <a:srgbClr val="000000"/>
                        </a:solidFill>
                        <a:effectLst/>
                        <a:latin typeface="Century Gothic" panose="020B0502020202020204" pitchFamily="34" charset="0"/>
                      </a:endParaRPr>
                    </a:p>
                  </a:txBody>
                  <a:tcPr marL="9525" marR="9525" marT="9525" marB="0"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hMerge="1">
                  <a:txBody>
                    <a:bodyPr/>
                    <a:lstStyle/>
                    <a:p>
                      <a:endParaRPr lang="es-CO"/>
                    </a:p>
                  </a:txBody>
                  <a:tcPr/>
                </a:tc>
                <a:tc hMerge="1">
                  <a:txBody>
                    <a:bodyPr/>
                    <a:lstStyle/>
                    <a:p>
                      <a:endParaRPr lang="es-CO"/>
                    </a:p>
                  </a:txBody>
                  <a:tcPr/>
                </a:tc>
                <a:tc>
                  <a:txBody>
                    <a:bodyPr/>
                    <a:lstStyle/>
                    <a:p>
                      <a:pPr algn="ctr" fontAlgn="ctr"/>
                      <a:r>
                        <a:rPr lang="es-CO" sz="1100" b="0" i="0" u="none" strike="noStrike" dirty="0">
                          <a:solidFill>
                            <a:srgbClr val="000000"/>
                          </a:solidFill>
                          <a:effectLst/>
                          <a:latin typeface="Century Gothic" panose="020B0502020202020204" pitchFamily="34" charset="0"/>
                        </a:rPr>
                        <a:t>66%</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chemeClr val="bg1">
                        <a:lumMod val="95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67%</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chemeClr val="bg1">
                        <a:lumMod val="95000"/>
                      </a:schemeClr>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62%</a:t>
                      </a:r>
                    </a:p>
                  </a:txBody>
                  <a:tcPr marL="9525" marR="9525" marT="9525" marB="0"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63%</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64%</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70%</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73%</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77%</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53%</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73%</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67%</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64%</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62%</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65%</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buNone/>
                      </a:pPr>
                      <a:r>
                        <a:rPr lang="es-CO" sz="1100" b="0" i="0" u="none" strike="noStrike" dirty="0">
                          <a:solidFill>
                            <a:srgbClr val="FF0000"/>
                          </a:solidFill>
                          <a:effectLst/>
                          <a:latin typeface="Century Gothic" panose="020B0502020202020204" pitchFamily="34" charset="0"/>
                        </a:rPr>
                        <a:t>52%</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68%</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67%</a:t>
                      </a:r>
                    </a:p>
                  </a:txBody>
                  <a:tcPr marL="9525" marR="9525" marT="9525" marB="0"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buNone/>
                      </a:pPr>
                      <a:r>
                        <a:rPr lang="es-CO" sz="1100" b="0" i="0" u="none" strike="noStrike" dirty="0">
                          <a:solidFill>
                            <a:schemeClr val="tx1"/>
                          </a:solidFill>
                          <a:effectLst/>
                          <a:latin typeface="Century Gothic" panose="020B0502020202020204" pitchFamily="34" charset="0"/>
                        </a:rPr>
                        <a:t>73%</a:t>
                      </a:r>
                    </a:p>
                  </a:txBody>
                  <a:tcPr marL="9525" marR="9525" marT="9525" marB="0"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solidFill>
                      <a:schemeClr val="accent1">
                        <a:lumMod val="20000"/>
                        <a:lumOff val="80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64%</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tc>
                  <a:txBody>
                    <a:bodyPr/>
                    <a:lstStyle/>
                    <a:p>
                      <a:pPr algn="ctr" fontAlgn="ctr"/>
                      <a:r>
                        <a:rPr lang="es-CO" sz="1100" b="0" i="0" u="none" strike="noStrike" dirty="0">
                          <a:solidFill>
                            <a:srgbClr val="000000"/>
                          </a:solidFill>
                          <a:effectLst/>
                          <a:latin typeface="Century Gothic" panose="020B0502020202020204" pitchFamily="34" charset="0"/>
                        </a:rPr>
                        <a:t>71%</a:t>
                      </a:r>
                    </a:p>
                  </a:txBody>
                  <a:tcPr marL="9525" marR="9525" marT="9525" marB="0"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rgbClr val="CFCFCF"/>
                      </a:solidFill>
                      <a:prstDash val="sysDash"/>
                      <a:round/>
                      <a:headEnd type="none" w="med" len="med"/>
                      <a:tailEnd type="none" w="med" len="med"/>
                    </a:lnB>
                    <a:noFill/>
                  </a:tcPr>
                </a:tc>
                <a:extLst>
                  <a:ext uri="{0D108BD9-81ED-4DB2-BD59-A6C34878D82A}">
                    <a16:rowId xmlns:a16="http://schemas.microsoft.com/office/drawing/2014/main" val="2458084859"/>
                  </a:ext>
                </a:extLst>
              </a:tr>
              <a:tr h="197599">
                <a:tc>
                  <a:txBody>
                    <a:bodyPr/>
                    <a:lstStyle/>
                    <a:p>
                      <a:pPr algn="r"/>
                      <a:r>
                        <a:rPr lang="es-CO" sz="1100" b="1" dirty="0">
                          <a:solidFill>
                            <a:schemeClr val="tx1"/>
                          </a:solidFill>
                          <a:latin typeface="Century Gothic" panose="020B0502020202020204" pitchFamily="34" charset="0"/>
                        </a:rPr>
                        <a:t>BASE</a:t>
                      </a:r>
                    </a:p>
                  </a:txBody>
                  <a:tcPr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153</a:t>
                      </a:r>
                    </a:p>
                  </a:txBody>
                  <a:tcPr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r"/>
                      <a:endParaRPr lang="es-CO" sz="1100" b="1" dirty="0">
                        <a:solidFill>
                          <a:schemeClr val="tx1"/>
                        </a:solidFill>
                        <a:latin typeface="Century Gothic" panose="020B0502020202020204" pitchFamily="34" charset="0"/>
                      </a:endParaRPr>
                    </a:p>
                  </a:txBody>
                  <a:tcPr anchor="ctr">
                    <a:lnL w="12700" cap="flat" cmpd="sng" algn="ctr">
                      <a:no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164</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162</a:t>
                      </a:r>
                    </a:p>
                  </a:txBody>
                  <a:tcPr anchor="ctr">
                    <a:lnL w="12700" cap="flat" cmpd="sng" algn="ctr">
                      <a:solidFill>
                        <a:schemeClr val="bg1">
                          <a:lumMod val="75000"/>
                        </a:schemeClr>
                      </a:solidFill>
                      <a:prstDash val="sysDash"/>
                      <a:round/>
                      <a:headEnd type="none" w="med" len="med"/>
                      <a:tailEnd type="none" w="med" len="med"/>
                    </a:lnL>
                    <a:lnR w="12700" cap="flat" cmpd="sng" algn="ctr">
                      <a:solidFill>
                        <a:schemeClr val="bg1">
                          <a:lumMod val="75000"/>
                        </a:schemeClr>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75</a:t>
                      </a:r>
                    </a:p>
                  </a:txBody>
                  <a:tcPr anchor="ctr">
                    <a:lnL w="12700" cap="flat" cmpd="sng" algn="ctr">
                      <a:solidFill>
                        <a:schemeClr val="bg1">
                          <a:lumMod val="75000"/>
                        </a:schemeClr>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75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72</a:t>
                      </a:r>
                    </a:p>
                  </a:txBody>
                  <a:tcPr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41</a:t>
                      </a: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53</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46</a:t>
                      </a:r>
                    </a:p>
                  </a:txBody>
                  <a:tcPr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37</a:t>
                      </a: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36</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44</a:t>
                      </a:r>
                    </a:p>
                  </a:txBody>
                  <a:tcPr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39</a:t>
                      </a: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36</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32</a:t>
                      </a:r>
                    </a:p>
                  </a:txBody>
                  <a:tcPr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72</a:t>
                      </a: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72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72</a:t>
                      </a:r>
                    </a:p>
                  </a:txBody>
                  <a:tcPr anchor="ctr">
                    <a:lnL w="12700" cap="flat" cmpd="sng" algn="ctr">
                      <a:no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36</a:t>
                      </a:r>
                    </a:p>
                  </a:txBody>
                  <a:tcPr anchor="ctr">
                    <a:lnL w="12700" cap="flat" cmpd="sng" algn="ctr">
                      <a:solidFill>
                        <a:srgbClr val="BFBFBF"/>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44</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tc>
                  <a:txBody>
                    <a:bodyPr/>
                    <a:lstStyle/>
                    <a:p>
                      <a:pPr algn="ctr"/>
                      <a:r>
                        <a:rPr lang="es-CO" sz="1100" b="1" dirty="0">
                          <a:solidFill>
                            <a:schemeClr val="tx1"/>
                          </a:solidFill>
                          <a:latin typeface="Century Gothic" panose="020B0502020202020204" pitchFamily="34" charset="0"/>
                        </a:rPr>
                        <a:t>45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rgbClr val="CFCFCF"/>
                      </a:solidFill>
                      <a:prstDash val="sysDash"/>
                      <a:round/>
                      <a:headEnd type="none" w="med" len="med"/>
                      <a:tailEnd type="none" w="med" len="med"/>
                    </a:lnT>
                    <a:lnB w="12700" cap="flat" cmpd="sng" algn="ctr">
                      <a:noFill/>
                      <a:prstDash val="sysDash"/>
                      <a:round/>
                      <a:headEnd type="none" w="med" len="med"/>
                      <a:tailEnd type="none" w="med" len="med"/>
                    </a:lnB>
                    <a:noFill/>
                  </a:tcPr>
                </a:tc>
                <a:extLst>
                  <a:ext uri="{0D108BD9-81ED-4DB2-BD59-A6C34878D82A}">
                    <a16:rowId xmlns:a16="http://schemas.microsoft.com/office/drawing/2014/main" val="4271881871"/>
                  </a:ext>
                </a:extLst>
              </a:tr>
            </a:tbl>
          </a:graphicData>
        </a:graphic>
      </p:graphicFrame>
      <p:sp>
        <p:nvSpPr>
          <p:cNvPr id="34" name="Triángulo isósceles 33">
            <a:extLst>
              <a:ext uri="{FF2B5EF4-FFF2-40B4-BE49-F238E27FC236}">
                <a16:creationId xmlns:a16="http://schemas.microsoft.com/office/drawing/2014/main" id="{741F9F97-67D8-822C-C568-B567F2A89591}"/>
              </a:ext>
            </a:extLst>
          </p:cNvPr>
          <p:cNvSpPr/>
          <p:nvPr/>
        </p:nvSpPr>
        <p:spPr>
          <a:xfrm flipV="1">
            <a:off x="9423400" y="5101065"/>
            <a:ext cx="94628" cy="90326"/>
          </a:xfrm>
          <a:prstGeom prst="triangl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Imagen 22">
            <a:extLst>
              <a:ext uri="{FF2B5EF4-FFF2-40B4-BE49-F238E27FC236}">
                <a16:creationId xmlns:a16="http://schemas.microsoft.com/office/drawing/2014/main" id="{DDB55850-80F5-0700-35A3-C1CA88F7EA4E}"/>
              </a:ext>
            </a:extLst>
          </p:cNvPr>
          <p:cNvPicPr>
            <a:picLocks noChangeAspect="1"/>
          </p:cNvPicPr>
          <p:nvPr/>
        </p:nvPicPr>
        <p:blipFill>
          <a:blip r:embed="rId4">
            <a:duotone>
              <a:srgbClr val="FFC000">
                <a:shade val="45000"/>
                <a:satMod val="135000"/>
              </a:srgbClr>
              <a:prstClr val="white"/>
            </a:duotone>
          </a:blip>
          <a:stretch>
            <a:fillRect/>
          </a:stretch>
        </p:blipFill>
        <p:spPr>
          <a:xfrm>
            <a:off x="9704222" y="58930"/>
            <a:ext cx="422648" cy="422648"/>
          </a:xfrm>
          <a:prstGeom prst="rect">
            <a:avLst/>
          </a:prstGeom>
        </p:spPr>
      </p:pic>
      <p:sp>
        <p:nvSpPr>
          <p:cNvPr id="24"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graphicFrame>
        <p:nvGraphicFramePr>
          <p:cNvPr id="25"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26" name="Triángulo isósceles 25">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riángulo isósceles 31">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94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C11D6-BBBA-D909-34C6-1FD9EC4FD2CD}"/>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91EA3527-EC2C-2AEF-BDFC-0AA3D56A2393}"/>
              </a:ext>
            </a:extLst>
          </p:cNvPr>
          <p:cNvPicPr>
            <a:picLocks noChangeAspect="1"/>
          </p:cNvPicPr>
          <p:nvPr/>
        </p:nvPicPr>
        <p:blipFill>
          <a:blip r:embed="rId2" cstate="print">
            <a:extLst>
              <a:ext uri="{28A0092B-C50C-407E-A947-70E740481C1C}">
                <a14:useLocalDpi xmlns:a14="http://schemas.microsoft.com/office/drawing/2010/main" val="0"/>
              </a:ext>
            </a:extLst>
          </a:blip>
          <a:srcRect t="3499" b="12171"/>
          <a:stretch>
            <a:fillRect/>
          </a:stretch>
        </p:blipFill>
        <p:spPr>
          <a:xfrm>
            <a:off x="-13533" y="0"/>
            <a:ext cx="12205533" cy="6871079"/>
          </a:xfrm>
          <a:prstGeom prst="rect">
            <a:avLst/>
          </a:prstGeom>
        </p:spPr>
      </p:pic>
      <p:sp>
        <p:nvSpPr>
          <p:cNvPr id="2" name="Rectángulo 1">
            <a:extLst>
              <a:ext uri="{FF2B5EF4-FFF2-40B4-BE49-F238E27FC236}">
                <a16:creationId xmlns:a16="http://schemas.microsoft.com/office/drawing/2014/main" id="{B5A284B8-D1C3-650E-108B-3FCF5CF31C07}"/>
              </a:ext>
            </a:extLst>
          </p:cNvPr>
          <p:cNvSpPr>
            <a:spLocks/>
          </p:cNvSpPr>
          <p:nvPr/>
        </p:nvSpPr>
        <p:spPr>
          <a:xfrm>
            <a:off x="-13532" y="0"/>
            <a:ext cx="12205532" cy="6857998"/>
          </a:xfrm>
          <a:prstGeom prst="rect">
            <a:avLst/>
          </a:prstGeom>
          <a:solidFill>
            <a:srgbClr val="041A70">
              <a:alpha val="5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número de diapositiva 3">
            <a:extLst>
              <a:ext uri="{FF2B5EF4-FFF2-40B4-BE49-F238E27FC236}">
                <a16:creationId xmlns:a16="http://schemas.microsoft.com/office/drawing/2014/main" id="{31A8A2E3-A5E8-B9FA-8730-E30EB5C27D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s-CO"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8" name="CuadroTexto 17">
            <a:extLst>
              <a:ext uri="{FF2B5EF4-FFF2-40B4-BE49-F238E27FC236}">
                <a16:creationId xmlns:a16="http://schemas.microsoft.com/office/drawing/2014/main" id="{66060ABF-2338-8373-95F9-C65697D1BF56}"/>
              </a:ext>
            </a:extLst>
          </p:cNvPr>
          <p:cNvSpPr txBox="1"/>
          <p:nvPr/>
        </p:nvSpPr>
        <p:spPr>
          <a:xfrm>
            <a:off x="3080084" y="3061297"/>
            <a:ext cx="9047748" cy="83099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4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Times New Roman" panose="02020603050405020304" pitchFamily="18" charset="0"/>
              </a:rPr>
              <a:t>EXTENSIÓN DE LÍNEA</a:t>
            </a:r>
            <a:endParaRPr kumimoji="0" lang="es-CO" sz="4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3" name="Google Shape;94;p3">
            <a:extLst>
              <a:ext uri="{FF2B5EF4-FFF2-40B4-BE49-F238E27FC236}">
                <a16:creationId xmlns:a16="http://schemas.microsoft.com/office/drawing/2014/main" id="{A36085C4-42F6-9820-1FF6-BEEB28DB9646}"/>
              </a:ext>
            </a:extLst>
          </p:cNvPr>
          <p:cNvSpPr/>
          <p:nvPr/>
        </p:nvSpPr>
        <p:spPr>
          <a:xfrm>
            <a:off x="7938655" y="4373091"/>
            <a:ext cx="4253346" cy="2039741"/>
          </a:xfrm>
          <a:prstGeom prst="rect">
            <a:avLst/>
          </a:prstGeom>
          <a:noFill/>
          <a:ln w="12700" cap="flat" cmpd="sng">
            <a:no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171450" marR="0" lvl="0" indent="-171450" algn="l" defTabSz="914400" rtl="0" eaLnBrk="1" fontAlgn="auto" latinLnBrk="0" hangingPunct="1">
              <a:lnSpc>
                <a:spcPct val="100000"/>
              </a:lnSpc>
              <a:spcBef>
                <a:spcPts val="0"/>
              </a:spcBef>
              <a:spcAft>
                <a:spcPts val="0"/>
              </a:spcAft>
              <a:buClr>
                <a:srgbClr val="162B60"/>
              </a:buClr>
              <a:buSzPts val="1100"/>
              <a:buFont typeface="Arial"/>
              <a:buChar char="•"/>
              <a:tabLst/>
              <a:defRPr/>
            </a:pPr>
            <a:r>
              <a:rPr kumimoji="0" lang="es-CO" sz="1600" b="0" i="0" u="none" strike="noStrike" kern="1200" cap="none" spc="0" normalizeH="0" baseline="0" noProof="0" dirty="0">
                <a:ln>
                  <a:noFill/>
                </a:ln>
                <a:solidFill>
                  <a:prstClr val="white"/>
                </a:solidFill>
                <a:effectLst/>
                <a:uLnTx/>
                <a:uFillTx/>
                <a:latin typeface="Century Gothic" panose="020B0502020202020204" pitchFamily="34" charset="0"/>
                <a:ea typeface="Calibri"/>
                <a:cs typeface="Calibri"/>
                <a:sym typeface="Calibri"/>
              </a:rPr>
              <a:t>Categorías más llamativas</a:t>
            </a:r>
          </a:p>
          <a:p>
            <a:pPr marL="171450" marR="0" lvl="0" indent="-171450" algn="l" defTabSz="914400" rtl="0" eaLnBrk="1" fontAlgn="auto" latinLnBrk="0" hangingPunct="1">
              <a:lnSpc>
                <a:spcPct val="100000"/>
              </a:lnSpc>
              <a:spcBef>
                <a:spcPts val="0"/>
              </a:spcBef>
              <a:spcAft>
                <a:spcPts val="0"/>
              </a:spcAft>
              <a:buClr>
                <a:srgbClr val="162B60"/>
              </a:buClr>
              <a:buSzPts val="1100"/>
              <a:buFont typeface="Arial"/>
              <a:buChar char="•"/>
              <a:tabLst/>
              <a:defRPr/>
            </a:pPr>
            <a:r>
              <a:rPr kumimoji="0" lang="es-CO"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Calibri"/>
              </a:rPr>
              <a:t>Impacto emocional</a:t>
            </a:r>
          </a:p>
          <a:p>
            <a:pPr marL="171450" marR="0" lvl="0" indent="-171450" algn="l" defTabSz="914400" rtl="0" eaLnBrk="1" fontAlgn="auto" latinLnBrk="0" hangingPunct="1">
              <a:lnSpc>
                <a:spcPct val="100000"/>
              </a:lnSpc>
              <a:spcBef>
                <a:spcPts val="0"/>
              </a:spcBef>
              <a:spcAft>
                <a:spcPts val="0"/>
              </a:spcAft>
              <a:buClr>
                <a:srgbClr val="162B60"/>
              </a:buClr>
              <a:buSzPts val="1100"/>
              <a:buFont typeface="Arial"/>
              <a:buChar char="•"/>
              <a:tabLst/>
              <a:defRPr/>
            </a:pPr>
            <a:r>
              <a:rPr kumimoji="0" lang="es-CO"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Calibri"/>
              </a:rPr>
              <a:t>Nivel de identificación</a:t>
            </a:r>
          </a:p>
          <a:p>
            <a:pPr marL="171450" marR="0" lvl="0" indent="-171450" algn="l" defTabSz="914400" rtl="0" eaLnBrk="1" fontAlgn="auto" latinLnBrk="0" hangingPunct="1">
              <a:lnSpc>
                <a:spcPct val="100000"/>
              </a:lnSpc>
              <a:spcBef>
                <a:spcPts val="0"/>
              </a:spcBef>
              <a:spcAft>
                <a:spcPts val="0"/>
              </a:spcAft>
              <a:buClr>
                <a:srgbClr val="162B60"/>
              </a:buClr>
              <a:buSzPts val="1100"/>
              <a:buFont typeface="Arial"/>
              <a:buChar char="•"/>
              <a:tabLst/>
              <a:defRPr/>
            </a:pPr>
            <a:r>
              <a:rPr kumimoji="0" lang="es-CO"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Calibri"/>
              </a:rPr>
              <a:t>Nivel de confianza esperada</a:t>
            </a:r>
          </a:p>
          <a:p>
            <a:pPr marL="171450" marR="0" lvl="0" indent="-171450" algn="l" defTabSz="914400" rtl="0" eaLnBrk="1" fontAlgn="auto" latinLnBrk="0" hangingPunct="1">
              <a:lnSpc>
                <a:spcPct val="100000"/>
              </a:lnSpc>
              <a:spcBef>
                <a:spcPts val="0"/>
              </a:spcBef>
              <a:spcAft>
                <a:spcPts val="0"/>
              </a:spcAft>
              <a:buClr>
                <a:srgbClr val="162B60"/>
              </a:buClr>
              <a:buSzPts val="1100"/>
              <a:buFont typeface="Arial"/>
              <a:buChar char="•"/>
              <a:tabLst/>
              <a:defRPr/>
            </a:pPr>
            <a:r>
              <a:rPr kumimoji="0" lang="es-CO"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Calibri"/>
              </a:rPr>
              <a:t>Razones nivel de confianza</a:t>
            </a:r>
          </a:p>
          <a:p>
            <a:pPr marL="171450" marR="0" lvl="0" indent="-171450" algn="l" defTabSz="914400" rtl="0" eaLnBrk="1" fontAlgn="auto" latinLnBrk="0" hangingPunct="1">
              <a:lnSpc>
                <a:spcPct val="100000"/>
              </a:lnSpc>
              <a:spcBef>
                <a:spcPts val="0"/>
              </a:spcBef>
              <a:spcAft>
                <a:spcPts val="0"/>
              </a:spcAft>
              <a:buClr>
                <a:srgbClr val="162B60"/>
              </a:buClr>
              <a:buSzPts val="1100"/>
              <a:buFont typeface="Arial"/>
              <a:buChar char="•"/>
              <a:tabLst/>
              <a:defRPr/>
            </a:pPr>
            <a:r>
              <a:rPr kumimoji="0" lang="es-CO"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Calibri"/>
              </a:rPr>
              <a:t>Nivel de calidad esperada</a:t>
            </a:r>
          </a:p>
          <a:p>
            <a:pPr marL="171450" marR="0" lvl="0" indent="-171450" algn="l" defTabSz="914400" rtl="0" eaLnBrk="1" fontAlgn="auto" latinLnBrk="0" hangingPunct="1">
              <a:lnSpc>
                <a:spcPct val="100000"/>
              </a:lnSpc>
              <a:spcBef>
                <a:spcPts val="0"/>
              </a:spcBef>
              <a:spcAft>
                <a:spcPts val="0"/>
              </a:spcAft>
              <a:buClr>
                <a:srgbClr val="162B60"/>
              </a:buClr>
              <a:buSzPts val="1100"/>
              <a:buFont typeface="Arial"/>
              <a:buChar char="•"/>
              <a:tabLst/>
              <a:defRPr/>
            </a:pPr>
            <a:r>
              <a:rPr kumimoji="0" lang="es-CO"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Calibri"/>
              </a:rPr>
              <a:t>Intención de compra</a:t>
            </a:r>
          </a:p>
          <a:p>
            <a:pPr marL="171450" marR="0" lvl="0" indent="-171450" algn="l" defTabSz="914400" rtl="0" eaLnBrk="1" fontAlgn="auto" latinLnBrk="0" hangingPunct="1">
              <a:lnSpc>
                <a:spcPct val="100000"/>
              </a:lnSpc>
              <a:spcBef>
                <a:spcPts val="0"/>
              </a:spcBef>
              <a:spcAft>
                <a:spcPts val="0"/>
              </a:spcAft>
              <a:buClr>
                <a:srgbClr val="162B60"/>
              </a:buClr>
              <a:buSzPts val="1100"/>
              <a:buFont typeface="Arial"/>
              <a:buChar char="•"/>
              <a:tabLst/>
              <a:defRPr/>
            </a:pPr>
            <a:r>
              <a:rPr kumimoji="0" lang="es-CO"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Calibri"/>
              </a:rPr>
              <a:t>Presentaciones nuevas categorías</a:t>
            </a:r>
            <a:endParaRPr kumimoji="0" lang="es-CO"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Calibri"/>
              <a:sym typeface="Calibri"/>
            </a:endParaRPr>
          </a:p>
        </p:txBody>
      </p:sp>
      <p:sp>
        <p:nvSpPr>
          <p:cNvPr id="29" name="Triángulo isósceles 28">
            <a:extLst>
              <a:ext uri="{FF2B5EF4-FFF2-40B4-BE49-F238E27FC236}">
                <a16:creationId xmlns:a16="http://schemas.microsoft.com/office/drawing/2014/main" id="{6A21B92A-4C67-FB35-0B8D-81BEBC1CA209}"/>
              </a:ext>
            </a:extLst>
          </p:cNvPr>
          <p:cNvSpPr/>
          <p:nvPr/>
        </p:nvSpPr>
        <p:spPr>
          <a:xfrm rot="16200000">
            <a:off x="8755270" y="936361"/>
            <a:ext cx="326480" cy="6546980"/>
          </a:xfrm>
          <a:prstGeom prst="triangle">
            <a:avLst/>
          </a:prstGeom>
          <a:solidFill>
            <a:srgbClr val="FF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0201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ángulo: esquinas redondeadas 161">
            <a:extLst>
              <a:ext uri="{FF2B5EF4-FFF2-40B4-BE49-F238E27FC236}">
                <a16:creationId xmlns:a16="http://schemas.microsoft.com/office/drawing/2014/main" id="{23A3429A-E352-0E85-57A9-DAD87190C4AE}"/>
              </a:ext>
            </a:extLst>
          </p:cNvPr>
          <p:cNvSpPr/>
          <p:nvPr/>
        </p:nvSpPr>
        <p:spPr>
          <a:xfrm>
            <a:off x="299059" y="1735187"/>
            <a:ext cx="11540835" cy="449794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Marcador de número de diapositiva 1">
            <a:extLst>
              <a:ext uri="{FF2B5EF4-FFF2-40B4-BE49-F238E27FC236}">
                <a16:creationId xmlns:a16="http://schemas.microsoft.com/office/drawing/2014/main" id="{8812A57F-1054-37AA-2F2A-9930079ACE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C808637A-ED6F-DBCB-BDF2-4EE3E546406E}"/>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Categorías más llamativas </a:t>
            </a:r>
            <a:r>
              <a:rPr kumimoji="0" lang="es-CO"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 </a:t>
            </a:r>
            <a:r>
              <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Total</a:t>
            </a:r>
          </a:p>
        </p:txBody>
      </p:sp>
      <p:sp>
        <p:nvSpPr>
          <p:cNvPr id="4" name="CuadroTexto 3">
            <a:extLst>
              <a:ext uri="{FF2B5EF4-FFF2-40B4-BE49-F238E27FC236}">
                <a16:creationId xmlns:a16="http://schemas.microsoft.com/office/drawing/2014/main" id="{67BF2797-851B-6BAF-2CFA-B5F87A78C1E1}"/>
              </a:ext>
            </a:extLst>
          </p:cNvPr>
          <p:cNvSpPr txBox="1"/>
          <p:nvPr/>
        </p:nvSpPr>
        <p:spPr>
          <a:xfrm>
            <a:off x="3193" y="6647073"/>
            <a:ext cx="1138524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25.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Imagine que la marca La Santé saca una nueva línea de productos, ordene las categorías que piensa que podría lanzar al mercado u ofrecer al público, siendo la primera la más llamativa y la última la menos llamativa</a:t>
            </a:r>
          </a:p>
        </p:txBody>
      </p:sp>
      <p:sp>
        <p:nvSpPr>
          <p:cNvPr id="19" name="Rectángulo: esquinas redondeadas 18">
            <a:extLst>
              <a:ext uri="{FF2B5EF4-FFF2-40B4-BE49-F238E27FC236}">
                <a16:creationId xmlns:a16="http://schemas.microsoft.com/office/drawing/2014/main" id="{FB0CB528-10F0-7653-A022-E26967C40E4C}"/>
              </a:ext>
            </a:extLst>
          </p:cNvPr>
          <p:cNvSpPr/>
          <p:nvPr/>
        </p:nvSpPr>
        <p:spPr>
          <a:xfrm>
            <a:off x="10353172" y="2494767"/>
            <a:ext cx="1224638" cy="18886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uadroTexto 31">
            <a:extLst>
              <a:ext uri="{FF2B5EF4-FFF2-40B4-BE49-F238E27FC236}">
                <a16:creationId xmlns:a16="http://schemas.microsoft.com/office/drawing/2014/main" id="{E33D9206-E459-7F74-BA5B-52A20D2B0BD6}"/>
              </a:ext>
            </a:extLst>
          </p:cNvPr>
          <p:cNvSpPr txBox="1"/>
          <p:nvPr/>
        </p:nvSpPr>
        <p:spPr>
          <a:xfrm>
            <a:off x="547919" y="5198201"/>
            <a:ext cx="2253077"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Suplementos nutricionales con ingredientes naturales</a:t>
            </a:r>
          </a:p>
        </p:txBody>
      </p:sp>
      <p:sp>
        <p:nvSpPr>
          <p:cNvPr id="53" name="CuadroTexto 52">
            <a:extLst>
              <a:ext uri="{FF2B5EF4-FFF2-40B4-BE49-F238E27FC236}">
                <a16:creationId xmlns:a16="http://schemas.microsoft.com/office/drawing/2014/main" id="{B3848BF8-D8C6-2DEF-9BAF-7207E115CF90}"/>
              </a:ext>
            </a:extLst>
          </p:cNvPr>
          <p:cNvSpPr txBox="1"/>
          <p:nvPr/>
        </p:nvSpPr>
        <p:spPr>
          <a:xfrm>
            <a:off x="1227060" y="2136617"/>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49% </a:t>
            </a:r>
          </a:p>
        </p:txBody>
      </p:sp>
      <p:sp>
        <p:nvSpPr>
          <p:cNvPr id="54" name="CuadroTexto 53">
            <a:extLst>
              <a:ext uri="{FF2B5EF4-FFF2-40B4-BE49-F238E27FC236}">
                <a16:creationId xmlns:a16="http://schemas.microsoft.com/office/drawing/2014/main" id="{8A49BDFE-8FF3-2FAA-6F8A-3BA23D51F994}"/>
              </a:ext>
            </a:extLst>
          </p:cNvPr>
          <p:cNvSpPr txBox="1"/>
          <p:nvPr/>
        </p:nvSpPr>
        <p:spPr>
          <a:xfrm>
            <a:off x="3124562"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47% </a:t>
            </a:r>
          </a:p>
        </p:txBody>
      </p:sp>
      <p:sp>
        <p:nvSpPr>
          <p:cNvPr id="55" name="CuadroTexto 54">
            <a:extLst>
              <a:ext uri="{FF2B5EF4-FFF2-40B4-BE49-F238E27FC236}">
                <a16:creationId xmlns:a16="http://schemas.microsoft.com/office/drawing/2014/main" id="{00B6DB25-16CE-4BCD-5D1F-D9B03ADF4BCA}"/>
              </a:ext>
            </a:extLst>
          </p:cNvPr>
          <p:cNvSpPr txBox="1"/>
          <p:nvPr/>
        </p:nvSpPr>
        <p:spPr>
          <a:xfrm>
            <a:off x="4994359"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34% </a:t>
            </a:r>
          </a:p>
        </p:txBody>
      </p:sp>
      <p:sp>
        <p:nvSpPr>
          <p:cNvPr id="56" name="CuadroTexto 55">
            <a:extLst>
              <a:ext uri="{FF2B5EF4-FFF2-40B4-BE49-F238E27FC236}">
                <a16:creationId xmlns:a16="http://schemas.microsoft.com/office/drawing/2014/main" id="{60C2E857-26AF-25B6-C092-3813334AAC46}"/>
              </a:ext>
            </a:extLst>
          </p:cNvPr>
          <p:cNvSpPr txBox="1"/>
          <p:nvPr/>
        </p:nvSpPr>
        <p:spPr>
          <a:xfrm>
            <a:off x="6786334"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38% </a:t>
            </a:r>
          </a:p>
        </p:txBody>
      </p:sp>
      <p:graphicFrame>
        <p:nvGraphicFramePr>
          <p:cNvPr id="63" name="Gráfico 62">
            <a:extLst>
              <a:ext uri="{FF2B5EF4-FFF2-40B4-BE49-F238E27FC236}">
                <a16:creationId xmlns:a16="http://schemas.microsoft.com/office/drawing/2014/main" id="{92489983-F91D-44AF-DF1F-B29387585A0A}"/>
              </a:ext>
            </a:extLst>
          </p:cNvPr>
          <p:cNvGraphicFramePr/>
          <p:nvPr/>
        </p:nvGraphicFramePr>
        <p:xfrm>
          <a:off x="537019" y="2285052"/>
          <a:ext cx="11540835" cy="2855071"/>
        </p:xfrm>
        <a:graphic>
          <a:graphicData uri="http://schemas.openxmlformats.org/drawingml/2006/chart">
            <c:chart xmlns:c="http://schemas.openxmlformats.org/drawingml/2006/chart" xmlns:r="http://schemas.openxmlformats.org/officeDocument/2006/relationships" r:id="rId2"/>
          </a:graphicData>
        </a:graphic>
      </p:graphicFrame>
      <p:sp>
        <p:nvSpPr>
          <p:cNvPr id="78" name="CuadroTexto 77">
            <a:extLst>
              <a:ext uri="{FF2B5EF4-FFF2-40B4-BE49-F238E27FC236}">
                <a16:creationId xmlns:a16="http://schemas.microsoft.com/office/drawing/2014/main" id="{FDE437FD-2135-7EA6-0B5F-F5B378A7CABE}"/>
              </a:ext>
            </a:extLst>
          </p:cNvPr>
          <p:cNvSpPr txBox="1"/>
          <p:nvPr/>
        </p:nvSpPr>
        <p:spPr>
          <a:xfrm>
            <a:off x="8666618"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32% </a:t>
            </a:r>
          </a:p>
        </p:txBody>
      </p:sp>
      <p:sp>
        <p:nvSpPr>
          <p:cNvPr id="80" name="CuadroTexto 79">
            <a:extLst>
              <a:ext uri="{FF2B5EF4-FFF2-40B4-BE49-F238E27FC236}">
                <a16:creationId xmlns:a16="http://schemas.microsoft.com/office/drawing/2014/main" id="{86A4B633-609A-9703-BC95-A441638F06C7}"/>
              </a:ext>
            </a:extLst>
          </p:cNvPr>
          <p:cNvSpPr txBox="1"/>
          <p:nvPr/>
        </p:nvSpPr>
        <p:spPr>
          <a:xfrm>
            <a:off x="2831850"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Productos funcionales</a:t>
            </a:r>
          </a:p>
        </p:txBody>
      </p:sp>
      <p:sp>
        <p:nvSpPr>
          <p:cNvPr id="82" name="CuadroTexto 81">
            <a:extLst>
              <a:ext uri="{FF2B5EF4-FFF2-40B4-BE49-F238E27FC236}">
                <a16:creationId xmlns:a16="http://schemas.microsoft.com/office/drawing/2014/main" id="{BD882A15-96BE-1105-FD94-F045AF37E3C5}"/>
              </a:ext>
            </a:extLst>
          </p:cNvPr>
          <p:cNvSpPr txBox="1"/>
          <p:nvPr/>
        </p:nvSpPr>
        <p:spPr>
          <a:xfrm>
            <a:off x="4729361"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Medicamentos dermatológicos</a:t>
            </a:r>
          </a:p>
        </p:txBody>
      </p:sp>
      <p:sp>
        <p:nvSpPr>
          <p:cNvPr id="85" name="CuadroTexto 84">
            <a:extLst>
              <a:ext uri="{FF2B5EF4-FFF2-40B4-BE49-F238E27FC236}">
                <a16:creationId xmlns:a16="http://schemas.microsoft.com/office/drawing/2014/main" id="{35876C00-8461-D9C5-D984-599CA25B09C2}"/>
              </a:ext>
            </a:extLst>
          </p:cNvPr>
          <p:cNvSpPr txBox="1"/>
          <p:nvPr/>
        </p:nvSpPr>
        <p:spPr>
          <a:xfrm>
            <a:off x="6668436"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Productos pediátricos</a:t>
            </a:r>
          </a:p>
        </p:txBody>
      </p:sp>
      <p:sp>
        <p:nvSpPr>
          <p:cNvPr id="86" name="CuadroTexto 85">
            <a:extLst>
              <a:ext uri="{FF2B5EF4-FFF2-40B4-BE49-F238E27FC236}">
                <a16:creationId xmlns:a16="http://schemas.microsoft.com/office/drawing/2014/main" id="{9B06B314-003D-F496-E3C1-8343833B977E}"/>
              </a:ext>
            </a:extLst>
          </p:cNvPr>
          <p:cNvSpPr txBox="1"/>
          <p:nvPr/>
        </p:nvSpPr>
        <p:spPr>
          <a:xfrm>
            <a:off x="9895076" y="5299828"/>
            <a:ext cx="779986" cy="246221"/>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BASE: 350</a:t>
            </a:r>
            <a:endParaRPr kumimoji="0" lang="es-CO"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sp>
        <p:nvSpPr>
          <p:cNvPr id="88" name="CuadroTexto 87">
            <a:extLst>
              <a:ext uri="{FF2B5EF4-FFF2-40B4-BE49-F238E27FC236}">
                <a16:creationId xmlns:a16="http://schemas.microsoft.com/office/drawing/2014/main" id="{194A177B-6E92-B2F8-43B1-E005955A70CC}"/>
              </a:ext>
            </a:extLst>
          </p:cNvPr>
          <p:cNvSpPr txBox="1"/>
          <p:nvPr/>
        </p:nvSpPr>
        <p:spPr>
          <a:xfrm>
            <a:off x="8467828"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Suplementos nutricionales</a:t>
            </a:r>
          </a:p>
        </p:txBody>
      </p:sp>
      <p:grpSp>
        <p:nvGrpSpPr>
          <p:cNvPr id="97" name="Grupo 96">
            <a:extLst>
              <a:ext uri="{FF2B5EF4-FFF2-40B4-BE49-F238E27FC236}">
                <a16:creationId xmlns:a16="http://schemas.microsoft.com/office/drawing/2014/main" id="{92C36A7B-F9EF-8BCC-ADFF-4C4159FBFE7C}"/>
              </a:ext>
            </a:extLst>
          </p:cNvPr>
          <p:cNvGrpSpPr/>
          <p:nvPr/>
        </p:nvGrpSpPr>
        <p:grpSpPr>
          <a:xfrm>
            <a:off x="3731786" y="4311538"/>
            <a:ext cx="925231" cy="230832"/>
            <a:chOff x="10924053" y="4684122"/>
            <a:chExt cx="668715" cy="143329"/>
          </a:xfrm>
        </p:grpSpPr>
        <p:sp>
          <p:nvSpPr>
            <p:cNvPr id="98" name="Rectángulo: esquinas redondeadas 97">
              <a:extLst>
                <a:ext uri="{FF2B5EF4-FFF2-40B4-BE49-F238E27FC236}">
                  <a16:creationId xmlns:a16="http://schemas.microsoft.com/office/drawing/2014/main" id="{0C48EAE2-B401-38F9-BF6B-EB2C5816E538}"/>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CuadroTexto 98">
              <a:extLst>
                <a:ext uri="{FF2B5EF4-FFF2-40B4-BE49-F238E27FC236}">
                  <a16:creationId xmlns:a16="http://schemas.microsoft.com/office/drawing/2014/main" id="{2949AB3C-9340-CE8B-F6CC-E24AB93F2CAC}"/>
                </a:ext>
              </a:extLst>
            </p:cNvPr>
            <p:cNvSpPr txBox="1"/>
            <p:nvPr/>
          </p:nvSpPr>
          <p:spPr>
            <a:xfrm>
              <a:off x="10992274" y="4684122"/>
              <a:ext cx="600494"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Medellín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0" name="Conector recto de flecha 99">
              <a:extLst>
                <a:ext uri="{FF2B5EF4-FFF2-40B4-BE49-F238E27FC236}">
                  <a16:creationId xmlns:a16="http://schemas.microsoft.com/office/drawing/2014/main" id="{1930DA33-395A-6ADC-59CE-81CA565B3DE2}"/>
                </a:ext>
              </a:extLst>
            </p:cNvPr>
            <p:cNvCxnSpPr>
              <a:cxnSpLocks/>
            </p:cNvCxnSpPr>
            <p:nvPr/>
          </p:nvCxnSpPr>
          <p:spPr>
            <a:xfrm>
              <a:off x="10999182"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59" name="Grupo 58">
            <a:extLst>
              <a:ext uri="{FF2B5EF4-FFF2-40B4-BE49-F238E27FC236}">
                <a16:creationId xmlns:a16="http://schemas.microsoft.com/office/drawing/2014/main" id="{15AFC95E-D7E9-02A5-8154-616040AF64B0}"/>
              </a:ext>
            </a:extLst>
          </p:cNvPr>
          <p:cNvGrpSpPr/>
          <p:nvPr/>
        </p:nvGrpSpPr>
        <p:grpSpPr>
          <a:xfrm>
            <a:off x="531548" y="2494767"/>
            <a:ext cx="773276" cy="230832"/>
            <a:chOff x="10924053" y="4684122"/>
            <a:chExt cx="702979" cy="253915"/>
          </a:xfrm>
        </p:grpSpPr>
        <p:sp>
          <p:nvSpPr>
            <p:cNvPr id="60" name="Rectángulo: esquinas redondeadas 59">
              <a:extLst>
                <a:ext uri="{FF2B5EF4-FFF2-40B4-BE49-F238E27FC236}">
                  <a16:creationId xmlns:a16="http://schemas.microsoft.com/office/drawing/2014/main" id="{D363C16F-861D-470A-AFA1-2C779FF76AC5}"/>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CuadroTexto 60">
              <a:extLst>
                <a:ext uri="{FF2B5EF4-FFF2-40B4-BE49-F238E27FC236}">
                  <a16:creationId xmlns:a16="http://schemas.microsoft.com/office/drawing/2014/main" id="{BFA4A01D-0CF8-89AA-D61A-3CD880E0E827}"/>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62" name="Conector recto de flecha 61">
              <a:extLst>
                <a:ext uri="{FF2B5EF4-FFF2-40B4-BE49-F238E27FC236}">
                  <a16:creationId xmlns:a16="http://schemas.microsoft.com/office/drawing/2014/main" id="{EEDA150A-81CF-5864-387D-6CBA5D3F60CE}"/>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1" name="Grupo 100">
            <a:extLst>
              <a:ext uri="{FF2B5EF4-FFF2-40B4-BE49-F238E27FC236}">
                <a16:creationId xmlns:a16="http://schemas.microsoft.com/office/drawing/2014/main" id="{25F39554-5294-9FCC-5D9E-A3D9F5393360}"/>
              </a:ext>
            </a:extLst>
          </p:cNvPr>
          <p:cNvGrpSpPr/>
          <p:nvPr/>
        </p:nvGrpSpPr>
        <p:grpSpPr>
          <a:xfrm>
            <a:off x="440497" y="3282263"/>
            <a:ext cx="987500" cy="230832"/>
            <a:chOff x="10924053" y="4684122"/>
            <a:chExt cx="897728" cy="253915"/>
          </a:xfrm>
        </p:grpSpPr>
        <p:sp>
          <p:nvSpPr>
            <p:cNvPr id="102" name="Rectángulo: esquinas redondeadas 101">
              <a:extLst>
                <a:ext uri="{FF2B5EF4-FFF2-40B4-BE49-F238E27FC236}">
                  <a16:creationId xmlns:a16="http://schemas.microsoft.com/office/drawing/2014/main" id="{DDF6D43A-AE2A-754F-0156-5CBBB5B3A572}"/>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 name="CuadroTexto 102">
              <a:extLst>
                <a:ext uri="{FF2B5EF4-FFF2-40B4-BE49-F238E27FC236}">
                  <a16:creationId xmlns:a16="http://schemas.microsoft.com/office/drawing/2014/main" id="{577C063D-81E1-882E-396E-8A0D33D825BB}"/>
                </a:ext>
              </a:extLst>
            </p:cNvPr>
            <p:cNvSpPr txBox="1"/>
            <p:nvPr/>
          </p:nvSpPr>
          <p:spPr>
            <a:xfrm>
              <a:off x="10955888" y="4684122"/>
              <a:ext cx="865893"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(33%)</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4" name="Conector recto de flecha 103">
              <a:extLst>
                <a:ext uri="{FF2B5EF4-FFF2-40B4-BE49-F238E27FC236}">
                  <a16:creationId xmlns:a16="http://schemas.microsoft.com/office/drawing/2014/main" id="{57D0B5B6-2D09-3D08-7955-2CC9867B6C28}"/>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5" name="Grupo 104">
            <a:extLst>
              <a:ext uri="{FF2B5EF4-FFF2-40B4-BE49-F238E27FC236}">
                <a16:creationId xmlns:a16="http://schemas.microsoft.com/office/drawing/2014/main" id="{4DA32702-05D1-E3B4-2928-78030C8CA780}"/>
              </a:ext>
            </a:extLst>
          </p:cNvPr>
          <p:cNvGrpSpPr/>
          <p:nvPr/>
        </p:nvGrpSpPr>
        <p:grpSpPr>
          <a:xfrm>
            <a:off x="1828649" y="3763026"/>
            <a:ext cx="805375" cy="230832"/>
            <a:chOff x="10924053" y="4684122"/>
            <a:chExt cx="763990" cy="253915"/>
          </a:xfrm>
        </p:grpSpPr>
        <p:sp>
          <p:nvSpPr>
            <p:cNvPr id="106" name="Rectángulo: esquinas redondeadas 105">
              <a:extLst>
                <a:ext uri="{FF2B5EF4-FFF2-40B4-BE49-F238E27FC236}">
                  <a16:creationId xmlns:a16="http://schemas.microsoft.com/office/drawing/2014/main" id="{E637B5A6-3E08-B8E1-3AFB-3212DE34E78F}"/>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CuadroTexto 106">
              <a:extLst>
                <a:ext uri="{FF2B5EF4-FFF2-40B4-BE49-F238E27FC236}">
                  <a16:creationId xmlns:a16="http://schemas.microsoft.com/office/drawing/2014/main" id="{9641AAC1-98B2-4186-E4FB-A0D510FA478C}"/>
                </a:ext>
              </a:extLst>
            </p:cNvPr>
            <p:cNvSpPr txBox="1"/>
            <p:nvPr/>
          </p:nvSpPr>
          <p:spPr>
            <a:xfrm>
              <a:off x="10982994" y="4684122"/>
              <a:ext cx="700321"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8" name="Conector recto de flecha 107">
              <a:extLst>
                <a:ext uri="{FF2B5EF4-FFF2-40B4-BE49-F238E27FC236}">
                  <a16:creationId xmlns:a16="http://schemas.microsoft.com/office/drawing/2014/main" id="{9CBE7F9F-2697-1FB0-CC26-8896B9FD3B0E}"/>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4" name="Grupo 113">
            <a:extLst>
              <a:ext uri="{FF2B5EF4-FFF2-40B4-BE49-F238E27FC236}">
                <a16:creationId xmlns:a16="http://schemas.microsoft.com/office/drawing/2014/main" id="{3773889A-6326-C53C-20F7-4EEF8D9AD7A8}"/>
              </a:ext>
            </a:extLst>
          </p:cNvPr>
          <p:cNvGrpSpPr/>
          <p:nvPr/>
        </p:nvGrpSpPr>
        <p:grpSpPr>
          <a:xfrm>
            <a:off x="2427149" y="4744038"/>
            <a:ext cx="925233" cy="230832"/>
            <a:chOff x="10924053" y="4684122"/>
            <a:chExt cx="668717" cy="143329"/>
          </a:xfrm>
        </p:grpSpPr>
        <p:sp>
          <p:nvSpPr>
            <p:cNvPr id="115" name="Rectángulo: esquinas redondeadas 114">
              <a:extLst>
                <a:ext uri="{FF2B5EF4-FFF2-40B4-BE49-F238E27FC236}">
                  <a16:creationId xmlns:a16="http://schemas.microsoft.com/office/drawing/2014/main" id="{2319F64F-2C83-2E0C-1679-32059276FCC8}"/>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CuadroTexto 115">
              <a:extLst>
                <a:ext uri="{FF2B5EF4-FFF2-40B4-BE49-F238E27FC236}">
                  <a16:creationId xmlns:a16="http://schemas.microsoft.com/office/drawing/2014/main" id="{E48668FC-7129-FFEF-02D7-CBD49DDFD420}"/>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Medellín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7" name="Conector recto de flecha 116">
              <a:extLst>
                <a:ext uri="{FF2B5EF4-FFF2-40B4-BE49-F238E27FC236}">
                  <a16:creationId xmlns:a16="http://schemas.microsoft.com/office/drawing/2014/main" id="{A6A867E4-6771-0369-8124-B6BF0D64934A}"/>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8" name="Grupo 117">
            <a:extLst>
              <a:ext uri="{FF2B5EF4-FFF2-40B4-BE49-F238E27FC236}">
                <a16:creationId xmlns:a16="http://schemas.microsoft.com/office/drawing/2014/main" id="{725CB803-D7DD-BA98-1E49-9C389A5F86C8}"/>
              </a:ext>
            </a:extLst>
          </p:cNvPr>
          <p:cNvGrpSpPr/>
          <p:nvPr/>
        </p:nvGrpSpPr>
        <p:grpSpPr>
          <a:xfrm>
            <a:off x="2374344" y="2607592"/>
            <a:ext cx="775828" cy="230832"/>
            <a:chOff x="10924053" y="4663168"/>
            <a:chExt cx="705299" cy="253915"/>
          </a:xfrm>
        </p:grpSpPr>
        <p:sp>
          <p:nvSpPr>
            <p:cNvPr id="119" name="Rectángulo: esquinas redondeadas 118">
              <a:extLst>
                <a:ext uri="{FF2B5EF4-FFF2-40B4-BE49-F238E27FC236}">
                  <a16:creationId xmlns:a16="http://schemas.microsoft.com/office/drawing/2014/main" id="{A6AAA3EF-4D1F-6AFB-416D-46B24DFE0B15}"/>
                </a:ext>
              </a:extLst>
            </p:cNvPr>
            <p:cNvSpPr/>
            <p:nvPr/>
          </p:nvSpPr>
          <p:spPr>
            <a:xfrm>
              <a:off x="10924053" y="4707524"/>
              <a:ext cx="671144" cy="160676"/>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0" name="CuadroTexto 119">
              <a:extLst>
                <a:ext uri="{FF2B5EF4-FFF2-40B4-BE49-F238E27FC236}">
                  <a16:creationId xmlns:a16="http://schemas.microsoft.com/office/drawing/2014/main" id="{EF80945E-3FBF-3BDC-4E9E-DC8110B41E82}"/>
                </a:ext>
              </a:extLst>
            </p:cNvPr>
            <p:cNvSpPr txBox="1"/>
            <p:nvPr/>
          </p:nvSpPr>
          <p:spPr>
            <a:xfrm>
              <a:off x="10955888" y="4663168"/>
              <a:ext cx="67346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1" name="Conector recto de flecha 120">
              <a:extLst>
                <a:ext uri="{FF2B5EF4-FFF2-40B4-BE49-F238E27FC236}">
                  <a16:creationId xmlns:a16="http://schemas.microsoft.com/office/drawing/2014/main" id="{CAA0B71F-C5F9-0535-3034-C81398354C92}"/>
                </a:ext>
              </a:extLst>
            </p:cNvPr>
            <p:cNvCxnSpPr>
              <a:cxnSpLocks/>
            </p:cNvCxnSpPr>
            <p:nvPr/>
          </p:nvCxnSpPr>
          <p:spPr>
            <a:xfrm flipV="1">
              <a:off x="10990523" y="4744091"/>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22" name="Grupo 121">
            <a:extLst>
              <a:ext uri="{FF2B5EF4-FFF2-40B4-BE49-F238E27FC236}">
                <a16:creationId xmlns:a16="http://schemas.microsoft.com/office/drawing/2014/main" id="{2AF303BA-4CFA-1711-E0A0-6A61A7FBF663}"/>
              </a:ext>
            </a:extLst>
          </p:cNvPr>
          <p:cNvGrpSpPr/>
          <p:nvPr/>
        </p:nvGrpSpPr>
        <p:grpSpPr>
          <a:xfrm>
            <a:off x="398074" y="4744038"/>
            <a:ext cx="925233" cy="230832"/>
            <a:chOff x="10924053" y="4684122"/>
            <a:chExt cx="668717" cy="143329"/>
          </a:xfrm>
        </p:grpSpPr>
        <p:sp>
          <p:nvSpPr>
            <p:cNvPr id="123" name="Rectángulo: esquinas redondeadas 122">
              <a:extLst>
                <a:ext uri="{FF2B5EF4-FFF2-40B4-BE49-F238E27FC236}">
                  <a16:creationId xmlns:a16="http://schemas.microsoft.com/office/drawing/2014/main" id="{B3017287-4F0A-5D0A-3E85-25E9779A023A}"/>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CuadroTexto 123">
              <a:extLst>
                <a:ext uri="{FF2B5EF4-FFF2-40B4-BE49-F238E27FC236}">
                  <a16:creationId xmlns:a16="http://schemas.microsoft.com/office/drawing/2014/main" id="{B87DA2AC-FB10-20C7-A3CE-888C74B89E8B}"/>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5" name="Conector recto de flecha 124">
              <a:extLst>
                <a:ext uri="{FF2B5EF4-FFF2-40B4-BE49-F238E27FC236}">
                  <a16:creationId xmlns:a16="http://schemas.microsoft.com/office/drawing/2014/main" id="{B3BF01D8-18EC-DCAD-614D-59ACC702695B}"/>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26" name="Grupo 125">
            <a:extLst>
              <a:ext uri="{FF2B5EF4-FFF2-40B4-BE49-F238E27FC236}">
                <a16:creationId xmlns:a16="http://schemas.microsoft.com/office/drawing/2014/main" id="{A7736915-933C-986B-B00F-DE2ED33EDE06}"/>
              </a:ext>
            </a:extLst>
          </p:cNvPr>
          <p:cNvGrpSpPr/>
          <p:nvPr/>
        </p:nvGrpSpPr>
        <p:grpSpPr>
          <a:xfrm>
            <a:off x="9397501" y="3894582"/>
            <a:ext cx="925233" cy="230832"/>
            <a:chOff x="10924053" y="4684122"/>
            <a:chExt cx="668717" cy="143329"/>
          </a:xfrm>
        </p:grpSpPr>
        <p:sp>
          <p:nvSpPr>
            <p:cNvPr id="127" name="Rectángulo: esquinas redondeadas 126">
              <a:extLst>
                <a:ext uri="{FF2B5EF4-FFF2-40B4-BE49-F238E27FC236}">
                  <a16:creationId xmlns:a16="http://schemas.microsoft.com/office/drawing/2014/main" id="{6FBD1041-FD9E-A8D3-49DD-612D401DB65D}"/>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CuadroTexto 127">
              <a:extLst>
                <a:ext uri="{FF2B5EF4-FFF2-40B4-BE49-F238E27FC236}">
                  <a16:creationId xmlns:a16="http://schemas.microsoft.com/office/drawing/2014/main" id="{D3A3D806-5914-C942-63A3-507EEF0765FE}"/>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9" name="Conector recto de flecha 128">
              <a:extLst>
                <a:ext uri="{FF2B5EF4-FFF2-40B4-BE49-F238E27FC236}">
                  <a16:creationId xmlns:a16="http://schemas.microsoft.com/office/drawing/2014/main" id="{F4BE1EF0-F451-8A25-8172-028DC565B344}"/>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30" name="Grupo 129">
            <a:extLst>
              <a:ext uri="{FF2B5EF4-FFF2-40B4-BE49-F238E27FC236}">
                <a16:creationId xmlns:a16="http://schemas.microsoft.com/office/drawing/2014/main" id="{2D22E468-B711-21BB-08EF-8B5EF48127C7}"/>
              </a:ext>
            </a:extLst>
          </p:cNvPr>
          <p:cNvGrpSpPr/>
          <p:nvPr/>
        </p:nvGrpSpPr>
        <p:grpSpPr>
          <a:xfrm>
            <a:off x="8060726" y="4582980"/>
            <a:ext cx="925231" cy="230832"/>
            <a:chOff x="10924053" y="4684122"/>
            <a:chExt cx="668715" cy="143329"/>
          </a:xfrm>
        </p:grpSpPr>
        <p:sp>
          <p:nvSpPr>
            <p:cNvPr id="131" name="Rectángulo: esquinas redondeadas 130">
              <a:extLst>
                <a:ext uri="{FF2B5EF4-FFF2-40B4-BE49-F238E27FC236}">
                  <a16:creationId xmlns:a16="http://schemas.microsoft.com/office/drawing/2014/main" id="{22868E7E-D02C-871C-B065-4DF4B96FB058}"/>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CuadroTexto 131">
              <a:extLst>
                <a:ext uri="{FF2B5EF4-FFF2-40B4-BE49-F238E27FC236}">
                  <a16:creationId xmlns:a16="http://schemas.microsoft.com/office/drawing/2014/main" id="{AE743203-79E9-F05C-06FD-DBCFB734E936}"/>
                </a:ext>
              </a:extLst>
            </p:cNvPr>
            <p:cNvSpPr txBox="1"/>
            <p:nvPr/>
          </p:nvSpPr>
          <p:spPr>
            <a:xfrm>
              <a:off x="10946051" y="4684122"/>
              <a:ext cx="646717"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Medellín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(15%)</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33" name="Conector recto de flecha 132">
              <a:extLst>
                <a:ext uri="{FF2B5EF4-FFF2-40B4-BE49-F238E27FC236}">
                  <a16:creationId xmlns:a16="http://schemas.microsoft.com/office/drawing/2014/main" id="{DD73A7D0-7CA4-AE1B-6AC3-D87FC3A2A11D}"/>
                </a:ext>
              </a:extLst>
            </p:cNvPr>
            <p:cNvCxnSpPr>
              <a:cxnSpLocks/>
            </p:cNvCxnSpPr>
            <p:nvPr/>
          </p:nvCxnSpPr>
          <p:spPr>
            <a:xfrm>
              <a:off x="10971644"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34" name="Grupo 133">
            <a:extLst>
              <a:ext uri="{FF2B5EF4-FFF2-40B4-BE49-F238E27FC236}">
                <a16:creationId xmlns:a16="http://schemas.microsoft.com/office/drawing/2014/main" id="{82123CD3-908C-1191-46B9-4ADEB0E7E179}"/>
              </a:ext>
            </a:extLst>
          </p:cNvPr>
          <p:cNvGrpSpPr/>
          <p:nvPr/>
        </p:nvGrpSpPr>
        <p:grpSpPr>
          <a:xfrm>
            <a:off x="9209552" y="2730987"/>
            <a:ext cx="773276" cy="230832"/>
            <a:chOff x="10924053" y="4684122"/>
            <a:chExt cx="702979" cy="253915"/>
          </a:xfrm>
        </p:grpSpPr>
        <p:sp>
          <p:nvSpPr>
            <p:cNvPr id="135" name="Rectángulo: esquinas redondeadas 134">
              <a:extLst>
                <a:ext uri="{FF2B5EF4-FFF2-40B4-BE49-F238E27FC236}">
                  <a16:creationId xmlns:a16="http://schemas.microsoft.com/office/drawing/2014/main" id="{0C7F439E-3CAF-D3F2-6FF0-60C5A0343DDF}"/>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CuadroTexto 135">
              <a:extLst>
                <a:ext uri="{FF2B5EF4-FFF2-40B4-BE49-F238E27FC236}">
                  <a16:creationId xmlns:a16="http://schemas.microsoft.com/office/drawing/2014/main" id="{B0DBADC3-DFA5-7AD3-7306-A3446E47B25A}"/>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37" name="Conector recto de flecha 136">
              <a:extLst>
                <a:ext uri="{FF2B5EF4-FFF2-40B4-BE49-F238E27FC236}">
                  <a16:creationId xmlns:a16="http://schemas.microsoft.com/office/drawing/2014/main" id="{144D6A6D-AF67-1DCD-C3B2-94518F9890D6}"/>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38" name="Grupo 137">
            <a:extLst>
              <a:ext uri="{FF2B5EF4-FFF2-40B4-BE49-F238E27FC236}">
                <a16:creationId xmlns:a16="http://schemas.microsoft.com/office/drawing/2014/main" id="{6B197CA3-AAA2-A80A-D88E-A3A48E0A4E25}"/>
              </a:ext>
            </a:extLst>
          </p:cNvPr>
          <p:cNvGrpSpPr/>
          <p:nvPr/>
        </p:nvGrpSpPr>
        <p:grpSpPr>
          <a:xfrm>
            <a:off x="8130971" y="3331716"/>
            <a:ext cx="773276" cy="230832"/>
            <a:chOff x="10924053" y="4684122"/>
            <a:chExt cx="702979" cy="253915"/>
          </a:xfrm>
        </p:grpSpPr>
        <p:sp>
          <p:nvSpPr>
            <p:cNvPr id="139" name="Rectángulo: esquinas redondeadas 138">
              <a:extLst>
                <a:ext uri="{FF2B5EF4-FFF2-40B4-BE49-F238E27FC236}">
                  <a16:creationId xmlns:a16="http://schemas.microsoft.com/office/drawing/2014/main" id="{842802D6-01AB-C5F4-6C69-8DF8D7600219}"/>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0" name="CuadroTexto 139">
              <a:extLst>
                <a:ext uri="{FF2B5EF4-FFF2-40B4-BE49-F238E27FC236}">
                  <a16:creationId xmlns:a16="http://schemas.microsoft.com/office/drawing/2014/main" id="{224D4FE6-0919-854D-8F3F-1A37ED3561FC}"/>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41" name="Conector recto de flecha 140">
              <a:extLst>
                <a:ext uri="{FF2B5EF4-FFF2-40B4-BE49-F238E27FC236}">
                  <a16:creationId xmlns:a16="http://schemas.microsoft.com/office/drawing/2014/main" id="{14344DA8-7D9F-8EE3-F2FF-77EA0D18DF83}"/>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42" name="Grupo 141">
            <a:extLst>
              <a:ext uri="{FF2B5EF4-FFF2-40B4-BE49-F238E27FC236}">
                <a16:creationId xmlns:a16="http://schemas.microsoft.com/office/drawing/2014/main" id="{E379B8BE-70B4-0B54-8B46-0FD7FF508A3D}"/>
              </a:ext>
            </a:extLst>
          </p:cNvPr>
          <p:cNvGrpSpPr/>
          <p:nvPr/>
        </p:nvGrpSpPr>
        <p:grpSpPr>
          <a:xfrm>
            <a:off x="8130971" y="3488608"/>
            <a:ext cx="773276" cy="230832"/>
            <a:chOff x="10924053" y="4684122"/>
            <a:chExt cx="702979" cy="253915"/>
          </a:xfrm>
        </p:grpSpPr>
        <p:sp>
          <p:nvSpPr>
            <p:cNvPr id="143" name="Rectángulo: esquinas redondeadas 142">
              <a:extLst>
                <a:ext uri="{FF2B5EF4-FFF2-40B4-BE49-F238E27FC236}">
                  <a16:creationId xmlns:a16="http://schemas.microsoft.com/office/drawing/2014/main" id="{3C561F72-C370-D939-F15E-1DF7BA462ED7}"/>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CuadroTexto 143">
              <a:extLst>
                <a:ext uri="{FF2B5EF4-FFF2-40B4-BE49-F238E27FC236}">
                  <a16:creationId xmlns:a16="http://schemas.microsoft.com/office/drawing/2014/main" id="{B1BE3478-670C-4103-EF2D-7AFF026B3118}"/>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(33%)</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45" name="Conector recto de flecha 144">
              <a:extLst>
                <a:ext uri="{FF2B5EF4-FFF2-40B4-BE49-F238E27FC236}">
                  <a16:creationId xmlns:a16="http://schemas.microsoft.com/office/drawing/2014/main" id="{E2E4A260-7038-DA2E-FE1A-5AF5229DE30D}"/>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46" name="Grupo 145">
            <a:extLst>
              <a:ext uri="{FF2B5EF4-FFF2-40B4-BE49-F238E27FC236}">
                <a16:creationId xmlns:a16="http://schemas.microsoft.com/office/drawing/2014/main" id="{F793BB35-E8D9-841E-CF5A-7ED2F471263D}"/>
              </a:ext>
            </a:extLst>
          </p:cNvPr>
          <p:cNvGrpSpPr/>
          <p:nvPr/>
        </p:nvGrpSpPr>
        <p:grpSpPr>
          <a:xfrm>
            <a:off x="8130971" y="4437826"/>
            <a:ext cx="773276" cy="230832"/>
            <a:chOff x="10924053" y="4684122"/>
            <a:chExt cx="702979" cy="253915"/>
          </a:xfrm>
        </p:grpSpPr>
        <p:sp>
          <p:nvSpPr>
            <p:cNvPr id="147" name="Rectángulo: esquinas redondeadas 146">
              <a:extLst>
                <a:ext uri="{FF2B5EF4-FFF2-40B4-BE49-F238E27FC236}">
                  <a16:creationId xmlns:a16="http://schemas.microsoft.com/office/drawing/2014/main" id="{A4471E3F-0FDD-E367-2E36-0964B3612E95}"/>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8" name="CuadroTexto 147">
              <a:extLst>
                <a:ext uri="{FF2B5EF4-FFF2-40B4-BE49-F238E27FC236}">
                  <a16:creationId xmlns:a16="http://schemas.microsoft.com/office/drawing/2014/main" id="{A90E03FE-76DE-08F7-2567-384790FD68B3}"/>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49" name="Conector recto de flecha 148">
              <a:extLst>
                <a:ext uri="{FF2B5EF4-FFF2-40B4-BE49-F238E27FC236}">
                  <a16:creationId xmlns:a16="http://schemas.microsoft.com/office/drawing/2014/main" id="{F16ACB29-9DE7-7676-1E88-707AC4151E2F}"/>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50" name="Grupo 149">
            <a:extLst>
              <a:ext uri="{FF2B5EF4-FFF2-40B4-BE49-F238E27FC236}">
                <a16:creationId xmlns:a16="http://schemas.microsoft.com/office/drawing/2014/main" id="{3319B5EF-D4E0-8C3A-A46B-3D52322567B2}"/>
              </a:ext>
            </a:extLst>
          </p:cNvPr>
          <p:cNvGrpSpPr/>
          <p:nvPr/>
        </p:nvGrpSpPr>
        <p:grpSpPr>
          <a:xfrm>
            <a:off x="4291723" y="3003876"/>
            <a:ext cx="773276" cy="230832"/>
            <a:chOff x="10924053" y="4684122"/>
            <a:chExt cx="702979" cy="253915"/>
          </a:xfrm>
        </p:grpSpPr>
        <p:sp>
          <p:nvSpPr>
            <p:cNvPr id="151" name="Rectángulo: esquinas redondeadas 150">
              <a:extLst>
                <a:ext uri="{FF2B5EF4-FFF2-40B4-BE49-F238E27FC236}">
                  <a16:creationId xmlns:a16="http://schemas.microsoft.com/office/drawing/2014/main" id="{4F198C1F-3BA7-F5EF-D7DA-0877DDEE7C6B}"/>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CuadroTexto 151">
              <a:extLst>
                <a:ext uri="{FF2B5EF4-FFF2-40B4-BE49-F238E27FC236}">
                  <a16:creationId xmlns:a16="http://schemas.microsoft.com/office/drawing/2014/main" id="{310FBBE8-76A3-12B6-7DB8-4BA5BBCC7FFF}"/>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53" name="Conector recto de flecha 152">
              <a:extLst>
                <a:ext uri="{FF2B5EF4-FFF2-40B4-BE49-F238E27FC236}">
                  <a16:creationId xmlns:a16="http://schemas.microsoft.com/office/drawing/2014/main" id="{05018025-31BF-DD5F-E6A2-BD3650A39B7D}"/>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54" name="Grupo 153">
            <a:extLst>
              <a:ext uri="{FF2B5EF4-FFF2-40B4-BE49-F238E27FC236}">
                <a16:creationId xmlns:a16="http://schemas.microsoft.com/office/drawing/2014/main" id="{CC970A29-ACB0-DEB4-C9DF-FDE2B575A379}"/>
              </a:ext>
            </a:extLst>
          </p:cNvPr>
          <p:cNvGrpSpPr/>
          <p:nvPr/>
        </p:nvGrpSpPr>
        <p:grpSpPr>
          <a:xfrm>
            <a:off x="5583754" y="3636745"/>
            <a:ext cx="775828" cy="230832"/>
            <a:chOff x="10924053" y="4663168"/>
            <a:chExt cx="705299" cy="253915"/>
          </a:xfrm>
        </p:grpSpPr>
        <p:sp>
          <p:nvSpPr>
            <p:cNvPr id="155" name="Rectángulo: esquinas redondeadas 154">
              <a:extLst>
                <a:ext uri="{FF2B5EF4-FFF2-40B4-BE49-F238E27FC236}">
                  <a16:creationId xmlns:a16="http://schemas.microsoft.com/office/drawing/2014/main" id="{05E0E77D-B31E-F792-3D34-F68CE052992B}"/>
                </a:ext>
              </a:extLst>
            </p:cNvPr>
            <p:cNvSpPr/>
            <p:nvPr/>
          </p:nvSpPr>
          <p:spPr>
            <a:xfrm>
              <a:off x="10924053" y="4707524"/>
              <a:ext cx="671144" cy="160676"/>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CuadroTexto 155">
              <a:extLst>
                <a:ext uri="{FF2B5EF4-FFF2-40B4-BE49-F238E27FC236}">
                  <a16:creationId xmlns:a16="http://schemas.microsoft.com/office/drawing/2014/main" id="{604FE958-0F9B-A0FB-F8FF-C4A011A604B8}"/>
                </a:ext>
              </a:extLst>
            </p:cNvPr>
            <p:cNvSpPr txBox="1"/>
            <p:nvPr/>
          </p:nvSpPr>
          <p:spPr>
            <a:xfrm>
              <a:off x="10955888" y="4663168"/>
              <a:ext cx="67346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(44%)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57" name="Conector recto de flecha 156">
              <a:extLst>
                <a:ext uri="{FF2B5EF4-FFF2-40B4-BE49-F238E27FC236}">
                  <a16:creationId xmlns:a16="http://schemas.microsoft.com/office/drawing/2014/main" id="{B63B9485-85D7-3C94-4AA0-2A50267E1743}"/>
                </a:ext>
              </a:extLst>
            </p:cNvPr>
            <p:cNvCxnSpPr>
              <a:cxnSpLocks/>
            </p:cNvCxnSpPr>
            <p:nvPr/>
          </p:nvCxnSpPr>
          <p:spPr>
            <a:xfrm flipV="1">
              <a:off x="10990523" y="4744091"/>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58" name="Grupo 157">
            <a:extLst>
              <a:ext uri="{FF2B5EF4-FFF2-40B4-BE49-F238E27FC236}">
                <a16:creationId xmlns:a16="http://schemas.microsoft.com/office/drawing/2014/main" id="{A42B3E15-32FA-2C7A-0FF2-6E7C52CB071F}"/>
              </a:ext>
            </a:extLst>
          </p:cNvPr>
          <p:cNvGrpSpPr/>
          <p:nvPr/>
        </p:nvGrpSpPr>
        <p:grpSpPr>
          <a:xfrm>
            <a:off x="5583754" y="4111042"/>
            <a:ext cx="775828" cy="230832"/>
            <a:chOff x="10924053" y="4663168"/>
            <a:chExt cx="705299" cy="253915"/>
          </a:xfrm>
        </p:grpSpPr>
        <p:sp>
          <p:nvSpPr>
            <p:cNvPr id="159" name="Rectángulo: esquinas redondeadas 158">
              <a:extLst>
                <a:ext uri="{FF2B5EF4-FFF2-40B4-BE49-F238E27FC236}">
                  <a16:creationId xmlns:a16="http://schemas.microsoft.com/office/drawing/2014/main" id="{64297D28-B219-89F9-0B07-6FA5CD7C0FE2}"/>
                </a:ext>
              </a:extLst>
            </p:cNvPr>
            <p:cNvSpPr/>
            <p:nvPr/>
          </p:nvSpPr>
          <p:spPr>
            <a:xfrm>
              <a:off x="10924053" y="4707524"/>
              <a:ext cx="671144" cy="160676"/>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CuadroTexto 159">
              <a:extLst>
                <a:ext uri="{FF2B5EF4-FFF2-40B4-BE49-F238E27FC236}">
                  <a16:creationId xmlns:a16="http://schemas.microsoft.com/office/drawing/2014/main" id="{45A38E3B-DEC7-2E77-E7B5-183455D2280E}"/>
                </a:ext>
              </a:extLst>
            </p:cNvPr>
            <p:cNvSpPr txBox="1"/>
            <p:nvPr/>
          </p:nvSpPr>
          <p:spPr>
            <a:xfrm>
              <a:off x="10955888" y="4663168"/>
              <a:ext cx="67346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61" name="Conector recto de flecha 160">
              <a:extLst>
                <a:ext uri="{FF2B5EF4-FFF2-40B4-BE49-F238E27FC236}">
                  <a16:creationId xmlns:a16="http://schemas.microsoft.com/office/drawing/2014/main" id="{D9489BC6-C1A4-FE96-870F-0D2204FAD447}"/>
                </a:ext>
              </a:extLst>
            </p:cNvPr>
            <p:cNvCxnSpPr>
              <a:cxnSpLocks/>
            </p:cNvCxnSpPr>
            <p:nvPr/>
          </p:nvCxnSpPr>
          <p:spPr>
            <a:xfrm flipV="1">
              <a:off x="10990523" y="4744091"/>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sp>
        <p:nvSpPr>
          <p:cNvPr id="5" name="CuadroTexto 4"/>
          <p:cNvSpPr txBox="1"/>
          <p:nvPr/>
        </p:nvSpPr>
        <p:spPr>
          <a:xfrm>
            <a:off x="647136" y="854781"/>
            <a:ext cx="10930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Los suplementos nutricionales con ingredientes naturales y los productos funcionales, resultan ser los más atractivos con una posibilidad de cambio en la percepción de quienes mantienen una posición neutral.</a:t>
            </a:r>
          </a:p>
        </p:txBody>
      </p:sp>
      <p:graphicFrame>
        <p:nvGraphicFramePr>
          <p:cNvPr id="111" name="Tabla 4">
            <a:extLst>
              <a:ext uri="{FF2B5EF4-FFF2-40B4-BE49-F238E27FC236}">
                <a16:creationId xmlns:a16="http://schemas.microsoft.com/office/drawing/2014/main" id="{EF480211-53AC-EB1B-BE17-6020F7832915}"/>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112" name="Triángulo isósceles 111">
            <a:extLst>
              <a:ext uri="{FF2B5EF4-FFF2-40B4-BE49-F238E27FC236}">
                <a16:creationId xmlns:a16="http://schemas.microsoft.com/office/drawing/2014/main" id="{EFE42CA8-88E9-ADF8-A3DD-26E3FF73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Triángulo isósceles 112">
            <a:extLst>
              <a:ext uri="{FF2B5EF4-FFF2-40B4-BE49-F238E27FC236}">
                <a16:creationId xmlns:a16="http://schemas.microsoft.com/office/drawing/2014/main" id="{B994A7F9-E158-DBEA-E5AA-B3871879995B}"/>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411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CDD63-AE79-A376-7699-0C2802022C58}"/>
            </a:ext>
          </a:extLst>
        </p:cNvPr>
        <p:cNvGrpSpPr/>
        <p:nvPr/>
      </p:nvGrpSpPr>
      <p:grpSpPr>
        <a:xfrm>
          <a:off x="0" y="0"/>
          <a:ext cx="0" cy="0"/>
          <a:chOff x="0" y="0"/>
          <a:chExt cx="0" cy="0"/>
        </a:xfrm>
      </p:grpSpPr>
      <p:sp>
        <p:nvSpPr>
          <p:cNvPr id="162" name="Rectángulo: esquinas redondeadas 161">
            <a:extLst>
              <a:ext uri="{FF2B5EF4-FFF2-40B4-BE49-F238E27FC236}">
                <a16:creationId xmlns:a16="http://schemas.microsoft.com/office/drawing/2014/main" id="{CD776A4F-C590-2C74-B02B-ECDA9D57676E}"/>
              </a:ext>
            </a:extLst>
          </p:cNvPr>
          <p:cNvSpPr/>
          <p:nvPr/>
        </p:nvSpPr>
        <p:spPr>
          <a:xfrm>
            <a:off x="299059" y="1735187"/>
            <a:ext cx="11540835" cy="449794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Marcador de número de diapositiva 1">
            <a:extLst>
              <a:ext uri="{FF2B5EF4-FFF2-40B4-BE49-F238E27FC236}">
                <a16:creationId xmlns:a16="http://schemas.microsoft.com/office/drawing/2014/main" id="{606230C2-122C-28F7-8143-5E4AFF7DCF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4993C987-5F97-12D4-AE94-DFAAEFD0F393}"/>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Categorías más llamativas</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4" name="CuadroTexto 3">
            <a:extLst>
              <a:ext uri="{FF2B5EF4-FFF2-40B4-BE49-F238E27FC236}">
                <a16:creationId xmlns:a16="http://schemas.microsoft.com/office/drawing/2014/main" id="{22C449BF-DB33-21B4-D63D-4405D7A7D63C}"/>
              </a:ext>
            </a:extLst>
          </p:cNvPr>
          <p:cNvSpPr txBox="1"/>
          <p:nvPr/>
        </p:nvSpPr>
        <p:spPr>
          <a:xfrm>
            <a:off x="3193" y="6644962"/>
            <a:ext cx="1173160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25.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Imagine que la marca La Santé saca una nueva línea de productos, ordene las categorías que piensa que podría lanzar al mercado u ofrecer al público, siendo la primera la más llamativa y la última la menos llamativa</a:t>
            </a:r>
          </a:p>
        </p:txBody>
      </p:sp>
      <p:sp>
        <p:nvSpPr>
          <p:cNvPr id="19" name="Rectángulo: esquinas redondeadas 18">
            <a:extLst>
              <a:ext uri="{FF2B5EF4-FFF2-40B4-BE49-F238E27FC236}">
                <a16:creationId xmlns:a16="http://schemas.microsoft.com/office/drawing/2014/main" id="{95114D5D-1A71-D6C7-B209-7717D65E0AF7}"/>
              </a:ext>
            </a:extLst>
          </p:cNvPr>
          <p:cNvSpPr/>
          <p:nvPr/>
        </p:nvSpPr>
        <p:spPr>
          <a:xfrm>
            <a:off x="10353172" y="2494767"/>
            <a:ext cx="1224638" cy="18886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uadroTexto 52">
            <a:extLst>
              <a:ext uri="{FF2B5EF4-FFF2-40B4-BE49-F238E27FC236}">
                <a16:creationId xmlns:a16="http://schemas.microsoft.com/office/drawing/2014/main" id="{B864B16E-9F60-C9E8-BE98-F7B0680AB57E}"/>
              </a:ext>
            </a:extLst>
          </p:cNvPr>
          <p:cNvSpPr txBox="1"/>
          <p:nvPr/>
        </p:nvSpPr>
        <p:spPr>
          <a:xfrm>
            <a:off x="1227060" y="2136617"/>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36% </a:t>
            </a:r>
          </a:p>
        </p:txBody>
      </p:sp>
      <p:sp>
        <p:nvSpPr>
          <p:cNvPr id="54" name="CuadroTexto 53">
            <a:extLst>
              <a:ext uri="{FF2B5EF4-FFF2-40B4-BE49-F238E27FC236}">
                <a16:creationId xmlns:a16="http://schemas.microsoft.com/office/drawing/2014/main" id="{1FE46059-FD1D-1715-73DB-97E4137D2822}"/>
              </a:ext>
            </a:extLst>
          </p:cNvPr>
          <p:cNvSpPr txBox="1"/>
          <p:nvPr/>
        </p:nvSpPr>
        <p:spPr>
          <a:xfrm>
            <a:off x="3124562"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37% </a:t>
            </a:r>
          </a:p>
        </p:txBody>
      </p:sp>
      <p:sp>
        <p:nvSpPr>
          <p:cNvPr id="55" name="CuadroTexto 54">
            <a:extLst>
              <a:ext uri="{FF2B5EF4-FFF2-40B4-BE49-F238E27FC236}">
                <a16:creationId xmlns:a16="http://schemas.microsoft.com/office/drawing/2014/main" id="{8C7FC86D-2EE6-9B6A-C46C-4868FB87D15E}"/>
              </a:ext>
            </a:extLst>
          </p:cNvPr>
          <p:cNvSpPr txBox="1"/>
          <p:nvPr/>
        </p:nvSpPr>
        <p:spPr>
          <a:xfrm>
            <a:off x="4994359"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47% </a:t>
            </a:r>
          </a:p>
        </p:txBody>
      </p:sp>
      <p:sp>
        <p:nvSpPr>
          <p:cNvPr id="56" name="CuadroTexto 55">
            <a:extLst>
              <a:ext uri="{FF2B5EF4-FFF2-40B4-BE49-F238E27FC236}">
                <a16:creationId xmlns:a16="http://schemas.microsoft.com/office/drawing/2014/main" id="{4C285CB1-6486-DFAC-F593-E2F5F38CCD44}"/>
              </a:ext>
            </a:extLst>
          </p:cNvPr>
          <p:cNvSpPr txBox="1"/>
          <p:nvPr/>
        </p:nvSpPr>
        <p:spPr>
          <a:xfrm>
            <a:off x="6786334"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44% </a:t>
            </a:r>
          </a:p>
        </p:txBody>
      </p:sp>
      <p:graphicFrame>
        <p:nvGraphicFramePr>
          <p:cNvPr id="63" name="Gráfico 62">
            <a:extLst>
              <a:ext uri="{FF2B5EF4-FFF2-40B4-BE49-F238E27FC236}">
                <a16:creationId xmlns:a16="http://schemas.microsoft.com/office/drawing/2014/main" id="{C1661E7B-7873-6FA4-4E66-DA91E50C1B17}"/>
              </a:ext>
            </a:extLst>
          </p:cNvPr>
          <p:cNvGraphicFramePr/>
          <p:nvPr/>
        </p:nvGraphicFramePr>
        <p:xfrm>
          <a:off x="537019" y="2285052"/>
          <a:ext cx="11540835" cy="2855071"/>
        </p:xfrm>
        <a:graphic>
          <a:graphicData uri="http://schemas.openxmlformats.org/drawingml/2006/chart">
            <c:chart xmlns:c="http://schemas.openxmlformats.org/drawingml/2006/chart" xmlns:r="http://schemas.openxmlformats.org/officeDocument/2006/relationships" r:id="rId2"/>
          </a:graphicData>
        </a:graphic>
      </p:graphicFrame>
      <p:sp>
        <p:nvSpPr>
          <p:cNvPr id="78" name="CuadroTexto 77">
            <a:extLst>
              <a:ext uri="{FF2B5EF4-FFF2-40B4-BE49-F238E27FC236}">
                <a16:creationId xmlns:a16="http://schemas.microsoft.com/office/drawing/2014/main" id="{4D010701-3ACF-E843-BC14-AF8C97631555}"/>
              </a:ext>
            </a:extLst>
          </p:cNvPr>
          <p:cNvSpPr txBox="1"/>
          <p:nvPr/>
        </p:nvSpPr>
        <p:spPr>
          <a:xfrm>
            <a:off x="8666618"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36% </a:t>
            </a:r>
          </a:p>
        </p:txBody>
      </p:sp>
      <p:sp>
        <p:nvSpPr>
          <p:cNvPr id="86" name="CuadroTexto 85">
            <a:extLst>
              <a:ext uri="{FF2B5EF4-FFF2-40B4-BE49-F238E27FC236}">
                <a16:creationId xmlns:a16="http://schemas.microsoft.com/office/drawing/2014/main" id="{B06BC3A5-1FC7-F7CD-6B28-1C1963DEBF85}"/>
              </a:ext>
            </a:extLst>
          </p:cNvPr>
          <p:cNvSpPr txBox="1"/>
          <p:nvPr/>
        </p:nvSpPr>
        <p:spPr>
          <a:xfrm>
            <a:off x="9895076" y="5299828"/>
            <a:ext cx="779986" cy="246221"/>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BASE: 153</a:t>
            </a:r>
            <a:endParaRPr kumimoji="0" lang="es-CO"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grpSp>
        <p:nvGrpSpPr>
          <p:cNvPr id="59" name="Grupo 58">
            <a:extLst>
              <a:ext uri="{FF2B5EF4-FFF2-40B4-BE49-F238E27FC236}">
                <a16:creationId xmlns:a16="http://schemas.microsoft.com/office/drawing/2014/main" id="{BF7B69EF-76BB-D86C-90CB-0FCD69136DB8}"/>
              </a:ext>
            </a:extLst>
          </p:cNvPr>
          <p:cNvGrpSpPr/>
          <p:nvPr/>
        </p:nvGrpSpPr>
        <p:grpSpPr>
          <a:xfrm>
            <a:off x="2557725" y="2382629"/>
            <a:ext cx="773276" cy="230832"/>
            <a:chOff x="10924053" y="4684122"/>
            <a:chExt cx="702979" cy="253915"/>
          </a:xfrm>
        </p:grpSpPr>
        <p:sp>
          <p:nvSpPr>
            <p:cNvPr id="60" name="Rectángulo: esquinas redondeadas 59">
              <a:extLst>
                <a:ext uri="{FF2B5EF4-FFF2-40B4-BE49-F238E27FC236}">
                  <a16:creationId xmlns:a16="http://schemas.microsoft.com/office/drawing/2014/main" id="{3828A201-AA1E-3A8B-0BA5-AB74EBC89083}"/>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CuadroTexto 60">
              <a:extLst>
                <a:ext uri="{FF2B5EF4-FFF2-40B4-BE49-F238E27FC236}">
                  <a16:creationId xmlns:a16="http://schemas.microsoft.com/office/drawing/2014/main" id="{0E8C0CBB-37E8-E6CD-5F1D-22C166117808}"/>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62" name="Conector recto de flecha 61">
              <a:extLst>
                <a:ext uri="{FF2B5EF4-FFF2-40B4-BE49-F238E27FC236}">
                  <a16:creationId xmlns:a16="http://schemas.microsoft.com/office/drawing/2014/main" id="{CE29CD71-EFDE-97CF-F416-41188C294DE0}"/>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1" name="Grupo 100">
            <a:extLst>
              <a:ext uri="{FF2B5EF4-FFF2-40B4-BE49-F238E27FC236}">
                <a16:creationId xmlns:a16="http://schemas.microsoft.com/office/drawing/2014/main" id="{9D65AB34-9C92-9588-AF13-8B7B473D9838}"/>
              </a:ext>
            </a:extLst>
          </p:cNvPr>
          <p:cNvGrpSpPr/>
          <p:nvPr/>
        </p:nvGrpSpPr>
        <p:grpSpPr>
          <a:xfrm>
            <a:off x="4274147" y="3771300"/>
            <a:ext cx="987500" cy="230832"/>
            <a:chOff x="10924053" y="4684122"/>
            <a:chExt cx="897728" cy="253915"/>
          </a:xfrm>
        </p:grpSpPr>
        <p:sp>
          <p:nvSpPr>
            <p:cNvPr id="102" name="Rectángulo: esquinas redondeadas 101">
              <a:extLst>
                <a:ext uri="{FF2B5EF4-FFF2-40B4-BE49-F238E27FC236}">
                  <a16:creationId xmlns:a16="http://schemas.microsoft.com/office/drawing/2014/main" id="{33BA31B4-29B3-1C8C-133D-89B1CFA9638F}"/>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 name="CuadroTexto 102">
              <a:extLst>
                <a:ext uri="{FF2B5EF4-FFF2-40B4-BE49-F238E27FC236}">
                  <a16:creationId xmlns:a16="http://schemas.microsoft.com/office/drawing/2014/main" id="{8C2F6607-3640-C287-AD49-70AA492B6F00}"/>
                </a:ext>
              </a:extLst>
            </p:cNvPr>
            <p:cNvSpPr txBox="1"/>
            <p:nvPr/>
          </p:nvSpPr>
          <p:spPr>
            <a:xfrm>
              <a:off x="10955888" y="4684122"/>
              <a:ext cx="865893"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4" name="Conector recto de flecha 103">
              <a:extLst>
                <a:ext uri="{FF2B5EF4-FFF2-40B4-BE49-F238E27FC236}">
                  <a16:creationId xmlns:a16="http://schemas.microsoft.com/office/drawing/2014/main" id="{00FE2426-2B5D-98EE-9C1B-5FA1DB186869}"/>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5" name="Grupo 104">
            <a:extLst>
              <a:ext uri="{FF2B5EF4-FFF2-40B4-BE49-F238E27FC236}">
                <a16:creationId xmlns:a16="http://schemas.microsoft.com/office/drawing/2014/main" id="{855A34D3-5B8B-F39A-F66E-642A5024260F}"/>
              </a:ext>
            </a:extLst>
          </p:cNvPr>
          <p:cNvGrpSpPr/>
          <p:nvPr/>
        </p:nvGrpSpPr>
        <p:grpSpPr>
          <a:xfrm>
            <a:off x="551773" y="3063714"/>
            <a:ext cx="805375" cy="230832"/>
            <a:chOff x="10924053" y="4684122"/>
            <a:chExt cx="763990" cy="253915"/>
          </a:xfrm>
        </p:grpSpPr>
        <p:sp>
          <p:nvSpPr>
            <p:cNvPr id="106" name="Rectángulo: esquinas redondeadas 105">
              <a:extLst>
                <a:ext uri="{FF2B5EF4-FFF2-40B4-BE49-F238E27FC236}">
                  <a16:creationId xmlns:a16="http://schemas.microsoft.com/office/drawing/2014/main" id="{55386F50-1B0C-3468-CFF4-CD3AE6477B1D}"/>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CuadroTexto 106">
              <a:extLst>
                <a:ext uri="{FF2B5EF4-FFF2-40B4-BE49-F238E27FC236}">
                  <a16:creationId xmlns:a16="http://schemas.microsoft.com/office/drawing/2014/main" id="{1D32A331-ECF5-79AD-5C97-81E93E7C0940}"/>
                </a:ext>
              </a:extLst>
            </p:cNvPr>
            <p:cNvSpPr txBox="1"/>
            <p:nvPr/>
          </p:nvSpPr>
          <p:spPr>
            <a:xfrm>
              <a:off x="10982994" y="4684122"/>
              <a:ext cx="700321"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8" name="Conector recto de flecha 107">
              <a:extLst>
                <a:ext uri="{FF2B5EF4-FFF2-40B4-BE49-F238E27FC236}">
                  <a16:creationId xmlns:a16="http://schemas.microsoft.com/office/drawing/2014/main" id="{7824D491-0C3D-9FD8-2DDB-E5387EDAE622}"/>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4" name="Grupo 113">
            <a:extLst>
              <a:ext uri="{FF2B5EF4-FFF2-40B4-BE49-F238E27FC236}">
                <a16:creationId xmlns:a16="http://schemas.microsoft.com/office/drawing/2014/main" id="{B70A2C20-872E-919B-0C8C-79FBA3E79C7A}"/>
              </a:ext>
            </a:extLst>
          </p:cNvPr>
          <p:cNvGrpSpPr/>
          <p:nvPr/>
        </p:nvGrpSpPr>
        <p:grpSpPr>
          <a:xfrm>
            <a:off x="614190" y="2416286"/>
            <a:ext cx="925233" cy="230832"/>
            <a:chOff x="10924053" y="4684122"/>
            <a:chExt cx="668717" cy="143329"/>
          </a:xfrm>
        </p:grpSpPr>
        <p:sp>
          <p:nvSpPr>
            <p:cNvPr id="115" name="Rectángulo: esquinas redondeadas 114">
              <a:extLst>
                <a:ext uri="{FF2B5EF4-FFF2-40B4-BE49-F238E27FC236}">
                  <a16:creationId xmlns:a16="http://schemas.microsoft.com/office/drawing/2014/main" id="{F4164567-1D37-6BF7-9EE1-565B36DA0EA8}"/>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CuadroTexto 115">
              <a:extLst>
                <a:ext uri="{FF2B5EF4-FFF2-40B4-BE49-F238E27FC236}">
                  <a16:creationId xmlns:a16="http://schemas.microsoft.com/office/drawing/2014/main" id="{564D1E7A-DC9F-C07A-7B5D-799AEEF94474}"/>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Medellín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7" name="Conector recto de flecha 116">
              <a:extLst>
                <a:ext uri="{FF2B5EF4-FFF2-40B4-BE49-F238E27FC236}">
                  <a16:creationId xmlns:a16="http://schemas.microsoft.com/office/drawing/2014/main" id="{98C68ACB-2A66-238C-C27A-5299433BE4DC}"/>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8" name="Grupo 117">
            <a:extLst>
              <a:ext uri="{FF2B5EF4-FFF2-40B4-BE49-F238E27FC236}">
                <a16:creationId xmlns:a16="http://schemas.microsoft.com/office/drawing/2014/main" id="{E0BCAD38-8123-605D-A623-9D818E6C5B60}"/>
              </a:ext>
            </a:extLst>
          </p:cNvPr>
          <p:cNvGrpSpPr/>
          <p:nvPr/>
        </p:nvGrpSpPr>
        <p:grpSpPr>
          <a:xfrm>
            <a:off x="2556449" y="2512000"/>
            <a:ext cx="775828" cy="230832"/>
            <a:chOff x="10924053" y="4663168"/>
            <a:chExt cx="705299" cy="253915"/>
          </a:xfrm>
        </p:grpSpPr>
        <p:sp>
          <p:nvSpPr>
            <p:cNvPr id="119" name="Rectángulo: esquinas redondeadas 118">
              <a:extLst>
                <a:ext uri="{FF2B5EF4-FFF2-40B4-BE49-F238E27FC236}">
                  <a16:creationId xmlns:a16="http://schemas.microsoft.com/office/drawing/2014/main" id="{F88B379B-DEE9-2A2F-8CE8-6CA483E83673}"/>
                </a:ext>
              </a:extLst>
            </p:cNvPr>
            <p:cNvSpPr/>
            <p:nvPr/>
          </p:nvSpPr>
          <p:spPr>
            <a:xfrm>
              <a:off x="10924053" y="4707524"/>
              <a:ext cx="671144" cy="160676"/>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0" name="CuadroTexto 119">
              <a:extLst>
                <a:ext uri="{FF2B5EF4-FFF2-40B4-BE49-F238E27FC236}">
                  <a16:creationId xmlns:a16="http://schemas.microsoft.com/office/drawing/2014/main" id="{12CB54BE-55B1-18DD-D9FD-3F9600757187}"/>
                </a:ext>
              </a:extLst>
            </p:cNvPr>
            <p:cNvSpPr txBox="1"/>
            <p:nvPr/>
          </p:nvSpPr>
          <p:spPr>
            <a:xfrm>
              <a:off x="10955888" y="4663168"/>
              <a:ext cx="67346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1" name="Conector recto de flecha 120">
              <a:extLst>
                <a:ext uri="{FF2B5EF4-FFF2-40B4-BE49-F238E27FC236}">
                  <a16:creationId xmlns:a16="http://schemas.microsoft.com/office/drawing/2014/main" id="{EFEFD538-F70F-B8D4-D48B-62BAF5F8A9F7}"/>
                </a:ext>
              </a:extLst>
            </p:cNvPr>
            <p:cNvCxnSpPr>
              <a:cxnSpLocks/>
            </p:cNvCxnSpPr>
            <p:nvPr/>
          </p:nvCxnSpPr>
          <p:spPr>
            <a:xfrm flipV="1">
              <a:off x="10990523" y="4744091"/>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22" name="Grupo 121">
            <a:extLst>
              <a:ext uri="{FF2B5EF4-FFF2-40B4-BE49-F238E27FC236}">
                <a16:creationId xmlns:a16="http://schemas.microsoft.com/office/drawing/2014/main" id="{B4B1A17F-00B1-9F72-0691-3170123F2307}"/>
              </a:ext>
            </a:extLst>
          </p:cNvPr>
          <p:cNvGrpSpPr/>
          <p:nvPr/>
        </p:nvGrpSpPr>
        <p:grpSpPr>
          <a:xfrm>
            <a:off x="613907" y="4559500"/>
            <a:ext cx="925233" cy="230832"/>
            <a:chOff x="10924053" y="4684122"/>
            <a:chExt cx="668717" cy="143329"/>
          </a:xfrm>
        </p:grpSpPr>
        <p:sp>
          <p:nvSpPr>
            <p:cNvPr id="123" name="Rectángulo: esquinas redondeadas 122">
              <a:extLst>
                <a:ext uri="{FF2B5EF4-FFF2-40B4-BE49-F238E27FC236}">
                  <a16:creationId xmlns:a16="http://schemas.microsoft.com/office/drawing/2014/main" id="{2E7B9D46-0B4B-53DF-DE62-22306C9BFEF4}"/>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CuadroTexto 123">
              <a:extLst>
                <a:ext uri="{FF2B5EF4-FFF2-40B4-BE49-F238E27FC236}">
                  <a16:creationId xmlns:a16="http://schemas.microsoft.com/office/drawing/2014/main" id="{44C7F372-6ED6-8DBB-69C7-3C09678AC583}"/>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5" name="Conector recto de flecha 124">
              <a:extLst>
                <a:ext uri="{FF2B5EF4-FFF2-40B4-BE49-F238E27FC236}">
                  <a16:creationId xmlns:a16="http://schemas.microsoft.com/office/drawing/2014/main" id="{01463A19-0C75-C0D0-AB40-213E3FE60AB9}"/>
                </a:ext>
              </a:extLst>
            </p:cNvPr>
            <p:cNvCxnSpPr>
              <a:cxnSpLocks/>
            </p:cNvCxnSpPr>
            <p:nvPr/>
          </p:nvCxnSpPr>
          <p:spPr>
            <a:xfrm>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50" name="Grupo 149">
            <a:extLst>
              <a:ext uri="{FF2B5EF4-FFF2-40B4-BE49-F238E27FC236}">
                <a16:creationId xmlns:a16="http://schemas.microsoft.com/office/drawing/2014/main" id="{007C8E61-D68C-5EDC-45CB-DB6056714E3E}"/>
              </a:ext>
            </a:extLst>
          </p:cNvPr>
          <p:cNvGrpSpPr/>
          <p:nvPr/>
        </p:nvGrpSpPr>
        <p:grpSpPr>
          <a:xfrm>
            <a:off x="2557725" y="2660877"/>
            <a:ext cx="773276" cy="230832"/>
            <a:chOff x="10924053" y="4684122"/>
            <a:chExt cx="702979" cy="253915"/>
          </a:xfrm>
        </p:grpSpPr>
        <p:sp>
          <p:nvSpPr>
            <p:cNvPr id="151" name="Rectángulo: esquinas redondeadas 150">
              <a:extLst>
                <a:ext uri="{FF2B5EF4-FFF2-40B4-BE49-F238E27FC236}">
                  <a16:creationId xmlns:a16="http://schemas.microsoft.com/office/drawing/2014/main" id="{0D95488A-E379-A4F8-4446-748724054E09}"/>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CuadroTexto 151">
              <a:extLst>
                <a:ext uri="{FF2B5EF4-FFF2-40B4-BE49-F238E27FC236}">
                  <a16:creationId xmlns:a16="http://schemas.microsoft.com/office/drawing/2014/main" id="{C067E40A-ED9D-AFA8-6197-83485EC9188D}"/>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53" name="Conector recto de flecha 152">
              <a:extLst>
                <a:ext uri="{FF2B5EF4-FFF2-40B4-BE49-F238E27FC236}">
                  <a16:creationId xmlns:a16="http://schemas.microsoft.com/office/drawing/2014/main" id="{D72A68F6-77CE-2197-299E-CA8E84BAEC00}"/>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58" name="Grupo 157">
            <a:extLst>
              <a:ext uri="{FF2B5EF4-FFF2-40B4-BE49-F238E27FC236}">
                <a16:creationId xmlns:a16="http://schemas.microsoft.com/office/drawing/2014/main" id="{B00B1FFB-7227-6095-4F35-C6D404298E6C}"/>
              </a:ext>
            </a:extLst>
          </p:cNvPr>
          <p:cNvGrpSpPr/>
          <p:nvPr/>
        </p:nvGrpSpPr>
        <p:grpSpPr>
          <a:xfrm>
            <a:off x="8126580" y="3573919"/>
            <a:ext cx="775828" cy="230832"/>
            <a:chOff x="10924053" y="4663168"/>
            <a:chExt cx="705299" cy="253915"/>
          </a:xfrm>
        </p:grpSpPr>
        <p:sp>
          <p:nvSpPr>
            <p:cNvPr id="159" name="Rectángulo: esquinas redondeadas 158">
              <a:extLst>
                <a:ext uri="{FF2B5EF4-FFF2-40B4-BE49-F238E27FC236}">
                  <a16:creationId xmlns:a16="http://schemas.microsoft.com/office/drawing/2014/main" id="{0C0F7E79-C0AA-D316-C975-7A42EEC31D85}"/>
                </a:ext>
              </a:extLst>
            </p:cNvPr>
            <p:cNvSpPr/>
            <p:nvPr/>
          </p:nvSpPr>
          <p:spPr>
            <a:xfrm>
              <a:off x="10924053" y="4707524"/>
              <a:ext cx="671144" cy="160676"/>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CuadroTexto 159">
              <a:extLst>
                <a:ext uri="{FF2B5EF4-FFF2-40B4-BE49-F238E27FC236}">
                  <a16:creationId xmlns:a16="http://schemas.microsoft.com/office/drawing/2014/main" id="{CD12862B-2252-8C56-8F9B-E1CCCBBA2FEE}"/>
                </a:ext>
              </a:extLst>
            </p:cNvPr>
            <p:cNvSpPr txBox="1"/>
            <p:nvPr/>
          </p:nvSpPr>
          <p:spPr>
            <a:xfrm>
              <a:off x="10955888" y="4663168"/>
              <a:ext cx="67346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61" name="Conector recto de flecha 160">
              <a:extLst>
                <a:ext uri="{FF2B5EF4-FFF2-40B4-BE49-F238E27FC236}">
                  <a16:creationId xmlns:a16="http://schemas.microsoft.com/office/drawing/2014/main" id="{2B3B31E6-7166-E288-D257-9CF809E9F731}"/>
                </a:ext>
              </a:extLst>
            </p:cNvPr>
            <p:cNvCxnSpPr>
              <a:cxnSpLocks/>
            </p:cNvCxnSpPr>
            <p:nvPr/>
          </p:nvCxnSpPr>
          <p:spPr>
            <a:xfrm flipV="1">
              <a:off x="10990523" y="4744091"/>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6" name="Grupo 5">
            <a:extLst>
              <a:ext uri="{FF2B5EF4-FFF2-40B4-BE49-F238E27FC236}">
                <a16:creationId xmlns:a16="http://schemas.microsoft.com/office/drawing/2014/main" id="{E7660F33-50F4-18B0-E6C3-7BF5ADD3F05A}"/>
              </a:ext>
            </a:extLst>
          </p:cNvPr>
          <p:cNvGrpSpPr/>
          <p:nvPr/>
        </p:nvGrpSpPr>
        <p:grpSpPr>
          <a:xfrm>
            <a:off x="2423963" y="3617449"/>
            <a:ext cx="925233" cy="230832"/>
            <a:chOff x="10924053" y="4684122"/>
            <a:chExt cx="668717" cy="143329"/>
          </a:xfrm>
        </p:grpSpPr>
        <p:sp>
          <p:nvSpPr>
            <p:cNvPr id="7" name="Rectángulo: esquinas redondeadas 6">
              <a:extLst>
                <a:ext uri="{FF2B5EF4-FFF2-40B4-BE49-F238E27FC236}">
                  <a16:creationId xmlns:a16="http://schemas.microsoft.com/office/drawing/2014/main" id="{2AEC48BD-49AD-370E-C5CE-C61D622DB734}"/>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188C038C-C15E-8F0F-BBCF-B1F6B9A83158}"/>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 name="Conector recto de flecha 8">
              <a:extLst>
                <a:ext uri="{FF2B5EF4-FFF2-40B4-BE49-F238E27FC236}">
                  <a16:creationId xmlns:a16="http://schemas.microsoft.com/office/drawing/2014/main" id="{911709EB-2FA5-7BA9-99DF-664F6817D092}"/>
                </a:ext>
              </a:extLst>
            </p:cNvPr>
            <p:cNvCxnSpPr>
              <a:cxnSpLocks/>
            </p:cNvCxnSpPr>
            <p:nvPr/>
          </p:nvCxnSpPr>
          <p:spPr>
            <a:xfrm>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8" name="Grupo 17">
            <a:extLst>
              <a:ext uri="{FF2B5EF4-FFF2-40B4-BE49-F238E27FC236}">
                <a16:creationId xmlns:a16="http://schemas.microsoft.com/office/drawing/2014/main" id="{CBD8BD58-9B3D-DFA0-220A-5EB911F05EF7}"/>
              </a:ext>
            </a:extLst>
          </p:cNvPr>
          <p:cNvGrpSpPr/>
          <p:nvPr/>
        </p:nvGrpSpPr>
        <p:grpSpPr>
          <a:xfrm>
            <a:off x="2345496" y="4701864"/>
            <a:ext cx="925233" cy="230832"/>
            <a:chOff x="10924053" y="4684122"/>
            <a:chExt cx="668717" cy="143329"/>
          </a:xfrm>
        </p:grpSpPr>
        <p:sp>
          <p:nvSpPr>
            <p:cNvPr id="20" name="Rectángulo: esquinas redondeadas 19">
              <a:extLst>
                <a:ext uri="{FF2B5EF4-FFF2-40B4-BE49-F238E27FC236}">
                  <a16:creationId xmlns:a16="http://schemas.microsoft.com/office/drawing/2014/main" id="{EAB53BCF-16B5-FF6E-83DC-6A6E53F689DA}"/>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DF375D3A-2725-46D2-D9D2-05378FDBE6C7}"/>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22" name="Conector recto de flecha 21">
              <a:extLst>
                <a:ext uri="{FF2B5EF4-FFF2-40B4-BE49-F238E27FC236}">
                  <a16:creationId xmlns:a16="http://schemas.microsoft.com/office/drawing/2014/main" id="{63274FDB-AA7D-0952-CF87-4CC665E3A143}"/>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23" name="Grupo 22">
            <a:extLst>
              <a:ext uri="{FF2B5EF4-FFF2-40B4-BE49-F238E27FC236}">
                <a16:creationId xmlns:a16="http://schemas.microsoft.com/office/drawing/2014/main" id="{0136405A-617A-17AC-E27D-8100774A2F08}"/>
              </a:ext>
            </a:extLst>
          </p:cNvPr>
          <p:cNvGrpSpPr/>
          <p:nvPr/>
        </p:nvGrpSpPr>
        <p:grpSpPr>
          <a:xfrm>
            <a:off x="8060726" y="2512000"/>
            <a:ext cx="925233" cy="230832"/>
            <a:chOff x="10924053" y="4684122"/>
            <a:chExt cx="668717" cy="143329"/>
          </a:xfrm>
        </p:grpSpPr>
        <p:sp>
          <p:nvSpPr>
            <p:cNvPr id="24" name="Rectángulo: esquinas redondeadas 23">
              <a:extLst>
                <a:ext uri="{FF2B5EF4-FFF2-40B4-BE49-F238E27FC236}">
                  <a16:creationId xmlns:a16="http://schemas.microsoft.com/office/drawing/2014/main" id="{7700035B-E8CE-8DBF-68B6-F98B2492367E}"/>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CuadroTexto 24">
              <a:extLst>
                <a:ext uri="{FF2B5EF4-FFF2-40B4-BE49-F238E27FC236}">
                  <a16:creationId xmlns:a16="http://schemas.microsoft.com/office/drawing/2014/main" id="{104DA60C-C6F9-0DFD-1535-14CC5374391C}"/>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Medellín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26" name="Conector recto de flecha 25">
              <a:extLst>
                <a:ext uri="{FF2B5EF4-FFF2-40B4-BE49-F238E27FC236}">
                  <a16:creationId xmlns:a16="http://schemas.microsoft.com/office/drawing/2014/main" id="{426B5993-02DD-7C1E-B556-2A1868DD5DD8}"/>
                </a:ext>
              </a:extLst>
            </p:cNvPr>
            <p:cNvCxnSpPr>
              <a:cxnSpLocks/>
            </p:cNvCxnSpPr>
            <p:nvPr/>
          </p:nvCxnSpPr>
          <p:spPr>
            <a:xfrm>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54" name="Grupo 153">
            <a:extLst>
              <a:ext uri="{FF2B5EF4-FFF2-40B4-BE49-F238E27FC236}">
                <a16:creationId xmlns:a16="http://schemas.microsoft.com/office/drawing/2014/main" id="{DB29B668-7EAB-FF13-01B2-BEA398CE3F6E}"/>
              </a:ext>
            </a:extLst>
          </p:cNvPr>
          <p:cNvGrpSpPr/>
          <p:nvPr/>
        </p:nvGrpSpPr>
        <p:grpSpPr>
          <a:xfrm>
            <a:off x="8115738" y="2672572"/>
            <a:ext cx="775828" cy="230832"/>
            <a:chOff x="10924053" y="4663168"/>
            <a:chExt cx="705299" cy="253915"/>
          </a:xfrm>
        </p:grpSpPr>
        <p:sp>
          <p:nvSpPr>
            <p:cNvPr id="155" name="Rectángulo: esquinas redondeadas 154">
              <a:extLst>
                <a:ext uri="{FF2B5EF4-FFF2-40B4-BE49-F238E27FC236}">
                  <a16:creationId xmlns:a16="http://schemas.microsoft.com/office/drawing/2014/main" id="{6739E7BB-5408-9D86-7C48-702531CEBCFC}"/>
                </a:ext>
              </a:extLst>
            </p:cNvPr>
            <p:cNvSpPr/>
            <p:nvPr/>
          </p:nvSpPr>
          <p:spPr>
            <a:xfrm>
              <a:off x="10924053" y="4707524"/>
              <a:ext cx="671144" cy="160676"/>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CuadroTexto 155">
              <a:extLst>
                <a:ext uri="{FF2B5EF4-FFF2-40B4-BE49-F238E27FC236}">
                  <a16:creationId xmlns:a16="http://schemas.microsoft.com/office/drawing/2014/main" id="{459423AA-7D78-D8FE-FBA8-F4B8ECAFA362}"/>
                </a:ext>
              </a:extLst>
            </p:cNvPr>
            <p:cNvSpPr txBox="1"/>
            <p:nvPr/>
          </p:nvSpPr>
          <p:spPr>
            <a:xfrm>
              <a:off x="10955888" y="4663168"/>
              <a:ext cx="67346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57" name="Conector recto de flecha 156">
              <a:extLst>
                <a:ext uri="{FF2B5EF4-FFF2-40B4-BE49-F238E27FC236}">
                  <a16:creationId xmlns:a16="http://schemas.microsoft.com/office/drawing/2014/main" id="{D2D363FA-BA70-C836-16B4-7F5BF3ECB2AC}"/>
                </a:ext>
              </a:extLst>
            </p:cNvPr>
            <p:cNvCxnSpPr>
              <a:cxnSpLocks/>
            </p:cNvCxnSpPr>
            <p:nvPr/>
          </p:nvCxnSpPr>
          <p:spPr>
            <a:xfrm flipV="1">
              <a:off x="10990523" y="4744091"/>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27" name="Grupo 26">
            <a:extLst>
              <a:ext uri="{FF2B5EF4-FFF2-40B4-BE49-F238E27FC236}">
                <a16:creationId xmlns:a16="http://schemas.microsoft.com/office/drawing/2014/main" id="{5BD72245-F958-2EA0-7559-2620B55142B0}"/>
              </a:ext>
            </a:extLst>
          </p:cNvPr>
          <p:cNvGrpSpPr/>
          <p:nvPr/>
        </p:nvGrpSpPr>
        <p:grpSpPr>
          <a:xfrm>
            <a:off x="8134523" y="3439995"/>
            <a:ext cx="773276" cy="230832"/>
            <a:chOff x="10924053" y="4684122"/>
            <a:chExt cx="702979" cy="253915"/>
          </a:xfrm>
        </p:grpSpPr>
        <p:sp>
          <p:nvSpPr>
            <p:cNvPr id="28" name="Rectángulo: esquinas redondeadas 27">
              <a:extLst>
                <a:ext uri="{FF2B5EF4-FFF2-40B4-BE49-F238E27FC236}">
                  <a16:creationId xmlns:a16="http://schemas.microsoft.com/office/drawing/2014/main" id="{CF6DB139-16F9-4E7C-1C21-A76E10BB3D09}"/>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CuadroTexto 28">
              <a:extLst>
                <a:ext uri="{FF2B5EF4-FFF2-40B4-BE49-F238E27FC236}">
                  <a16:creationId xmlns:a16="http://schemas.microsoft.com/office/drawing/2014/main" id="{6F7B8CF3-10D6-86C6-7BC6-986D1D3EB323}"/>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30" name="Conector recto de flecha 29">
              <a:extLst>
                <a:ext uri="{FF2B5EF4-FFF2-40B4-BE49-F238E27FC236}">
                  <a16:creationId xmlns:a16="http://schemas.microsoft.com/office/drawing/2014/main" id="{5A9EE57F-EC4D-D482-F916-C9E068C2CD87}"/>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33" name="Grupo 32">
            <a:extLst>
              <a:ext uri="{FF2B5EF4-FFF2-40B4-BE49-F238E27FC236}">
                <a16:creationId xmlns:a16="http://schemas.microsoft.com/office/drawing/2014/main" id="{93CA3417-C03F-82CF-4D7B-83597E8F3315}"/>
              </a:ext>
            </a:extLst>
          </p:cNvPr>
          <p:cNvGrpSpPr/>
          <p:nvPr/>
        </p:nvGrpSpPr>
        <p:grpSpPr>
          <a:xfrm>
            <a:off x="7977175" y="4063884"/>
            <a:ext cx="925233" cy="230832"/>
            <a:chOff x="10924053" y="4684122"/>
            <a:chExt cx="668717" cy="143329"/>
          </a:xfrm>
        </p:grpSpPr>
        <p:sp>
          <p:nvSpPr>
            <p:cNvPr id="34" name="Rectángulo: esquinas redondeadas 33">
              <a:extLst>
                <a:ext uri="{FF2B5EF4-FFF2-40B4-BE49-F238E27FC236}">
                  <a16:creationId xmlns:a16="http://schemas.microsoft.com/office/drawing/2014/main" id="{3C3B1560-6C3D-04D9-019C-68F14ACDA55F}"/>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2398AFCC-B84C-89CA-9668-5FA1C2F3D39D}"/>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Medellín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(35%)</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36" name="Conector recto de flecha 35">
              <a:extLst>
                <a:ext uri="{FF2B5EF4-FFF2-40B4-BE49-F238E27FC236}">
                  <a16:creationId xmlns:a16="http://schemas.microsoft.com/office/drawing/2014/main" id="{22E5059D-7875-A4F3-25FC-D4C712D92621}"/>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37" name="Grupo 36">
            <a:extLst>
              <a:ext uri="{FF2B5EF4-FFF2-40B4-BE49-F238E27FC236}">
                <a16:creationId xmlns:a16="http://schemas.microsoft.com/office/drawing/2014/main" id="{01DD8259-ADAF-EF86-6004-BD85A755F09A}"/>
              </a:ext>
            </a:extLst>
          </p:cNvPr>
          <p:cNvGrpSpPr/>
          <p:nvPr/>
        </p:nvGrpSpPr>
        <p:grpSpPr>
          <a:xfrm>
            <a:off x="8118290" y="4606789"/>
            <a:ext cx="773276" cy="230832"/>
            <a:chOff x="10924053" y="4684122"/>
            <a:chExt cx="702979" cy="253915"/>
          </a:xfrm>
        </p:grpSpPr>
        <p:sp>
          <p:nvSpPr>
            <p:cNvPr id="38" name="Rectángulo: esquinas redondeadas 37">
              <a:extLst>
                <a:ext uri="{FF2B5EF4-FFF2-40B4-BE49-F238E27FC236}">
                  <a16:creationId xmlns:a16="http://schemas.microsoft.com/office/drawing/2014/main" id="{4FA8288A-7F8B-EC11-51AA-5D0837BA2694}"/>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59CACAB5-F869-7F09-4B95-449541767708}"/>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40" name="Conector recto de flecha 39">
              <a:extLst>
                <a:ext uri="{FF2B5EF4-FFF2-40B4-BE49-F238E27FC236}">
                  <a16:creationId xmlns:a16="http://schemas.microsoft.com/office/drawing/2014/main" id="{6E78C9AF-46C5-5730-9796-7BF6793AD403}"/>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41" name="Grupo 40">
            <a:extLst>
              <a:ext uri="{FF2B5EF4-FFF2-40B4-BE49-F238E27FC236}">
                <a16:creationId xmlns:a16="http://schemas.microsoft.com/office/drawing/2014/main" id="{554CC3F2-2F32-6E10-0793-943A6C7297CB}"/>
              </a:ext>
            </a:extLst>
          </p:cNvPr>
          <p:cNvGrpSpPr/>
          <p:nvPr/>
        </p:nvGrpSpPr>
        <p:grpSpPr>
          <a:xfrm>
            <a:off x="4266744" y="3007436"/>
            <a:ext cx="925233" cy="230832"/>
            <a:chOff x="10924053" y="4684122"/>
            <a:chExt cx="668717" cy="143329"/>
          </a:xfrm>
        </p:grpSpPr>
        <p:sp>
          <p:nvSpPr>
            <p:cNvPr id="42" name="Rectángulo: esquinas redondeadas 41">
              <a:extLst>
                <a:ext uri="{FF2B5EF4-FFF2-40B4-BE49-F238E27FC236}">
                  <a16:creationId xmlns:a16="http://schemas.microsoft.com/office/drawing/2014/main" id="{3674D3D7-FB02-027F-AF03-B133842A0C34}"/>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CuadroTexto 42">
              <a:extLst>
                <a:ext uri="{FF2B5EF4-FFF2-40B4-BE49-F238E27FC236}">
                  <a16:creationId xmlns:a16="http://schemas.microsoft.com/office/drawing/2014/main" id="{B18C2964-303E-3370-2EA2-22AA52712E05}"/>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44" name="Conector recto de flecha 43">
              <a:extLst>
                <a:ext uri="{FF2B5EF4-FFF2-40B4-BE49-F238E27FC236}">
                  <a16:creationId xmlns:a16="http://schemas.microsoft.com/office/drawing/2014/main" id="{C0357863-3018-14CC-CD55-E20073AEF337}"/>
                </a:ext>
              </a:extLst>
            </p:cNvPr>
            <p:cNvCxnSpPr>
              <a:cxnSpLocks/>
            </p:cNvCxnSpPr>
            <p:nvPr/>
          </p:nvCxnSpPr>
          <p:spPr>
            <a:xfrm>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49" name="Grupo 48">
            <a:extLst>
              <a:ext uri="{FF2B5EF4-FFF2-40B4-BE49-F238E27FC236}">
                <a16:creationId xmlns:a16="http://schemas.microsoft.com/office/drawing/2014/main" id="{DC99C839-380C-2441-709C-F6E145CAE32F}"/>
              </a:ext>
            </a:extLst>
          </p:cNvPr>
          <p:cNvGrpSpPr/>
          <p:nvPr/>
        </p:nvGrpSpPr>
        <p:grpSpPr>
          <a:xfrm>
            <a:off x="4266744" y="4701864"/>
            <a:ext cx="925233" cy="230832"/>
            <a:chOff x="10924053" y="4684122"/>
            <a:chExt cx="668717" cy="143329"/>
          </a:xfrm>
        </p:grpSpPr>
        <p:sp>
          <p:nvSpPr>
            <p:cNvPr id="50" name="Rectángulo: esquinas redondeadas 49">
              <a:extLst>
                <a:ext uri="{FF2B5EF4-FFF2-40B4-BE49-F238E27FC236}">
                  <a16:creationId xmlns:a16="http://schemas.microsoft.com/office/drawing/2014/main" id="{BB0FBECB-2BD3-7BAD-FB35-027EC894505F}"/>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CuadroTexto 50">
              <a:extLst>
                <a:ext uri="{FF2B5EF4-FFF2-40B4-BE49-F238E27FC236}">
                  <a16:creationId xmlns:a16="http://schemas.microsoft.com/office/drawing/2014/main" id="{9B39B505-76EB-1E2D-2732-5D8BBFBC179E}"/>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52" name="Conector recto de flecha 51">
              <a:extLst>
                <a:ext uri="{FF2B5EF4-FFF2-40B4-BE49-F238E27FC236}">
                  <a16:creationId xmlns:a16="http://schemas.microsoft.com/office/drawing/2014/main" id="{C3D0E35D-3DE7-B84E-7BDD-D3ECB943CCD2}"/>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57" name="Grupo 56">
            <a:extLst>
              <a:ext uri="{FF2B5EF4-FFF2-40B4-BE49-F238E27FC236}">
                <a16:creationId xmlns:a16="http://schemas.microsoft.com/office/drawing/2014/main" id="{09BD19E4-F2EC-182C-3DA9-17EF410C2E03}"/>
              </a:ext>
            </a:extLst>
          </p:cNvPr>
          <p:cNvGrpSpPr/>
          <p:nvPr/>
        </p:nvGrpSpPr>
        <p:grpSpPr>
          <a:xfrm>
            <a:off x="6228491" y="2494767"/>
            <a:ext cx="925233" cy="230832"/>
            <a:chOff x="10924053" y="4684122"/>
            <a:chExt cx="668717" cy="143329"/>
          </a:xfrm>
        </p:grpSpPr>
        <p:sp>
          <p:nvSpPr>
            <p:cNvPr id="58" name="Rectángulo: esquinas redondeadas 57">
              <a:extLst>
                <a:ext uri="{FF2B5EF4-FFF2-40B4-BE49-F238E27FC236}">
                  <a16:creationId xmlns:a16="http://schemas.microsoft.com/office/drawing/2014/main" id="{8744DBD2-76A6-98C4-031B-ECA1610142F8}"/>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CuadroTexto 63">
              <a:extLst>
                <a:ext uri="{FF2B5EF4-FFF2-40B4-BE49-F238E27FC236}">
                  <a16:creationId xmlns:a16="http://schemas.microsoft.com/office/drawing/2014/main" id="{9002E305-7155-C53D-D199-1D48EA924536}"/>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Medellín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65" name="Conector recto de flecha 64">
              <a:extLst>
                <a:ext uri="{FF2B5EF4-FFF2-40B4-BE49-F238E27FC236}">
                  <a16:creationId xmlns:a16="http://schemas.microsoft.com/office/drawing/2014/main" id="{B494CAC1-B9E9-AEC6-6475-B5BEEC3CC368}"/>
                </a:ext>
              </a:extLst>
            </p:cNvPr>
            <p:cNvCxnSpPr>
              <a:cxnSpLocks/>
            </p:cNvCxnSpPr>
            <p:nvPr/>
          </p:nvCxnSpPr>
          <p:spPr>
            <a:xfrm>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70" name="Grupo 69">
            <a:extLst>
              <a:ext uri="{FF2B5EF4-FFF2-40B4-BE49-F238E27FC236}">
                <a16:creationId xmlns:a16="http://schemas.microsoft.com/office/drawing/2014/main" id="{5EF871C4-929A-1CEE-2C60-7308F2C607F1}"/>
              </a:ext>
            </a:extLst>
          </p:cNvPr>
          <p:cNvGrpSpPr/>
          <p:nvPr/>
        </p:nvGrpSpPr>
        <p:grpSpPr>
          <a:xfrm>
            <a:off x="6164448" y="3198168"/>
            <a:ext cx="987500" cy="230832"/>
            <a:chOff x="10924053" y="4684122"/>
            <a:chExt cx="897728" cy="253915"/>
          </a:xfrm>
        </p:grpSpPr>
        <p:sp>
          <p:nvSpPr>
            <p:cNvPr id="71" name="Rectángulo: esquinas redondeadas 70">
              <a:extLst>
                <a:ext uri="{FF2B5EF4-FFF2-40B4-BE49-F238E27FC236}">
                  <a16:creationId xmlns:a16="http://schemas.microsoft.com/office/drawing/2014/main" id="{C0E3630C-A808-EFBE-0A25-D865C0FDB5AA}"/>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CuadroTexto 71">
              <a:extLst>
                <a:ext uri="{FF2B5EF4-FFF2-40B4-BE49-F238E27FC236}">
                  <a16:creationId xmlns:a16="http://schemas.microsoft.com/office/drawing/2014/main" id="{764963C7-062D-5B50-E776-F019786B5DEA}"/>
                </a:ext>
              </a:extLst>
            </p:cNvPr>
            <p:cNvSpPr txBox="1"/>
            <p:nvPr/>
          </p:nvSpPr>
          <p:spPr>
            <a:xfrm>
              <a:off x="10955888" y="4684122"/>
              <a:ext cx="865893"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3" name="Conector recto de flecha 72">
              <a:extLst>
                <a:ext uri="{FF2B5EF4-FFF2-40B4-BE49-F238E27FC236}">
                  <a16:creationId xmlns:a16="http://schemas.microsoft.com/office/drawing/2014/main" id="{D9F0532F-A39A-0AAE-BB04-E3879485C39A}"/>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74" name="Grupo 73">
            <a:extLst>
              <a:ext uri="{FF2B5EF4-FFF2-40B4-BE49-F238E27FC236}">
                <a16:creationId xmlns:a16="http://schemas.microsoft.com/office/drawing/2014/main" id="{A41CB119-9311-8BE0-4429-343FBECDE6E8}"/>
              </a:ext>
            </a:extLst>
          </p:cNvPr>
          <p:cNvGrpSpPr/>
          <p:nvPr/>
        </p:nvGrpSpPr>
        <p:grpSpPr>
          <a:xfrm>
            <a:off x="6205819" y="3528796"/>
            <a:ext cx="925233" cy="230832"/>
            <a:chOff x="10924053" y="4684122"/>
            <a:chExt cx="668717" cy="143329"/>
          </a:xfrm>
        </p:grpSpPr>
        <p:sp>
          <p:nvSpPr>
            <p:cNvPr id="75" name="Rectángulo: esquinas redondeadas 74">
              <a:extLst>
                <a:ext uri="{FF2B5EF4-FFF2-40B4-BE49-F238E27FC236}">
                  <a16:creationId xmlns:a16="http://schemas.microsoft.com/office/drawing/2014/main" id="{2F9B5D58-93BD-1545-635D-F7CA29CAE728}"/>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CuadroTexto 75">
              <a:extLst>
                <a:ext uri="{FF2B5EF4-FFF2-40B4-BE49-F238E27FC236}">
                  <a16:creationId xmlns:a16="http://schemas.microsoft.com/office/drawing/2014/main" id="{DDB5EDD3-1797-486D-35AE-F3680E3170F8}"/>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7" name="Conector recto de flecha 76">
              <a:extLst>
                <a:ext uri="{FF2B5EF4-FFF2-40B4-BE49-F238E27FC236}">
                  <a16:creationId xmlns:a16="http://schemas.microsoft.com/office/drawing/2014/main" id="{BCDC0EDF-F271-EE6F-4717-C26DC0280931}"/>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83" name="Grupo 82">
            <a:extLst>
              <a:ext uri="{FF2B5EF4-FFF2-40B4-BE49-F238E27FC236}">
                <a16:creationId xmlns:a16="http://schemas.microsoft.com/office/drawing/2014/main" id="{0C00E9F5-51A6-7276-8E88-F3205F0257C4}"/>
              </a:ext>
            </a:extLst>
          </p:cNvPr>
          <p:cNvGrpSpPr/>
          <p:nvPr/>
        </p:nvGrpSpPr>
        <p:grpSpPr>
          <a:xfrm>
            <a:off x="6254982" y="3701568"/>
            <a:ext cx="773276" cy="230832"/>
            <a:chOff x="10924053" y="4684122"/>
            <a:chExt cx="702979" cy="253915"/>
          </a:xfrm>
        </p:grpSpPr>
        <p:sp>
          <p:nvSpPr>
            <p:cNvPr id="89" name="Rectángulo: esquinas redondeadas 88">
              <a:extLst>
                <a:ext uri="{FF2B5EF4-FFF2-40B4-BE49-F238E27FC236}">
                  <a16:creationId xmlns:a16="http://schemas.microsoft.com/office/drawing/2014/main" id="{71C70711-7363-C904-7AD6-D11FB229F9F2}"/>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CuadroTexto 89">
              <a:extLst>
                <a:ext uri="{FF2B5EF4-FFF2-40B4-BE49-F238E27FC236}">
                  <a16:creationId xmlns:a16="http://schemas.microsoft.com/office/drawing/2014/main" id="{DC20F133-7EDA-ACB4-3FF7-AA5E65F23569}"/>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1" name="Conector recto de flecha 90">
              <a:extLst>
                <a:ext uri="{FF2B5EF4-FFF2-40B4-BE49-F238E27FC236}">
                  <a16:creationId xmlns:a16="http://schemas.microsoft.com/office/drawing/2014/main" id="{0C5A87A0-1016-385A-1399-B56DC11227B5}"/>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2" name="Grupo 91">
            <a:extLst>
              <a:ext uri="{FF2B5EF4-FFF2-40B4-BE49-F238E27FC236}">
                <a16:creationId xmlns:a16="http://schemas.microsoft.com/office/drawing/2014/main" id="{2810C9CC-58B0-D362-18DD-A1CDFDBE99FA}"/>
              </a:ext>
            </a:extLst>
          </p:cNvPr>
          <p:cNvGrpSpPr/>
          <p:nvPr/>
        </p:nvGrpSpPr>
        <p:grpSpPr>
          <a:xfrm>
            <a:off x="6164448" y="4119177"/>
            <a:ext cx="987500" cy="230832"/>
            <a:chOff x="10924053" y="4684122"/>
            <a:chExt cx="897728" cy="253915"/>
          </a:xfrm>
        </p:grpSpPr>
        <p:sp>
          <p:nvSpPr>
            <p:cNvPr id="93" name="Rectángulo: esquinas redondeadas 92">
              <a:extLst>
                <a:ext uri="{FF2B5EF4-FFF2-40B4-BE49-F238E27FC236}">
                  <a16:creationId xmlns:a16="http://schemas.microsoft.com/office/drawing/2014/main" id="{57B80588-F116-D626-D363-0A23AA2DDBD0}"/>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CuadroTexto 93">
              <a:extLst>
                <a:ext uri="{FF2B5EF4-FFF2-40B4-BE49-F238E27FC236}">
                  <a16:creationId xmlns:a16="http://schemas.microsoft.com/office/drawing/2014/main" id="{44772BC1-3CA7-934C-47F8-CBCBE47F3D45}"/>
                </a:ext>
              </a:extLst>
            </p:cNvPr>
            <p:cNvSpPr txBox="1"/>
            <p:nvPr/>
          </p:nvSpPr>
          <p:spPr>
            <a:xfrm>
              <a:off x="10955888" y="4684122"/>
              <a:ext cx="865893"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5" name="Conector recto de flecha 94">
              <a:extLst>
                <a:ext uri="{FF2B5EF4-FFF2-40B4-BE49-F238E27FC236}">
                  <a16:creationId xmlns:a16="http://schemas.microsoft.com/office/drawing/2014/main" id="{F2EDF572-624F-D1CB-A9DB-6810CC96AD56}"/>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6" name="Grupo 95">
            <a:extLst>
              <a:ext uri="{FF2B5EF4-FFF2-40B4-BE49-F238E27FC236}">
                <a16:creationId xmlns:a16="http://schemas.microsoft.com/office/drawing/2014/main" id="{254EB090-40CB-0BF3-897D-86CCED413AE6}"/>
              </a:ext>
            </a:extLst>
          </p:cNvPr>
          <p:cNvGrpSpPr/>
          <p:nvPr/>
        </p:nvGrpSpPr>
        <p:grpSpPr>
          <a:xfrm>
            <a:off x="6164448" y="4584823"/>
            <a:ext cx="987500" cy="230832"/>
            <a:chOff x="10924053" y="4684122"/>
            <a:chExt cx="897728" cy="253915"/>
          </a:xfrm>
        </p:grpSpPr>
        <p:sp>
          <p:nvSpPr>
            <p:cNvPr id="109" name="Rectángulo: esquinas redondeadas 108">
              <a:extLst>
                <a:ext uri="{FF2B5EF4-FFF2-40B4-BE49-F238E27FC236}">
                  <a16:creationId xmlns:a16="http://schemas.microsoft.com/office/drawing/2014/main" id="{C970A5E0-1763-00F1-0119-8A7CD06B0A58}"/>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CuadroTexto 109">
              <a:extLst>
                <a:ext uri="{FF2B5EF4-FFF2-40B4-BE49-F238E27FC236}">
                  <a16:creationId xmlns:a16="http://schemas.microsoft.com/office/drawing/2014/main" id="{18E13617-C889-B3FB-A519-DA72A911C88D}"/>
                </a:ext>
              </a:extLst>
            </p:cNvPr>
            <p:cNvSpPr txBox="1"/>
            <p:nvPr/>
          </p:nvSpPr>
          <p:spPr>
            <a:xfrm>
              <a:off x="10955888" y="4684122"/>
              <a:ext cx="865893"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1" name="Conector recto de flecha 110">
              <a:extLst>
                <a:ext uri="{FF2B5EF4-FFF2-40B4-BE49-F238E27FC236}">
                  <a16:creationId xmlns:a16="http://schemas.microsoft.com/office/drawing/2014/main" id="{3121842A-8DC8-7E7E-65B2-6169284D6986}"/>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pic>
        <p:nvPicPr>
          <p:cNvPr id="128" name="Imagen 127">
            <a:extLst>
              <a:ext uri="{FF2B5EF4-FFF2-40B4-BE49-F238E27FC236}">
                <a16:creationId xmlns:a16="http://schemas.microsoft.com/office/drawing/2014/main" id="{DDB55850-80F5-0700-35A3-C1CA88F7EA4E}"/>
              </a:ext>
            </a:extLst>
          </p:cNvPr>
          <p:cNvPicPr>
            <a:picLocks noChangeAspect="1"/>
          </p:cNvPicPr>
          <p:nvPr/>
        </p:nvPicPr>
        <p:blipFill>
          <a:blip r:embed="rId3">
            <a:duotone>
              <a:srgbClr val="FFC000">
                <a:shade val="45000"/>
                <a:satMod val="135000"/>
              </a:srgbClr>
              <a:prstClr val="white"/>
            </a:duotone>
          </a:blip>
          <a:stretch>
            <a:fillRect/>
          </a:stretch>
        </p:blipFill>
        <p:spPr>
          <a:xfrm>
            <a:off x="9704222" y="58930"/>
            <a:ext cx="422648" cy="422648"/>
          </a:xfrm>
          <a:prstGeom prst="rect">
            <a:avLst/>
          </a:prstGeom>
        </p:spPr>
      </p:pic>
      <p:sp>
        <p:nvSpPr>
          <p:cNvPr id="129"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133" name="CuadroTexto 132"/>
          <p:cNvSpPr txBox="1"/>
          <p:nvPr/>
        </p:nvSpPr>
        <p:spPr>
          <a:xfrm>
            <a:off x="647136" y="854781"/>
            <a:ext cx="10930674"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Si nos enfocamos en la línea que resulta más llamativa (1), los productos pediátricos resultan ser más atractivos para los usuarios La Santé, no obstante, en el T2B, se refleja una preferencia más marcada en los medicamentos dermatológicos con la ciudad de Barranquilla demostrando una menor disposición.</a:t>
            </a:r>
          </a:p>
        </p:txBody>
      </p:sp>
      <p:sp>
        <p:nvSpPr>
          <p:cNvPr id="135" name="CuadroTexto 134">
            <a:extLst>
              <a:ext uri="{FF2B5EF4-FFF2-40B4-BE49-F238E27FC236}">
                <a16:creationId xmlns:a16="http://schemas.microsoft.com/office/drawing/2014/main" id="{E33D9206-E459-7F74-BA5B-52A20D2B0BD6}"/>
              </a:ext>
            </a:extLst>
          </p:cNvPr>
          <p:cNvSpPr txBox="1"/>
          <p:nvPr/>
        </p:nvSpPr>
        <p:spPr>
          <a:xfrm>
            <a:off x="547919" y="5198201"/>
            <a:ext cx="2253077"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Suplementos nutricionales con ingredientes naturales</a:t>
            </a:r>
          </a:p>
        </p:txBody>
      </p:sp>
      <p:sp>
        <p:nvSpPr>
          <p:cNvPr id="136" name="CuadroTexto 135">
            <a:extLst>
              <a:ext uri="{FF2B5EF4-FFF2-40B4-BE49-F238E27FC236}">
                <a16:creationId xmlns:a16="http://schemas.microsoft.com/office/drawing/2014/main" id="{86A4B633-609A-9703-BC95-A441638F06C7}"/>
              </a:ext>
            </a:extLst>
          </p:cNvPr>
          <p:cNvSpPr txBox="1"/>
          <p:nvPr/>
        </p:nvSpPr>
        <p:spPr>
          <a:xfrm>
            <a:off x="2831850"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Productos funcionales</a:t>
            </a:r>
          </a:p>
        </p:txBody>
      </p:sp>
      <p:sp>
        <p:nvSpPr>
          <p:cNvPr id="137" name="CuadroTexto 136">
            <a:extLst>
              <a:ext uri="{FF2B5EF4-FFF2-40B4-BE49-F238E27FC236}">
                <a16:creationId xmlns:a16="http://schemas.microsoft.com/office/drawing/2014/main" id="{BD882A15-96BE-1105-FD94-F045AF37E3C5}"/>
              </a:ext>
            </a:extLst>
          </p:cNvPr>
          <p:cNvSpPr txBox="1"/>
          <p:nvPr/>
        </p:nvSpPr>
        <p:spPr>
          <a:xfrm>
            <a:off x="4729361"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Medicamentos dermatológicos</a:t>
            </a:r>
          </a:p>
        </p:txBody>
      </p:sp>
      <p:sp>
        <p:nvSpPr>
          <p:cNvPr id="138" name="CuadroTexto 137">
            <a:extLst>
              <a:ext uri="{FF2B5EF4-FFF2-40B4-BE49-F238E27FC236}">
                <a16:creationId xmlns:a16="http://schemas.microsoft.com/office/drawing/2014/main" id="{35876C00-8461-D9C5-D984-599CA25B09C2}"/>
              </a:ext>
            </a:extLst>
          </p:cNvPr>
          <p:cNvSpPr txBox="1"/>
          <p:nvPr/>
        </p:nvSpPr>
        <p:spPr>
          <a:xfrm>
            <a:off x="6668436"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Productos pediátricos</a:t>
            </a:r>
          </a:p>
        </p:txBody>
      </p:sp>
      <p:sp>
        <p:nvSpPr>
          <p:cNvPr id="139" name="CuadroTexto 138">
            <a:extLst>
              <a:ext uri="{FF2B5EF4-FFF2-40B4-BE49-F238E27FC236}">
                <a16:creationId xmlns:a16="http://schemas.microsoft.com/office/drawing/2014/main" id="{194A177B-6E92-B2F8-43B1-E005955A70CC}"/>
              </a:ext>
            </a:extLst>
          </p:cNvPr>
          <p:cNvSpPr txBox="1"/>
          <p:nvPr/>
        </p:nvSpPr>
        <p:spPr>
          <a:xfrm>
            <a:off x="8467828"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Suplementos nutricionales</a:t>
            </a:r>
          </a:p>
        </p:txBody>
      </p:sp>
      <p:graphicFrame>
        <p:nvGraphicFramePr>
          <p:cNvPr id="5" name="Tabla 4">
            <a:extLst>
              <a:ext uri="{FF2B5EF4-FFF2-40B4-BE49-F238E27FC236}">
                <a16:creationId xmlns:a16="http://schemas.microsoft.com/office/drawing/2014/main" id="{2013673C-6DCF-2FD5-8701-CC4BC66F1583}"/>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10" name="Triángulo isósceles 9">
            <a:extLst>
              <a:ext uri="{FF2B5EF4-FFF2-40B4-BE49-F238E27FC236}">
                <a16:creationId xmlns:a16="http://schemas.microsoft.com/office/drawing/2014/main" id="{5C8E7F1C-E2F5-1304-08B0-05B3CFC1CD9D}"/>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riángulo isósceles 10">
            <a:extLst>
              <a:ext uri="{FF2B5EF4-FFF2-40B4-BE49-F238E27FC236}">
                <a16:creationId xmlns:a16="http://schemas.microsoft.com/office/drawing/2014/main" id="{4D79850C-BBE4-0A80-4467-B42937046B1E}"/>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2254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CDE71-322E-62F0-D3BC-F08E8CFD851A}"/>
            </a:ext>
          </a:extLst>
        </p:cNvPr>
        <p:cNvGrpSpPr/>
        <p:nvPr/>
      </p:nvGrpSpPr>
      <p:grpSpPr>
        <a:xfrm>
          <a:off x="0" y="0"/>
          <a:ext cx="0" cy="0"/>
          <a:chOff x="0" y="0"/>
          <a:chExt cx="0" cy="0"/>
        </a:xfrm>
      </p:grpSpPr>
      <p:sp>
        <p:nvSpPr>
          <p:cNvPr id="162" name="Rectángulo: esquinas redondeadas 161">
            <a:extLst>
              <a:ext uri="{FF2B5EF4-FFF2-40B4-BE49-F238E27FC236}">
                <a16:creationId xmlns:a16="http://schemas.microsoft.com/office/drawing/2014/main" id="{2E0C4B63-3A93-828F-070D-9549EE428730}"/>
              </a:ext>
            </a:extLst>
          </p:cNvPr>
          <p:cNvSpPr/>
          <p:nvPr/>
        </p:nvSpPr>
        <p:spPr>
          <a:xfrm>
            <a:off x="299059" y="1735187"/>
            <a:ext cx="11540835" cy="449794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Marcador de número de diapositiva 1">
            <a:extLst>
              <a:ext uri="{FF2B5EF4-FFF2-40B4-BE49-F238E27FC236}">
                <a16:creationId xmlns:a16="http://schemas.microsoft.com/office/drawing/2014/main" id="{EFA225E2-F247-98E2-99C2-8FFB4B1AB4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24BD0E5B-73BB-B67E-95DD-521F749943EF}"/>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Categorías más llamativas</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4" name="CuadroTexto 3">
            <a:extLst>
              <a:ext uri="{FF2B5EF4-FFF2-40B4-BE49-F238E27FC236}">
                <a16:creationId xmlns:a16="http://schemas.microsoft.com/office/drawing/2014/main" id="{FF9D594A-E674-32F6-ADF9-B0DF65A4CC00}"/>
              </a:ext>
            </a:extLst>
          </p:cNvPr>
          <p:cNvSpPr txBox="1"/>
          <p:nvPr/>
        </p:nvSpPr>
        <p:spPr>
          <a:xfrm>
            <a:off x="3193" y="6644963"/>
            <a:ext cx="11602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25. </a:t>
            </a:r>
            <a:r>
              <a:rPr kumimoji="0" lang="es-CO" sz="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Imagine que la marca La Santé saca una nueva línea de productos, ordene las categorías que piensa que podría lanzar al mercado u ofrecer al público, siendo la primera la más llamativa y la última la menos llamativa</a:t>
            </a:r>
          </a:p>
        </p:txBody>
      </p:sp>
      <p:sp>
        <p:nvSpPr>
          <p:cNvPr id="19" name="Rectángulo: esquinas redondeadas 18">
            <a:extLst>
              <a:ext uri="{FF2B5EF4-FFF2-40B4-BE49-F238E27FC236}">
                <a16:creationId xmlns:a16="http://schemas.microsoft.com/office/drawing/2014/main" id="{D1CD451E-EBDD-699A-485A-41FCEA6D7C9A}"/>
              </a:ext>
            </a:extLst>
          </p:cNvPr>
          <p:cNvSpPr/>
          <p:nvPr/>
        </p:nvSpPr>
        <p:spPr>
          <a:xfrm>
            <a:off x="10353172" y="2494767"/>
            <a:ext cx="1224638" cy="18886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3" name="Gráfico 62">
            <a:extLst>
              <a:ext uri="{FF2B5EF4-FFF2-40B4-BE49-F238E27FC236}">
                <a16:creationId xmlns:a16="http://schemas.microsoft.com/office/drawing/2014/main" id="{B1E62896-A95D-5BBB-D47C-22BDD7B3075F}"/>
              </a:ext>
            </a:extLst>
          </p:cNvPr>
          <p:cNvGraphicFramePr/>
          <p:nvPr/>
        </p:nvGraphicFramePr>
        <p:xfrm>
          <a:off x="537019" y="2285052"/>
          <a:ext cx="11540835" cy="2855071"/>
        </p:xfrm>
        <a:graphic>
          <a:graphicData uri="http://schemas.openxmlformats.org/drawingml/2006/chart">
            <c:chart xmlns:c="http://schemas.openxmlformats.org/drawingml/2006/chart" xmlns:r="http://schemas.openxmlformats.org/officeDocument/2006/relationships" r:id="rId2"/>
          </a:graphicData>
        </a:graphic>
      </p:graphicFrame>
      <p:sp>
        <p:nvSpPr>
          <p:cNvPr id="86" name="CuadroTexto 85">
            <a:extLst>
              <a:ext uri="{FF2B5EF4-FFF2-40B4-BE49-F238E27FC236}">
                <a16:creationId xmlns:a16="http://schemas.microsoft.com/office/drawing/2014/main" id="{98801E7B-F106-B3A2-4004-6F75A868CC96}"/>
              </a:ext>
            </a:extLst>
          </p:cNvPr>
          <p:cNvSpPr txBox="1"/>
          <p:nvPr/>
        </p:nvSpPr>
        <p:spPr>
          <a:xfrm>
            <a:off x="9895076" y="5299828"/>
            <a:ext cx="779986" cy="246221"/>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BASE: 197</a:t>
            </a:r>
            <a:endParaRPr kumimoji="0" lang="es-CO"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grpSp>
        <p:nvGrpSpPr>
          <p:cNvPr id="59" name="Grupo 58">
            <a:extLst>
              <a:ext uri="{FF2B5EF4-FFF2-40B4-BE49-F238E27FC236}">
                <a16:creationId xmlns:a16="http://schemas.microsoft.com/office/drawing/2014/main" id="{20985FC5-0E09-CFA3-C6E6-554529CAC787}"/>
              </a:ext>
            </a:extLst>
          </p:cNvPr>
          <p:cNvGrpSpPr/>
          <p:nvPr/>
        </p:nvGrpSpPr>
        <p:grpSpPr>
          <a:xfrm>
            <a:off x="2541270" y="2679860"/>
            <a:ext cx="773276" cy="230832"/>
            <a:chOff x="10924053" y="4684122"/>
            <a:chExt cx="702979" cy="253915"/>
          </a:xfrm>
        </p:grpSpPr>
        <p:sp>
          <p:nvSpPr>
            <p:cNvPr id="60" name="Rectángulo: esquinas redondeadas 59">
              <a:extLst>
                <a:ext uri="{FF2B5EF4-FFF2-40B4-BE49-F238E27FC236}">
                  <a16:creationId xmlns:a16="http://schemas.microsoft.com/office/drawing/2014/main" id="{6D24BE1C-B371-25BD-257A-C853EB967F5F}"/>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CuadroTexto 60">
              <a:extLst>
                <a:ext uri="{FF2B5EF4-FFF2-40B4-BE49-F238E27FC236}">
                  <a16:creationId xmlns:a16="http://schemas.microsoft.com/office/drawing/2014/main" id="{F630440D-BF3E-9592-ECE1-1C79243E2517}"/>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(13%)</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62" name="Conector recto de flecha 61">
              <a:extLst>
                <a:ext uri="{FF2B5EF4-FFF2-40B4-BE49-F238E27FC236}">
                  <a16:creationId xmlns:a16="http://schemas.microsoft.com/office/drawing/2014/main" id="{B0773E07-30AA-D483-70AB-39692F64781A}"/>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1" name="Grupo 100">
            <a:extLst>
              <a:ext uri="{FF2B5EF4-FFF2-40B4-BE49-F238E27FC236}">
                <a16:creationId xmlns:a16="http://schemas.microsoft.com/office/drawing/2014/main" id="{95DB4EA4-4215-C528-19DA-70B93A220006}"/>
              </a:ext>
            </a:extLst>
          </p:cNvPr>
          <p:cNvGrpSpPr/>
          <p:nvPr/>
        </p:nvGrpSpPr>
        <p:grpSpPr>
          <a:xfrm>
            <a:off x="8060726" y="4469407"/>
            <a:ext cx="987500" cy="230832"/>
            <a:chOff x="10924053" y="4684122"/>
            <a:chExt cx="897728" cy="253915"/>
          </a:xfrm>
        </p:grpSpPr>
        <p:sp>
          <p:nvSpPr>
            <p:cNvPr id="102" name="Rectángulo: esquinas redondeadas 101">
              <a:extLst>
                <a:ext uri="{FF2B5EF4-FFF2-40B4-BE49-F238E27FC236}">
                  <a16:creationId xmlns:a16="http://schemas.microsoft.com/office/drawing/2014/main" id="{3D56CF2D-B141-D979-1DCD-5DB769D0A026}"/>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 name="CuadroTexto 102">
              <a:extLst>
                <a:ext uri="{FF2B5EF4-FFF2-40B4-BE49-F238E27FC236}">
                  <a16:creationId xmlns:a16="http://schemas.microsoft.com/office/drawing/2014/main" id="{144301BD-85D1-8FDC-65B9-2D77A6B77B0E}"/>
                </a:ext>
              </a:extLst>
            </p:cNvPr>
            <p:cNvSpPr txBox="1"/>
            <p:nvPr/>
          </p:nvSpPr>
          <p:spPr>
            <a:xfrm>
              <a:off x="10955888" y="4684122"/>
              <a:ext cx="865893"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(45%)</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4" name="Conector recto de flecha 103">
              <a:extLst>
                <a:ext uri="{FF2B5EF4-FFF2-40B4-BE49-F238E27FC236}">
                  <a16:creationId xmlns:a16="http://schemas.microsoft.com/office/drawing/2014/main" id="{7E1D7578-22EC-4530-8127-5F50071B767C}"/>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5" name="Grupo 104">
            <a:extLst>
              <a:ext uri="{FF2B5EF4-FFF2-40B4-BE49-F238E27FC236}">
                <a16:creationId xmlns:a16="http://schemas.microsoft.com/office/drawing/2014/main" id="{9E8D720F-E2A1-333A-6CCF-1B652E9387CF}"/>
              </a:ext>
            </a:extLst>
          </p:cNvPr>
          <p:cNvGrpSpPr/>
          <p:nvPr/>
        </p:nvGrpSpPr>
        <p:grpSpPr>
          <a:xfrm>
            <a:off x="655805" y="3855249"/>
            <a:ext cx="805375" cy="230832"/>
            <a:chOff x="10924053" y="4684122"/>
            <a:chExt cx="763990" cy="253915"/>
          </a:xfrm>
        </p:grpSpPr>
        <p:sp>
          <p:nvSpPr>
            <p:cNvPr id="106" name="Rectángulo: esquinas redondeadas 105">
              <a:extLst>
                <a:ext uri="{FF2B5EF4-FFF2-40B4-BE49-F238E27FC236}">
                  <a16:creationId xmlns:a16="http://schemas.microsoft.com/office/drawing/2014/main" id="{029585BB-590A-5B6F-E677-4570C76C6547}"/>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CuadroTexto 106">
              <a:extLst>
                <a:ext uri="{FF2B5EF4-FFF2-40B4-BE49-F238E27FC236}">
                  <a16:creationId xmlns:a16="http://schemas.microsoft.com/office/drawing/2014/main" id="{8CC3A16E-0B1C-9563-E5EC-D6C898EFA8AD}"/>
                </a:ext>
              </a:extLst>
            </p:cNvPr>
            <p:cNvSpPr txBox="1"/>
            <p:nvPr/>
          </p:nvSpPr>
          <p:spPr>
            <a:xfrm>
              <a:off x="10982994" y="4684122"/>
              <a:ext cx="700321"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8" name="Conector recto de flecha 107">
              <a:extLst>
                <a:ext uri="{FF2B5EF4-FFF2-40B4-BE49-F238E27FC236}">
                  <a16:creationId xmlns:a16="http://schemas.microsoft.com/office/drawing/2014/main" id="{14519FF4-7147-EE29-112C-935ADC0ABFEB}"/>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4" name="Grupo 113">
            <a:extLst>
              <a:ext uri="{FF2B5EF4-FFF2-40B4-BE49-F238E27FC236}">
                <a16:creationId xmlns:a16="http://schemas.microsoft.com/office/drawing/2014/main" id="{DD411DBD-24C1-538E-A3A3-D67EF6210846}"/>
              </a:ext>
            </a:extLst>
          </p:cNvPr>
          <p:cNvGrpSpPr/>
          <p:nvPr/>
        </p:nvGrpSpPr>
        <p:grpSpPr>
          <a:xfrm>
            <a:off x="2465292" y="4727078"/>
            <a:ext cx="925233" cy="230832"/>
            <a:chOff x="10924053" y="4684122"/>
            <a:chExt cx="668717" cy="143329"/>
          </a:xfrm>
        </p:grpSpPr>
        <p:sp>
          <p:nvSpPr>
            <p:cNvPr id="115" name="Rectángulo: esquinas redondeadas 114">
              <a:extLst>
                <a:ext uri="{FF2B5EF4-FFF2-40B4-BE49-F238E27FC236}">
                  <a16:creationId xmlns:a16="http://schemas.microsoft.com/office/drawing/2014/main" id="{CD49EBDD-F7E6-122F-9043-6013C8BD7BAE}"/>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CuadroTexto 115">
              <a:extLst>
                <a:ext uri="{FF2B5EF4-FFF2-40B4-BE49-F238E27FC236}">
                  <a16:creationId xmlns:a16="http://schemas.microsoft.com/office/drawing/2014/main" id="{F698A7B6-E157-C208-4BE7-2A5195A803D5}"/>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Medellín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7" name="Conector recto de flecha 116">
              <a:extLst>
                <a:ext uri="{FF2B5EF4-FFF2-40B4-BE49-F238E27FC236}">
                  <a16:creationId xmlns:a16="http://schemas.microsoft.com/office/drawing/2014/main" id="{BB8D6C7B-B3A4-421E-08B1-04E74F4666B2}"/>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8" name="Grupo 117">
            <a:extLst>
              <a:ext uri="{FF2B5EF4-FFF2-40B4-BE49-F238E27FC236}">
                <a16:creationId xmlns:a16="http://schemas.microsoft.com/office/drawing/2014/main" id="{C4E4AB7B-29B8-D1A3-1F93-D1019C8EB475}"/>
              </a:ext>
            </a:extLst>
          </p:cNvPr>
          <p:cNvGrpSpPr/>
          <p:nvPr/>
        </p:nvGrpSpPr>
        <p:grpSpPr>
          <a:xfrm>
            <a:off x="2539994" y="4417199"/>
            <a:ext cx="775828" cy="230832"/>
            <a:chOff x="10924053" y="4663168"/>
            <a:chExt cx="705299" cy="253915"/>
          </a:xfrm>
        </p:grpSpPr>
        <p:sp>
          <p:nvSpPr>
            <p:cNvPr id="119" name="Rectángulo: esquinas redondeadas 118">
              <a:extLst>
                <a:ext uri="{FF2B5EF4-FFF2-40B4-BE49-F238E27FC236}">
                  <a16:creationId xmlns:a16="http://schemas.microsoft.com/office/drawing/2014/main" id="{8BF98E71-15A9-C2A2-99C9-11C370C7CEF9}"/>
                </a:ext>
              </a:extLst>
            </p:cNvPr>
            <p:cNvSpPr/>
            <p:nvPr/>
          </p:nvSpPr>
          <p:spPr>
            <a:xfrm>
              <a:off x="10924053" y="4707524"/>
              <a:ext cx="671144" cy="160676"/>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0" name="CuadroTexto 119">
              <a:extLst>
                <a:ext uri="{FF2B5EF4-FFF2-40B4-BE49-F238E27FC236}">
                  <a16:creationId xmlns:a16="http://schemas.microsoft.com/office/drawing/2014/main" id="{18A99F6D-47AE-9751-0FD3-75935CA90EF1}"/>
                </a:ext>
              </a:extLst>
            </p:cNvPr>
            <p:cNvSpPr txBox="1"/>
            <p:nvPr/>
          </p:nvSpPr>
          <p:spPr>
            <a:xfrm>
              <a:off x="10955888" y="4663168"/>
              <a:ext cx="67346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1" name="Conector recto de flecha 120">
              <a:extLst>
                <a:ext uri="{FF2B5EF4-FFF2-40B4-BE49-F238E27FC236}">
                  <a16:creationId xmlns:a16="http://schemas.microsoft.com/office/drawing/2014/main" id="{505291A2-F3BC-FE8E-6996-C47438A7B0E1}"/>
                </a:ext>
              </a:extLst>
            </p:cNvPr>
            <p:cNvCxnSpPr>
              <a:cxnSpLocks/>
            </p:cNvCxnSpPr>
            <p:nvPr/>
          </p:nvCxnSpPr>
          <p:spPr>
            <a:xfrm flipV="1">
              <a:off x="10990523" y="4744091"/>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22" name="Grupo 121">
            <a:extLst>
              <a:ext uri="{FF2B5EF4-FFF2-40B4-BE49-F238E27FC236}">
                <a16:creationId xmlns:a16="http://schemas.microsoft.com/office/drawing/2014/main" id="{7C089BD2-37FD-C7E5-95AB-FE77A67D3782}"/>
              </a:ext>
            </a:extLst>
          </p:cNvPr>
          <p:cNvGrpSpPr/>
          <p:nvPr/>
        </p:nvGrpSpPr>
        <p:grpSpPr>
          <a:xfrm>
            <a:off x="595876" y="3256052"/>
            <a:ext cx="925233" cy="230832"/>
            <a:chOff x="10924053" y="4684122"/>
            <a:chExt cx="668717" cy="143329"/>
          </a:xfrm>
        </p:grpSpPr>
        <p:sp>
          <p:nvSpPr>
            <p:cNvPr id="123" name="Rectángulo: esquinas redondeadas 122">
              <a:extLst>
                <a:ext uri="{FF2B5EF4-FFF2-40B4-BE49-F238E27FC236}">
                  <a16:creationId xmlns:a16="http://schemas.microsoft.com/office/drawing/2014/main" id="{A92EB4AE-E178-6446-98AA-95CDA5A3B389}"/>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CuadroTexto 123">
              <a:extLst>
                <a:ext uri="{FF2B5EF4-FFF2-40B4-BE49-F238E27FC236}">
                  <a16:creationId xmlns:a16="http://schemas.microsoft.com/office/drawing/2014/main" id="{F73390A9-99A1-5597-A919-F90663ADC53B}"/>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5" name="Conector recto de flecha 124">
              <a:extLst>
                <a:ext uri="{FF2B5EF4-FFF2-40B4-BE49-F238E27FC236}">
                  <a16:creationId xmlns:a16="http://schemas.microsoft.com/office/drawing/2014/main" id="{66BA1B7E-BA26-89E6-F367-83185689F49C}"/>
                </a:ext>
              </a:extLst>
            </p:cNvPr>
            <p:cNvCxnSpPr>
              <a:cxnSpLocks/>
            </p:cNvCxnSpPr>
            <p:nvPr/>
          </p:nvCxnSpPr>
          <p:spPr>
            <a:xfrm>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50" name="Grupo 149">
            <a:extLst>
              <a:ext uri="{FF2B5EF4-FFF2-40B4-BE49-F238E27FC236}">
                <a16:creationId xmlns:a16="http://schemas.microsoft.com/office/drawing/2014/main" id="{51D6E3AE-1EB2-95C5-5A00-9A7D50667D37}"/>
              </a:ext>
            </a:extLst>
          </p:cNvPr>
          <p:cNvGrpSpPr/>
          <p:nvPr/>
        </p:nvGrpSpPr>
        <p:grpSpPr>
          <a:xfrm>
            <a:off x="671854" y="2527318"/>
            <a:ext cx="773276" cy="230832"/>
            <a:chOff x="10924053" y="4684122"/>
            <a:chExt cx="702979" cy="253915"/>
          </a:xfrm>
        </p:grpSpPr>
        <p:sp>
          <p:nvSpPr>
            <p:cNvPr id="151" name="Rectángulo: esquinas redondeadas 150">
              <a:extLst>
                <a:ext uri="{FF2B5EF4-FFF2-40B4-BE49-F238E27FC236}">
                  <a16:creationId xmlns:a16="http://schemas.microsoft.com/office/drawing/2014/main" id="{23AF4290-9EB4-929A-C4BD-231C81619FEC}"/>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CuadroTexto 151">
              <a:extLst>
                <a:ext uri="{FF2B5EF4-FFF2-40B4-BE49-F238E27FC236}">
                  <a16:creationId xmlns:a16="http://schemas.microsoft.com/office/drawing/2014/main" id="{791A2EB4-5C09-8E77-186F-ADD93E779599}"/>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(41%)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53" name="Conector recto de flecha 152">
              <a:extLst>
                <a:ext uri="{FF2B5EF4-FFF2-40B4-BE49-F238E27FC236}">
                  <a16:creationId xmlns:a16="http://schemas.microsoft.com/office/drawing/2014/main" id="{296D5F13-09CB-2B3D-0283-68BC3D914513}"/>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6" name="Grupo 5">
            <a:extLst>
              <a:ext uri="{FF2B5EF4-FFF2-40B4-BE49-F238E27FC236}">
                <a16:creationId xmlns:a16="http://schemas.microsoft.com/office/drawing/2014/main" id="{C0B7031A-9BBC-93DC-9146-EACB8B83E7DE}"/>
              </a:ext>
            </a:extLst>
          </p:cNvPr>
          <p:cNvGrpSpPr/>
          <p:nvPr/>
        </p:nvGrpSpPr>
        <p:grpSpPr>
          <a:xfrm>
            <a:off x="2465292" y="4253497"/>
            <a:ext cx="925233" cy="230832"/>
            <a:chOff x="10924053" y="4684122"/>
            <a:chExt cx="668717" cy="143329"/>
          </a:xfrm>
        </p:grpSpPr>
        <p:sp>
          <p:nvSpPr>
            <p:cNvPr id="7" name="Rectángulo: esquinas redondeadas 6">
              <a:extLst>
                <a:ext uri="{FF2B5EF4-FFF2-40B4-BE49-F238E27FC236}">
                  <a16:creationId xmlns:a16="http://schemas.microsoft.com/office/drawing/2014/main" id="{B69A3D7E-D85A-4186-75BD-DE4FCB5F8B0A}"/>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CEF95FE3-C884-1C3A-F112-6FA98218AA3B}"/>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Medellín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 name="Conector recto de flecha 8">
              <a:extLst>
                <a:ext uri="{FF2B5EF4-FFF2-40B4-BE49-F238E27FC236}">
                  <a16:creationId xmlns:a16="http://schemas.microsoft.com/office/drawing/2014/main" id="{6704073B-835B-CBAB-3302-B29E55D6368D}"/>
                </a:ext>
              </a:extLst>
            </p:cNvPr>
            <p:cNvCxnSpPr>
              <a:cxnSpLocks/>
            </p:cNvCxnSpPr>
            <p:nvPr/>
          </p:nvCxnSpPr>
          <p:spPr>
            <a:xfrm>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8" name="Grupo 17">
            <a:extLst>
              <a:ext uri="{FF2B5EF4-FFF2-40B4-BE49-F238E27FC236}">
                <a16:creationId xmlns:a16="http://schemas.microsoft.com/office/drawing/2014/main" id="{9139B30D-CFFB-66AF-FDCC-688C0A2BA214}"/>
              </a:ext>
            </a:extLst>
          </p:cNvPr>
          <p:cNvGrpSpPr/>
          <p:nvPr/>
        </p:nvGrpSpPr>
        <p:grpSpPr>
          <a:xfrm>
            <a:off x="2465292" y="3753382"/>
            <a:ext cx="925233" cy="230832"/>
            <a:chOff x="10924053" y="4684122"/>
            <a:chExt cx="668717" cy="143329"/>
          </a:xfrm>
        </p:grpSpPr>
        <p:sp>
          <p:nvSpPr>
            <p:cNvPr id="20" name="Rectángulo: esquinas redondeadas 19">
              <a:extLst>
                <a:ext uri="{FF2B5EF4-FFF2-40B4-BE49-F238E27FC236}">
                  <a16:creationId xmlns:a16="http://schemas.microsoft.com/office/drawing/2014/main" id="{FA2E3870-EC53-7DA4-D1EB-92E790643A84}"/>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003C004E-8FC4-4BC7-CB68-2568A9E86E5E}"/>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22" name="Conector recto de flecha 21">
              <a:extLst>
                <a:ext uri="{FF2B5EF4-FFF2-40B4-BE49-F238E27FC236}">
                  <a16:creationId xmlns:a16="http://schemas.microsoft.com/office/drawing/2014/main" id="{EDEDCBA0-9A9E-AE53-4F28-040968D6CC4B}"/>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41" name="Grupo 40">
            <a:extLst>
              <a:ext uri="{FF2B5EF4-FFF2-40B4-BE49-F238E27FC236}">
                <a16:creationId xmlns:a16="http://schemas.microsoft.com/office/drawing/2014/main" id="{4A236B1E-5EC2-5087-541E-690524ADCFDE}"/>
              </a:ext>
            </a:extLst>
          </p:cNvPr>
          <p:cNvGrpSpPr/>
          <p:nvPr/>
        </p:nvGrpSpPr>
        <p:grpSpPr>
          <a:xfrm>
            <a:off x="4323474" y="3984157"/>
            <a:ext cx="925233" cy="230832"/>
            <a:chOff x="10924053" y="4684122"/>
            <a:chExt cx="668717" cy="143329"/>
          </a:xfrm>
        </p:grpSpPr>
        <p:sp>
          <p:nvSpPr>
            <p:cNvPr id="42" name="Rectángulo: esquinas redondeadas 41">
              <a:extLst>
                <a:ext uri="{FF2B5EF4-FFF2-40B4-BE49-F238E27FC236}">
                  <a16:creationId xmlns:a16="http://schemas.microsoft.com/office/drawing/2014/main" id="{857DB07A-A844-B06A-30FD-3B354F69975C}"/>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CuadroTexto 42">
              <a:extLst>
                <a:ext uri="{FF2B5EF4-FFF2-40B4-BE49-F238E27FC236}">
                  <a16:creationId xmlns:a16="http://schemas.microsoft.com/office/drawing/2014/main" id="{7CB53D70-18DF-CE09-07EB-6B3F6368738F}"/>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44" name="Conector recto de flecha 43">
              <a:extLst>
                <a:ext uri="{FF2B5EF4-FFF2-40B4-BE49-F238E27FC236}">
                  <a16:creationId xmlns:a16="http://schemas.microsoft.com/office/drawing/2014/main" id="{6A57775F-1F38-C497-DBDF-0D2A29617535}"/>
                </a:ext>
              </a:extLst>
            </p:cNvPr>
            <p:cNvCxnSpPr>
              <a:cxnSpLocks/>
            </p:cNvCxnSpPr>
            <p:nvPr/>
          </p:nvCxnSpPr>
          <p:spPr>
            <a:xfrm>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49" name="Grupo 48">
            <a:extLst>
              <a:ext uri="{FF2B5EF4-FFF2-40B4-BE49-F238E27FC236}">
                <a16:creationId xmlns:a16="http://schemas.microsoft.com/office/drawing/2014/main" id="{EFFCF02D-A303-8D33-7E2A-18C9C88FCD67}"/>
              </a:ext>
            </a:extLst>
          </p:cNvPr>
          <p:cNvGrpSpPr/>
          <p:nvPr/>
        </p:nvGrpSpPr>
        <p:grpSpPr>
          <a:xfrm>
            <a:off x="595876" y="4516399"/>
            <a:ext cx="925233" cy="230832"/>
            <a:chOff x="10924053" y="4684122"/>
            <a:chExt cx="668717" cy="143329"/>
          </a:xfrm>
        </p:grpSpPr>
        <p:sp>
          <p:nvSpPr>
            <p:cNvPr id="50" name="Rectángulo: esquinas redondeadas 49">
              <a:extLst>
                <a:ext uri="{FF2B5EF4-FFF2-40B4-BE49-F238E27FC236}">
                  <a16:creationId xmlns:a16="http://schemas.microsoft.com/office/drawing/2014/main" id="{6ACAED3C-0BBD-41A7-F0E5-B1EDEABE1987}"/>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CuadroTexto 50">
              <a:extLst>
                <a:ext uri="{FF2B5EF4-FFF2-40B4-BE49-F238E27FC236}">
                  <a16:creationId xmlns:a16="http://schemas.microsoft.com/office/drawing/2014/main" id="{A16C0C99-B4F9-763F-B15B-7E7805C68AEA}"/>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52" name="Conector recto de flecha 51">
              <a:extLst>
                <a:ext uri="{FF2B5EF4-FFF2-40B4-BE49-F238E27FC236}">
                  <a16:creationId xmlns:a16="http://schemas.microsoft.com/office/drawing/2014/main" id="{477CCC59-9D28-DD41-C841-99E81703F21D}"/>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5" name="Grupo 4">
            <a:extLst>
              <a:ext uri="{FF2B5EF4-FFF2-40B4-BE49-F238E27FC236}">
                <a16:creationId xmlns:a16="http://schemas.microsoft.com/office/drawing/2014/main" id="{25D0CA79-E85F-453B-D0F6-6DF7ED49CDA7}"/>
              </a:ext>
            </a:extLst>
          </p:cNvPr>
          <p:cNvGrpSpPr/>
          <p:nvPr/>
        </p:nvGrpSpPr>
        <p:grpSpPr>
          <a:xfrm>
            <a:off x="2434158" y="2524433"/>
            <a:ext cx="987500" cy="230832"/>
            <a:chOff x="10924053" y="4684122"/>
            <a:chExt cx="897728" cy="253915"/>
          </a:xfrm>
        </p:grpSpPr>
        <p:sp>
          <p:nvSpPr>
            <p:cNvPr id="12" name="Rectángulo: esquinas redondeadas 11">
              <a:extLst>
                <a:ext uri="{FF2B5EF4-FFF2-40B4-BE49-F238E27FC236}">
                  <a16:creationId xmlns:a16="http://schemas.microsoft.com/office/drawing/2014/main" id="{A95673E9-F94C-AFDA-59CD-10C6F3749F5C}"/>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06ED71C3-5F72-8D70-B18A-DC47A49CA6D5}"/>
                </a:ext>
              </a:extLst>
            </p:cNvPr>
            <p:cNvSpPr txBox="1"/>
            <p:nvPr/>
          </p:nvSpPr>
          <p:spPr>
            <a:xfrm>
              <a:off x="10955888" y="4684122"/>
              <a:ext cx="865893"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(41%)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4" name="Conector recto de flecha 13">
              <a:extLst>
                <a:ext uri="{FF2B5EF4-FFF2-40B4-BE49-F238E27FC236}">
                  <a16:creationId xmlns:a16="http://schemas.microsoft.com/office/drawing/2014/main" id="{96748335-59F8-FD83-0765-18C318A43697}"/>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28" name="Grupo 27">
            <a:extLst>
              <a:ext uri="{FF2B5EF4-FFF2-40B4-BE49-F238E27FC236}">
                <a16:creationId xmlns:a16="http://schemas.microsoft.com/office/drawing/2014/main" id="{FB473802-E18A-D789-F7DC-43A0D6141B3F}"/>
              </a:ext>
            </a:extLst>
          </p:cNvPr>
          <p:cNvGrpSpPr/>
          <p:nvPr/>
        </p:nvGrpSpPr>
        <p:grpSpPr>
          <a:xfrm>
            <a:off x="652529" y="3446910"/>
            <a:ext cx="811926" cy="230832"/>
            <a:chOff x="10924053" y="4665144"/>
            <a:chExt cx="738116" cy="253915"/>
          </a:xfrm>
        </p:grpSpPr>
        <p:sp>
          <p:nvSpPr>
            <p:cNvPr id="29" name="Rectángulo: esquinas redondeadas 28">
              <a:extLst>
                <a:ext uri="{FF2B5EF4-FFF2-40B4-BE49-F238E27FC236}">
                  <a16:creationId xmlns:a16="http://schemas.microsoft.com/office/drawing/2014/main" id="{12DAF519-A406-A106-F3A0-A6435D4FC54F}"/>
                </a:ext>
              </a:extLst>
            </p:cNvPr>
            <p:cNvSpPr/>
            <p:nvPr/>
          </p:nvSpPr>
          <p:spPr>
            <a:xfrm>
              <a:off x="10924053" y="4707524"/>
              <a:ext cx="657590" cy="164871"/>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CuadroTexto 29">
              <a:extLst>
                <a:ext uri="{FF2B5EF4-FFF2-40B4-BE49-F238E27FC236}">
                  <a16:creationId xmlns:a16="http://schemas.microsoft.com/office/drawing/2014/main" id="{8D163E33-4895-1B53-E3FD-F2D5D92DF1DB}"/>
                </a:ext>
              </a:extLst>
            </p:cNvPr>
            <p:cNvSpPr txBox="1"/>
            <p:nvPr/>
          </p:nvSpPr>
          <p:spPr>
            <a:xfrm>
              <a:off x="10955887" y="4665144"/>
              <a:ext cx="70628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33" name="Conector recto de flecha 32">
              <a:extLst>
                <a:ext uri="{FF2B5EF4-FFF2-40B4-BE49-F238E27FC236}">
                  <a16:creationId xmlns:a16="http://schemas.microsoft.com/office/drawing/2014/main" id="{5E0870C9-7762-032C-6D3B-C90BC29B1027}"/>
                </a:ext>
              </a:extLst>
            </p:cNvPr>
            <p:cNvCxnSpPr>
              <a:cxnSpLocks/>
            </p:cNvCxnSpPr>
            <p:nvPr/>
          </p:nvCxnSpPr>
          <p:spPr>
            <a:xfrm flipV="1">
              <a:off x="10999182" y="4735591"/>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34" name="Grupo 33">
            <a:extLst>
              <a:ext uri="{FF2B5EF4-FFF2-40B4-BE49-F238E27FC236}">
                <a16:creationId xmlns:a16="http://schemas.microsoft.com/office/drawing/2014/main" id="{26F60C6F-8DCF-806E-F15B-112BB70AC070}"/>
              </a:ext>
            </a:extLst>
          </p:cNvPr>
          <p:cNvGrpSpPr/>
          <p:nvPr/>
        </p:nvGrpSpPr>
        <p:grpSpPr>
          <a:xfrm>
            <a:off x="652529" y="4661191"/>
            <a:ext cx="811926" cy="230832"/>
            <a:chOff x="10924053" y="4665144"/>
            <a:chExt cx="738116" cy="253915"/>
          </a:xfrm>
        </p:grpSpPr>
        <p:sp>
          <p:nvSpPr>
            <p:cNvPr id="35" name="Rectángulo: esquinas redondeadas 34">
              <a:extLst>
                <a:ext uri="{FF2B5EF4-FFF2-40B4-BE49-F238E27FC236}">
                  <a16:creationId xmlns:a16="http://schemas.microsoft.com/office/drawing/2014/main" id="{A794211A-CB54-886E-8E34-DDACC25DD2AD}"/>
                </a:ext>
              </a:extLst>
            </p:cNvPr>
            <p:cNvSpPr/>
            <p:nvPr/>
          </p:nvSpPr>
          <p:spPr>
            <a:xfrm>
              <a:off x="10924053" y="4707524"/>
              <a:ext cx="657590" cy="164871"/>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C611D1C7-F0B2-0C89-2E29-1485536AC4F7}"/>
                </a:ext>
              </a:extLst>
            </p:cNvPr>
            <p:cNvSpPr txBox="1"/>
            <p:nvPr/>
          </p:nvSpPr>
          <p:spPr>
            <a:xfrm>
              <a:off x="10955887" y="4665144"/>
              <a:ext cx="70628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37" name="Conector recto de flecha 36">
              <a:extLst>
                <a:ext uri="{FF2B5EF4-FFF2-40B4-BE49-F238E27FC236}">
                  <a16:creationId xmlns:a16="http://schemas.microsoft.com/office/drawing/2014/main" id="{1F7F82F6-DDEB-B7E9-7824-991F810CA689}"/>
                </a:ext>
              </a:extLst>
            </p:cNvPr>
            <p:cNvCxnSpPr>
              <a:cxnSpLocks/>
            </p:cNvCxnSpPr>
            <p:nvPr/>
          </p:nvCxnSpPr>
          <p:spPr>
            <a:xfrm flipV="1">
              <a:off x="10999182" y="4735591"/>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38" name="Grupo 37">
            <a:extLst>
              <a:ext uri="{FF2B5EF4-FFF2-40B4-BE49-F238E27FC236}">
                <a16:creationId xmlns:a16="http://schemas.microsoft.com/office/drawing/2014/main" id="{9AD89313-D0A4-AA7B-5638-9257E5C4A969}"/>
              </a:ext>
            </a:extLst>
          </p:cNvPr>
          <p:cNvGrpSpPr/>
          <p:nvPr/>
        </p:nvGrpSpPr>
        <p:grpSpPr>
          <a:xfrm>
            <a:off x="8065943" y="3293743"/>
            <a:ext cx="773276" cy="230832"/>
            <a:chOff x="10924053" y="4684122"/>
            <a:chExt cx="702979" cy="253915"/>
          </a:xfrm>
        </p:grpSpPr>
        <p:sp>
          <p:nvSpPr>
            <p:cNvPr id="39" name="Rectángulo: esquinas redondeadas 38">
              <a:extLst>
                <a:ext uri="{FF2B5EF4-FFF2-40B4-BE49-F238E27FC236}">
                  <a16:creationId xmlns:a16="http://schemas.microsoft.com/office/drawing/2014/main" id="{1DB3A927-17F9-A02F-4076-4D53877A3BEA}"/>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CuadroTexto 39">
              <a:extLst>
                <a:ext uri="{FF2B5EF4-FFF2-40B4-BE49-F238E27FC236}">
                  <a16:creationId xmlns:a16="http://schemas.microsoft.com/office/drawing/2014/main" id="{E583099F-8C17-2C4A-0C73-8F2B8A4452DD}"/>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(15%)</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57" name="Conector recto de flecha 56">
              <a:extLst>
                <a:ext uri="{FF2B5EF4-FFF2-40B4-BE49-F238E27FC236}">
                  <a16:creationId xmlns:a16="http://schemas.microsoft.com/office/drawing/2014/main" id="{CB706A11-44E4-695F-99A7-6395B64B2172}"/>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68" name="Grupo 67">
            <a:extLst>
              <a:ext uri="{FF2B5EF4-FFF2-40B4-BE49-F238E27FC236}">
                <a16:creationId xmlns:a16="http://schemas.microsoft.com/office/drawing/2014/main" id="{1BDA58D6-05A7-E8EB-6689-B57CA8A2209D}"/>
              </a:ext>
            </a:extLst>
          </p:cNvPr>
          <p:cNvGrpSpPr/>
          <p:nvPr/>
        </p:nvGrpSpPr>
        <p:grpSpPr>
          <a:xfrm>
            <a:off x="8058916" y="3445683"/>
            <a:ext cx="894796" cy="230832"/>
            <a:chOff x="10924053" y="4684122"/>
            <a:chExt cx="897728" cy="253915"/>
          </a:xfrm>
        </p:grpSpPr>
        <p:sp>
          <p:nvSpPr>
            <p:cNvPr id="69" name="Rectángulo: esquinas redondeadas 68">
              <a:extLst>
                <a:ext uri="{FF2B5EF4-FFF2-40B4-BE49-F238E27FC236}">
                  <a16:creationId xmlns:a16="http://schemas.microsoft.com/office/drawing/2014/main" id="{CB380AA5-7B68-5683-8F5A-2E2CA9F7CA23}"/>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CuadroTexto 69">
              <a:extLst>
                <a:ext uri="{FF2B5EF4-FFF2-40B4-BE49-F238E27FC236}">
                  <a16:creationId xmlns:a16="http://schemas.microsoft.com/office/drawing/2014/main" id="{A48598AD-36CC-7626-BDCF-50090CC8EAF0}"/>
                </a:ext>
              </a:extLst>
            </p:cNvPr>
            <p:cNvSpPr txBox="1"/>
            <p:nvPr/>
          </p:nvSpPr>
          <p:spPr>
            <a:xfrm>
              <a:off x="10955888" y="4684122"/>
              <a:ext cx="865893"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(35%)</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1" name="Conector recto de flecha 70">
              <a:extLst>
                <a:ext uri="{FF2B5EF4-FFF2-40B4-BE49-F238E27FC236}">
                  <a16:creationId xmlns:a16="http://schemas.microsoft.com/office/drawing/2014/main" id="{47E3BC2C-228E-2765-7068-B22D8C97C2FD}"/>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72" name="Grupo 71">
            <a:extLst>
              <a:ext uri="{FF2B5EF4-FFF2-40B4-BE49-F238E27FC236}">
                <a16:creationId xmlns:a16="http://schemas.microsoft.com/office/drawing/2014/main" id="{06C7B9A9-1CA8-E581-E48C-2657BB61BA1C}"/>
              </a:ext>
            </a:extLst>
          </p:cNvPr>
          <p:cNvGrpSpPr/>
          <p:nvPr/>
        </p:nvGrpSpPr>
        <p:grpSpPr>
          <a:xfrm>
            <a:off x="8031089" y="3899326"/>
            <a:ext cx="925233" cy="230832"/>
            <a:chOff x="10924053" y="4684122"/>
            <a:chExt cx="668717" cy="143329"/>
          </a:xfrm>
        </p:grpSpPr>
        <p:sp>
          <p:nvSpPr>
            <p:cNvPr id="73" name="Rectángulo: esquinas redondeadas 72">
              <a:extLst>
                <a:ext uri="{FF2B5EF4-FFF2-40B4-BE49-F238E27FC236}">
                  <a16:creationId xmlns:a16="http://schemas.microsoft.com/office/drawing/2014/main" id="{733693A8-5902-4A02-0434-CDE6585ACFB2}"/>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CuadroTexto 73">
              <a:extLst>
                <a:ext uri="{FF2B5EF4-FFF2-40B4-BE49-F238E27FC236}">
                  <a16:creationId xmlns:a16="http://schemas.microsoft.com/office/drawing/2014/main" id="{2A9EAADE-D7CD-4CB2-0F8E-4B4B8D3E391F}"/>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5" name="Conector recto de flecha 74">
              <a:extLst>
                <a:ext uri="{FF2B5EF4-FFF2-40B4-BE49-F238E27FC236}">
                  <a16:creationId xmlns:a16="http://schemas.microsoft.com/office/drawing/2014/main" id="{671696BB-407B-A97A-BDEA-428CCCE85E8E}"/>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76" name="Grupo 75">
            <a:extLst>
              <a:ext uri="{FF2B5EF4-FFF2-40B4-BE49-F238E27FC236}">
                <a16:creationId xmlns:a16="http://schemas.microsoft.com/office/drawing/2014/main" id="{C9629015-7F4E-E45F-F9FE-83051A8E9A7F}"/>
              </a:ext>
            </a:extLst>
          </p:cNvPr>
          <p:cNvGrpSpPr/>
          <p:nvPr/>
        </p:nvGrpSpPr>
        <p:grpSpPr>
          <a:xfrm>
            <a:off x="8060726" y="4300991"/>
            <a:ext cx="925233" cy="230832"/>
            <a:chOff x="10924053" y="4684122"/>
            <a:chExt cx="668717" cy="143329"/>
          </a:xfrm>
        </p:grpSpPr>
        <p:sp>
          <p:nvSpPr>
            <p:cNvPr id="77" name="Rectángulo: esquinas redondeadas 76">
              <a:extLst>
                <a:ext uri="{FF2B5EF4-FFF2-40B4-BE49-F238E27FC236}">
                  <a16:creationId xmlns:a16="http://schemas.microsoft.com/office/drawing/2014/main" id="{B8A6E789-420D-FA8B-4C2E-90B01D112DC4}"/>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CuadroTexto 82">
              <a:extLst>
                <a:ext uri="{FF2B5EF4-FFF2-40B4-BE49-F238E27FC236}">
                  <a16:creationId xmlns:a16="http://schemas.microsoft.com/office/drawing/2014/main" id="{BCACE11C-F8D0-BF8A-D498-FCE94914A354}"/>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Medellín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89" name="Conector recto de flecha 88">
              <a:extLst>
                <a:ext uri="{FF2B5EF4-FFF2-40B4-BE49-F238E27FC236}">
                  <a16:creationId xmlns:a16="http://schemas.microsoft.com/office/drawing/2014/main" id="{2B8FE3EF-D173-E333-0099-F62BDDE1A5B4}"/>
                </a:ext>
              </a:extLst>
            </p:cNvPr>
            <p:cNvCxnSpPr>
              <a:cxnSpLocks/>
            </p:cNvCxnSpPr>
            <p:nvPr/>
          </p:nvCxnSpPr>
          <p:spPr>
            <a:xfrm>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0" name="Grupo 89">
            <a:extLst>
              <a:ext uri="{FF2B5EF4-FFF2-40B4-BE49-F238E27FC236}">
                <a16:creationId xmlns:a16="http://schemas.microsoft.com/office/drawing/2014/main" id="{15DA6A27-0E03-6EA5-6805-B70E011C82C6}"/>
              </a:ext>
            </a:extLst>
          </p:cNvPr>
          <p:cNvGrpSpPr/>
          <p:nvPr/>
        </p:nvGrpSpPr>
        <p:grpSpPr>
          <a:xfrm>
            <a:off x="4399452" y="2883331"/>
            <a:ext cx="773276" cy="230832"/>
            <a:chOff x="10924053" y="4684122"/>
            <a:chExt cx="702979" cy="253915"/>
          </a:xfrm>
        </p:grpSpPr>
        <p:sp>
          <p:nvSpPr>
            <p:cNvPr id="91" name="Rectángulo: esquinas redondeadas 90">
              <a:extLst>
                <a:ext uri="{FF2B5EF4-FFF2-40B4-BE49-F238E27FC236}">
                  <a16:creationId xmlns:a16="http://schemas.microsoft.com/office/drawing/2014/main" id="{F234DB09-C7B0-1E15-6C6B-D1F00774240B}"/>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CuadroTexto 91">
              <a:extLst>
                <a:ext uri="{FF2B5EF4-FFF2-40B4-BE49-F238E27FC236}">
                  <a16:creationId xmlns:a16="http://schemas.microsoft.com/office/drawing/2014/main" id="{DDF9459B-6A02-734B-7509-61CE2CD45C56}"/>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3" name="Conector recto de flecha 92">
              <a:extLst>
                <a:ext uri="{FF2B5EF4-FFF2-40B4-BE49-F238E27FC236}">
                  <a16:creationId xmlns:a16="http://schemas.microsoft.com/office/drawing/2014/main" id="{D28225A1-3235-1F38-4AC4-C359295BCADC}"/>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2" name="Grupo 111">
            <a:extLst>
              <a:ext uri="{FF2B5EF4-FFF2-40B4-BE49-F238E27FC236}">
                <a16:creationId xmlns:a16="http://schemas.microsoft.com/office/drawing/2014/main" id="{19732906-A072-367F-8552-6FABDF470F55}"/>
              </a:ext>
            </a:extLst>
          </p:cNvPr>
          <p:cNvGrpSpPr/>
          <p:nvPr/>
        </p:nvGrpSpPr>
        <p:grpSpPr>
          <a:xfrm>
            <a:off x="4399452" y="3028498"/>
            <a:ext cx="773276" cy="230832"/>
            <a:chOff x="10924053" y="4684122"/>
            <a:chExt cx="702979" cy="253915"/>
          </a:xfrm>
        </p:grpSpPr>
        <p:sp>
          <p:nvSpPr>
            <p:cNvPr id="113" name="Rectángulo: esquinas redondeadas 112">
              <a:extLst>
                <a:ext uri="{FF2B5EF4-FFF2-40B4-BE49-F238E27FC236}">
                  <a16:creationId xmlns:a16="http://schemas.microsoft.com/office/drawing/2014/main" id="{64466ABC-027C-AC5A-652E-5117E00E2FE2}"/>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CuadroTexto 125">
              <a:extLst>
                <a:ext uri="{FF2B5EF4-FFF2-40B4-BE49-F238E27FC236}">
                  <a16:creationId xmlns:a16="http://schemas.microsoft.com/office/drawing/2014/main" id="{29DD819C-D7FD-7E70-AA73-25CE4526339C}"/>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7" name="Conector recto de flecha 126">
              <a:extLst>
                <a:ext uri="{FF2B5EF4-FFF2-40B4-BE49-F238E27FC236}">
                  <a16:creationId xmlns:a16="http://schemas.microsoft.com/office/drawing/2014/main" id="{4BEAF7CF-8906-AEDA-97F0-1824FC9A802D}"/>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28" name="Grupo 127">
            <a:extLst>
              <a:ext uri="{FF2B5EF4-FFF2-40B4-BE49-F238E27FC236}">
                <a16:creationId xmlns:a16="http://schemas.microsoft.com/office/drawing/2014/main" id="{D91D8892-EFD2-750F-54D0-78CCCAFDCAE3}"/>
              </a:ext>
            </a:extLst>
          </p:cNvPr>
          <p:cNvGrpSpPr/>
          <p:nvPr/>
        </p:nvGrpSpPr>
        <p:grpSpPr>
          <a:xfrm>
            <a:off x="4399452" y="3323679"/>
            <a:ext cx="773276" cy="230832"/>
            <a:chOff x="10924053" y="4684122"/>
            <a:chExt cx="702979" cy="253915"/>
          </a:xfrm>
        </p:grpSpPr>
        <p:sp>
          <p:nvSpPr>
            <p:cNvPr id="129" name="Rectángulo: esquinas redondeadas 128">
              <a:extLst>
                <a:ext uri="{FF2B5EF4-FFF2-40B4-BE49-F238E27FC236}">
                  <a16:creationId xmlns:a16="http://schemas.microsoft.com/office/drawing/2014/main" id="{9C38E3CA-8767-7846-5CA3-A97151D4FEE4}"/>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CuadroTexto 129">
              <a:extLst>
                <a:ext uri="{FF2B5EF4-FFF2-40B4-BE49-F238E27FC236}">
                  <a16:creationId xmlns:a16="http://schemas.microsoft.com/office/drawing/2014/main" id="{87D3A609-FE95-17E9-23D3-77F231300C1B}"/>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(54%)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31" name="Conector recto de flecha 130">
              <a:extLst>
                <a:ext uri="{FF2B5EF4-FFF2-40B4-BE49-F238E27FC236}">
                  <a16:creationId xmlns:a16="http://schemas.microsoft.com/office/drawing/2014/main" id="{A9C807F0-6DFD-DA20-8DBE-48131683C7AA}"/>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32" name="Grupo 131">
            <a:extLst>
              <a:ext uri="{FF2B5EF4-FFF2-40B4-BE49-F238E27FC236}">
                <a16:creationId xmlns:a16="http://schemas.microsoft.com/office/drawing/2014/main" id="{4C21F74B-24D4-03C1-F521-9887DC1964D7}"/>
              </a:ext>
            </a:extLst>
          </p:cNvPr>
          <p:cNvGrpSpPr/>
          <p:nvPr/>
        </p:nvGrpSpPr>
        <p:grpSpPr>
          <a:xfrm>
            <a:off x="4399452" y="3478593"/>
            <a:ext cx="773276" cy="230832"/>
            <a:chOff x="10924053" y="4684122"/>
            <a:chExt cx="702979" cy="253915"/>
          </a:xfrm>
        </p:grpSpPr>
        <p:sp>
          <p:nvSpPr>
            <p:cNvPr id="133" name="Rectángulo: esquinas redondeadas 132">
              <a:extLst>
                <a:ext uri="{FF2B5EF4-FFF2-40B4-BE49-F238E27FC236}">
                  <a16:creationId xmlns:a16="http://schemas.microsoft.com/office/drawing/2014/main" id="{BC33F8E0-A8C1-2259-E216-80CDD61B04CD}"/>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CuadroTexto 133">
              <a:extLst>
                <a:ext uri="{FF2B5EF4-FFF2-40B4-BE49-F238E27FC236}">
                  <a16:creationId xmlns:a16="http://schemas.microsoft.com/office/drawing/2014/main" id="{47880F1B-C9C2-3F12-ED99-B2C6D758BD44}"/>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35" name="Conector recto de flecha 134">
              <a:extLst>
                <a:ext uri="{FF2B5EF4-FFF2-40B4-BE49-F238E27FC236}">
                  <a16:creationId xmlns:a16="http://schemas.microsoft.com/office/drawing/2014/main" id="{FAE2928E-0D60-9FAA-0057-DD86C297F110}"/>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36" name="Grupo 135">
            <a:extLst>
              <a:ext uri="{FF2B5EF4-FFF2-40B4-BE49-F238E27FC236}">
                <a16:creationId xmlns:a16="http://schemas.microsoft.com/office/drawing/2014/main" id="{59C35BD7-55D3-0A3F-B179-27C7E289656A}"/>
              </a:ext>
            </a:extLst>
          </p:cNvPr>
          <p:cNvGrpSpPr/>
          <p:nvPr/>
        </p:nvGrpSpPr>
        <p:grpSpPr>
          <a:xfrm>
            <a:off x="4399452" y="3635017"/>
            <a:ext cx="773276" cy="230832"/>
            <a:chOff x="10924053" y="4684122"/>
            <a:chExt cx="702979" cy="253915"/>
          </a:xfrm>
        </p:grpSpPr>
        <p:sp>
          <p:nvSpPr>
            <p:cNvPr id="137" name="Rectángulo: esquinas redondeadas 136">
              <a:extLst>
                <a:ext uri="{FF2B5EF4-FFF2-40B4-BE49-F238E27FC236}">
                  <a16:creationId xmlns:a16="http://schemas.microsoft.com/office/drawing/2014/main" id="{45391593-BBBF-710B-1843-364C7470F787}"/>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CuadroTexto 137">
              <a:extLst>
                <a:ext uri="{FF2B5EF4-FFF2-40B4-BE49-F238E27FC236}">
                  <a16:creationId xmlns:a16="http://schemas.microsoft.com/office/drawing/2014/main" id="{D0FE4CF5-BAA6-87BD-798C-B67D009C2F17}"/>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39" name="Conector recto de flecha 138">
              <a:extLst>
                <a:ext uri="{FF2B5EF4-FFF2-40B4-BE49-F238E27FC236}">
                  <a16:creationId xmlns:a16="http://schemas.microsoft.com/office/drawing/2014/main" id="{3172A632-FC29-5400-99AA-98B5E2B83787}"/>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40" name="Grupo 139">
            <a:extLst>
              <a:ext uri="{FF2B5EF4-FFF2-40B4-BE49-F238E27FC236}">
                <a16:creationId xmlns:a16="http://schemas.microsoft.com/office/drawing/2014/main" id="{7CD4A50A-0315-213A-849C-E9AE6B894896}"/>
              </a:ext>
            </a:extLst>
          </p:cNvPr>
          <p:cNvGrpSpPr/>
          <p:nvPr/>
        </p:nvGrpSpPr>
        <p:grpSpPr>
          <a:xfrm>
            <a:off x="4356322" y="4178293"/>
            <a:ext cx="773276" cy="230832"/>
            <a:chOff x="10924053" y="4684122"/>
            <a:chExt cx="702979" cy="253915"/>
          </a:xfrm>
        </p:grpSpPr>
        <p:sp>
          <p:nvSpPr>
            <p:cNvPr id="141" name="Rectángulo: esquinas redondeadas 140">
              <a:extLst>
                <a:ext uri="{FF2B5EF4-FFF2-40B4-BE49-F238E27FC236}">
                  <a16:creationId xmlns:a16="http://schemas.microsoft.com/office/drawing/2014/main" id="{69E1F36D-B62C-3F91-648C-42555A1F2494}"/>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CuadroTexto 141">
              <a:extLst>
                <a:ext uri="{FF2B5EF4-FFF2-40B4-BE49-F238E27FC236}">
                  <a16:creationId xmlns:a16="http://schemas.microsoft.com/office/drawing/2014/main" id="{D3FA4CA4-9CDA-92DC-48E6-EE4EADE12A6A}"/>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43" name="Conector recto de flecha 142">
              <a:extLst>
                <a:ext uri="{FF2B5EF4-FFF2-40B4-BE49-F238E27FC236}">
                  <a16:creationId xmlns:a16="http://schemas.microsoft.com/office/drawing/2014/main" id="{AA85A5A1-594A-303F-81B0-0A67A40F25D5}"/>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44" name="Grupo 143">
            <a:extLst>
              <a:ext uri="{FF2B5EF4-FFF2-40B4-BE49-F238E27FC236}">
                <a16:creationId xmlns:a16="http://schemas.microsoft.com/office/drawing/2014/main" id="{DF8BD992-543F-88BD-F6F5-AF0D02333C8D}"/>
              </a:ext>
            </a:extLst>
          </p:cNvPr>
          <p:cNvGrpSpPr/>
          <p:nvPr/>
        </p:nvGrpSpPr>
        <p:grpSpPr>
          <a:xfrm>
            <a:off x="4292340" y="4328596"/>
            <a:ext cx="987500" cy="230832"/>
            <a:chOff x="10924053" y="4684122"/>
            <a:chExt cx="897728" cy="253915"/>
          </a:xfrm>
        </p:grpSpPr>
        <p:sp>
          <p:nvSpPr>
            <p:cNvPr id="145" name="Rectángulo: esquinas redondeadas 144">
              <a:extLst>
                <a:ext uri="{FF2B5EF4-FFF2-40B4-BE49-F238E27FC236}">
                  <a16:creationId xmlns:a16="http://schemas.microsoft.com/office/drawing/2014/main" id="{6E1C1750-54D2-5DA7-5E18-E07864BA68B6}"/>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CuadroTexto 145">
              <a:extLst>
                <a:ext uri="{FF2B5EF4-FFF2-40B4-BE49-F238E27FC236}">
                  <a16:creationId xmlns:a16="http://schemas.microsoft.com/office/drawing/2014/main" id="{332E971B-2D0A-A525-3FB9-71E53650AAAB}"/>
                </a:ext>
              </a:extLst>
            </p:cNvPr>
            <p:cNvSpPr txBox="1"/>
            <p:nvPr/>
          </p:nvSpPr>
          <p:spPr>
            <a:xfrm>
              <a:off x="10955888" y="4684122"/>
              <a:ext cx="865893"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(41%)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47" name="Conector recto de flecha 146">
              <a:extLst>
                <a:ext uri="{FF2B5EF4-FFF2-40B4-BE49-F238E27FC236}">
                  <a16:creationId xmlns:a16="http://schemas.microsoft.com/office/drawing/2014/main" id="{C2395D92-68A8-9E88-C793-E2446BC624A6}"/>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48" name="Grupo 147">
            <a:extLst>
              <a:ext uri="{FF2B5EF4-FFF2-40B4-BE49-F238E27FC236}">
                <a16:creationId xmlns:a16="http://schemas.microsoft.com/office/drawing/2014/main" id="{C504DD2B-9E0D-3676-7C37-772A5338862F}"/>
              </a:ext>
            </a:extLst>
          </p:cNvPr>
          <p:cNvGrpSpPr/>
          <p:nvPr/>
        </p:nvGrpSpPr>
        <p:grpSpPr>
          <a:xfrm>
            <a:off x="6204738" y="2413616"/>
            <a:ext cx="925233" cy="230832"/>
            <a:chOff x="10924053" y="4684122"/>
            <a:chExt cx="668717" cy="143329"/>
          </a:xfrm>
        </p:grpSpPr>
        <p:sp>
          <p:nvSpPr>
            <p:cNvPr id="149" name="Rectángulo: esquinas redondeadas 148">
              <a:extLst>
                <a:ext uri="{FF2B5EF4-FFF2-40B4-BE49-F238E27FC236}">
                  <a16:creationId xmlns:a16="http://schemas.microsoft.com/office/drawing/2014/main" id="{EFD943B3-3265-098F-22A9-8E161E8692E3}"/>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4" name="CuadroTexto 153">
              <a:extLst>
                <a:ext uri="{FF2B5EF4-FFF2-40B4-BE49-F238E27FC236}">
                  <a16:creationId xmlns:a16="http://schemas.microsoft.com/office/drawing/2014/main" id="{4864D528-04ED-EAB7-0A1A-DF271E78F1B3}"/>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(22%)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55" name="Conector recto de flecha 154">
              <a:extLst>
                <a:ext uri="{FF2B5EF4-FFF2-40B4-BE49-F238E27FC236}">
                  <a16:creationId xmlns:a16="http://schemas.microsoft.com/office/drawing/2014/main" id="{0151F962-A24B-3C61-8A2D-63A0FBF507E2}"/>
                </a:ext>
              </a:extLst>
            </p:cNvPr>
            <p:cNvCxnSpPr>
              <a:cxnSpLocks/>
            </p:cNvCxnSpPr>
            <p:nvPr/>
          </p:nvCxnSpPr>
          <p:spPr>
            <a:xfrm flipV="1">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56" name="Grupo 155">
            <a:extLst>
              <a:ext uri="{FF2B5EF4-FFF2-40B4-BE49-F238E27FC236}">
                <a16:creationId xmlns:a16="http://schemas.microsoft.com/office/drawing/2014/main" id="{862543AB-1FF9-83A2-BF2D-E29A9A414629}"/>
              </a:ext>
            </a:extLst>
          </p:cNvPr>
          <p:cNvGrpSpPr/>
          <p:nvPr/>
        </p:nvGrpSpPr>
        <p:grpSpPr>
          <a:xfrm>
            <a:off x="6281798" y="2818152"/>
            <a:ext cx="773276" cy="230832"/>
            <a:chOff x="10924053" y="4684122"/>
            <a:chExt cx="702979" cy="253915"/>
          </a:xfrm>
        </p:grpSpPr>
        <p:sp>
          <p:nvSpPr>
            <p:cNvPr id="157" name="Rectángulo: esquinas redondeadas 156">
              <a:extLst>
                <a:ext uri="{FF2B5EF4-FFF2-40B4-BE49-F238E27FC236}">
                  <a16:creationId xmlns:a16="http://schemas.microsoft.com/office/drawing/2014/main" id="{55474CA6-310F-D78F-8A78-1AA16B2971BA}"/>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CuadroTexto 157">
              <a:extLst>
                <a:ext uri="{FF2B5EF4-FFF2-40B4-BE49-F238E27FC236}">
                  <a16:creationId xmlns:a16="http://schemas.microsoft.com/office/drawing/2014/main" id="{EE277CC7-4FBF-59AA-9BE8-F1049AA1E8F6}"/>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59" name="Conector recto de flecha 158">
              <a:extLst>
                <a:ext uri="{FF2B5EF4-FFF2-40B4-BE49-F238E27FC236}">
                  <a16:creationId xmlns:a16="http://schemas.microsoft.com/office/drawing/2014/main" id="{196BA1E6-1653-2003-251D-B66D284D4EC4}"/>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60" name="Grupo 159">
            <a:extLst>
              <a:ext uri="{FF2B5EF4-FFF2-40B4-BE49-F238E27FC236}">
                <a16:creationId xmlns:a16="http://schemas.microsoft.com/office/drawing/2014/main" id="{753A9D5A-0B8E-562B-7EC6-3992A3A7ECD6}"/>
              </a:ext>
            </a:extLst>
          </p:cNvPr>
          <p:cNvGrpSpPr/>
          <p:nvPr/>
        </p:nvGrpSpPr>
        <p:grpSpPr>
          <a:xfrm>
            <a:off x="6281220" y="2965581"/>
            <a:ext cx="773276" cy="230832"/>
            <a:chOff x="10924053" y="4684122"/>
            <a:chExt cx="702979" cy="253915"/>
          </a:xfrm>
        </p:grpSpPr>
        <p:sp>
          <p:nvSpPr>
            <p:cNvPr id="161" name="Rectángulo: esquinas redondeadas 160">
              <a:extLst>
                <a:ext uri="{FF2B5EF4-FFF2-40B4-BE49-F238E27FC236}">
                  <a16:creationId xmlns:a16="http://schemas.microsoft.com/office/drawing/2014/main" id="{31E86048-5EE3-D074-4E71-0B2F61C9DA18}"/>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CuadroTexto 162">
              <a:extLst>
                <a:ext uri="{FF2B5EF4-FFF2-40B4-BE49-F238E27FC236}">
                  <a16:creationId xmlns:a16="http://schemas.microsoft.com/office/drawing/2014/main" id="{32EA33A1-8262-59B8-6BD2-694395506EE6}"/>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64" name="Conector recto de flecha 163">
              <a:extLst>
                <a:ext uri="{FF2B5EF4-FFF2-40B4-BE49-F238E27FC236}">
                  <a16:creationId xmlns:a16="http://schemas.microsoft.com/office/drawing/2014/main" id="{ADA6C3E2-F819-61E4-EC55-014870562565}"/>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65" name="Grupo 164">
            <a:extLst>
              <a:ext uri="{FF2B5EF4-FFF2-40B4-BE49-F238E27FC236}">
                <a16:creationId xmlns:a16="http://schemas.microsoft.com/office/drawing/2014/main" id="{E48A35FE-EE81-1671-BAA1-65AF2CD4DE24}"/>
              </a:ext>
            </a:extLst>
          </p:cNvPr>
          <p:cNvGrpSpPr/>
          <p:nvPr/>
        </p:nvGrpSpPr>
        <p:grpSpPr>
          <a:xfrm>
            <a:off x="6307436" y="3478593"/>
            <a:ext cx="773276" cy="230832"/>
            <a:chOff x="10924053" y="4684122"/>
            <a:chExt cx="702979" cy="253915"/>
          </a:xfrm>
        </p:grpSpPr>
        <p:sp>
          <p:nvSpPr>
            <p:cNvPr id="166" name="Rectángulo: esquinas redondeadas 165">
              <a:extLst>
                <a:ext uri="{FF2B5EF4-FFF2-40B4-BE49-F238E27FC236}">
                  <a16:creationId xmlns:a16="http://schemas.microsoft.com/office/drawing/2014/main" id="{752D6C93-6086-DE0F-2A9B-C2E6DF060DB5}"/>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CuadroTexto 166">
              <a:extLst>
                <a:ext uri="{FF2B5EF4-FFF2-40B4-BE49-F238E27FC236}">
                  <a16:creationId xmlns:a16="http://schemas.microsoft.com/office/drawing/2014/main" id="{66DDA98C-67AE-7899-CB80-B62774C32C84}"/>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68" name="Conector recto de flecha 167">
              <a:extLst>
                <a:ext uri="{FF2B5EF4-FFF2-40B4-BE49-F238E27FC236}">
                  <a16:creationId xmlns:a16="http://schemas.microsoft.com/office/drawing/2014/main" id="{499B8C77-8A2D-7A5B-79D5-79DD49A48455}"/>
                </a:ext>
              </a:extLst>
            </p:cNvPr>
            <p:cNvCxnSpPr>
              <a:cxnSpLocks/>
            </p:cNvCxnSpPr>
            <p:nvPr/>
          </p:nvCxnSpPr>
          <p:spPr>
            <a:xfrm>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69" name="Grupo 168">
            <a:extLst>
              <a:ext uri="{FF2B5EF4-FFF2-40B4-BE49-F238E27FC236}">
                <a16:creationId xmlns:a16="http://schemas.microsoft.com/office/drawing/2014/main" id="{94E4A1EC-292D-C360-2EF6-31579FD606BD}"/>
              </a:ext>
            </a:extLst>
          </p:cNvPr>
          <p:cNvGrpSpPr/>
          <p:nvPr/>
        </p:nvGrpSpPr>
        <p:grpSpPr>
          <a:xfrm>
            <a:off x="6281798" y="3868741"/>
            <a:ext cx="773276" cy="230832"/>
            <a:chOff x="10924053" y="4684122"/>
            <a:chExt cx="702979" cy="253915"/>
          </a:xfrm>
        </p:grpSpPr>
        <p:sp>
          <p:nvSpPr>
            <p:cNvPr id="170" name="Rectángulo: esquinas redondeadas 169">
              <a:extLst>
                <a:ext uri="{FF2B5EF4-FFF2-40B4-BE49-F238E27FC236}">
                  <a16:creationId xmlns:a16="http://schemas.microsoft.com/office/drawing/2014/main" id="{8B92EADA-E290-A0F0-D181-058BDA68AFD4}"/>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1" name="CuadroTexto 170">
              <a:extLst>
                <a:ext uri="{FF2B5EF4-FFF2-40B4-BE49-F238E27FC236}">
                  <a16:creationId xmlns:a16="http://schemas.microsoft.com/office/drawing/2014/main" id="{5226ED9C-67E4-7EB9-6E7A-04838EEF8D3E}"/>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72" name="Conector recto de flecha 171">
              <a:extLst>
                <a:ext uri="{FF2B5EF4-FFF2-40B4-BE49-F238E27FC236}">
                  <a16:creationId xmlns:a16="http://schemas.microsoft.com/office/drawing/2014/main" id="{70FD3FAA-D02F-4A53-9E66-543CD83913EB}"/>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73" name="Grupo 172">
            <a:extLst>
              <a:ext uri="{FF2B5EF4-FFF2-40B4-BE49-F238E27FC236}">
                <a16:creationId xmlns:a16="http://schemas.microsoft.com/office/drawing/2014/main" id="{182464A4-7D52-510F-1FE9-1EE9A55B7A9A}"/>
              </a:ext>
            </a:extLst>
          </p:cNvPr>
          <p:cNvGrpSpPr/>
          <p:nvPr/>
        </p:nvGrpSpPr>
        <p:grpSpPr>
          <a:xfrm>
            <a:off x="6205819" y="4399251"/>
            <a:ext cx="925233" cy="230832"/>
            <a:chOff x="10924053" y="4684122"/>
            <a:chExt cx="668717" cy="143329"/>
          </a:xfrm>
        </p:grpSpPr>
        <p:sp>
          <p:nvSpPr>
            <p:cNvPr id="174" name="Rectángulo: esquinas redondeadas 173">
              <a:extLst>
                <a:ext uri="{FF2B5EF4-FFF2-40B4-BE49-F238E27FC236}">
                  <a16:creationId xmlns:a16="http://schemas.microsoft.com/office/drawing/2014/main" id="{FAE10ADC-5C7A-8DF2-D715-935570470EFB}"/>
                </a:ext>
              </a:extLst>
            </p:cNvPr>
            <p:cNvSpPr/>
            <p:nvPr/>
          </p:nvSpPr>
          <p:spPr>
            <a:xfrm>
              <a:off x="10924053" y="4707525"/>
              <a:ext cx="600494" cy="11398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CuadroTexto 174">
              <a:extLst>
                <a:ext uri="{FF2B5EF4-FFF2-40B4-BE49-F238E27FC236}">
                  <a16:creationId xmlns:a16="http://schemas.microsoft.com/office/drawing/2014/main" id="{AF6BC857-5B74-30B1-8E31-DDECA03367B5}"/>
                </a:ext>
              </a:extLst>
            </p:cNvPr>
            <p:cNvSpPr txBox="1"/>
            <p:nvPr/>
          </p:nvSpPr>
          <p:spPr>
            <a:xfrm>
              <a:off x="10946052" y="4684122"/>
              <a:ext cx="646718" cy="143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(17%)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76" name="Conector recto de flecha 175">
              <a:extLst>
                <a:ext uri="{FF2B5EF4-FFF2-40B4-BE49-F238E27FC236}">
                  <a16:creationId xmlns:a16="http://schemas.microsoft.com/office/drawing/2014/main" id="{A03EAEA0-2A4E-904F-7B46-8A0AD7CAD256}"/>
                </a:ext>
              </a:extLst>
            </p:cNvPr>
            <p:cNvCxnSpPr>
              <a:cxnSpLocks/>
            </p:cNvCxnSpPr>
            <p:nvPr/>
          </p:nvCxnSpPr>
          <p:spPr>
            <a:xfrm>
              <a:off x="10971649" y="4728758"/>
              <a:ext cx="0" cy="67060"/>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77" name="Grupo 176">
            <a:extLst>
              <a:ext uri="{FF2B5EF4-FFF2-40B4-BE49-F238E27FC236}">
                <a16:creationId xmlns:a16="http://schemas.microsoft.com/office/drawing/2014/main" id="{44FFE601-6C05-6BC7-AF3B-243CAE911B97}"/>
              </a:ext>
            </a:extLst>
          </p:cNvPr>
          <p:cNvGrpSpPr/>
          <p:nvPr/>
        </p:nvGrpSpPr>
        <p:grpSpPr>
          <a:xfrm>
            <a:off x="6307436" y="4584823"/>
            <a:ext cx="773276" cy="230832"/>
            <a:chOff x="10924053" y="4684122"/>
            <a:chExt cx="702979" cy="253915"/>
          </a:xfrm>
        </p:grpSpPr>
        <p:sp>
          <p:nvSpPr>
            <p:cNvPr id="178" name="Rectángulo: esquinas redondeadas 177">
              <a:extLst>
                <a:ext uri="{FF2B5EF4-FFF2-40B4-BE49-F238E27FC236}">
                  <a16:creationId xmlns:a16="http://schemas.microsoft.com/office/drawing/2014/main" id="{07359E22-4671-DD08-1129-B8B1C5B11867}"/>
                </a:ext>
              </a:extLst>
            </p:cNvPr>
            <p:cNvSpPr/>
            <p:nvPr/>
          </p:nvSpPr>
          <p:spPr>
            <a:xfrm>
              <a:off x="10924053" y="4707526"/>
              <a:ext cx="664173" cy="17825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CuadroTexto 178">
              <a:extLst>
                <a:ext uri="{FF2B5EF4-FFF2-40B4-BE49-F238E27FC236}">
                  <a16:creationId xmlns:a16="http://schemas.microsoft.com/office/drawing/2014/main" id="{A4D7DF5A-2279-121F-84D2-86DC76DE8C61}"/>
                </a:ext>
              </a:extLst>
            </p:cNvPr>
            <p:cNvSpPr txBox="1"/>
            <p:nvPr/>
          </p:nvSpPr>
          <p:spPr>
            <a:xfrm>
              <a:off x="10955888" y="4684122"/>
              <a:ext cx="67114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(43%)</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80" name="Conector recto de flecha 179">
              <a:extLst>
                <a:ext uri="{FF2B5EF4-FFF2-40B4-BE49-F238E27FC236}">
                  <a16:creationId xmlns:a16="http://schemas.microsoft.com/office/drawing/2014/main" id="{65F58CFE-07B7-3B38-0595-BB8DBDD3CE33}"/>
                </a:ext>
              </a:extLst>
            </p:cNvPr>
            <p:cNvCxnSpPr>
              <a:cxnSpLocks/>
            </p:cNvCxnSpPr>
            <p:nvPr/>
          </p:nvCxnSpPr>
          <p:spPr>
            <a:xfrm flipV="1">
              <a:off x="10999182" y="4754568"/>
              <a:ext cx="0" cy="113632"/>
            </a:xfrm>
            <a:prstGeom prst="straightConnector1">
              <a:avLst/>
            </a:prstGeom>
            <a:noFill/>
            <a:ln w="6350" cap="flat" cmpd="sng" algn="ctr">
              <a:solidFill>
                <a:schemeClr val="tx1">
                  <a:lumMod val="65000"/>
                  <a:lumOff val="35000"/>
                </a:schemeClr>
              </a:solidFill>
              <a:prstDash val="solid"/>
              <a:miter lim="800000"/>
              <a:tailEnd type="triangle"/>
            </a:ln>
            <a:effectLst/>
          </p:spPr>
        </p:cxnSp>
      </p:grpSp>
      <p:sp>
        <p:nvSpPr>
          <p:cNvPr id="53" name="CuadroTexto 52">
            <a:extLst>
              <a:ext uri="{FF2B5EF4-FFF2-40B4-BE49-F238E27FC236}">
                <a16:creationId xmlns:a16="http://schemas.microsoft.com/office/drawing/2014/main" id="{44F31D34-6AD2-D1B3-3DB1-08F50283A34B}"/>
              </a:ext>
            </a:extLst>
          </p:cNvPr>
          <p:cNvSpPr txBox="1"/>
          <p:nvPr/>
        </p:nvSpPr>
        <p:spPr>
          <a:xfrm>
            <a:off x="1227060" y="2136617"/>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52% </a:t>
            </a:r>
          </a:p>
        </p:txBody>
      </p:sp>
      <p:sp>
        <p:nvSpPr>
          <p:cNvPr id="54" name="CuadroTexto 53">
            <a:extLst>
              <a:ext uri="{FF2B5EF4-FFF2-40B4-BE49-F238E27FC236}">
                <a16:creationId xmlns:a16="http://schemas.microsoft.com/office/drawing/2014/main" id="{3DA3ABD5-72D4-95E3-B5F0-E091AD17A624}"/>
              </a:ext>
            </a:extLst>
          </p:cNvPr>
          <p:cNvSpPr txBox="1"/>
          <p:nvPr/>
        </p:nvSpPr>
        <p:spPr>
          <a:xfrm>
            <a:off x="3124562"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49% </a:t>
            </a:r>
          </a:p>
        </p:txBody>
      </p:sp>
      <p:sp>
        <p:nvSpPr>
          <p:cNvPr id="55" name="CuadroTexto 54">
            <a:extLst>
              <a:ext uri="{FF2B5EF4-FFF2-40B4-BE49-F238E27FC236}">
                <a16:creationId xmlns:a16="http://schemas.microsoft.com/office/drawing/2014/main" id="{7AE12956-FDB8-E4E4-6073-60116CE9C192}"/>
              </a:ext>
            </a:extLst>
          </p:cNvPr>
          <p:cNvSpPr txBox="1"/>
          <p:nvPr/>
        </p:nvSpPr>
        <p:spPr>
          <a:xfrm>
            <a:off x="4994359"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32% </a:t>
            </a:r>
          </a:p>
        </p:txBody>
      </p:sp>
      <p:sp>
        <p:nvSpPr>
          <p:cNvPr id="56" name="CuadroTexto 55">
            <a:extLst>
              <a:ext uri="{FF2B5EF4-FFF2-40B4-BE49-F238E27FC236}">
                <a16:creationId xmlns:a16="http://schemas.microsoft.com/office/drawing/2014/main" id="{BBE6E941-A0D5-5370-85A8-6790010655E3}"/>
              </a:ext>
            </a:extLst>
          </p:cNvPr>
          <p:cNvSpPr txBox="1"/>
          <p:nvPr/>
        </p:nvSpPr>
        <p:spPr>
          <a:xfrm>
            <a:off x="6786334"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36% </a:t>
            </a:r>
          </a:p>
        </p:txBody>
      </p:sp>
      <p:sp>
        <p:nvSpPr>
          <p:cNvPr id="78" name="CuadroTexto 77">
            <a:extLst>
              <a:ext uri="{FF2B5EF4-FFF2-40B4-BE49-F238E27FC236}">
                <a16:creationId xmlns:a16="http://schemas.microsoft.com/office/drawing/2014/main" id="{C0FDCC14-BADC-5819-0F84-68550A6BE5FA}"/>
              </a:ext>
            </a:extLst>
          </p:cNvPr>
          <p:cNvSpPr txBox="1"/>
          <p:nvPr/>
        </p:nvSpPr>
        <p:spPr>
          <a:xfrm>
            <a:off x="8666618" y="2164595"/>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31% </a:t>
            </a:r>
          </a:p>
        </p:txBody>
      </p:sp>
      <p:pic>
        <p:nvPicPr>
          <p:cNvPr id="184" name="Imagen 183">
            <a:extLst>
              <a:ext uri="{FF2B5EF4-FFF2-40B4-BE49-F238E27FC236}">
                <a16:creationId xmlns:a16="http://schemas.microsoft.com/office/drawing/2014/main" id="{87E40FCA-2B7D-8276-0C64-15A4FB8200ED}"/>
              </a:ext>
            </a:extLst>
          </p:cNvPr>
          <p:cNvPicPr>
            <a:picLocks noChangeAspect="1"/>
          </p:cNvPicPr>
          <p:nvPr/>
        </p:nvPicPr>
        <p:blipFill>
          <a:blip r:embed="rId3">
            <a:duotone>
              <a:srgbClr val="B2B2B2">
                <a:shade val="45000"/>
                <a:satMod val="135000"/>
              </a:srgbClr>
              <a:prstClr val="white"/>
            </a:duotone>
          </a:blip>
          <a:stretch>
            <a:fillRect/>
          </a:stretch>
        </p:blipFill>
        <p:spPr>
          <a:xfrm>
            <a:off x="9705812" y="61257"/>
            <a:ext cx="422648" cy="422648"/>
          </a:xfrm>
          <a:prstGeom prst="rect">
            <a:avLst/>
          </a:prstGeom>
        </p:spPr>
      </p:pic>
      <p:sp>
        <p:nvSpPr>
          <p:cNvPr id="185"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186" name="CuadroTexto 185"/>
          <p:cNvSpPr txBox="1"/>
          <p:nvPr/>
        </p:nvSpPr>
        <p:spPr>
          <a:xfrm>
            <a:off x="647136" y="854781"/>
            <a:ext cx="10930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Los suplementos con ingredientes naturales son los más llamativos para los consumidores no usuarios de La Santé, con una preferencia marcada por los estratos medio altos en la ciudad de Barranquilla.</a:t>
            </a:r>
          </a:p>
        </p:txBody>
      </p:sp>
      <p:sp>
        <p:nvSpPr>
          <p:cNvPr id="187" name="CuadroTexto 186">
            <a:extLst>
              <a:ext uri="{FF2B5EF4-FFF2-40B4-BE49-F238E27FC236}">
                <a16:creationId xmlns:a16="http://schemas.microsoft.com/office/drawing/2014/main" id="{E33D9206-E459-7F74-BA5B-52A20D2B0BD6}"/>
              </a:ext>
            </a:extLst>
          </p:cNvPr>
          <p:cNvSpPr txBox="1"/>
          <p:nvPr/>
        </p:nvSpPr>
        <p:spPr>
          <a:xfrm>
            <a:off x="547919" y="5198201"/>
            <a:ext cx="2253077"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Suplementos nutricionales con ingredientes naturales</a:t>
            </a:r>
          </a:p>
        </p:txBody>
      </p:sp>
      <p:sp>
        <p:nvSpPr>
          <p:cNvPr id="188" name="CuadroTexto 187">
            <a:extLst>
              <a:ext uri="{FF2B5EF4-FFF2-40B4-BE49-F238E27FC236}">
                <a16:creationId xmlns:a16="http://schemas.microsoft.com/office/drawing/2014/main" id="{86A4B633-609A-9703-BC95-A441638F06C7}"/>
              </a:ext>
            </a:extLst>
          </p:cNvPr>
          <p:cNvSpPr txBox="1"/>
          <p:nvPr/>
        </p:nvSpPr>
        <p:spPr>
          <a:xfrm>
            <a:off x="2831850"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Productos funcionales</a:t>
            </a:r>
          </a:p>
        </p:txBody>
      </p:sp>
      <p:sp>
        <p:nvSpPr>
          <p:cNvPr id="189" name="CuadroTexto 188">
            <a:extLst>
              <a:ext uri="{FF2B5EF4-FFF2-40B4-BE49-F238E27FC236}">
                <a16:creationId xmlns:a16="http://schemas.microsoft.com/office/drawing/2014/main" id="{BD882A15-96BE-1105-FD94-F045AF37E3C5}"/>
              </a:ext>
            </a:extLst>
          </p:cNvPr>
          <p:cNvSpPr txBox="1"/>
          <p:nvPr/>
        </p:nvSpPr>
        <p:spPr>
          <a:xfrm>
            <a:off x="4729361"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Medicamentos dermatológicos</a:t>
            </a:r>
          </a:p>
        </p:txBody>
      </p:sp>
      <p:sp>
        <p:nvSpPr>
          <p:cNvPr id="190" name="CuadroTexto 189">
            <a:extLst>
              <a:ext uri="{FF2B5EF4-FFF2-40B4-BE49-F238E27FC236}">
                <a16:creationId xmlns:a16="http://schemas.microsoft.com/office/drawing/2014/main" id="{35876C00-8461-D9C5-D984-599CA25B09C2}"/>
              </a:ext>
            </a:extLst>
          </p:cNvPr>
          <p:cNvSpPr txBox="1"/>
          <p:nvPr/>
        </p:nvSpPr>
        <p:spPr>
          <a:xfrm>
            <a:off x="6668436"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Productos pediátricos</a:t>
            </a:r>
          </a:p>
        </p:txBody>
      </p:sp>
      <p:sp>
        <p:nvSpPr>
          <p:cNvPr id="191" name="CuadroTexto 190">
            <a:extLst>
              <a:ext uri="{FF2B5EF4-FFF2-40B4-BE49-F238E27FC236}">
                <a16:creationId xmlns:a16="http://schemas.microsoft.com/office/drawing/2014/main" id="{194A177B-6E92-B2F8-43B1-E005955A70CC}"/>
              </a:ext>
            </a:extLst>
          </p:cNvPr>
          <p:cNvSpPr txBox="1"/>
          <p:nvPr/>
        </p:nvSpPr>
        <p:spPr>
          <a:xfrm>
            <a:off x="8467828" y="5227847"/>
            <a:ext cx="139229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Tahoma" panose="020B0604030504040204" pitchFamily="34" charset="0"/>
              </a:rPr>
              <a:t>Suplementos nutricionales</a:t>
            </a:r>
          </a:p>
        </p:txBody>
      </p:sp>
      <p:graphicFrame>
        <p:nvGraphicFramePr>
          <p:cNvPr id="10" name="Tabla 4">
            <a:extLst>
              <a:ext uri="{FF2B5EF4-FFF2-40B4-BE49-F238E27FC236}">
                <a16:creationId xmlns:a16="http://schemas.microsoft.com/office/drawing/2014/main" id="{4231766A-9D5A-EC48-DB1B-C88BAA3DDE27}"/>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11" name="Triángulo isósceles 10">
            <a:extLst>
              <a:ext uri="{FF2B5EF4-FFF2-40B4-BE49-F238E27FC236}">
                <a16:creationId xmlns:a16="http://schemas.microsoft.com/office/drawing/2014/main" id="{21EA0798-BBC5-22CC-E92C-8A44B9C92DBD}"/>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riángulo isósceles 14">
            <a:extLst>
              <a:ext uri="{FF2B5EF4-FFF2-40B4-BE49-F238E27FC236}">
                <a16:creationId xmlns:a16="http://schemas.microsoft.com/office/drawing/2014/main" id="{88D1AD00-66FC-986D-BE21-82EC2DC32F90}"/>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4866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3E89560A-A1A8-96C1-DF69-DA58D4B2210B}"/>
              </a:ext>
            </a:extLst>
          </p:cNvPr>
          <p:cNvSpPr/>
          <p:nvPr/>
        </p:nvSpPr>
        <p:spPr>
          <a:xfrm>
            <a:off x="530413" y="1252210"/>
            <a:ext cx="10907948" cy="468104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Marcador de número de diapositiva 1">
            <a:extLst>
              <a:ext uri="{FF2B5EF4-FFF2-40B4-BE49-F238E27FC236}">
                <a16:creationId xmlns:a16="http://schemas.microsoft.com/office/drawing/2014/main" id="{AE0BEFCD-4764-220E-6869-C54BCB164D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F3A0252B-9A75-33DE-0587-AECBA891F2FD}"/>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Impacto emocional </a:t>
            </a:r>
            <a:r>
              <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 Total</a:t>
            </a:r>
          </a:p>
        </p:txBody>
      </p:sp>
      <p:sp>
        <p:nvSpPr>
          <p:cNvPr id="4" name="CuadroTexto 3">
            <a:extLst>
              <a:ext uri="{FF2B5EF4-FFF2-40B4-BE49-F238E27FC236}">
                <a16:creationId xmlns:a16="http://schemas.microsoft.com/office/drawing/2014/main" id="{919FCEA7-87CA-F3EC-9C7E-DD365B7E3489}"/>
              </a:ext>
            </a:extLst>
          </p:cNvPr>
          <p:cNvSpPr txBox="1"/>
          <p:nvPr/>
        </p:nvSpPr>
        <p:spPr>
          <a:xfrm>
            <a:off x="-1" y="6623657"/>
            <a:ext cx="803563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26.</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Según las siguientes imágenes, ¿Cuál sería la primera reacción al saber que la marca La </a:t>
            </a:r>
            <a:r>
              <a:rPr kumimoji="0" lang="es-CO"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sacaría una línea de_____? </a:t>
            </a:r>
          </a:p>
        </p:txBody>
      </p:sp>
      <p:graphicFrame>
        <p:nvGraphicFramePr>
          <p:cNvPr id="25" name="Tabla 24">
            <a:extLst>
              <a:ext uri="{FF2B5EF4-FFF2-40B4-BE49-F238E27FC236}">
                <a16:creationId xmlns:a16="http://schemas.microsoft.com/office/drawing/2014/main" id="{35505356-73F9-576B-E013-E058CBFFDFBB}"/>
              </a:ext>
            </a:extLst>
          </p:cNvPr>
          <p:cNvGraphicFramePr>
            <a:graphicFrameLocks noGrp="1"/>
          </p:cNvGraphicFramePr>
          <p:nvPr/>
        </p:nvGraphicFramePr>
        <p:xfrm>
          <a:off x="6310615" y="3519182"/>
          <a:ext cx="4705665" cy="2355480"/>
        </p:xfrm>
        <a:graphic>
          <a:graphicData uri="http://schemas.openxmlformats.org/drawingml/2006/table">
            <a:tbl>
              <a:tblPr firstRow="1" bandRow="1">
                <a:tableStyleId>{5C22544A-7EE6-4342-B048-85BDC9FD1C3A}</a:tableStyleId>
              </a:tblPr>
              <a:tblGrid>
                <a:gridCol w="2609649">
                  <a:extLst>
                    <a:ext uri="{9D8B030D-6E8A-4147-A177-3AD203B41FA5}">
                      <a16:colId xmlns:a16="http://schemas.microsoft.com/office/drawing/2014/main" val="20000"/>
                    </a:ext>
                  </a:extLst>
                </a:gridCol>
                <a:gridCol w="698672">
                  <a:extLst>
                    <a:ext uri="{9D8B030D-6E8A-4147-A177-3AD203B41FA5}">
                      <a16:colId xmlns:a16="http://schemas.microsoft.com/office/drawing/2014/main" val="20001"/>
                    </a:ext>
                  </a:extLst>
                </a:gridCol>
                <a:gridCol w="698672">
                  <a:extLst>
                    <a:ext uri="{9D8B030D-6E8A-4147-A177-3AD203B41FA5}">
                      <a16:colId xmlns:a16="http://schemas.microsoft.com/office/drawing/2014/main" val="20002"/>
                    </a:ext>
                  </a:extLst>
                </a:gridCol>
                <a:gridCol w="698672">
                  <a:extLst>
                    <a:ext uri="{9D8B030D-6E8A-4147-A177-3AD203B41FA5}">
                      <a16:colId xmlns:a16="http://schemas.microsoft.com/office/drawing/2014/main" val="20003"/>
                    </a:ext>
                  </a:extLst>
                </a:gridCol>
              </a:tblGrid>
              <a:tr h="427781">
                <a:tc>
                  <a:txBody>
                    <a:bodyPr/>
                    <a:lstStyle/>
                    <a:p>
                      <a:pPr algn="l"/>
                      <a:endParaRPr lang="es-CO" sz="1100" dirty="0">
                        <a:latin typeface="Century Gothic" panose="020B0502020202020204" pitchFamily="34" charset="0"/>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s-CO" sz="1100" dirty="0">
                          <a:solidFill>
                            <a:schemeClr val="tx1"/>
                          </a:solidFill>
                          <a:latin typeface="Century Gothic" panose="020B0502020202020204" pitchFamily="34" charset="0"/>
                        </a:rPr>
                        <a:t>Total positivos</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a:txBody>
                    <a:bodyPr/>
                    <a:lstStyle/>
                    <a:p>
                      <a:pPr algn="ctr"/>
                      <a:r>
                        <a:rPr lang="es-CO" sz="1100" dirty="0">
                          <a:solidFill>
                            <a:schemeClr val="tx1"/>
                          </a:solidFill>
                          <a:latin typeface="Century Gothic" panose="020B0502020202020204" pitchFamily="34" charset="0"/>
                        </a:rPr>
                        <a:t>Neutral</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E185"/>
                    </a:solidFill>
                  </a:tcPr>
                </a:tc>
                <a:tc>
                  <a:txBody>
                    <a:bodyPr/>
                    <a:lstStyle/>
                    <a:p>
                      <a:pPr algn="ctr"/>
                      <a:r>
                        <a:rPr lang="es-CO" sz="1100" dirty="0">
                          <a:solidFill>
                            <a:schemeClr val="tx1"/>
                          </a:solidFill>
                          <a:latin typeface="Century Gothic" panose="020B0502020202020204" pitchFamily="34" charset="0"/>
                        </a:rPr>
                        <a:t>Total negativos</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BDE5"/>
                    </a:solidFill>
                  </a:tcPr>
                </a:tc>
                <a:extLst>
                  <a:ext uri="{0D108BD9-81ED-4DB2-BD59-A6C34878D82A}">
                    <a16:rowId xmlns:a16="http://schemas.microsoft.com/office/drawing/2014/main" val="10000"/>
                  </a:ext>
                </a:extLst>
              </a:tr>
              <a:tr h="295269">
                <a:tc>
                  <a:txBody>
                    <a:bodyPr/>
                    <a:lstStyle/>
                    <a:p>
                      <a:pPr algn="l" fontAlgn="ctr"/>
                      <a:r>
                        <a:rPr lang="es-CO" sz="1100" b="0" i="0" u="none" strike="noStrike" dirty="0">
                          <a:solidFill>
                            <a:srgbClr val="000000"/>
                          </a:solidFill>
                          <a:effectLst/>
                          <a:latin typeface="Century Gothic" panose="020B0502020202020204" pitchFamily="34" charset="0"/>
                        </a:rPr>
                        <a:t>(A)</a:t>
                      </a:r>
                    </a:p>
                  </a:txBody>
                  <a:tcPr marL="9525" marR="9525" marT="9525" marB="0" anchor="ctr">
                    <a:lnL w="12700" cmpd="sng">
                      <a:noFill/>
                    </a:lnL>
                    <a:lnR w="12700" cmpd="sng">
                      <a:noFill/>
                    </a:lnR>
                    <a:lnT w="381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O" sz="1100" b="1" i="0" u="none" strike="noStrike" dirty="0">
                          <a:solidFill>
                            <a:schemeClr val="tx1"/>
                          </a:solidFill>
                          <a:effectLst/>
                          <a:latin typeface="Century Gothic" panose="020B0502020202020204" pitchFamily="34" charset="0"/>
                        </a:rPr>
                        <a:t>78%</a:t>
                      </a:r>
                    </a:p>
                  </a:txBody>
                  <a:tcPr marL="9525" marR="9525" marT="9525" marB="0" anchor="ctr">
                    <a:lnL w="12700" cmpd="sng">
                      <a:noFill/>
                    </a:lnL>
                    <a:lnR w="12700" cmpd="sng">
                      <a:noFill/>
                    </a:lnR>
                    <a:lnT w="381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O" sz="1100" b="0" i="0" u="none" strike="noStrike" dirty="0">
                          <a:solidFill>
                            <a:srgbClr val="000000"/>
                          </a:solidFill>
                          <a:effectLst/>
                          <a:latin typeface="Century Gothic" panose="020B0502020202020204" pitchFamily="34" charset="0"/>
                        </a:rPr>
                        <a:t>6%</a:t>
                      </a:r>
                    </a:p>
                  </a:txBody>
                  <a:tcPr marL="9525" marR="9525" marT="9525" marB="0" anchor="ctr">
                    <a:lnL w="12700" cmpd="sng">
                      <a:noFill/>
                    </a:lnL>
                    <a:lnR w="12700" cmpd="sng">
                      <a:noFill/>
                    </a:lnR>
                    <a:lnT w="381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O" sz="1100" b="0" i="0" u="none" strike="noStrike" dirty="0">
                          <a:solidFill>
                            <a:srgbClr val="000000"/>
                          </a:solidFill>
                          <a:effectLst/>
                          <a:latin typeface="Century Gothic" panose="020B0502020202020204" pitchFamily="34" charset="0"/>
                        </a:rPr>
                        <a:t>16%</a:t>
                      </a:r>
                    </a:p>
                  </a:txBody>
                  <a:tcPr marL="9525" marR="9525" marT="9525" marB="0" anchor="ctr">
                    <a:lnL w="12700" cmpd="sng">
                      <a:noFill/>
                    </a:lnL>
                    <a:lnR w="12700" cmpd="sng">
                      <a:noFill/>
                    </a:lnR>
                    <a:lnT w="381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(B)</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O" sz="1100" b="1" i="0" u="none" strike="noStrike" dirty="0">
                          <a:solidFill>
                            <a:schemeClr val="tx1"/>
                          </a:solidFill>
                          <a:effectLst/>
                          <a:latin typeface="Century Gothic" panose="020B0502020202020204" pitchFamily="34" charset="0"/>
                        </a:rPr>
                        <a:t>79%</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O" sz="1100" b="0" i="0" u="none" strike="noStrike" dirty="0">
                          <a:solidFill>
                            <a:srgbClr val="000000"/>
                          </a:solidFill>
                          <a:effectLst/>
                          <a:latin typeface="Century Gothic" panose="020B0502020202020204" pitchFamily="34" charset="0"/>
                        </a:rPr>
                        <a:t>6%</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CO" sz="1100" b="0" i="0" u="none" strike="noStrike" dirty="0">
                          <a:solidFill>
                            <a:srgbClr val="000000"/>
                          </a:solidFill>
                          <a:effectLst/>
                          <a:latin typeface="Century Gothic" panose="020B0502020202020204" pitchFamily="34" charset="0"/>
                        </a:rPr>
                        <a:t>15%</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(C)</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O" sz="1100" b="0" i="0" u="none" strike="noStrike" dirty="0">
                          <a:solidFill>
                            <a:srgbClr val="000000"/>
                          </a:solidFill>
                          <a:effectLst/>
                          <a:latin typeface="Century Gothic" panose="020B0502020202020204" pitchFamily="34" charset="0"/>
                        </a:rPr>
                        <a:t>66%</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O" sz="1100" b="0" i="0" u="none" strike="noStrike" dirty="0">
                          <a:solidFill>
                            <a:srgbClr val="000000"/>
                          </a:solidFill>
                          <a:effectLst/>
                          <a:latin typeface="Century Gothic" panose="020B0502020202020204" pitchFamily="34" charset="0"/>
                        </a:rPr>
                        <a:t>15%</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O" sz="1100" b="0" i="0" u="none" strike="noStrike" dirty="0">
                          <a:solidFill>
                            <a:srgbClr val="000000"/>
                          </a:solidFill>
                          <a:effectLst/>
                          <a:latin typeface="Century Gothic" panose="020B0502020202020204" pitchFamily="34" charset="0"/>
                        </a:rPr>
                        <a:t>19%</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(D)</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O" sz="1100" b="1" i="0" u="none" strike="noStrike" dirty="0">
                          <a:solidFill>
                            <a:srgbClr val="000000"/>
                          </a:solidFill>
                          <a:effectLst/>
                          <a:latin typeface="Century Gothic" panose="020B0502020202020204" pitchFamily="34" charset="0"/>
                        </a:rPr>
                        <a:t>80%</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s-CO" sz="1100" b="0" i="0" u="none" strike="noStrike" dirty="0">
                          <a:solidFill>
                            <a:schemeClr val="tx1"/>
                          </a:solidFill>
                          <a:effectLst/>
                          <a:latin typeface="Century Gothic" panose="020B0502020202020204" pitchFamily="34" charset="0"/>
                        </a:rPr>
                        <a:t>3%</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s-CO" sz="1100" b="0" i="0" u="none" strike="noStrike" dirty="0">
                          <a:solidFill>
                            <a:srgbClr val="000000"/>
                          </a:solidFill>
                          <a:effectLst/>
                          <a:latin typeface="Century Gothic" panose="020B0502020202020204" pitchFamily="34" charset="0"/>
                        </a:rPr>
                        <a:t>17%</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6486">
                <a:tc>
                  <a:txBody>
                    <a:bodyPr/>
                    <a:lstStyle/>
                    <a:p>
                      <a:pPr algn="l" fontAlgn="ctr"/>
                      <a:r>
                        <a:rPr lang="es-MX" sz="1100" b="0" i="0" u="none" strike="noStrike" dirty="0">
                          <a:solidFill>
                            <a:srgbClr val="000000"/>
                          </a:solidFill>
                          <a:effectLst/>
                          <a:latin typeface="Century Gothic" panose="020B0502020202020204" pitchFamily="34" charset="0"/>
                        </a:rPr>
                        <a:t>(E)</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MX" sz="1100" b="0" i="0" u="none" strike="noStrike" dirty="0">
                          <a:solidFill>
                            <a:srgbClr val="000000"/>
                          </a:solidFill>
                          <a:effectLst/>
                          <a:latin typeface="Century Gothic" panose="020B0502020202020204" pitchFamily="34" charset="0"/>
                        </a:rPr>
                        <a:t>65%</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MX" sz="1100" b="0" i="0" u="none" strike="noStrike" dirty="0">
                          <a:solidFill>
                            <a:schemeClr val="tx1"/>
                          </a:solidFill>
                          <a:effectLst/>
                          <a:latin typeface="Century Gothic" panose="020B0502020202020204" pitchFamily="34" charset="0"/>
                        </a:rPr>
                        <a:t>9%</a:t>
                      </a:r>
                      <a:endParaRPr lang="es-CO" sz="1100" b="0" i="0" u="none" strike="noStrike" dirty="0">
                        <a:solidFill>
                          <a:schemeClr val="tx1"/>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MX" sz="1100" b="0" i="0" u="none" strike="noStrike" dirty="0">
                          <a:solidFill>
                            <a:srgbClr val="000000"/>
                          </a:solidFill>
                          <a:effectLst/>
                          <a:latin typeface="Century Gothic" panose="020B0502020202020204" pitchFamily="34" charset="0"/>
                        </a:rPr>
                        <a:t>26%</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6026911"/>
                  </a:ext>
                </a:extLst>
              </a:tr>
              <a:tr h="326486">
                <a:tc>
                  <a:txBody>
                    <a:bodyPr/>
                    <a:lstStyle/>
                    <a:p>
                      <a:pPr algn="r" fontAlgn="ctr"/>
                      <a:r>
                        <a:rPr lang="es-CO" sz="1100" b="1" i="0" u="none" strike="noStrike" dirty="0">
                          <a:solidFill>
                            <a:schemeClr val="tx1">
                              <a:lumMod val="75000"/>
                              <a:lumOff val="25000"/>
                            </a:schemeClr>
                          </a:solidFill>
                          <a:effectLst/>
                          <a:latin typeface="Century Gothic" panose="020B0502020202020204" pitchFamily="34" charset="0"/>
                        </a:rPr>
                        <a:t>Promedio total</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endParaRPr lang="es-CO" sz="1100" b="1" i="0" u="none" strike="noStrike" dirty="0">
                        <a:solidFill>
                          <a:schemeClr val="tx1">
                            <a:lumMod val="75000"/>
                            <a:lumOff val="25000"/>
                          </a:schemeClr>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endParaRPr lang="es-CO" sz="1100" b="1" i="0" u="none" strike="noStrike" dirty="0">
                        <a:solidFill>
                          <a:schemeClr val="tx1">
                            <a:lumMod val="75000"/>
                            <a:lumOff val="25000"/>
                          </a:schemeClr>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endParaRPr lang="es-CO" sz="1100" b="1" i="0" u="none" strike="noStrike" dirty="0">
                        <a:solidFill>
                          <a:schemeClr val="tx1">
                            <a:lumMod val="75000"/>
                            <a:lumOff val="25000"/>
                          </a:schemeClr>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26" name="Gráfico 25">
            <a:extLst>
              <a:ext uri="{FF2B5EF4-FFF2-40B4-BE49-F238E27FC236}">
                <a16:creationId xmlns:a16="http://schemas.microsoft.com/office/drawing/2014/main" id="{2CD05BA2-E56D-B849-64A5-F1F8CE5911D5}"/>
              </a:ext>
            </a:extLst>
          </p:cNvPr>
          <p:cNvGraphicFramePr/>
          <p:nvPr/>
        </p:nvGraphicFramePr>
        <p:xfrm>
          <a:off x="962595" y="1693900"/>
          <a:ext cx="7597775" cy="3955194"/>
        </p:xfrm>
        <a:graphic>
          <a:graphicData uri="http://schemas.openxmlformats.org/drawingml/2006/chart">
            <c:chart xmlns:c="http://schemas.openxmlformats.org/drawingml/2006/chart" xmlns:r="http://schemas.openxmlformats.org/officeDocument/2006/relationships" r:id="rId2"/>
          </a:graphicData>
        </a:graphic>
      </p:graphicFrame>
      <p:sp>
        <p:nvSpPr>
          <p:cNvPr id="27" name="CuadroTexto 26">
            <a:extLst>
              <a:ext uri="{FF2B5EF4-FFF2-40B4-BE49-F238E27FC236}">
                <a16:creationId xmlns:a16="http://schemas.microsoft.com/office/drawing/2014/main" id="{ECFB45C9-BC0F-AE20-C82A-2A94CDE79B04}"/>
              </a:ext>
            </a:extLst>
          </p:cNvPr>
          <p:cNvSpPr txBox="1"/>
          <p:nvPr/>
        </p:nvSpPr>
        <p:spPr>
          <a:xfrm>
            <a:off x="6310614" y="1771733"/>
            <a:ext cx="4705665" cy="138499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Tahoma" panose="020B0604030504040204" pitchFamily="34" charset="0"/>
              </a:rPr>
              <a:t>Los medicamentos dermatológicos reciben un mayor apoyo con  un 82% en valoraciones positivas, seguido por los productos funcionales, que son a su vez los que reciben la menor oposición de parte de los consumidores a comparación de las demás líneas</a:t>
            </a:r>
          </a:p>
        </p:txBody>
      </p:sp>
      <p:pic>
        <p:nvPicPr>
          <p:cNvPr id="17" name="37 Imagen">
            <a:extLst>
              <a:ext uri="{FF2B5EF4-FFF2-40B4-BE49-F238E27FC236}">
                <a16:creationId xmlns:a16="http://schemas.microsoft.com/office/drawing/2014/main" id="{EC926579-1559-7EE6-2AD7-F215710FC6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0405" y="1632465"/>
            <a:ext cx="319809" cy="430645"/>
          </a:xfrm>
          <a:prstGeom prst="rect">
            <a:avLst/>
          </a:prstGeom>
          <a:noFill/>
          <a:ln>
            <a:noFill/>
          </a:ln>
        </p:spPr>
      </p:pic>
      <p:pic>
        <p:nvPicPr>
          <p:cNvPr id="18" name="38 Imagen">
            <a:extLst>
              <a:ext uri="{FF2B5EF4-FFF2-40B4-BE49-F238E27FC236}">
                <a16:creationId xmlns:a16="http://schemas.microsoft.com/office/drawing/2014/main" id="{1B9547CC-B031-CB72-D046-4C691328DB4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06913" y="2230903"/>
            <a:ext cx="319809" cy="467413"/>
          </a:xfrm>
          <a:prstGeom prst="rect">
            <a:avLst/>
          </a:prstGeom>
          <a:noFill/>
          <a:ln>
            <a:noFill/>
          </a:ln>
        </p:spPr>
      </p:pic>
      <p:pic>
        <p:nvPicPr>
          <p:cNvPr id="19" name="39 Imagen">
            <a:extLst>
              <a:ext uri="{FF2B5EF4-FFF2-40B4-BE49-F238E27FC236}">
                <a16:creationId xmlns:a16="http://schemas.microsoft.com/office/drawing/2014/main" id="{372F5C89-84F3-F06A-3648-282C561DFCF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4811" y="3389408"/>
            <a:ext cx="319809" cy="432159"/>
          </a:xfrm>
          <a:prstGeom prst="rect">
            <a:avLst/>
          </a:prstGeom>
          <a:noFill/>
          <a:ln>
            <a:noFill/>
          </a:ln>
        </p:spPr>
      </p:pic>
      <p:pic>
        <p:nvPicPr>
          <p:cNvPr id="20" name="41 Imagen">
            <a:extLst>
              <a:ext uri="{FF2B5EF4-FFF2-40B4-BE49-F238E27FC236}">
                <a16:creationId xmlns:a16="http://schemas.microsoft.com/office/drawing/2014/main" id="{9F8E2FF0-10B8-A974-FB33-8214E255E5E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22798" y="5165631"/>
            <a:ext cx="351790" cy="448607"/>
          </a:xfrm>
          <a:prstGeom prst="rect">
            <a:avLst/>
          </a:prstGeom>
          <a:noFill/>
          <a:ln>
            <a:noFill/>
          </a:ln>
        </p:spPr>
      </p:pic>
      <p:pic>
        <p:nvPicPr>
          <p:cNvPr id="21" name="40 Imagen">
            <a:extLst>
              <a:ext uri="{FF2B5EF4-FFF2-40B4-BE49-F238E27FC236}">
                <a16:creationId xmlns:a16="http://schemas.microsoft.com/office/drawing/2014/main" id="{84B9BBC7-FEC9-2D3E-080C-9C168F3E4459}"/>
              </a:ext>
            </a:extLst>
          </p:cNvPr>
          <p:cNvPicPr>
            <a:picLocks noChangeAspect="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320150" y="4570447"/>
            <a:ext cx="320799" cy="467414"/>
          </a:xfrm>
          <a:prstGeom prst="rect">
            <a:avLst/>
          </a:prstGeom>
          <a:noFill/>
          <a:ln>
            <a:noFill/>
          </a:ln>
        </p:spPr>
      </p:pic>
      <p:pic>
        <p:nvPicPr>
          <p:cNvPr id="22" name="42 Imagen">
            <a:extLst>
              <a:ext uri="{FF2B5EF4-FFF2-40B4-BE49-F238E27FC236}">
                <a16:creationId xmlns:a16="http://schemas.microsoft.com/office/drawing/2014/main" id="{B57B6731-5935-FA67-62B8-E615B0846E2F}"/>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1342" y="4612478"/>
            <a:ext cx="321943" cy="425383"/>
          </a:xfrm>
          <a:prstGeom prst="rect">
            <a:avLst/>
          </a:prstGeom>
          <a:noFill/>
          <a:ln>
            <a:noFill/>
          </a:ln>
        </p:spPr>
      </p:pic>
      <p:pic>
        <p:nvPicPr>
          <p:cNvPr id="23" name="43 Imagen">
            <a:extLst>
              <a:ext uri="{FF2B5EF4-FFF2-40B4-BE49-F238E27FC236}">
                <a16:creationId xmlns:a16="http://schemas.microsoft.com/office/drawing/2014/main" id="{627197AD-D17C-D087-C832-7E55C820E35A}"/>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038" y="3324550"/>
            <a:ext cx="319809" cy="472217"/>
          </a:xfrm>
          <a:prstGeom prst="rect">
            <a:avLst/>
          </a:prstGeom>
          <a:noFill/>
          <a:ln>
            <a:noFill/>
          </a:ln>
        </p:spPr>
      </p:pic>
      <p:pic>
        <p:nvPicPr>
          <p:cNvPr id="24" name="44 Imagen">
            <a:extLst>
              <a:ext uri="{FF2B5EF4-FFF2-40B4-BE49-F238E27FC236}">
                <a16:creationId xmlns:a16="http://schemas.microsoft.com/office/drawing/2014/main" id="{3811058C-2796-D6B7-1366-A027AC7130F8}"/>
              </a:ext>
            </a:extLst>
          </p:cNvPr>
          <p:cNvPicPr>
            <a:picLocks noChangeAspect="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650163" y="2156827"/>
            <a:ext cx="330895" cy="485900"/>
          </a:xfrm>
          <a:prstGeom prst="rect">
            <a:avLst/>
          </a:prstGeom>
          <a:noFill/>
          <a:ln>
            <a:noFill/>
          </a:ln>
        </p:spPr>
      </p:pic>
      <p:sp>
        <p:nvSpPr>
          <p:cNvPr id="16" name="CuadroTexto 15">
            <a:extLst>
              <a:ext uri="{FF2B5EF4-FFF2-40B4-BE49-F238E27FC236}">
                <a16:creationId xmlns:a16="http://schemas.microsoft.com/office/drawing/2014/main" id="{F8AD31AF-7E80-3CD2-5845-EF42C3FEAB51}"/>
              </a:ext>
            </a:extLst>
          </p:cNvPr>
          <p:cNvSpPr txBox="1"/>
          <p:nvPr/>
        </p:nvSpPr>
        <p:spPr>
          <a:xfrm>
            <a:off x="926901" y="5360323"/>
            <a:ext cx="779986" cy="246221"/>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BASE: 350</a:t>
            </a:r>
            <a:endParaRPr kumimoji="0" lang="es-CO"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spTree>
    <p:extLst>
      <p:ext uri="{BB962C8B-B14F-4D97-AF65-F5344CB8AC3E}">
        <p14:creationId xmlns:p14="http://schemas.microsoft.com/office/powerpoint/2010/main" val="2633735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13CF0-41B3-0B0D-704F-825456C54D7E}"/>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1CA4272-12D2-6E99-E022-7965F8574F3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68A4E32F-F466-22A1-CEBC-699D21A02F5E}"/>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Nivel de identificación</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4" name="CuadroTexto 3">
            <a:extLst>
              <a:ext uri="{FF2B5EF4-FFF2-40B4-BE49-F238E27FC236}">
                <a16:creationId xmlns:a16="http://schemas.microsoft.com/office/drawing/2014/main" id="{80BB1656-0E36-AD63-599B-886755F7F1A6}"/>
              </a:ext>
            </a:extLst>
          </p:cNvPr>
          <p:cNvSpPr txBox="1"/>
          <p:nvPr/>
        </p:nvSpPr>
        <p:spPr>
          <a:xfrm>
            <a:off x="-1" y="6623659"/>
            <a:ext cx="810891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27.</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Teniendo en cuenta las siguientes opciones, ¿Con cuál se identifica más al decirle que La </a:t>
            </a:r>
            <a:r>
              <a:rPr kumimoji="0" lang="es-CO"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lanzará una línea de_______? </a:t>
            </a:r>
          </a:p>
        </p:txBody>
      </p:sp>
      <p:sp>
        <p:nvSpPr>
          <p:cNvPr id="6" name="Rectángulo: esquinas redondeadas 5">
            <a:extLst>
              <a:ext uri="{FF2B5EF4-FFF2-40B4-BE49-F238E27FC236}">
                <a16:creationId xmlns:a16="http://schemas.microsoft.com/office/drawing/2014/main" id="{70FFFA74-F48D-BB24-9208-FA1A1785E346}"/>
              </a:ext>
            </a:extLst>
          </p:cNvPr>
          <p:cNvSpPr/>
          <p:nvPr/>
        </p:nvSpPr>
        <p:spPr>
          <a:xfrm>
            <a:off x="327546" y="1504564"/>
            <a:ext cx="11542994" cy="29859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ángulo: esquinas redondeadas 6">
            <a:extLst>
              <a:ext uri="{FF2B5EF4-FFF2-40B4-BE49-F238E27FC236}">
                <a16:creationId xmlns:a16="http://schemas.microsoft.com/office/drawing/2014/main" id="{DF59058F-C11D-62ED-AD4E-71400715FC38}"/>
              </a:ext>
            </a:extLst>
          </p:cNvPr>
          <p:cNvSpPr/>
          <p:nvPr/>
        </p:nvSpPr>
        <p:spPr>
          <a:xfrm>
            <a:off x="2183858" y="1631045"/>
            <a:ext cx="7629525" cy="2764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Gráfico 7">
            <a:extLst>
              <a:ext uri="{FF2B5EF4-FFF2-40B4-BE49-F238E27FC236}">
                <a16:creationId xmlns:a16="http://schemas.microsoft.com/office/drawing/2014/main" id="{C94738F6-A07A-7E48-5A33-46477094EA32}"/>
              </a:ext>
            </a:extLst>
          </p:cNvPr>
          <p:cNvGraphicFramePr/>
          <p:nvPr/>
        </p:nvGraphicFramePr>
        <p:xfrm>
          <a:off x="1554708" y="1596770"/>
          <a:ext cx="8472744" cy="2827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Gráfico 8">
            <a:extLst>
              <a:ext uri="{FF2B5EF4-FFF2-40B4-BE49-F238E27FC236}">
                <a16:creationId xmlns:a16="http://schemas.microsoft.com/office/drawing/2014/main" id="{7462EBCC-6F8F-5F5B-243B-816A133957F8}"/>
              </a:ext>
            </a:extLst>
          </p:cNvPr>
          <p:cNvGraphicFramePr/>
          <p:nvPr/>
        </p:nvGraphicFramePr>
        <p:xfrm>
          <a:off x="784833" y="2153033"/>
          <a:ext cx="11147616" cy="25687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Tabla 9">
            <a:extLst>
              <a:ext uri="{FF2B5EF4-FFF2-40B4-BE49-F238E27FC236}">
                <a16:creationId xmlns:a16="http://schemas.microsoft.com/office/drawing/2014/main" id="{A8F6D118-997C-8FB2-84DD-B450062F7322}"/>
              </a:ext>
            </a:extLst>
          </p:cNvPr>
          <p:cNvGraphicFramePr>
            <a:graphicFrameLocks noGrp="1"/>
          </p:cNvGraphicFramePr>
          <p:nvPr/>
        </p:nvGraphicFramePr>
        <p:xfrm>
          <a:off x="225405" y="4681624"/>
          <a:ext cx="11404032" cy="1808716"/>
        </p:xfrm>
        <a:graphic>
          <a:graphicData uri="http://schemas.openxmlformats.org/drawingml/2006/table">
            <a:tbl>
              <a:tblPr/>
              <a:tblGrid>
                <a:gridCol w="1181992">
                  <a:extLst>
                    <a:ext uri="{9D8B030D-6E8A-4147-A177-3AD203B41FA5}">
                      <a16:colId xmlns:a16="http://schemas.microsoft.com/office/drawing/2014/main" val="3853712330"/>
                    </a:ext>
                  </a:extLst>
                </a:gridCol>
                <a:gridCol w="1022204">
                  <a:extLst>
                    <a:ext uri="{9D8B030D-6E8A-4147-A177-3AD203B41FA5}">
                      <a16:colId xmlns:a16="http://schemas.microsoft.com/office/drawing/2014/main" val="1187498140"/>
                    </a:ext>
                  </a:extLst>
                </a:gridCol>
                <a:gridCol w="1022204">
                  <a:extLst>
                    <a:ext uri="{9D8B030D-6E8A-4147-A177-3AD203B41FA5}">
                      <a16:colId xmlns:a16="http://schemas.microsoft.com/office/drawing/2014/main" val="3358675413"/>
                    </a:ext>
                  </a:extLst>
                </a:gridCol>
                <a:gridCol w="1022204">
                  <a:extLst>
                    <a:ext uri="{9D8B030D-6E8A-4147-A177-3AD203B41FA5}">
                      <a16:colId xmlns:a16="http://schemas.microsoft.com/office/drawing/2014/main" val="3741109247"/>
                    </a:ext>
                  </a:extLst>
                </a:gridCol>
                <a:gridCol w="1022204">
                  <a:extLst>
                    <a:ext uri="{9D8B030D-6E8A-4147-A177-3AD203B41FA5}">
                      <a16:colId xmlns:a16="http://schemas.microsoft.com/office/drawing/2014/main" val="2570410240"/>
                    </a:ext>
                  </a:extLst>
                </a:gridCol>
                <a:gridCol w="1022204">
                  <a:extLst>
                    <a:ext uri="{9D8B030D-6E8A-4147-A177-3AD203B41FA5}">
                      <a16:colId xmlns:a16="http://schemas.microsoft.com/office/drawing/2014/main" val="1997234050"/>
                    </a:ext>
                  </a:extLst>
                </a:gridCol>
                <a:gridCol w="1022204">
                  <a:extLst>
                    <a:ext uri="{9D8B030D-6E8A-4147-A177-3AD203B41FA5}">
                      <a16:colId xmlns:a16="http://schemas.microsoft.com/office/drawing/2014/main" val="1101798607"/>
                    </a:ext>
                  </a:extLst>
                </a:gridCol>
                <a:gridCol w="1022204">
                  <a:extLst>
                    <a:ext uri="{9D8B030D-6E8A-4147-A177-3AD203B41FA5}">
                      <a16:colId xmlns:a16="http://schemas.microsoft.com/office/drawing/2014/main" val="724168884"/>
                    </a:ext>
                  </a:extLst>
                </a:gridCol>
                <a:gridCol w="1022204">
                  <a:extLst>
                    <a:ext uri="{9D8B030D-6E8A-4147-A177-3AD203B41FA5}">
                      <a16:colId xmlns:a16="http://schemas.microsoft.com/office/drawing/2014/main" val="1681352944"/>
                    </a:ext>
                  </a:extLst>
                </a:gridCol>
                <a:gridCol w="1022204">
                  <a:extLst>
                    <a:ext uri="{9D8B030D-6E8A-4147-A177-3AD203B41FA5}">
                      <a16:colId xmlns:a16="http://schemas.microsoft.com/office/drawing/2014/main" val="2849216834"/>
                    </a:ext>
                  </a:extLst>
                </a:gridCol>
                <a:gridCol w="1022204">
                  <a:extLst>
                    <a:ext uri="{9D8B030D-6E8A-4147-A177-3AD203B41FA5}">
                      <a16:colId xmlns:a16="http://schemas.microsoft.com/office/drawing/2014/main" val="523444966"/>
                    </a:ext>
                  </a:extLst>
                </a:gridCol>
              </a:tblGrid>
              <a:tr h="286161">
                <a:tc>
                  <a:txBody>
                    <a:bodyPr/>
                    <a:lstStyle/>
                    <a:p>
                      <a:pPr algn="l" fontAlgn="ctr"/>
                      <a:r>
                        <a:rPr lang="es-CO" sz="1050" b="0" i="0" u="none" strike="noStrike" dirty="0">
                          <a:solidFill>
                            <a:srgbClr val="000000"/>
                          </a:solidFill>
                          <a:effectLst/>
                          <a:latin typeface="Arial" panose="020B0604020202020204" pitchFamily="34" charset="0"/>
                        </a:rPr>
                        <a:t> </a:t>
                      </a:r>
                    </a:p>
                  </a:txBody>
                  <a:tcPr marL="6350" marR="6350" marT="41564" marB="41564" anchor="ctr">
                    <a:lnL>
                      <a:noFill/>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tcPr>
                </a:tc>
                <a:tc gridSpan="2">
                  <a:txBody>
                    <a:bodyPr/>
                    <a:lstStyle/>
                    <a:p>
                      <a:pPr algn="ctr" rtl="0" fontAlgn="b"/>
                      <a:r>
                        <a:rPr lang="es-CO" sz="1000" b="1" i="0" u="none" strike="noStrike" dirty="0">
                          <a:solidFill>
                            <a:srgbClr val="FFFFFF"/>
                          </a:solidFill>
                          <a:effectLst/>
                          <a:latin typeface="Century Gothic" panose="020B0502020202020204" pitchFamily="34" charset="0"/>
                        </a:rPr>
                        <a:t>Productos funcionales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Productos pediátricos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Medicamentos dermatológicos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 con ingredientes naturales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hMerge="1">
                  <a:txBody>
                    <a:bodyPr/>
                    <a:lstStyle/>
                    <a:p>
                      <a:endParaRPr lang="es-CO"/>
                    </a:p>
                  </a:txBody>
                  <a:tcPr/>
                </a:tc>
                <a:extLst>
                  <a:ext uri="{0D108BD9-81ED-4DB2-BD59-A6C34878D82A}">
                    <a16:rowId xmlns:a16="http://schemas.microsoft.com/office/drawing/2014/main" val="432255107"/>
                  </a:ext>
                </a:extLst>
              </a:tr>
              <a:tr h="213066">
                <a:tc>
                  <a:txBody>
                    <a:bodyPr/>
                    <a:lstStyle/>
                    <a:p>
                      <a:pPr algn="l" fontAlgn="ctr"/>
                      <a:endParaRPr lang="es-CO" sz="1050" b="0" i="0" u="none" strike="noStrike" dirty="0">
                        <a:solidFill>
                          <a:srgbClr val="000000"/>
                        </a:solidFill>
                        <a:effectLst/>
                        <a:latin typeface="Arial" panose="020B0604020202020204" pitchFamily="34" charset="0"/>
                      </a:endParaRPr>
                    </a:p>
                  </a:txBody>
                  <a:tcPr marL="6350" marR="6350" marT="41564" marB="41564" anchor="ctr">
                    <a:lnL>
                      <a:noFill/>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tcPr>
                </a:tc>
                <a:tc>
                  <a:txBody>
                    <a:bodyPr/>
                    <a:lstStyle/>
                    <a:p>
                      <a:pPr algn="ctr" rtl="0" fontAlgn="b"/>
                      <a:r>
                        <a:rPr lang="es-MX" sz="1000" b="1" i="0" u="none" strike="noStrike" dirty="0">
                          <a:solidFill>
                            <a:srgbClr val="FFFFFF"/>
                          </a:solidFill>
                          <a:effectLst/>
                          <a:latin typeface="Century Gothic" panose="020B0502020202020204" pitchFamily="34" charset="0"/>
                        </a:rPr>
                        <a:t>Usuarios</a:t>
                      </a:r>
                      <a:endParaRPr lang="es-CO" sz="10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b"/>
                      <a:r>
                        <a:rPr lang="es-MX" sz="1000" b="1" i="0" u="none" strike="noStrike" dirty="0">
                          <a:solidFill>
                            <a:srgbClr val="FFFFFF"/>
                          </a:solidFill>
                          <a:effectLst/>
                          <a:latin typeface="Century Gothic" panose="020B0502020202020204" pitchFamily="34" charset="0"/>
                        </a:rPr>
                        <a:t>No usuarios</a:t>
                      </a:r>
                      <a:endParaRPr lang="es-CO" sz="10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b"/>
                      <a:r>
                        <a:rPr lang="es-MX" sz="1000" b="1" i="0" u="none" strike="noStrike" dirty="0">
                          <a:solidFill>
                            <a:srgbClr val="FFFFFF"/>
                          </a:solidFill>
                          <a:effectLst/>
                          <a:latin typeface="Century Gothic" panose="020B0502020202020204" pitchFamily="34" charset="0"/>
                        </a:rPr>
                        <a:t>Usuarios</a:t>
                      </a:r>
                      <a:endParaRPr lang="es-CO" sz="10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b"/>
                      <a:r>
                        <a:rPr lang="es-MX" sz="1000" b="1" i="0" u="none" strike="noStrike" dirty="0">
                          <a:solidFill>
                            <a:srgbClr val="FFFFFF"/>
                          </a:solidFill>
                          <a:effectLst/>
                          <a:latin typeface="Century Gothic" panose="020B0502020202020204" pitchFamily="34" charset="0"/>
                        </a:rPr>
                        <a:t>No usuarios</a:t>
                      </a:r>
                      <a:endParaRPr lang="es-CO" sz="10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b"/>
                      <a:r>
                        <a:rPr lang="es-MX" sz="1000" b="1" i="0" u="none" strike="noStrike" dirty="0">
                          <a:solidFill>
                            <a:srgbClr val="FFFFFF"/>
                          </a:solidFill>
                          <a:effectLst/>
                          <a:latin typeface="Century Gothic" panose="020B0502020202020204" pitchFamily="34" charset="0"/>
                        </a:rPr>
                        <a:t>Usuarios</a:t>
                      </a:r>
                      <a:endParaRPr lang="es-CO" sz="10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s-MX" sz="1000" b="1" i="0" u="none" strike="noStrike" dirty="0">
                          <a:solidFill>
                            <a:srgbClr val="FFFFFF"/>
                          </a:solidFill>
                          <a:effectLst/>
                          <a:latin typeface="Century Gothic" panose="020B0502020202020204" pitchFamily="34" charset="0"/>
                        </a:rPr>
                        <a:t>No usuarios</a:t>
                      </a:r>
                      <a:endParaRPr lang="es-CO" sz="10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b"/>
                      <a:r>
                        <a:rPr lang="es-MX" sz="1000" b="1" i="0" u="none" strike="noStrike" dirty="0">
                          <a:solidFill>
                            <a:srgbClr val="FFFFFF"/>
                          </a:solidFill>
                          <a:effectLst/>
                          <a:latin typeface="Century Gothic" panose="020B0502020202020204" pitchFamily="34" charset="0"/>
                        </a:rPr>
                        <a:t>Usuarios</a:t>
                      </a:r>
                      <a:endParaRPr lang="es-CO" sz="10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b"/>
                      <a:r>
                        <a:rPr lang="es-MX" sz="1000" b="1" i="0" u="none" strike="noStrike" dirty="0">
                          <a:solidFill>
                            <a:srgbClr val="FFFFFF"/>
                          </a:solidFill>
                          <a:effectLst/>
                          <a:latin typeface="Century Gothic" panose="020B0502020202020204" pitchFamily="34" charset="0"/>
                        </a:rPr>
                        <a:t>No usuarios</a:t>
                      </a:r>
                      <a:endParaRPr lang="es-CO" sz="10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b"/>
                      <a:r>
                        <a:rPr lang="es-MX" sz="1000" b="1" i="0" u="none" strike="noStrike" dirty="0">
                          <a:solidFill>
                            <a:srgbClr val="FFFFFF"/>
                          </a:solidFill>
                          <a:effectLst/>
                          <a:latin typeface="Century Gothic" panose="020B0502020202020204" pitchFamily="34" charset="0"/>
                        </a:rPr>
                        <a:t>Usuarios</a:t>
                      </a:r>
                      <a:endParaRPr lang="es-CO" sz="10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a:txBody>
                    <a:bodyPr/>
                    <a:lstStyle/>
                    <a:p>
                      <a:pPr algn="ctr" rtl="0" fontAlgn="b"/>
                      <a:r>
                        <a:rPr lang="es-MX" sz="1000" b="1" i="0" u="none" strike="noStrike" dirty="0">
                          <a:solidFill>
                            <a:srgbClr val="FFFFFF"/>
                          </a:solidFill>
                          <a:effectLst/>
                          <a:latin typeface="Century Gothic" panose="020B0502020202020204" pitchFamily="34" charset="0"/>
                        </a:rPr>
                        <a:t>No usuarios</a:t>
                      </a:r>
                      <a:endParaRPr lang="es-CO" sz="10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1712649419"/>
                  </a:ext>
                </a:extLst>
              </a:tr>
              <a:tr h="206388">
                <a:tc>
                  <a:txBody>
                    <a:bodyPr/>
                    <a:lstStyle/>
                    <a:p>
                      <a:pPr algn="r" fontAlgn="ctr"/>
                      <a:r>
                        <a:rPr lang="es-MX" sz="1000" b="0" i="0" u="none" strike="noStrike" dirty="0">
                          <a:solidFill>
                            <a:srgbClr val="000000"/>
                          </a:solidFill>
                          <a:effectLst/>
                          <a:latin typeface="Century Gothic" panose="020B0502020202020204" pitchFamily="34" charset="0"/>
                        </a:rPr>
                        <a:t>Siempre lo pensé</a:t>
                      </a:r>
                      <a:endParaRPr lang="es-CO" sz="1000" b="0" i="0" u="none" strike="noStrike" dirty="0">
                        <a:solidFill>
                          <a:srgbClr val="000000"/>
                        </a:solidFill>
                        <a:effectLst/>
                        <a:latin typeface="Century Gothic" panose="020B0502020202020204" pitchFamily="34" charset="0"/>
                      </a:endParaRPr>
                    </a:p>
                  </a:txBody>
                  <a:tcPr marL="6350" marR="6350" marT="41564" marB="41564" anchor="ctr">
                    <a:lnL>
                      <a:noFill/>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tcPr>
                </a:tc>
                <a:tc>
                  <a:txBody>
                    <a:bodyPr/>
                    <a:lstStyle/>
                    <a:p>
                      <a:pPr algn="ctr" fontAlgn="b">
                        <a:buNone/>
                      </a:pPr>
                      <a:r>
                        <a:rPr lang="es-MX" sz="1000" b="0" i="0" u="none" strike="noStrike" dirty="0">
                          <a:solidFill>
                            <a:srgbClr val="000000"/>
                          </a:solidFill>
                          <a:effectLst/>
                          <a:latin typeface="Century Gothic" panose="020B0502020202020204" pitchFamily="34" charset="0"/>
                        </a:rPr>
                        <a:t>24%</a:t>
                      </a:r>
                      <a:endParaRPr lang="es-CO" sz="10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alpha val="2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000" b="0" i="0" u="none" strike="noStrike" dirty="0">
                          <a:solidFill>
                            <a:srgbClr val="000000"/>
                          </a:solidFill>
                          <a:effectLst/>
                          <a:latin typeface="Century Gothic" panose="020B0502020202020204" pitchFamily="34" charset="0"/>
                        </a:rPr>
                        <a:t>31%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alpha val="20000"/>
                      </a:srgbClr>
                    </a:solidFill>
                  </a:tcPr>
                </a:tc>
                <a:tc>
                  <a:txBody>
                    <a:bodyPr/>
                    <a:lstStyle/>
                    <a:p>
                      <a:pPr marL="0" algn="ctr" defTabSz="914400" rtl="0" eaLnBrk="1" fontAlgn="b" latinLnBrk="0" hangingPunct="1">
                        <a:buNone/>
                      </a:pPr>
                      <a:r>
                        <a:rPr lang="es-MX" sz="1000" b="0" i="0" u="none" strike="noStrike" kern="1200" dirty="0">
                          <a:solidFill>
                            <a:srgbClr val="000000"/>
                          </a:solidFill>
                          <a:effectLst/>
                          <a:latin typeface="Century Gothic" panose="020B0502020202020204" pitchFamily="34" charset="0"/>
                          <a:ea typeface="+mn-ea"/>
                          <a:cs typeface="+mn-cs"/>
                        </a:rPr>
                        <a:t>34%</a:t>
                      </a:r>
                      <a:endParaRPr lang="es-CO" sz="1000" b="0" i="0" u="none" strike="noStrike" kern="1200" dirty="0">
                        <a:solidFill>
                          <a:srgbClr val="000000"/>
                        </a:solidFill>
                        <a:effectLst/>
                        <a:latin typeface="Century Gothic" panose="020B0502020202020204" pitchFamily="34" charset="0"/>
                        <a:ea typeface="+mn-ea"/>
                        <a:cs typeface="+mn-cs"/>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26%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alpha val="20000"/>
                      </a:srgbClr>
                    </a:solidFill>
                  </a:tcPr>
                </a:tc>
                <a:tc>
                  <a:txBody>
                    <a:bodyPr/>
                    <a:lstStyle/>
                    <a:p>
                      <a:pPr marL="0" algn="ctr" defTabSz="914400" rtl="0" eaLnBrk="1" fontAlgn="b" latinLnBrk="0" hangingPunct="1">
                        <a:buNone/>
                      </a:pPr>
                      <a:r>
                        <a:rPr lang="es-MX" sz="1000" b="0" i="0" u="none" strike="noStrike" kern="1200" dirty="0">
                          <a:solidFill>
                            <a:srgbClr val="000000"/>
                          </a:solidFill>
                          <a:effectLst/>
                          <a:latin typeface="Century Gothic" panose="020B0502020202020204" pitchFamily="34" charset="0"/>
                          <a:ea typeface="+mn-ea"/>
                          <a:cs typeface="+mn-cs"/>
                        </a:rPr>
                        <a:t>19%</a:t>
                      </a:r>
                      <a:endParaRPr lang="es-CO" sz="1000" b="0" i="0" u="none" strike="noStrike" kern="1200" dirty="0">
                        <a:solidFill>
                          <a:srgbClr val="000000"/>
                        </a:solidFill>
                        <a:effectLst/>
                        <a:latin typeface="Century Gothic" panose="020B0502020202020204" pitchFamily="34" charset="0"/>
                        <a:ea typeface="+mn-ea"/>
                        <a:cs typeface="+mn-cs"/>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20000"/>
                      </a:srgbClr>
                    </a:solidFill>
                  </a:tcPr>
                </a:tc>
                <a:tc>
                  <a:txBody>
                    <a:bodyPr/>
                    <a:lstStyle/>
                    <a:p>
                      <a:pPr algn="ctr" fontAlgn="b">
                        <a:buNone/>
                      </a:pPr>
                      <a:r>
                        <a:rPr lang="es-CO" sz="1000" b="0" i="0" u="none" strike="noStrike" kern="1200" dirty="0">
                          <a:solidFill>
                            <a:srgbClr val="000000"/>
                          </a:solidFill>
                          <a:effectLst/>
                          <a:latin typeface="Century Gothic" panose="020B0502020202020204" pitchFamily="34" charset="0"/>
                          <a:ea typeface="+mn-ea"/>
                          <a:cs typeface="+mn-cs"/>
                        </a:rPr>
                        <a:t>26%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20000"/>
                      </a:srgbClr>
                    </a:solidFill>
                  </a:tcPr>
                </a:tc>
                <a:tc>
                  <a:txBody>
                    <a:bodyPr/>
                    <a:lstStyle/>
                    <a:p>
                      <a:pPr algn="ctr" fontAlgn="b">
                        <a:buNone/>
                      </a:pPr>
                      <a:r>
                        <a:rPr lang="es-MX" sz="1000" b="0" i="0" u="none" strike="noStrike" dirty="0">
                          <a:solidFill>
                            <a:srgbClr val="000000"/>
                          </a:solidFill>
                          <a:effectLst/>
                          <a:latin typeface="Century Gothic" panose="020B0502020202020204" pitchFamily="34" charset="0"/>
                        </a:rPr>
                        <a:t>27%</a:t>
                      </a:r>
                      <a:endParaRPr lang="es-CO" sz="10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19%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alpha val="2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000" b="0" i="0" u="none" strike="noStrike" dirty="0">
                          <a:solidFill>
                            <a:srgbClr val="000000"/>
                          </a:solidFill>
                          <a:effectLst/>
                          <a:latin typeface="Century Gothic" panose="020B0502020202020204" pitchFamily="34" charset="0"/>
                        </a:rPr>
                        <a:t>22%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alpha val="20000"/>
                      </a:srgbClr>
                    </a:solidFill>
                  </a:tcPr>
                </a:tc>
                <a:extLst>
                  <a:ext uri="{0D108BD9-81ED-4DB2-BD59-A6C34878D82A}">
                    <a16:rowId xmlns:a16="http://schemas.microsoft.com/office/drawing/2014/main" val="2013224043"/>
                  </a:ext>
                </a:extLst>
              </a:tr>
              <a:tr h="206388">
                <a:tc>
                  <a:txBody>
                    <a:bodyPr/>
                    <a:lstStyle/>
                    <a:p>
                      <a:pPr algn="r" fontAlgn="ctr"/>
                      <a:r>
                        <a:rPr lang="es-MX" sz="1000" b="0" i="0" u="none" strike="noStrike" dirty="0">
                          <a:solidFill>
                            <a:srgbClr val="000000"/>
                          </a:solidFill>
                          <a:effectLst/>
                          <a:latin typeface="Century Gothic" panose="020B0502020202020204" pitchFamily="34" charset="0"/>
                        </a:rPr>
                        <a:t>Algunas veces</a:t>
                      </a:r>
                      <a:endParaRPr lang="es-CO" sz="1000" b="0" i="0" u="none" strike="noStrike" dirty="0">
                        <a:solidFill>
                          <a:srgbClr val="000000"/>
                        </a:solidFill>
                        <a:effectLst/>
                        <a:latin typeface="Century Gothic" panose="020B0502020202020204" pitchFamily="34" charset="0"/>
                      </a:endParaRPr>
                    </a:p>
                  </a:txBody>
                  <a:tcPr marL="6350" marR="6350" marT="41564" marB="41564" anchor="ctr">
                    <a:lnL>
                      <a:noFill/>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tcPr>
                </a:tc>
                <a:tc>
                  <a:txBody>
                    <a:bodyPr/>
                    <a:lstStyle/>
                    <a:p>
                      <a:pPr algn="ctr" fontAlgn="b">
                        <a:buNone/>
                      </a:pPr>
                      <a:r>
                        <a:rPr lang="es-MX" sz="1000" b="0" i="0" u="none" strike="noStrike" dirty="0">
                          <a:solidFill>
                            <a:srgbClr val="000000"/>
                          </a:solidFill>
                          <a:effectLst/>
                          <a:latin typeface="Century Gothic" panose="020B0502020202020204" pitchFamily="34" charset="0"/>
                        </a:rPr>
                        <a:t>37%</a:t>
                      </a:r>
                      <a:endParaRPr lang="es-CO" sz="10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alpha val="2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000" b="0" i="0" u="none" strike="noStrike" dirty="0">
                          <a:solidFill>
                            <a:srgbClr val="000000"/>
                          </a:solidFill>
                          <a:effectLst/>
                          <a:latin typeface="Century Gothic" panose="020B0502020202020204" pitchFamily="34" charset="0"/>
                        </a:rPr>
                        <a:t>34%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alpha val="20000"/>
                      </a:srgbClr>
                    </a:solidFill>
                  </a:tcPr>
                </a:tc>
                <a:tc>
                  <a:txBody>
                    <a:bodyPr/>
                    <a:lstStyle/>
                    <a:p>
                      <a:pPr marL="0" algn="ctr" defTabSz="914400" rtl="0" eaLnBrk="1" fontAlgn="b" latinLnBrk="0" hangingPunct="1">
                        <a:buNone/>
                      </a:pPr>
                      <a:r>
                        <a:rPr lang="es-MX" sz="1000" b="0" i="0" u="none" strike="noStrike" kern="1200" dirty="0">
                          <a:solidFill>
                            <a:srgbClr val="000000"/>
                          </a:solidFill>
                          <a:effectLst/>
                          <a:latin typeface="Century Gothic" panose="020B0502020202020204" pitchFamily="34" charset="0"/>
                          <a:ea typeface="+mn-ea"/>
                          <a:cs typeface="+mn-cs"/>
                        </a:rPr>
                        <a:t>36%</a:t>
                      </a:r>
                      <a:endParaRPr lang="es-CO" sz="1000" b="0" i="0" u="none" strike="noStrike" kern="1200" dirty="0">
                        <a:solidFill>
                          <a:srgbClr val="000000"/>
                        </a:solidFill>
                        <a:effectLst/>
                        <a:latin typeface="Century Gothic" panose="020B0502020202020204" pitchFamily="34" charset="0"/>
                        <a:ea typeface="+mn-ea"/>
                        <a:cs typeface="+mn-cs"/>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34%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alpha val="20000"/>
                      </a:srgbClr>
                    </a:solidFill>
                  </a:tcPr>
                </a:tc>
                <a:tc>
                  <a:txBody>
                    <a:bodyPr/>
                    <a:lstStyle/>
                    <a:p>
                      <a:pPr marL="0" algn="ctr" defTabSz="914400" rtl="0" eaLnBrk="1" fontAlgn="b" latinLnBrk="0" hangingPunct="1">
                        <a:buNone/>
                      </a:pPr>
                      <a:r>
                        <a:rPr lang="es-MX" sz="1000" b="0" i="0" u="none" strike="noStrike" kern="1200" dirty="0">
                          <a:solidFill>
                            <a:srgbClr val="000000"/>
                          </a:solidFill>
                          <a:effectLst/>
                          <a:latin typeface="Century Gothic" panose="020B0502020202020204" pitchFamily="34" charset="0"/>
                          <a:ea typeface="+mn-ea"/>
                          <a:cs typeface="+mn-cs"/>
                        </a:rPr>
                        <a:t>30%</a:t>
                      </a:r>
                      <a:endParaRPr lang="es-CO" sz="1000" b="0" i="0" u="none" strike="noStrike" kern="1200" dirty="0">
                        <a:solidFill>
                          <a:srgbClr val="000000"/>
                        </a:solidFill>
                        <a:effectLst/>
                        <a:latin typeface="Century Gothic" panose="020B0502020202020204" pitchFamily="34" charset="0"/>
                        <a:ea typeface="+mn-ea"/>
                        <a:cs typeface="+mn-cs"/>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20000"/>
                      </a:srgbClr>
                    </a:solidFill>
                  </a:tcPr>
                </a:tc>
                <a:tc>
                  <a:txBody>
                    <a:bodyPr/>
                    <a:lstStyle/>
                    <a:p>
                      <a:pPr algn="ctr" fontAlgn="b">
                        <a:buNone/>
                      </a:pPr>
                      <a:r>
                        <a:rPr lang="es-CO" sz="1000" b="0" i="0" u="none" strike="noStrike" kern="1200" dirty="0">
                          <a:solidFill>
                            <a:srgbClr val="000000"/>
                          </a:solidFill>
                          <a:effectLst/>
                          <a:latin typeface="Century Gothic" panose="020B0502020202020204" pitchFamily="34" charset="0"/>
                          <a:ea typeface="+mn-ea"/>
                          <a:cs typeface="+mn-cs"/>
                        </a:rPr>
                        <a:t>26%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20000"/>
                      </a:srgbClr>
                    </a:solidFill>
                  </a:tcPr>
                </a:tc>
                <a:tc>
                  <a:txBody>
                    <a:bodyPr/>
                    <a:lstStyle/>
                    <a:p>
                      <a:pPr algn="ctr" fontAlgn="b">
                        <a:buNone/>
                      </a:pPr>
                      <a:r>
                        <a:rPr lang="es-MX" sz="1000" b="0" i="0" u="none" strike="noStrike" dirty="0">
                          <a:solidFill>
                            <a:srgbClr val="000000"/>
                          </a:solidFill>
                          <a:effectLst/>
                          <a:latin typeface="Century Gothic" panose="020B0502020202020204" pitchFamily="34" charset="0"/>
                        </a:rPr>
                        <a:t>31%</a:t>
                      </a:r>
                      <a:endParaRPr lang="es-CO" sz="10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35%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39%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30%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alpha val="20000"/>
                      </a:srgbClr>
                    </a:solidFill>
                  </a:tcPr>
                </a:tc>
                <a:extLst>
                  <a:ext uri="{0D108BD9-81ED-4DB2-BD59-A6C34878D82A}">
                    <a16:rowId xmlns:a16="http://schemas.microsoft.com/office/drawing/2014/main" val="1516631582"/>
                  </a:ext>
                </a:extLst>
              </a:tr>
              <a:tr h="206388">
                <a:tc>
                  <a:txBody>
                    <a:bodyPr/>
                    <a:lstStyle/>
                    <a:p>
                      <a:pPr algn="r" fontAlgn="ctr"/>
                      <a:r>
                        <a:rPr lang="es-MX" sz="1000" b="0" i="0" u="none" strike="noStrike" dirty="0">
                          <a:solidFill>
                            <a:srgbClr val="000000"/>
                          </a:solidFill>
                          <a:effectLst/>
                          <a:latin typeface="Century Gothic" panose="020B0502020202020204" pitchFamily="34" charset="0"/>
                        </a:rPr>
                        <a:t>Rara vez lo pensé</a:t>
                      </a:r>
                      <a:endParaRPr lang="es-CO" sz="1000" b="0" i="0" u="none" strike="noStrike" dirty="0">
                        <a:solidFill>
                          <a:srgbClr val="000000"/>
                        </a:solidFill>
                        <a:effectLst/>
                        <a:latin typeface="Century Gothic" panose="020B0502020202020204" pitchFamily="34" charset="0"/>
                      </a:endParaRPr>
                    </a:p>
                  </a:txBody>
                  <a:tcPr marL="6350" marR="6350" marT="41564" marB="41564" anchor="ctr">
                    <a:lnL>
                      <a:noFill/>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tcPr>
                </a:tc>
                <a:tc>
                  <a:txBody>
                    <a:bodyPr/>
                    <a:lstStyle/>
                    <a:p>
                      <a:pPr algn="ctr" fontAlgn="b">
                        <a:buNone/>
                      </a:pPr>
                      <a:r>
                        <a:rPr lang="es-MX" sz="1000" b="0" i="0" u="none" strike="noStrike" dirty="0">
                          <a:solidFill>
                            <a:srgbClr val="000000"/>
                          </a:solidFill>
                          <a:effectLst/>
                          <a:latin typeface="Century Gothic" panose="020B0502020202020204" pitchFamily="34" charset="0"/>
                        </a:rPr>
                        <a:t>21%</a:t>
                      </a:r>
                      <a:endParaRPr lang="es-CO" sz="10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18%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alpha val="20000"/>
                      </a:srgbClr>
                    </a:solidFill>
                  </a:tcPr>
                </a:tc>
                <a:tc>
                  <a:txBody>
                    <a:bodyPr/>
                    <a:lstStyle/>
                    <a:p>
                      <a:pPr marL="0" algn="ctr" defTabSz="914400" rtl="0" eaLnBrk="1" fontAlgn="b" latinLnBrk="0" hangingPunct="1">
                        <a:buNone/>
                      </a:pPr>
                      <a:r>
                        <a:rPr lang="es-MX" sz="1000" b="0" i="0" u="none" strike="noStrike" kern="1200" dirty="0">
                          <a:solidFill>
                            <a:srgbClr val="000000"/>
                          </a:solidFill>
                          <a:effectLst/>
                          <a:latin typeface="Century Gothic" panose="020B0502020202020204" pitchFamily="34" charset="0"/>
                          <a:ea typeface="+mn-ea"/>
                          <a:cs typeface="+mn-cs"/>
                        </a:rPr>
                        <a:t>19%</a:t>
                      </a:r>
                      <a:endParaRPr lang="es-CO" sz="1000" b="0" i="0" u="none" strike="noStrike" kern="1200" dirty="0">
                        <a:solidFill>
                          <a:srgbClr val="000000"/>
                        </a:solidFill>
                        <a:effectLst/>
                        <a:latin typeface="Century Gothic" panose="020B0502020202020204" pitchFamily="34" charset="0"/>
                        <a:ea typeface="+mn-ea"/>
                        <a:cs typeface="+mn-cs"/>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15%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alpha val="20000"/>
                      </a:srgbClr>
                    </a:solidFill>
                  </a:tcPr>
                </a:tc>
                <a:tc>
                  <a:txBody>
                    <a:bodyPr/>
                    <a:lstStyle/>
                    <a:p>
                      <a:pPr marL="0" algn="ctr" defTabSz="914400" rtl="0" eaLnBrk="1" fontAlgn="b" latinLnBrk="0" hangingPunct="1">
                        <a:buNone/>
                      </a:pPr>
                      <a:r>
                        <a:rPr lang="es-MX" sz="1000" b="0" i="0" u="none" strike="noStrike" kern="1200" dirty="0">
                          <a:solidFill>
                            <a:srgbClr val="000000"/>
                          </a:solidFill>
                          <a:effectLst/>
                          <a:latin typeface="Century Gothic" panose="020B0502020202020204" pitchFamily="34" charset="0"/>
                          <a:ea typeface="+mn-ea"/>
                          <a:cs typeface="+mn-cs"/>
                        </a:rPr>
                        <a:t>26%</a:t>
                      </a:r>
                      <a:endParaRPr lang="es-CO" sz="1000" b="0" i="0" u="none" strike="noStrike" kern="1200" dirty="0">
                        <a:solidFill>
                          <a:srgbClr val="000000"/>
                        </a:solidFill>
                        <a:effectLst/>
                        <a:latin typeface="Century Gothic" panose="020B0502020202020204" pitchFamily="34" charset="0"/>
                        <a:ea typeface="+mn-ea"/>
                        <a:cs typeface="+mn-cs"/>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2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000" b="0" i="0" u="none" strike="noStrike" dirty="0">
                          <a:solidFill>
                            <a:srgbClr val="000000"/>
                          </a:solidFill>
                          <a:effectLst/>
                          <a:latin typeface="Century Gothic" panose="020B0502020202020204" pitchFamily="34" charset="0"/>
                        </a:rPr>
                        <a:t>32%</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20000"/>
                      </a:srgbClr>
                    </a:solidFill>
                  </a:tcPr>
                </a:tc>
                <a:tc>
                  <a:txBody>
                    <a:bodyPr/>
                    <a:lstStyle/>
                    <a:p>
                      <a:pPr algn="ctr" fontAlgn="b">
                        <a:buNone/>
                      </a:pPr>
                      <a:r>
                        <a:rPr lang="es-MX" sz="1000" b="0" i="0" u="none" strike="noStrike" dirty="0">
                          <a:solidFill>
                            <a:srgbClr val="000000"/>
                          </a:solidFill>
                          <a:effectLst/>
                          <a:latin typeface="Century Gothic" panose="020B0502020202020204" pitchFamily="34" charset="0"/>
                        </a:rPr>
                        <a:t>21%</a:t>
                      </a:r>
                      <a:endParaRPr lang="es-CO" sz="10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15%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22%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alpha val="20000"/>
                      </a:srgbClr>
                    </a:solidFill>
                  </a:tcPr>
                </a:tc>
                <a:extLst>
                  <a:ext uri="{0D108BD9-81ED-4DB2-BD59-A6C34878D82A}">
                    <a16:rowId xmlns:a16="http://schemas.microsoft.com/office/drawing/2014/main" val="1220463032"/>
                  </a:ext>
                </a:extLst>
              </a:tr>
              <a:tr h="206388">
                <a:tc>
                  <a:txBody>
                    <a:bodyPr/>
                    <a:lstStyle/>
                    <a:p>
                      <a:pPr algn="r" fontAlgn="ctr"/>
                      <a:r>
                        <a:rPr lang="es-MX" sz="1000" b="0" i="0" u="none" strike="noStrike" dirty="0">
                          <a:solidFill>
                            <a:srgbClr val="000000"/>
                          </a:solidFill>
                          <a:effectLst/>
                          <a:latin typeface="Century Gothic" panose="020B0502020202020204" pitchFamily="34" charset="0"/>
                        </a:rPr>
                        <a:t>Nunca lo pensé</a:t>
                      </a:r>
                      <a:endParaRPr lang="es-CO" sz="1000" b="0" i="0" u="none" strike="noStrike" dirty="0">
                        <a:solidFill>
                          <a:srgbClr val="000000"/>
                        </a:solidFill>
                        <a:effectLst/>
                        <a:latin typeface="Century Gothic" panose="020B0502020202020204" pitchFamily="34" charset="0"/>
                      </a:endParaRPr>
                    </a:p>
                  </a:txBody>
                  <a:tcPr marL="6350" marR="6350" marT="41564" marB="41564" anchor="ctr">
                    <a:lnL>
                      <a:noFill/>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tcPr>
                </a:tc>
                <a:tc>
                  <a:txBody>
                    <a:bodyPr/>
                    <a:lstStyle/>
                    <a:p>
                      <a:pPr algn="ctr" fontAlgn="b">
                        <a:buNone/>
                      </a:pPr>
                      <a:r>
                        <a:rPr lang="es-MX" sz="1000" b="0" i="0" u="none" strike="noStrike" dirty="0">
                          <a:solidFill>
                            <a:srgbClr val="000000"/>
                          </a:solidFill>
                          <a:effectLst/>
                          <a:latin typeface="Century Gothic" panose="020B0502020202020204" pitchFamily="34" charset="0"/>
                        </a:rPr>
                        <a:t>18%</a:t>
                      </a:r>
                      <a:endParaRPr lang="es-CO" sz="10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17%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alpha val="20000"/>
                      </a:srgbClr>
                    </a:solidFill>
                  </a:tcPr>
                </a:tc>
                <a:tc>
                  <a:txBody>
                    <a:bodyPr/>
                    <a:lstStyle/>
                    <a:p>
                      <a:pPr marL="0" algn="ctr" defTabSz="914400" rtl="0" eaLnBrk="1" fontAlgn="b" latinLnBrk="0" hangingPunct="1">
                        <a:buNone/>
                      </a:pPr>
                      <a:r>
                        <a:rPr lang="es-MX" sz="1000" b="0" i="0" u="none" strike="noStrike" kern="1200" dirty="0">
                          <a:solidFill>
                            <a:srgbClr val="000000"/>
                          </a:solidFill>
                          <a:effectLst/>
                          <a:latin typeface="Century Gothic" panose="020B0502020202020204" pitchFamily="34" charset="0"/>
                          <a:ea typeface="+mn-ea"/>
                          <a:cs typeface="+mn-cs"/>
                        </a:rPr>
                        <a:t>11%</a:t>
                      </a:r>
                      <a:endParaRPr lang="es-CO" sz="1000" b="0" i="0" u="none" strike="noStrike" kern="1200" dirty="0">
                        <a:solidFill>
                          <a:srgbClr val="000000"/>
                        </a:solidFill>
                        <a:effectLst/>
                        <a:latin typeface="Century Gothic" panose="020B0502020202020204" pitchFamily="34" charset="0"/>
                        <a:ea typeface="+mn-ea"/>
                        <a:cs typeface="+mn-cs"/>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25%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alpha val="20000"/>
                      </a:srgbClr>
                    </a:solidFill>
                  </a:tcPr>
                </a:tc>
                <a:tc>
                  <a:txBody>
                    <a:bodyPr/>
                    <a:lstStyle/>
                    <a:p>
                      <a:pPr marL="0" algn="ctr" defTabSz="914400" rtl="0" eaLnBrk="1" fontAlgn="b" latinLnBrk="0" hangingPunct="1">
                        <a:buNone/>
                      </a:pPr>
                      <a:r>
                        <a:rPr lang="es-MX" sz="1000" b="0" i="0" u="none" strike="noStrike" kern="1200" dirty="0">
                          <a:solidFill>
                            <a:srgbClr val="000000"/>
                          </a:solidFill>
                          <a:effectLst/>
                          <a:latin typeface="Century Gothic" panose="020B0502020202020204" pitchFamily="34" charset="0"/>
                          <a:ea typeface="+mn-ea"/>
                          <a:cs typeface="+mn-cs"/>
                        </a:rPr>
                        <a:t>25%</a:t>
                      </a:r>
                      <a:endParaRPr lang="es-CO" sz="1000" b="0" i="0" u="none" strike="noStrike" kern="1200" dirty="0">
                        <a:solidFill>
                          <a:srgbClr val="000000"/>
                        </a:solidFill>
                        <a:effectLst/>
                        <a:latin typeface="Century Gothic" panose="020B0502020202020204" pitchFamily="34" charset="0"/>
                        <a:ea typeface="+mn-ea"/>
                        <a:cs typeface="+mn-cs"/>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2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1000" b="0" i="0" u="none" strike="noStrike" dirty="0">
                          <a:solidFill>
                            <a:srgbClr val="000000"/>
                          </a:solidFill>
                          <a:effectLst/>
                          <a:latin typeface="Century Gothic" panose="020B0502020202020204" pitchFamily="34" charset="0"/>
                        </a:rPr>
                        <a:t>15%</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alpha val="20000"/>
                      </a:srgbClr>
                    </a:solidFill>
                  </a:tcPr>
                </a:tc>
                <a:tc>
                  <a:txBody>
                    <a:bodyPr/>
                    <a:lstStyle/>
                    <a:p>
                      <a:pPr algn="ctr" fontAlgn="b">
                        <a:buNone/>
                      </a:pPr>
                      <a:r>
                        <a:rPr lang="es-MX" sz="1000" b="0" i="0" u="none" strike="noStrike" dirty="0">
                          <a:solidFill>
                            <a:srgbClr val="000000"/>
                          </a:solidFill>
                          <a:effectLst/>
                          <a:latin typeface="Century Gothic" panose="020B0502020202020204" pitchFamily="34" charset="0"/>
                        </a:rPr>
                        <a:t>21%</a:t>
                      </a:r>
                      <a:endParaRPr lang="es-CO" sz="10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29%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alpha val="20000"/>
                      </a:srgbClr>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27%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alpha val="20000"/>
                      </a:srgbClr>
                    </a:solidFill>
                  </a:tcPr>
                </a:tc>
                <a:extLst>
                  <a:ext uri="{0D108BD9-81ED-4DB2-BD59-A6C34878D82A}">
                    <a16:rowId xmlns:a16="http://schemas.microsoft.com/office/drawing/2014/main" val="2242459936"/>
                  </a:ext>
                </a:extLst>
              </a:tr>
              <a:tr h="206388">
                <a:tc>
                  <a:txBody>
                    <a:bodyPr/>
                    <a:lstStyle/>
                    <a:p>
                      <a:pPr algn="r" fontAlgn="ctr"/>
                      <a:r>
                        <a:rPr lang="es-MX" sz="1000" b="0" i="0" u="none" strike="noStrike" dirty="0">
                          <a:solidFill>
                            <a:srgbClr val="000000"/>
                          </a:solidFill>
                          <a:effectLst/>
                          <a:latin typeface="Century Gothic" panose="020B0502020202020204" pitchFamily="34" charset="0"/>
                        </a:rPr>
                        <a:t>Base</a:t>
                      </a:r>
                      <a:endParaRPr lang="es-CO" sz="1000" b="0" i="0" u="none" strike="noStrike" dirty="0">
                        <a:solidFill>
                          <a:srgbClr val="000000"/>
                        </a:solidFill>
                        <a:effectLst/>
                        <a:latin typeface="Century Gothic" panose="020B0502020202020204" pitchFamily="34" charset="0"/>
                      </a:endParaRPr>
                    </a:p>
                  </a:txBody>
                  <a:tcPr marL="6350" marR="6350" marT="41564" marB="41564"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85000"/>
                        </a:schemeClr>
                      </a:solidFill>
                      <a:prstDash val="solid"/>
                      <a:round/>
                      <a:headEnd type="none" w="med" len="med"/>
                      <a:tailEnd type="none" w="med" len="med"/>
                    </a:lnB>
                  </a:tcPr>
                </a:tc>
                <a:tc>
                  <a:txBody>
                    <a:bodyPr/>
                    <a:lstStyle/>
                    <a:p>
                      <a:pPr algn="ctr" rtl="0" fontAlgn="b"/>
                      <a:r>
                        <a:rPr lang="es-MX" sz="900" b="0" i="0" u="none" strike="noStrike" dirty="0">
                          <a:solidFill>
                            <a:schemeClr val="tx1">
                              <a:lumMod val="75000"/>
                              <a:lumOff val="25000"/>
                            </a:schemeClr>
                          </a:solidFill>
                          <a:effectLst/>
                          <a:latin typeface="Century Gothic" panose="020B0502020202020204" pitchFamily="34" charset="0"/>
                        </a:rPr>
                        <a:t>153</a:t>
                      </a:r>
                      <a:endParaRPr lang="es-CO" sz="900" b="0" i="0" u="none" strike="noStrike" dirty="0">
                        <a:solidFill>
                          <a:schemeClr val="tx1">
                            <a:lumMod val="75000"/>
                            <a:lumOff val="2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900" b="0" i="0" u="none" strike="noStrike" dirty="0">
                          <a:solidFill>
                            <a:schemeClr val="tx1">
                              <a:lumMod val="75000"/>
                              <a:lumOff val="25000"/>
                            </a:schemeClr>
                          </a:solidFill>
                          <a:effectLst/>
                          <a:latin typeface="Century Gothic" panose="020B0502020202020204" pitchFamily="34" charset="0"/>
                        </a:rPr>
                        <a:t>197</a:t>
                      </a:r>
                      <a:endParaRPr lang="es-CO" sz="900" b="0" i="0" u="none" strike="noStrike" dirty="0">
                        <a:solidFill>
                          <a:schemeClr val="tx1">
                            <a:lumMod val="75000"/>
                            <a:lumOff val="2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900" b="0" i="0" u="none" strike="noStrike" dirty="0">
                          <a:solidFill>
                            <a:schemeClr val="tx1">
                              <a:lumMod val="75000"/>
                              <a:lumOff val="25000"/>
                            </a:schemeClr>
                          </a:solidFill>
                          <a:effectLst/>
                          <a:latin typeface="Century Gothic" panose="020B0502020202020204" pitchFamily="34" charset="0"/>
                        </a:rPr>
                        <a:t>153</a:t>
                      </a:r>
                      <a:endParaRPr lang="es-CO" sz="900" b="0" i="0" u="none" strike="noStrike" dirty="0">
                        <a:solidFill>
                          <a:schemeClr val="tx1">
                            <a:lumMod val="75000"/>
                            <a:lumOff val="2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900" b="0" i="0" u="none" strike="noStrike" dirty="0">
                          <a:solidFill>
                            <a:schemeClr val="tx1">
                              <a:lumMod val="75000"/>
                              <a:lumOff val="25000"/>
                            </a:schemeClr>
                          </a:solidFill>
                          <a:effectLst/>
                          <a:latin typeface="Century Gothic" panose="020B0502020202020204" pitchFamily="34" charset="0"/>
                        </a:rPr>
                        <a:t>197</a:t>
                      </a:r>
                      <a:endParaRPr lang="es-CO" sz="900" b="0" i="0" u="none" strike="noStrike" dirty="0">
                        <a:solidFill>
                          <a:schemeClr val="tx1">
                            <a:lumMod val="75000"/>
                            <a:lumOff val="2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900" b="0" i="0" u="none" strike="noStrike" dirty="0">
                          <a:solidFill>
                            <a:schemeClr val="tx1">
                              <a:lumMod val="75000"/>
                              <a:lumOff val="25000"/>
                            </a:schemeClr>
                          </a:solidFill>
                          <a:effectLst/>
                          <a:latin typeface="Century Gothic" panose="020B0502020202020204" pitchFamily="34" charset="0"/>
                        </a:rPr>
                        <a:t>153</a:t>
                      </a:r>
                      <a:endParaRPr lang="es-CO" sz="900" b="0" i="0" u="none" strike="noStrike" dirty="0">
                        <a:solidFill>
                          <a:schemeClr val="tx1">
                            <a:lumMod val="75000"/>
                            <a:lumOff val="2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900" b="0" i="0" u="none" strike="noStrike" dirty="0">
                          <a:solidFill>
                            <a:schemeClr val="tx1">
                              <a:lumMod val="75000"/>
                              <a:lumOff val="25000"/>
                            </a:schemeClr>
                          </a:solidFill>
                          <a:effectLst/>
                          <a:latin typeface="Century Gothic" panose="020B0502020202020204" pitchFamily="34" charset="0"/>
                        </a:rPr>
                        <a:t>197</a:t>
                      </a:r>
                      <a:endParaRPr lang="es-CO" sz="900" b="0" i="0" u="none" strike="noStrike" dirty="0">
                        <a:solidFill>
                          <a:schemeClr val="tx1">
                            <a:lumMod val="75000"/>
                            <a:lumOff val="2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900" b="0" i="0" u="none" strike="noStrike" dirty="0">
                          <a:solidFill>
                            <a:schemeClr val="tx1">
                              <a:lumMod val="75000"/>
                              <a:lumOff val="25000"/>
                            </a:schemeClr>
                          </a:solidFill>
                          <a:effectLst/>
                          <a:latin typeface="Century Gothic" panose="020B0502020202020204" pitchFamily="34" charset="0"/>
                        </a:rPr>
                        <a:t>153</a:t>
                      </a:r>
                      <a:endParaRPr lang="es-CO" sz="900" b="0" i="0" u="none" strike="noStrike" dirty="0">
                        <a:solidFill>
                          <a:schemeClr val="tx1">
                            <a:lumMod val="75000"/>
                            <a:lumOff val="2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900" b="0" i="0" u="none" strike="noStrike" dirty="0">
                          <a:solidFill>
                            <a:schemeClr val="tx1">
                              <a:lumMod val="75000"/>
                              <a:lumOff val="25000"/>
                            </a:schemeClr>
                          </a:solidFill>
                          <a:effectLst/>
                          <a:latin typeface="Century Gothic" panose="020B0502020202020204" pitchFamily="34" charset="0"/>
                        </a:rPr>
                        <a:t>197</a:t>
                      </a:r>
                      <a:endParaRPr lang="es-CO" sz="900" b="0" i="0" u="none" strike="noStrike" dirty="0">
                        <a:solidFill>
                          <a:schemeClr val="tx1">
                            <a:lumMod val="75000"/>
                            <a:lumOff val="2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900" b="0" i="0" u="none" strike="noStrike" dirty="0">
                          <a:solidFill>
                            <a:schemeClr val="tx1">
                              <a:lumMod val="75000"/>
                              <a:lumOff val="25000"/>
                            </a:schemeClr>
                          </a:solidFill>
                          <a:effectLst/>
                          <a:latin typeface="Century Gothic" panose="020B0502020202020204" pitchFamily="34" charset="0"/>
                        </a:rPr>
                        <a:t>153</a:t>
                      </a:r>
                      <a:endParaRPr lang="es-CO" sz="900" b="0" i="0" u="none" strike="noStrike" dirty="0">
                        <a:solidFill>
                          <a:schemeClr val="tx1">
                            <a:lumMod val="75000"/>
                            <a:lumOff val="2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900" b="0" i="0" u="none" strike="noStrike" dirty="0">
                          <a:solidFill>
                            <a:schemeClr val="tx1">
                              <a:lumMod val="75000"/>
                              <a:lumOff val="25000"/>
                            </a:schemeClr>
                          </a:solidFill>
                          <a:effectLst/>
                          <a:latin typeface="Century Gothic" panose="020B0502020202020204" pitchFamily="34" charset="0"/>
                        </a:rPr>
                        <a:t>197</a:t>
                      </a:r>
                      <a:endParaRPr lang="es-CO" sz="900" b="0" i="0" u="none" strike="noStrike" dirty="0">
                        <a:solidFill>
                          <a:schemeClr val="tx1">
                            <a:lumMod val="75000"/>
                            <a:lumOff val="2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8780930"/>
                  </a:ext>
                </a:extLst>
              </a:tr>
            </a:tbl>
          </a:graphicData>
        </a:graphic>
      </p:graphicFrame>
      <p:sp>
        <p:nvSpPr>
          <p:cNvPr id="11" name="CuadroTexto 10">
            <a:extLst>
              <a:ext uri="{FF2B5EF4-FFF2-40B4-BE49-F238E27FC236}">
                <a16:creationId xmlns:a16="http://schemas.microsoft.com/office/drawing/2014/main" id="{64DD7101-36AE-717F-C382-93BB95D97EB7}"/>
              </a:ext>
            </a:extLst>
          </p:cNvPr>
          <p:cNvSpPr txBox="1"/>
          <p:nvPr/>
        </p:nvSpPr>
        <p:spPr>
          <a:xfrm>
            <a:off x="364205" y="4001213"/>
            <a:ext cx="1114172" cy="246221"/>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Base total: 350</a:t>
            </a:r>
            <a:endParaRPr kumimoji="0" lang="es-CO"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sp>
        <p:nvSpPr>
          <p:cNvPr id="19" name="CuadroTexto 18">
            <a:extLst>
              <a:ext uri="{FF2B5EF4-FFF2-40B4-BE49-F238E27FC236}">
                <a16:creationId xmlns:a16="http://schemas.microsoft.com/office/drawing/2014/main" id="{F031E664-54E9-E734-FDBF-D05B8BC9A464}"/>
              </a:ext>
            </a:extLst>
          </p:cNvPr>
          <p:cNvSpPr txBox="1"/>
          <p:nvPr/>
        </p:nvSpPr>
        <p:spPr>
          <a:xfrm>
            <a:off x="1623984" y="2138002"/>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64% </a:t>
            </a:r>
          </a:p>
        </p:txBody>
      </p:sp>
      <p:sp>
        <p:nvSpPr>
          <p:cNvPr id="20" name="CuadroTexto 19">
            <a:extLst>
              <a:ext uri="{FF2B5EF4-FFF2-40B4-BE49-F238E27FC236}">
                <a16:creationId xmlns:a16="http://schemas.microsoft.com/office/drawing/2014/main" id="{654CDBAE-9737-1D52-08B8-19DB1804204E}"/>
              </a:ext>
            </a:extLst>
          </p:cNvPr>
          <p:cNvSpPr txBox="1"/>
          <p:nvPr/>
        </p:nvSpPr>
        <p:spPr>
          <a:xfrm>
            <a:off x="3730908" y="2138002"/>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63% </a:t>
            </a:r>
          </a:p>
        </p:txBody>
      </p:sp>
      <p:sp>
        <p:nvSpPr>
          <p:cNvPr id="21" name="CuadroTexto 20">
            <a:extLst>
              <a:ext uri="{FF2B5EF4-FFF2-40B4-BE49-F238E27FC236}">
                <a16:creationId xmlns:a16="http://schemas.microsoft.com/office/drawing/2014/main" id="{1CA627E7-E9F5-8A8F-3627-93253F12F841}"/>
              </a:ext>
            </a:extLst>
          </p:cNvPr>
          <p:cNvSpPr txBox="1"/>
          <p:nvPr/>
        </p:nvSpPr>
        <p:spPr>
          <a:xfrm>
            <a:off x="5933369" y="2138002"/>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52% </a:t>
            </a:r>
          </a:p>
        </p:txBody>
      </p:sp>
      <p:sp>
        <p:nvSpPr>
          <p:cNvPr id="23" name="CuadroTexto 22">
            <a:extLst>
              <a:ext uri="{FF2B5EF4-FFF2-40B4-BE49-F238E27FC236}">
                <a16:creationId xmlns:a16="http://schemas.microsoft.com/office/drawing/2014/main" id="{580C6BCE-E70B-1AF8-80EF-B2F773061C94}"/>
              </a:ext>
            </a:extLst>
          </p:cNvPr>
          <p:cNvSpPr txBox="1"/>
          <p:nvPr/>
        </p:nvSpPr>
        <p:spPr>
          <a:xfrm>
            <a:off x="8074617" y="2138002"/>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56% </a:t>
            </a:r>
          </a:p>
        </p:txBody>
      </p:sp>
      <p:sp>
        <p:nvSpPr>
          <p:cNvPr id="24" name="CuadroTexto 23">
            <a:extLst>
              <a:ext uri="{FF2B5EF4-FFF2-40B4-BE49-F238E27FC236}">
                <a16:creationId xmlns:a16="http://schemas.microsoft.com/office/drawing/2014/main" id="{AFC6BC92-BCDE-547B-94DE-0007CD339E28}"/>
              </a:ext>
            </a:extLst>
          </p:cNvPr>
          <p:cNvSpPr txBox="1"/>
          <p:nvPr/>
        </p:nvSpPr>
        <p:spPr>
          <a:xfrm>
            <a:off x="10236136" y="2138002"/>
            <a:ext cx="8947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a:ln>
                  <a:noFill/>
                </a:ln>
                <a:solidFill>
                  <a:srgbClr val="FFA100"/>
                </a:solidFill>
                <a:effectLst/>
                <a:uLnTx/>
                <a:uFillTx/>
                <a:latin typeface="Trebuchet MS" panose="020B0603020202020204" pitchFamily="34" charset="0"/>
                <a:ea typeface="+mn-ea"/>
                <a:cs typeface="+mn-cs"/>
              </a:rPr>
              <a:t>T2B: 53% </a:t>
            </a:r>
          </a:p>
        </p:txBody>
      </p:sp>
      <p:grpSp>
        <p:nvGrpSpPr>
          <p:cNvPr id="46" name="Grupo 45">
            <a:extLst>
              <a:ext uri="{FF2B5EF4-FFF2-40B4-BE49-F238E27FC236}">
                <a16:creationId xmlns:a16="http://schemas.microsoft.com/office/drawing/2014/main" id="{F8782B4C-C10F-6759-49BA-FEC510C82162}"/>
              </a:ext>
            </a:extLst>
          </p:cNvPr>
          <p:cNvGrpSpPr/>
          <p:nvPr/>
        </p:nvGrpSpPr>
        <p:grpSpPr>
          <a:xfrm>
            <a:off x="2196510" y="4148600"/>
            <a:ext cx="1138638" cy="230832"/>
            <a:chOff x="10924053" y="4684122"/>
            <a:chExt cx="941023" cy="253915"/>
          </a:xfrm>
        </p:grpSpPr>
        <p:sp>
          <p:nvSpPr>
            <p:cNvPr id="47" name="Rectángulo: esquinas redondeadas 46">
              <a:extLst>
                <a:ext uri="{FF2B5EF4-FFF2-40B4-BE49-F238E27FC236}">
                  <a16:creationId xmlns:a16="http://schemas.microsoft.com/office/drawing/2014/main" id="{C9708C94-8D4E-3A94-734F-D74F71C781DE}"/>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CuadroTexto 47">
              <a:extLst>
                <a:ext uri="{FF2B5EF4-FFF2-40B4-BE49-F238E27FC236}">
                  <a16:creationId xmlns:a16="http://schemas.microsoft.com/office/drawing/2014/main" id="{4A929471-6DAA-7B87-FE72-980D57B48F20}"/>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Estrato 2 (31%)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49" name="Conector recto de flecha 48">
              <a:extLst>
                <a:ext uri="{FF2B5EF4-FFF2-40B4-BE49-F238E27FC236}">
                  <a16:creationId xmlns:a16="http://schemas.microsoft.com/office/drawing/2014/main" id="{C8499CB0-9CCF-91FF-118E-8734FBF1AD40}"/>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50" name="Grupo 49">
            <a:extLst>
              <a:ext uri="{FF2B5EF4-FFF2-40B4-BE49-F238E27FC236}">
                <a16:creationId xmlns:a16="http://schemas.microsoft.com/office/drawing/2014/main" id="{909FBAB2-90BE-55B6-9A32-FE8F27B5EA20}"/>
              </a:ext>
            </a:extLst>
          </p:cNvPr>
          <p:cNvGrpSpPr/>
          <p:nvPr/>
        </p:nvGrpSpPr>
        <p:grpSpPr>
          <a:xfrm>
            <a:off x="9563478" y="3933795"/>
            <a:ext cx="933417" cy="230189"/>
            <a:chOff x="10924053" y="4684122"/>
            <a:chExt cx="763990" cy="229326"/>
          </a:xfrm>
        </p:grpSpPr>
        <p:sp>
          <p:nvSpPr>
            <p:cNvPr id="51" name="Rectángulo: esquinas redondeadas 50">
              <a:extLst>
                <a:ext uri="{FF2B5EF4-FFF2-40B4-BE49-F238E27FC236}">
                  <a16:creationId xmlns:a16="http://schemas.microsoft.com/office/drawing/2014/main" id="{181F0FC0-D6F5-F474-F28F-AB8FBA4BE31D}"/>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CuadroTexto 51">
              <a:extLst>
                <a:ext uri="{FF2B5EF4-FFF2-40B4-BE49-F238E27FC236}">
                  <a16:creationId xmlns:a16="http://schemas.microsoft.com/office/drawing/2014/main" id="{20A32D7A-2873-EAFD-92B5-4E8E1C931C6F}"/>
                </a:ext>
              </a:extLst>
            </p:cNvPr>
            <p:cNvSpPr txBox="1"/>
            <p:nvPr/>
          </p:nvSpPr>
          <p:spPr>
            <a:xfrm>
              <a:off x="10992274" y="4684122"/>
              <a:ext cx="695768" cy="229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ES"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(34%)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53" name="Conector recto de flecha 52">
              <a:extLst>
                <a:ext uri="{FF2B5EF4-FFF2-40B4-BE49-F238E27FC236}">
                  <a16:creationId xmlns:a16="http://schemas.microsoft.com/office/drawing/2014/main" id="{AC7F28F1-1426-EF93-6AC7-7008BB59364F}"/>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sp>
        <p:nvSpPr>
          <p:cNvPr id="58" name="CuadroTexto 57">
            <a:extLst>
              <a:ext uri="{FF2B5EF4-FFF2-40B4-BE49-F238E27FC236}">
                <a16:creationId xmlns:a16="http://schemas.microsoft.com/office/drawing/2014/main" id="{BA718D4B-8A40-EF4F-2339-07A9F2045BFF}"/>
              </a:ext>
            </a:extLst>
          </p:cNvPr>
          <p:cNvSpPr txBox="1"/>
          <p:nvPr/>
        </p:nvSpPr>
        <p:spPr>
          <a:xfrm>
            <a:off x="771984" y="2635203"/>
            <a:ext cx="811056" cy="800219"/>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r"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Promedio Top Two box: </a:t>
            </a:r>
            <a:r>
              <a:rPr kumimoji="0" lang="es-ES_tradnl" sz="1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58%</a:t>
            </a:r>
            <a:endParaRPr kumimoji="0" lang="es-CO" sz="10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grpSp>
        <p:nvGrpSpPr>
          <p:cNvPr id="59" name="Grupo 58">
            <a:extLst>
              <a:ext uri="{FF2B5EF4-FFF2-40B4-BE49-F238E27FC236}">
                <a16:creationId xmlns:a16="http://schemas.microsoft.com/office/drawing/2014/main" id="{DAF86976-0C7F-C391-02A1-EC44DA068EA9}"/>
              </a:ext>
            </a:extLst>
          </p:cNvPr>
          <p:cNvGrpSpPr/>
          <p:nvPr/>
        </p:nvGrpSpPr>
        <p:grpSpPr>
          <a:xfrm>
            <a:off x="9549342" y="4164979"/>
            <a:ext cx="1138638" cy="230832"/>
            <a:chOff x="10924053" y="4684122"/>
            <a:chExt cx="941023" cy="253915"/>
          </a:xfrm>
        </p:grpSpPr>
        <p:sp>
          <p:nvSpPr>
            <p:cNvPr id="60" name="Rectángulo: esquinas redondeadas 59">
              <a:extLst>
                <a:ext uri="{FF2B5EF4-FFF2-40B4-BE49-F238E27FC236}">
                  <a16:creationId xmlns:a16="http://schemas.microsoft.com/office/drawing/2014/main" id="{81EB43CE-41D4-4AAA-E657-D879A0B38F2C}"/>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CuadroTexto 60">
              <a:extLst>
                <a:ext uri="{FF2B5EF4-FFF2-40B4-BE49-F238E27FC236}">
                  <a16:creationId xmlns:a16="http://schemas.microsoft.com/office/drawing/2014/main" id="{61FBD083-0C61-4471-F031-E5BCD4C461B5}"/>
                </a:ext>
              </a:extLst>
            </p:cNvPr>
            <p:cNvSpPr txBox="1"/>
            <p:nvPr/>
          </p:nvSpPr>
          <p:spPr>
            <a:xfrm>
              <a:off x="11084484" y="4684122"/>
              <a:ext cx="78059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(16%)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62" name="Conector recto de flecha 61">
              <a:extLst>
                <a:ext uri="{FF2B5EF4-FFF2-40B4-BE49-F238E27FC236}">
                  <a16:creationId xmlns:a16="http://schemas.microsoft.com/office/drawing/2014/main" id="{EF517FF1-7BC1-BC94-43C7-199D3A18440D}"/>
                </a:ext>
              </a:extLst>
            </p:cNvPr>
            <p:cNvCxnSpPr>
              <a:cxnSpLocks/>
            </p:cNvCxnSpPr>
            <p:nvPr/>
          </p:nvCxnSpPr>
          <p:spPr>
            <a:xfrm rot="10800000" flipV="1">
              <a:off x="11048670"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63" name="Grupo 62">
            <a:extLst>
              <a:ext uri="{FF2B5EF4-FFF2-40B4-BE49-F238E27FC236}">
                <a16:creationId xmlns:a16="http://schemas.microsoft.com/office/drawing/2014/main" id="{CBD9CA88-0386-5FFF-E5BA-156A9974CCA3}"/>
              </a:ext>
            </a:extLst>
          </p:cNvPr>
          <p:cNvGrpSpPr/>
          <p:nvPr/>
        </p:nvGrpSpPr>
        <p:grpSpPr>
          <a:xfrm>
            <a:off x="11066054" y="3624469"/>
            <a:ext cx="887033" cy="230843"/>
            <a:chOff x="10924053" y="4684122"/>
            <a:chExt cx="733085" cy="253928"/>
          </a:xfrm>
        </p:grpSpPr>
        <p:sp>
          <p:nvSpPr>
            <p:cNvPr id="64" name="Rectángulo: esquinas redondeadas 63">
              <a:extLst>
                <a:ext uri="{FF2B5EF4-FFF2-40B4-BE49-F238E27FC236}">
                  <a16:creationId xmlns:a16="http://schemas.microsoft.com/office/drawing/2014/main" id="{DD462DBA-8DA3-BA6B-8598-E1C7F2548A85}"/>
                </a:ext>
              </a:extLst>
            </p:cNvPr>
            <p:cNvSpPr/>
            <p:nvPr/>
          </p:nvSpPr>
          <p:spPr>
            <a:xfrm>
              <a:off x="10924053" y="4707525"/>
              <a:ext cx="664864" cy="230525"/>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CuadroTexto 64">
              <a:extLst>
                <a:ext uri="{FF2B5EF4-FFF2-40B4-BE49-F238E27FC236}">
                  <a16:creationId xmlns:a16="http://schemas.microsoft.com/office/drawing/2014/main" id="{B2BC190B-4C31-271D-01C0-780132C34840}"/>
                </a:ext>
              </a:extLst>
            </p:cNvPr>
            <p:cNvSpPr txBox="1"/>
            <p:nvPr/>
          </p:nvSpPr>
          <p:spPr>
            <a:xfrm>
              <a:off x="10992274" y="4684122"/>
              <a:ext cx="66486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(11%)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66" name="Conector recto de flecha 65">
              <a:extLst>
                <a:ext uri="{FF2B5EF4-FFF2-40B4-BE49-F238E27FC236}">
                  <a16:creationId xmlns:a16="http://schemas.microsoft.com/office/drawing/2014/main" id="{AE739BB2-2D0B-0FEE-6A77-5F3A69DEC215}"/>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67" name="Grupo 66">
            <a:extLst>
              <a:ext uri="{FF2B5EF4-FFF2-40B4-BE49-F238E27FC236}">
                <a16:creationId xmlns:a16="http://schemas.microsoft.com/office/drawing/2014/main" id="{F9FE00A4-3578-A324-56C4-871CCA095C23}"/>
              </a:ext>
            </a:extLst>
          </p:cNvPr>
          <p:cNvGrpSpPr/>
          <p:nvPr/>
        </p:nvGrpSpPr>
        <p:grpSpPr>
          <a:xfrm>
            <a:off x="11057895" y="2900589"/>
            <a:ext cx="763990" cy="369332"/>
            <a:chOff x="10924053" y="4684122"/>
            <a:chExt cx="763990" cy="229326"/>
          </a:xfrm>
        </p:grpSpPr>
        <p:sp>
          <p:nvSpPr>
            <p:cNvPr id="68" name="Rectángulo: esquinas redondeadas 67">
              <a:extLst>
                <a:ext uri="{FF2B5EF4-FFF2-40B4-BE49-F238E27FC236}">
                  <a16:creationId xmlns:a16="http://schemas.microsoft.com/office/drawing/2014/main" id="{22EF5526-5D16-25EF-6731-BE77DE1C5E23}"/>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CuadroTexto 68">
              <a:extLst>
                <a:ext uri="{FF2B5EF4-FFF2-40B4-BE49-F238E27FC236}">
                  <a16:creationId xmlns:a16="http://schemas.microsoft.com/office/drawing/2014/main" id="{F2498D4B-95A7-76CE-7DDA-418158164030}"/>
                </a:ext>
              </a:extLst>
            </p:cNvPr>
            <p:cNvSpPr txBox="1"/>
            <p:nvPr/>
          </p:nvSpPr>
          <p:spPr>
            <a:xfrm>
              <a:off x="10992274" y="4684122"/>
              <a:ext cx="695768" cy="229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ES"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a:t>
              </a:r>
            </a:p>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(48%)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0" name="Conector recto de flecha 69">
              <a:extLst>
                <a:ext uri="{FF2B5EF4-FFF2-40B4-BE49-F238E27FC236}">
                  <a16:creationId xmlns:a16="http://schemas.microsoft.com/office/drawing/2014/main" id="{9758CD26-325C-94E5-62A9-030D4CEB4176}"/>
                </a:ext>
              </a:extLst>
            </p:cNvPr>
            <p:cNvCxnSpPr>
              <a:cxnSpLocks/>
            </p:cNvCxnSpPr>
            <p:nvPr/>
          </p:nvCxnSpPr>
          <p:spPr>
            <a:xfrm flipV="1">
              <a:off x="11087810" y="4752896"/>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71" name="Grupo 70">
            <a:extLst>
              <a:ext uri="{FF2B5EF4-FFF2-40B4-BE49-F238E27FC236}">
                <a16:creationId xmlns:a16="http://schemas.microsoft.com/office/drawing/2014/main" id="{4CDADC07-77D0-5AAD-98E9-B695241C0215}"/>
              </a:ext>
            </a:extLst>
          </p:cNvPr>
          <p:cNvGrpSpPr/>
          <p:nvPr/>
        </p:nvGrpSpPr>
        <p:grpSpPr>
          <a:xfrm>
            <a:off x="9609862" y="2492440"/>
            <a:ext cx="887033" cy="230843"/>
            <a:chOff x="10924053" y="4684122"/>
            <a:chExt cx="733085" cy="253928"/>
          </a:xfrm>
        </p:grpSpPr>
        <p:sp>
          <p:nvSpPr>
            <p:cNvPr id="72" name="Rectángulo: esquinas redondeadas 71">
              <a:extLst>
                <a:ext uri="{FF2B5EF4-FFF2-40B4-BE49-F238E27FC236}">
                  <a16:creationId xmlns:a16="http://schemas.microsoft.com/office/drawing/2014/main" id="{2FB02A14-4AA6-E76A-9B35-BCE302A7DC2F}"/>
                </a:ext>
              </a:extLst>
            </p:cNvPr>
            <p:cNvSpPr/>
            <p:nvPr/>
          </p:nvSpPr>
          <p:spPr>
            <a:xfrm>
              <a:off x="10924053" y="4707525"/>
              <a:ext cx="664864" cy="230525"/>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CuadroTexto 72">
              <a:extLst>
                <a:ext uri="{FF2B5EF4-FFF2-40B4-BE49-F238E27FC236}">
                  <a16:creationId xmlns:a16="http://schemas.microsoft.com/office/drawing/2014/main" id="{656CAB09-C544-C528-4CD5-995CA5D0BFED}"/>
                </a:ext>
              </a:extLst>
            </p:cNvPr>
            <p:cNvSpPr txBox="1"/>
            <p:nvPr/>
          </p:nvSpPr>
          <p:spPr>
            <a:xfrm>
              <a:off x="10992274" y="4684122"/>
              <a:ext cx="66486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(30%)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4" name="Conector recto de flecha 73">
              <a:extLst>
                <a:ext uri="{FF2B5EF4-FFF2-40B4-BE49-F238E27FC236}">
                  <a16:creationId xmlns:a16="http://schemas.microsoft.com/office/drawing/2014/main" id="{003E1B9E-1A16-946A-DBE2-B0941E138EC1}"/>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79" name="Grupo 78">
            <a:extLst>
              <a:ext uri="{FF2B5EF4-FFF2-40B4-BE49-F238E27FC236}">
                <a16:creationId xmlns:a16="http://schemas.microsoft.com/office/drawing/2014/main" id="{A9F9E588-F5DC-546C-B640-29A573AFD3EF}"/>
              </a:ext>
            </a:extLst>
          </p:cNvPr>
          <p:cNvGrpSpPr/>
          <p:nvPr/>
        </p:nvGrpSpPr>
        <p:grpSpPr>
          <a:xfrm>
            <a:off x="6668096" y="3606000"/>
            <a:ext cx="887033" cy="230843"/>
            <a:chOff x="10924053" y="4684122"/>
            <a:chExt cx="733085" cy="253928"/>
          </a:xfrm>
        </p:grpSpPr>
        <p:sp>
          <p:nvSpPr>
            <p:cNvPr id="80" name="Rectángulo: esquinas redondeadas 79">
              <a:extLst>
                <a:ext uri="{FF2B5EF4-FFF2-40B4-BE49-F238E27FC236}">
                  <a16:creationId xmlns:a16="http://schemas.microsoft.com/office/drawing/2014/main" id="{D56C6F7E-2066-8DB8-7FE1-D612F57D0ADA}"/>
                </a:ext>
              </a:extLst>
            </p:cNvPr>
            <p:cNvSpPr/>
            <p:nvPr/>
          </p:nvSpPr>
          <p:spPr>
            <a:xfrm>
              <a:off x="10924053" y="4707525"/>
              <a:ext cx="664864" cy="230525"/>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CuadroTexto 80">
              <a:extLst>
                <a:ext uri="{FF2B5EF4-FFF2-40B4-BE49-F238E27FC236}">
                  <a16:creationId xmlns:a16="http://schemas.microsoft.com/office/drawing/2014/main" id="{BC26260F-42F8-E9CE-71C4-4FB52AD4EE48}"/>
                </a:ext>
              </a:extLst>
            </p:cNvPr>
            <p:cNvSpPr txBox="1"/>
            <p:nvPr/>
          </p:nvSpPr>
          <p:spPr>
            <a:xfrm>
              <a:off x="10992274" y="4684122"/>
              <a:ext cx="66486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(18%)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82" name="Conector recto de flecha 81">
              <a:extLst>
                <a:ext uri="{FF2B5EF4-FFF2-40B4-BE49-F238E27FC236}">
                  <a16:creationId xmlns:a16="http://schemas.microsoft.com/office/drawing/2014/main" id="{AD225054-353D-F216-81AE-FC439D82D61C}"/>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83" name="Grupo 82">
            <a:extLst>
              <a:ext uri="{FF2B5EF4-FFF2-40B4-BE49-F238E27FC236}">
                <a16:creationId xmlns:a16="http://schemas.microsoft.com/office/drawing/2014/main" id="{7BF5D65E-5CCF-2EC4-5F04-F74917C8C964}"/>
              </a:ext>
            </a:extLst>
          </p:cNvPr>
          <p:cNvGrpSpPr/>
          <p:nvPr/>
        </p:nvGrpSpPr>
        <p:grpSpPr>
          <a:xfrm>
            <a:off x="6668096" y="3826416"/>
            <a:ext cx="887033" cy="230843"/>
            <a:chOff x="10924053" y="4684122"/>
            <a:chExt cx="733085" cy="253928"/>
          </a:xfrm>
        </p:grpSpPr>
        <p:sp>
          <p:nvSpPr>
            <p:cNvPr id="84" name="Rectángulo: esquinas redondeadas 83">
              <a:extLst>
                <a:ext uri="{FF2B5EF4-FFF2-40B4-BE49-F238E27FC236}">
                  <a16:creationId xmlns:a16="http://schemas.microsoft.com/office/drawing/2014/main" id="{61190407-5AE3-5E0E-4DDB-1FC677B7D5EF}"/>
                </a:ext>
              </a:extLst>
            </p:cNvPr>
            <p:cNvSpPr/>
            <p:nvPr/>
          </p:nvSpPr>
          <p:spPr>
            <a:xfrm>
              <a:off x="10924053" y="4707525"/>
              <a:ext cx="664864" cy="230525"/>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CuadroTexto 84">
              <a:extLst>
                <a:ext uri="{FF2B5EF4-FFF2-40B4-BE49-F238E27FC236}">
                  <a16:creationId xmlns:a16="http://schemas.microsoft.com/office/drawing/2014/main" id="{B57C6415-2A4E-33B6-F3BB-DAD9407376B1}"/>
                </a:ext>
              </a:extLst>
            </p:cNvPr>
            <p:cNvSpPr txBox="1"/>
            <p:nvPr/>
          </p:nvSpPr>
          <p:spPr>
            <a:xfrm>
              <a:off x="10992274" y="4684122"/>
              <a:ext cx="66486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(14%)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86" name="Conector recto de flecha 85">
              <a:extLst>
                <a:ext uri="{FF2B5EF4-FFF2-40B4-BE49-F238E27FC236}">
                  <a16:creationId xmlns:a16="http://schemas.microsoft.com/office/drawing/2014/main" id="{2D8EEA89-EB6A-E4C9-0C86-982E6C0ECE87}"/>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87" name="Grupo 86">
            <a:extLst>
              <a:ext uri="{FF2B5EF4-FFF2-40B4-BE49-F238E27FC236}">
                <a16:creationId xmlns:a16="http://schemas.microsoft.com/office/drawing/2014/main" id="{38C129AB-CBE3-BC2A-7379-67CF462D663B}"/>
              </a:ext>
            </a:extLst>
          </p:cNvPr>
          <p:cNvGrpSpPr/>
          <p:nvPr/>
        </p:nvGrpSpPr>
        <p:grpSpPr>
          <a:xfrm>
            <a:off x="5196608" y="2945089"/>
            <a:ext cx="950621" cy="250317"/>
            <a:chOff x="10924053" y="4684122"/>
            <a:chExt cx="763990" cy="206611"/>
          </a:xfrm>
        </p:grpSpPr>
        <p:sp>
          <p:nvSpPr>
            <p:cNvPr id="88" name="Rectángulo: esquinas redondeadas 87">
              <a:extLst>
                <a:ext uri="{FF2B5EF4-FFF2-40B4-BE49-F238E27FC236}">
                  <a16:creationId xmlns:a16="http://schemas.microsoft.com/office/drawing/2014/main" id="{57DDD5A9-54A4-028E-E2A5-FD902C92F7E9}"/>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CuadroTexto 88">
              <a:extLst>
                <a:ext uri="{FF2B5EF4-FFF2-40B4-BE49-F238E27FC236}">
                  <a16:creationId xmlns:a16="http://schemas.microsoft.com/office/drawing/2014/main" id="{31B4DD7D-9AD2-4F1C-DC6D-51361370AF90}"/>
                </a:ext>
              </a:extLst>
            </p:cNvPr>
            <p:cNvSpPr txBox="1"/>
            <p:nvPr/>
          </p:nvSpPr>
          <p:spPr>
            <a:xfrm>
              <a:off x="10992274" y="4684122"/>
              <a:ext cx="695768" cy="143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ES"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(39%)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0" name="Conector recto de flecha 89">
              <a:extLst>
                <a:ext uri="{FF2B5EF4-FFF2-40B4-BE49-F238E27FC236}">
                  <a16:creationId xmlns:a16="http://schemas.microsoft.com/office/drawing/2014/main" id="{DF55DFF7-7D52-71E3-9769-D3BCB325A254}"/>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1" name="Grupo 90">
            <a:extLst>
              <a:ext uri="{FF2B5EF4-FFF2-40B4-BE49-F238E27FC236}">
                <a16:creationId xmlns:a16="http://schemas.microsoft.com/office/drawing/2014/main" id="{7D999765-EC5E-BCF4-EA5B-336EFCDB3F84}"/>
              </a:ext>
            </a:extLst>
          </p:cNvPr>
          <p:cNvGrpSpPr/>
          <p:nvPr/>
        </p:nvGrpSpPr>
        <p:grpSpPr>
          <a:xfrm>
            <a:off x="5317346" y="3198048"/>
            <a:ext cx="887033" cy="230843"/>
            <a:chOff x="10924053" y="4684122"/>
            <a:chExt cx="733085" cy="253928"/>
          </a:xfrm>
        </p:grpSpPr>
        <p:sp>
          <p:nvSpPr>
            <p:cNvPr id="92" name="Rectángulo: esquinas redondeadas 91">
              <a:extLst>
                <a:ext uri="{FF2B5EF4-FFF2-40B4-BE49-F238E27FC236}">
                  <a16:creationId xmlns:a16="http://schemas.microsoft.com/office/drawing/2014/main" id="{A41F0A90-E917-4B45-798E-B896FC591972}"/>
                </a:ext>
              </a:extLst>
            </p:cNvPr>
            <p:cNvSpPr/>
            <p:nvPr/>
          </p:nvSpPr>
          <p:spPr>
            <a:xfrm>
              <a:off x="10924053" y="4707525"/>
              <a:ext cx="664864" cy="230525"/>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CuadroTexto 92">
              <a:extLst>
                <a:ext uri="{FF2B5EF4-FFF2-40B4-BE49-F238E27FC236}">
                  <a16:creationId xmlns:a16="http://schemas.microsoft.com/office/drawing/2014/main" id="{FE325218-ACC9-041B-64D6-99E47B2946FE}"/>
                </a:ext>
              </a:extLst>
            </p:cNvPr>
            <p:cNvSpPr txBox="1"/>
            <p:nvPr/>
          </p:nvSpPr>
          <p:spPr>
            <a:xfrm>
              <a:off x="10992274" y="4684122"/>
              <a:ext cx="66486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(37%)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4" name="Conector recto de flecha 93">
              <a:extLst>
                <a:ext uri="{FF2B5EF4-FFF2-40B4-BE49-F238E27FC236}">
                  <a16:creationId xmlns:a16="http://schemas.microsoft.com/office/drawing/2014/main" id="{78C50BCB-EA3D-6690-0941-7F2A38042F67}"/>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5" name="Grupo 94">
            <a:extLst>
              <a:ext uri="{FF2B5EF4-FFF2-40B4-BE49-F238E27FC236}">
                <a16:creationId xmlns:a16="http://schemas.microsoft.com/office/drawing/2014/main" id="{D7B0C3F1-2D70-C0BD-5070-8830C6FCD525}"/>
              </a:ext>
            </a:extLst>
          </p:cNvPr>
          <p:cNvGrpSpPr/>
          <p:nvPr/>
        </p:nvGrpSpPr>
        <p:grpSpPr>
          <a:xfrm>
            <a:off x="6727546" y="2500746"/>
            <a:ext cx="953745" cy="230843"/>
            <a:chOff x="10924053" y="4684122"/>
            <a:chExt cx="788219" cy="253928"/>
          </a:xfrm>
        </p:grpSpPr>
        <p:sp>
          <p:nvSpPr>
            <p:cNvPr id="96" name="Rectángulo: esquinas redondeadas 95">
              <a:extLst>
                <a:ext uri="{FF2B5EF4-FFF2-40B4-BE49-F238E27FC236}">
                  <a16:creationId xmlns:a16="http://schemas.microsoft.com/office/drawing/2014/main" id="{AFC92929-007B-915B-A76C-ED6C0608A8C1}"/>
                </a:ext>
              </a:extLst>
            </p:cNvPr>
            <p:cNvSpPr/>
            <p:nvPr/>
          </p:nvSpPr>
          <p:spPr>
            <a:xfrm>
              <a:off x="10924053" y="4707525"/>
              <a:ext cx="664864" cy="230525"/>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CuadroTexto 96">
              <a:extLst>
                <a:ext uri="{FF2B5EF4-FFF2-40B4-BE49-F238E27FC236}">
                  <a16:creationId xmlns:a16="http://schemas.microsoft.com/office/drawing/2014/main" id="{7663E34B-96A4-8C7A-D706-509DC3A15F11}"/>
                </a:ext>
              </a:extLst>
            </p:cNvPr>
            <p:cNvSpPr txBox="1"/>
            <p:nvPr/>
          </p:nvSpPr>
          <p:spPr>
            <a:xfrm>
              <a:off x="10992274" y="4684122"/>
              <a:ext cx="71999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(12%)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8" name="Conector recto de flecha 97">
              <a:extLst>
                <a:ext uri="{FF2B5EF4-FFF2-40B4-BE49-F238E27FC236}">
                  <a16:creationId xmlns:a16="http://schemas.microsoft.com/office/drawing/2014/main" id="{C0AA7957-DC3D-4BF2-857B-486F50C6CFF9}"/>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9" name="Grupo 98">
            <a:extLst>
              <a:ext uri="{FF2B5EF4-FFF2-40B4-BE49-F238E27FC236}">
                <a16:creationId xmlns:a16="http://schemas.microsoft.com/office/drawing/2014/main" id="{C2C05C35-3F3C-F7C6-8CCB-60AE9CCA6AA0}"/>
              </a:ext>
            </a:extLst>
          </p:cNvPr>
          <p:cNvGrpSpPr/>
          <p:nvPr/>
        </p:nvGrpSpPr>
        <p:grpSpPr>
          <a:xfrm>
            <a:off x="6740074" y="2679768"/>
            <a:ext cx="887033" cy="230843"/>
            <a:chOff x="10924053" y="4684122"/>
            <a:chExt cx="733085" cy="253928"/>
          </a:xfrm>
        </p:grpSpPr>
        <p:sp>
          <p:nvSpPr>
            <p:cNvPr id="100" name="Rectángulo: esquinas redondeadas 99">
              <a:extLst>
                <a:ext uri="{FF2B5EF4-FFF2-40B4-BE49-F238E27FC236}">
                  <a16:creationId xmlns:a16="http://schemas.microsoft.com/office/drawing/2014/main" id="{45539AD8-074F-7116-6108-F9D49EDE7EAC}"/>
                </a:ext>
              </a:extLst>
            </p:cNvPr>
            <p:cNvSpPr/>
            <p:nvPr/>
          </p:nvSpPr>
          <p:spPr>
            <a:xfrm>
              <a:off x="10924053" y="4707525"/>
              <a:ext cx="664864" cy="230525"/>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CuadroTexto 100">
              <a:extLst>
                <a:ext uri="{FF2B5EF4-FFF2-40B4-BE49-F238E27FC236}">
                  <a16:creationId xmlns:a16="http://schemas.microsoft.com/office/drawing/2014/main" id="{B3114038-82DC-6084-2AC3-967A9DEF2EC0}"/>
                </a:ext>
              </a:extLst>
            </p:cNvPr>
            <p:cNvSpPr txBox="1"/>
            <p:nvPr/>
          </p:nvSpPr>
          <p:spPr>
            <a:xfrm>
              <a:off x="10992274" y="4684122"/>
              <a:ext cx="66486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(15%)</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2" name="Conector recto de flecha 101">
              <a:extLst>
                <a:ext uri="{FF2B5EF4-FFF2-40B4-BE49-F238E27FC236}">
                  <a16:creationId xmlns:a16="http://schemas.microsoft.com/office/drawing/2014/main" id="{F8C9087E-8111-8BDC-B531-EFFFF676C96B}"/>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3" name="Grupo 102">
            <a:extLst>
              <a:ext uri="{FF2B5EF4-FFF2-40B4-BE49-F238E27FC236}">
                <a16:creationId xmlns:a16="http://schemas.microsoft.com/office/drawing/2014/main" id="{46F6C575-A1DC-C535-8BCD-D673943315FC}"/>
              </a:ext>
            </a:extLst>
          </p:cNvPr>
          <p:cNvGrpSpPr/>
          <p:nvPr/>
        </p:nvGrpSpPr>
        <p:grpSpPr>
          <a:xfrm>
            <a:off x="7514291" y="4136943"/>
            <a:ext cx="953745" cy="230843"/>
            <a:chOff x="10924053" y="4684122"/>
            <a:chExt cx="788219" cy="253928"/>
          </a:xfrm>
        </p:grpSpPr>
        <p:sp>
          <p:nvSpPr>
            <p:cNvPr id="104" name="Rectángulo: esquinas redondeadas 103">
              <a:extLst>
                <a:ext uri="{FF2B5EF4-FFF2-40B4-BE49-F238E27FC236}">
                  <a16:creationId xmlns:a16="http://schemas.microsoft.com/office/drawing/2014/main" id="{6C743CF7-8D6F-3003-A477-44DFEC5E5E12}"/>
                </a:ext>
              </a:extLst>
            </p:cNvPr>
            <p:cNvSpPr/>
            <p:nvPr/>
          </p:nvSpPr>
          <p:spPr>
            <a:xfrm>
              <a:off x="10924053" y="4707525"/>
              <a:ext cx="664864" cy="230525"/>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5" name="CuadroTexto 104">
              <a:extLst>
                <a:ext uri="{FF2B5EF4-FFF2-40B4-BE49-F238E27FC236}">
                  <a16:creationId xmlns:a16="http://schemas.microsoft.com/office/drawing/2014/main" id="{761B6B43-B021-B272-6804-0FAAB9EA14F1}"/>
                </a:ext>
              </a:extLst>
            </p:cNvPr>
            <p:cNvSpPr txBox="1"/>
            <p:nvPr/>
          </p:nvSpPr>
          <p:spPr>
            <a:xfrm>
              <a:off x="10992274" y="4684122"/>
              <a:ext cx="71999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(14%)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6" name="Conector recto de flecha 105">
              <a:extLst>
                <a:ext uri="{FF2B5EF4-FFF2-40B4-BE49-F238E27FC236}">
                  <a16:creationId xmlns:a16="http://schemas.microsoft.com/office/drawing/2014/main" id="{3508B5D0-CE51-7EA0-6DA2-7CBA8E137C2E}"/>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7" name="Grupo 106">
            <a:extLst>
              <a:ext uri="{FF2B5EF4-FFF2-40B4-BE49-F238E27FC236}">
                <a16:creationId xmlns:a16="http://schemas.microsoft.com/office/drawing/2014/main" id="{D18564CE-58C8-2386-1280-6ECFEEE39182}"/>
              </a:ext>
            </a:extLst>
          </p:cNvPr>
          <p:cNvGrpSpPr/>
          <p:nvPr/>
        </p:nvGrpSpPr>
        <p:grpSpPr>
          <a:xfrm>
            <a:off x="7523036" y="4290611"/>
            <a:ext cx="887033" cy="230843"/>
            <a:chOff x="10924053" y="4684122"/>
            <a:chExt cx="733085" cy="253928"/>
          </a:xfrm>
        </p:grpSpPr>
        <p:sp>
          <p:nvSpPr>
            <p:cNvPr id="108" name="Rectángulo: esquinas redondeadas 107">
              <a:extLst>
                <a:ext uri="{FF2B5EF4-FFF2-40B4-BE49-F238E27FC236}">
                  <a16:creationId xmlns:a16="http://schemas.microsoft.com/office/drawing/2014/main" id="{27C24D14-C793-82FE-092D-A01751F1A92C}"/>
                </a:ext>
              </a:extLst>
            </p:cNvPr>
            <p:cNvSpPr/>
            <p:nvPr/>
          </p:nvSpPr>
          <p:spPr>
            <a:xfrm>
              <a:off x="10924053" y="4707525"/>
              <a:ext cx="664864" cy="230525"/>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CuadroTexto 108">
              <a:extLst>
                <a:ext uri="{FF2B5EF4-FFF2-40B4-BE49-F238E27FC236}">
                  <a16:creationId xmlns:a16="http://schemas.microsoft.com/office/drawing/2014/main" id="{3A58EEF0-B2F5-F751-E8DC-C04C27888D9C}"/>
                </a:ext>
              </a:extLst>
            </p:cNvPr>
            <p:cNvSpPr txBox="1"/>
            <p:nvPr/>
          </p:nvSpPr>
          <p:spPr>
            <a:xfrm>
              <a:off x="10992274" y="4684122"/>
              <a:ext cx="66486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(12%)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0" name="Conector recto de flecha 109">
              <a:extLst>
                <a:ext uri="{FF2B5EF4-FFF2-40B4-BE49-F238E27FC236}">
                  <a16:creationId xmlns:a16="http://schemas.microsoft.com/office/drawing/2014/main" id="{B1C3C3EF-EE7B-7A7F-8437-2AF464BE8402}"/>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1" name="Grupo 110">
            <a:extLst>
              <a:ext uri="{FF2B5EF4-FFF2-40B4-BE49-F238E27FC236}">
                <a16:creationId xmlns:a16="http://schemas.microsoft.com/office/drawing/2014/main" id="{017CC4D4-85A6-7CDC-DE4C-79BF73324EC6}"/>
              </a:ext>
            </a:extLst>
          </p:cNvPr>
          <p:cNvGrpSpPr/>
          <p:nvPr/>
        </p:nvGrpSpPr>
        <p:grpSpPr>
          <a:xfrm>
            <a:off x="8729548" y="2980721"/>
            <a:ext cx="635655" cy="369332"/>
            <a:chOff x="10924053" y="4684122"/>
            <a:chExt cx="635655" cy="229326"/>
          </a:xfrm>
        </p:grpSpPr>
        <p:sp>
          <p:nvSpPr>
            <p:cNvPr id="112" name="Rectángulo: esquinas redondeadas 111">
              <a:extLst>
                <a:ext uri="{FF2B5EF4-FFF2-40B4-BE49-F238E27FC236}">
                  <a16:creationId xmlns:a16="http://schemas.microsoft.com/office/drawing/2014/main" id="{C0AB6BF7-CDED-AF33-3CF9-E178B67D542B}"/>
                </a:ext>
              </a:extLst>
            </p:cNvPr>
            <p:cNvSpPr/>
            <p:nvPr/>
          </p:nvSpPr>
          <p:spPr>
            <a:xfrm>
              <a:off x="10924053" y="4707525"/>
              <a:ext cx="635655" cy="20592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CuadroTexto 112">
              <a:extLst>
                <a:ext uri="{FF2B5EF4-FFF2-40B4-BE49-F238E27FC236}">
                  <a16:creationId xmlns:a16="http://schemas.microsoft.com/office/drawing/2014/main" id="{D308B44D-37C1-AAB3-0560-476ECBB8A8CD}"/>
                </a:ext>
              </a:extLst>
            </p:cNvPr>
            <p:cNvSpPr txBox="1"/>
            <p:nvPr/>
          </p:nvSpPr>
          <p:spPr>
            <a:xfrm>
              <a:off x="10992274" y="4684122"/>
              <a:ext cx="567434" cy="229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ES"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a:t>
              </a:r>
            </a:p>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(52%)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4" name="Conector recto de flecha 113">
              <a:extLst>
                <a:ext uri="{FF2B5EF4-FFF2-40B4-BE49-F238E27FC236}">
                  <a16:creationId xmlns:a16="http://schemas.microsoft.com/office/drawing/2014/main" id="{5B5A7B1F-DAA3-8490-A883-543F60F1EFE3}"/>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5" name="Grupo 114">
            <a:extLst>
              <a:ext uri="{FF2B5EF4-FFF2-40B4-BE49-F238E27FC236}">
                <a16:creationId xmlns:a16="http://schemas.microsoft.com/office/drawing/2014/main" id="{63DA4340-DCCF-71F5-5F27-8F6E1B688DC1}"/>
              </a:ext>
            </a:extLst>
          </p:cNvPr>
          <p:cNvGrpSpPr/>
          <p:nvPr/>
        </p:nvGrpSpPr>
        <p:grpSpPr>
          <a:xfrm>
            <a:off x="7810252" y="2453497"/>
            <a:ext cx="571621" cy="369332"/>
            <a:chOff x="11177509" y="4684122"/>
            <a:chExt cx="571621" cy="229326"/>
          </a:xfrm>
        </p:grpSpPr>
        <p:sp>
          <p:nvSpPr>
            <p:cNvPr id="116" name="Rectángulo: esquinas redondeadas 115">
              <a:extLst>
                <a:ext uri="{FF2B5EF4-FFF2-40B4-BE49-F238E27FC236}">
                  <a16:creationId xmlns:a16="http://schemas.microsoft.com/office/drawing/2014/main" id="{B7F27661-5EF0-CAE5-B49F-595B5A09D3D6}"/>
                </a:ext>
              </a:extLst>
            </p:cNvPr>
            <p:cNvSpPr/>
            <p:nvPr/>
          </p:nvSpPr>
          <p:spPr>
            <a:xfrm>
              <a:off x="11177509" y="4707525"/>
              <a:ext cx="510533" cy="165302"/>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7" name="CuadroTexto 116">
              <a:extLst>
                <a:ext uri="{FF2B5EF4-FFF2-40B4-BE49-F238E27FC236}">
                  <a16:creationId xmlns:a16="http://schemas.microsoft.com/office/drawing/2014/main" id="{7C179730-9F5D-94B7-9014-1233A8CD19FE}"/>
                </a:ext>
              </a:extLst>
            </p:cNvPr>
            <p:cNvSpPr txBox="1"/>
            <p:nvPr/>
          </p:nvSpPr>
          <p:spPr>
            <a:xfrm>
              <a:off x="11238597" y="4684122"/>
              <a:ext cx="510533" cy="229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ES"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a:t>
              </a:r>
            </a:p>
            <a:p>
              <a:pPr marL="0" marR="0" lvl="0" indent="0" algn="ctr"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(31%)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8" name="Conector recto de flecha 117">
              <a:extLst>
                <a:ext uri="{FF2B5EF4-FFF2-40B4-BE49-F238E27FC236}">
                  <a16:creationId xmlns:a16="http://schemas.microsoft.com/office/drawing/2014/main" id="{65AAAAC2-523F-BF58-3CAE-25030EB2EC4B}"/>
                </a:ext>
              </a:extLst>
            </p:cNvPr>
            <p:cNvCxnSpPr>
              <a:cxnSpLocks/>
            </p:cNvCxnSpPr>
            <p:nvPr/>
          </p:nvCxnSpPr>
          <p:spPr>
            <a:xfrm flipV="1">
              <a:off x="11278880" y="4752896"/>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sp>
        <p:nvSpPr>
          <p:cNvPr id="125" name="CuadroTexto 124"/>
          <p:cNvSpPr txBox="1"/>
          <p:nvPr/>
        </p:nvSpPr>
        <p:spPr>
          <a:xfrm>
            <a:off x="647136" y="663709"/>
            <a:ext cx="10930674"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Los productos dermatológicos resultan ser los más novedosos, principalmente en los no usuarios de la marca La Santé; lo que podría representar una oportunidad de generar un atractivo en ellos que los impulse a incrementar su consumo y mejorar la percepción que tienen de la marca.</a:t>
            </a:r>
          </a:p>
        </p:txBody>
      </p:sp>
      <p:graphicFrame>
        <p:nvGraphicFramePr>
          <p:cNvPr id="5" name="Tabla 4">
            <a:extLst>
              <a:ext uri="{FF2B5EF4-FFF2-40B4-BE49-F238E27FC236}">
                <a16:creationId xmlns:a16="http://schemas.microsoft.com/office/drawing/2014/main" id="{042B3707-47F5-CB42-BD73-14740C080AC2}"/>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12" name="Triángulo isósceles 11">
            <a:extLst>
              <a:ext uri="{FF2B5EF4-FFF2-40B4-BE49-F238E27FC236}">
                <a16:creationId xmlns:a16="http://schemas.microsoft.com/office/drawing/2014/main" id="{E5C9027F-B9A5-4580-59B9-250BD1B63C76}"/>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riángulo isósceles 12">
            <a:extLst>
              <a:ext uri="{FF2B5EF4-FFF2-40B4-BE49-F238E27FC236}">
                <a16:creationId xmlns:a16="http://schemas.microsoft.com/office/drawing/2014/main" id="{3A958A77-1C59-751A-C03B-27214164D11C}"/>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034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58844-8539-15F0-E652-A8F316CB617A}"/>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FE6F215-0119-8AC2-5890-0D4C7C80E2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9A2D6592-15F5-03AB-83B8-6815C673EDF9}"/>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Nivel de confianza esperada </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4" name="CuadroTexto 3">
            <a:extLst>
              <a:ext uri="{FF2B5EF4-FFF2-40B4-BE49-F238E27FC236}">
                <a16:creationId xmlns:a16="http://schemas.microsoft.com/office/drawing/2014/main" id="{83E54C9E-A546-2F6E-918D-97B80BCD6206}"/>
              </a:ext>
            </a:extLst>
          </p:cNvPr>
          <p:cNvSpPr txBox="1"/>
          <p:nvPr/>
        </p:nvSpPr>
        <p:spPr>
          <a:xfrm>
            <a:off x="-1" y="6623659"/>
            <a:ext cx="960112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28.</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hasta 10 en donde 1 es "Nunca confiaría" y 10 "Confiaría totalmente", ¿Qué tanto confiaría o no en la marca La </a:t>
            </a:r>
            <a:r>
              <a:rPr kumimoji="0" lang="es-CO"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en una línea de_______? </a:t>
            </a:r>
          </a:p>
        </p:txBody>
      </p:sp>
      <p:sp>
        <p:nvSpPr>
          <p:cNvPr id="10" name="Rectángulo: esquinas redondeadas 9">
            <a:extLst>
              <a:ext uri="{FF2B5EF4-FFF2-40B4-BE49-F238E27FC236}">
                <a16:creationId xmlns:a16="http://schemas.microsoft.com/office/drawing/2014/main" id="{28504393-E3A5-CBB9-40EA-890283290018}"/>
              </a:ext>
            </a:extLst>
          </p:cNvPr>
          <p:cNvSpPr/>
          <p:nvPr/>
        </p:nvSpPr>
        <p:spPr>
          <a:xfrm>
            <a:off x="647136" y="1788202"/>
            <a:ext cx="11152941" cy="212033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ángulo: esquinas redondeadas 10">
            <a:extLst>
              <a:ext uri="{FF2B5EF4-FFF2-40B4-BE49-F238E27FC236}">
                <a16:creationId xmlns:a16="http://schemas.microsoft.com/office/drawing/2014/main" id="{016D3E86-F96B-A7ED-CE53-594676DCF267}"/>
              </a:ext>
            </a:extLst>
          </p:cNvPr>
          <p:cNvSpPr/>
          <p:nvPr/>
        </p:nvSpPr>
        <p:spPr>
          <a:xfrm>
            <a:off x="3176666" y="1863152"/>
            <a:ext cx="6305393" cy="2764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Gráfico 11">
            <a:extLst>
              <a:ext uri="{FF2B5EF4-FFF2-40B4-BE49-F238E27FC236}">
                <a16:creationId xmlns:a16="http://schemas.microsoft.com/office/drawing/2014/main" id="{AF4F077B-08F9-C5CE-54E9-0B261693F90C}"/>
              </a:ext>
            </a:extLst>
          </p:cNvPr>
          <p:cNvGraphicFramePr/>
          <p:nvPr/>
        </p:nvGraphicFramePr>
        <p:xfrm>
          <a:off x="1923550" y="1667654"/>
          <a:ext cx="8472744" cy="4947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Gráfico 12">
            <a:extLst>
              <a:ext uri="{FF2B5EF4-FFF2-40B4-BE49-F238E27FC236}">
                <a16:creationId xmlns:a16="http://schemas.microsoft.com/office/drawing/2014/main" id="{8B4E11F0-3D6B-059C-BDD3-51B2AD7B6590}"/>
              </a:ext>
            </a:extLst>
          </p:cNvPr>
          <p:cNvGraphicFramePr/>
          <p:nvPr/>
        </p:nvGraphicFramePr>
        <p:xfrm>
          <a:off x="1883197" y="2436671"/>
          <a:ext cx="9776292" cy="12718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Tabla 13">
            <a:extLst>
              <a:ext uri="{FF2B5EF4-FFF2-40B4-BE49-F238E27FC236}">
                <a16:creationId xmlns:a16="http://schemas.microsoft.com/office/drawing/2014/main" id="{AAFAC319-4137-79F9-A5CE-877287B82F88}"/>
              </a:ext>
            </a:extLst>
          </p:cNvPr>
          <p:cNvGraphicFramePr>
            <a:graphicFrameLocks noGrp="1"/>
          </p:cNvGraphicFramePr>
          <p:nvPr/>
        </p:nvGraphicFramePr>
        <p:xfrm>
          <a:off x="760721" y="4091811"/>
          <a:ext cx="10703790" cy="1883310"/>
        </p:xfrm>
        <a:graphic>
          <a:graphicData uri="http://schemas.openxmlformats.org/drawingml/2006/table">
            <a:tbl>
              <a:tblPr/>
              <a:tblGrid>
                <a:gridCol w="1188855">
                  <a:extLst>
                    <a:ext uri="{9D8B030D-6E8A-4147-A177-3AD203B41FA5}">
                      <a16:colId xmlns:a16="http://schemas.microsoft.com/office/drawing/2014/main" val="3853712330"/>
                    </a:ext>
                  </a:extLst>
                </a:gridCol>
                <a:gridCol w="1013056">
                  <a:extLst>
                    <a:ext uri="{9D8B030D-6E8A-4147-A177-3AD203B41FA5}">
                      <a16:colId xmlns:a16="http://schemas.microsoft.com/office/drawing/2014/main" val="1187498140"/>
                    </a:ext>
                  </a:extLst>
                </a:gridCol>
                <a:gridCol w="962393">
                  <a:extLst>
                    <a:ext uri="{9D8B030D-6E8A-4147-A177-3AD203B41FA5}">
                      <a16:colId xmlns:a16="http://schemas.microsoft.com/office/drawing/2014/main" val="1864932657"/>
                    </a:ext>
                  </a:extLst>
                </a:gridCol>
                <a:gridCol w="907249">
                  <a:extLst>
                    <a:ext uri="{9D8B030D-6E8A-4147-A177-3AD203B41FA5}">
                      <a16:colId xmlns:a16="http://schemas.microsoft.com/office/drawing/2014/main" val="3741109247"/>
                    </a:ext>
                  </a:extLst>
                </a:gridCol>
                <a:gridCol w="949428">
                  <a:extLst>
                    <a:ext uri="{9D8B030D-6E8A-4147-A177-3AD203B41FA5}">
                      <a16:colId xmlns:a16="http://schemas.microsoft.com/office/drawing/2014/main" val="963558642"/>
                    </a:ext>
                  </a:extLst>
                </a:gridCol>
                <a:gridCol w="949428">
                  <a:extLst>
                    <a:ext uri="{9D8B030D-6E8A-4147-A177-3AD203B41FA5}">
                      <a16:colId xmlns:a16="http://schemas.microsoft.com/office/drawing/2014/main" val="1997234050"/>
                    </a:ext>
                  </a:extLst>
                </a:gridCol>
                <a:gridCol w="978641">
                  <a:extLst>
                    <a:ext uri="{9D8B030D-6E8A-4147-A177-3AD203B41FA5}">
                      <a16:colId xmlns:a16="http://schemas.microsoft.com/office/drawing/2014/main" val="3290816125"/>
                    </a:ext>
                  </a:extLst>
                </a:gridCol>
                <a:gridCol w="978641">
                  <a:extLst>
                    <a:ext uri="{9D8B030D-6E8A-4147-A177-3AD203B41FA5}">
                      <a16:colId xmlns:a16="http://schemas.microsoft.com/office/drawing/2014/main" val="724168884"/>
                    </a:ext>
                  </a:extLst>
                </a:gridCol>
                <a:gridCol w="912794">
                  <a:extLst>
                    <a:ext uri="{9D8B030D-6E8A-4147-A177-3AD203B41FA5}">
                      <a16:colId xmlns:a16="http://schemas.microsoft.com/office/drawing/2014/main" val="1972138871"/>
                    </a:ext>
                  </a:extLst>
                </a:gridCol>
                <a:gridCol w="957532">
                  <a:extLst>
                    <a:ext uri="{9D8B030D-6E8A-4147-A177-3AD203B41FA5}">
                      <a16:colId xmlns:a16="http://schemas.microsoft.com/office/drawing/2014/main" val="2849216834"/>
                    </a:ext>
                  </a:extLst>
                </a:gridCol>
                <a:gridCol w="905773">
                  <a:extLst>
                    <a:ext uri="{9D8B030D-6E8A-4147-A177-3AD203B41FA5}">
                      <a16:colId xmlns:a16="http://schemas.microsoft.com/office/drawing/2014/main" val="2782394866"/>
                    </a:ext>
                  </a:extLst>
                </a:gridCol>
              </a:tblGrid>
              <a:tr h="289689">
                <a:tc rowSpan="2">
                  <a:txBody>
                    <a:bodyPr/>
                    <a:lstStyle/>
                    <a:p>
                      <a:pPr algn="l" fontAlgn="ctr"/>
                      <a:r>
                        <a:rPr lang="es-CO" sz="1050" b="0" i="0" u="none" strike="noStrike" dirty="0">
                          <a:solidFill>
                            <a:srgbClr val="000000"/>
                          </a:solidFill>
                          <a:effectLst/>
                          <a:latin typeface="Arial" panose="020B0604020202020204" pitchFamily="34" charset="0"/>
                        </a:rPr>
                        <a:t> </a:t>
                      </a:r>
                    </a:p>
                  </a:txBody>
                  <a:tcPr marL="6350" marR="6350" marT="41564" marB="41564"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85000"/>
                        </a:schemeClr>
                      </a:solidFill>
                      <a:prstDash val="solid"/>
                      <a:round/>
                      <a:headEnd type="none" w="med" len="med"/>
                      <a:tailEnd type="none" w="med" len="med"/>
                    </a:lnB>
                  </a:tcPr>
                </a:tc>
                <a:tc gridSpan="2">
                  <a:txBody>
                    <a:bodyPr/>
                    <a:lstStyle/>
                    <a:p>
                      <a:pPr algn="ctr" rtl="0" fontAlgn="b"/>
                      <a:r>
                        <a:rPr lang="es-CO" sz="1000" b="1" i="0" u="none" strike="noStrike" dirty="0">
                          <a:solidFill>
                            <a:srgbClr val="FFFFFF"/>
                          </a:solidFill>
                          <a:effectLst/>
                          <a:latin typeface="Century Gothic" panose="020B0502020202020204" pitchFamily="34" charset="0"/>
                        </a:rPr>
                        <a:t>Productos funcionales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Productos pediátricos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Medicamentos dermatológicos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 con ingredientes naturales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hMerge="1">
                  <a:txBody>
                    <a:bodyPr/>
                    <a:lstStyle/>
                    <a:p>
                      <a:endParaRPr lang="es-CO" dirty="0"/>
                    </a:p>
                  </a:txBody>
                  <a:tcPr/>
                </a:tc>
                <a:extLst>
                  <a:ext uri="{0D108BD9-81ED-4DB2-BD59-A6C34878D82A}">
                    <a16:rowId xmlns:a16="http://schemas.microsoft.com/office/drawing/2014/main" val="432255107"/>
                  </a:ext>
                </a:extLst>
              </a:tr>
              <a:tr h="358465">
                <a:tc vMerge="1">
                  <a:txBody>
                    <a:bodyPr/>
                    <a:lstStyle/>
                    <a:p>
                      <a:endParaRPr lang="es-CO"/>
                    </a:p>
                  </a:txBody>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932747087"/>
                  </a:ext>
                </a:extLst>
              </a:tr>
              <a:tr h="242781">
                <a:tc>
                  <a:txBody>
                    <a:bodyPr/>
                    <a:lstStyle/>
                    <a:p>
                      <a:pPr algn="r" rtl="0" fontAlgn="b"/>
                      <a:r>
                        <a:rPr lang="es-CO" sz="1050" b="0" i="0" u="none" strike="noStrike" dirty="0">
                          <a:solidFill>
                            <a:srgbClr val="000000"/>
                          </a:solidFill>
                          <a:effectLst/>
                          <a:latin typeface="Century Gothic" panose="020B0502020202020204" pitchFamily="34" charset="0"/>
                        </a:rPr>
                        <a:t>Promedio</a:t>
                      </a:r>
                    </a:p>
                  </a:txBody>
                  <a:tcPr marL="6350" marR="6350" marT="577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s-MX" sz="1050" b="0" i="0" u="none" strike="noStrike" kern="1200" dirty="0">
                          <a:solidFill>
                            <a:schemeClr val="tx1">
                              <a:lumMod val="65000"/>
                              <a:lumOff val="35000"/>
                            </a:schemeClr>
                          </a:solidFill>
                          <a:effectLst/>
                          <a:latin typeface="Calibri" panose="020F0502020204030204" pitchFamily="34" charset="0"/>
                          <a:ea typeface="+mn-ea"/>
                          <a:cs typeface="+mn-cs"/>
                        </a:rPr>
                        <a:t>8,2</a:t>
                      </a:r>
                      <a:endParaRPr lang="es-CO" sz="105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r>
                        <a:rPr lang="es-MX" sz="1050" b="0" i="0" u="none" strike="noStrike" kern="1200" dirty="0">
                          <a:solidFill>
                            <a:schemeClr val="tx1">
                              <a:lumMod val="65000"/>
                              <a:lumOff val="35000"/>
                            </a:schemeClr>
                          </a:solidFill>
                          <a:effectLst/>
                          <a:latin typeface="Calibri" panose="020F0502020204030204" pitchFamily="34" charset="0"/>
                          <a:ea typeface="+mn-ea"/>
                          <a:cs typeface="+mn-cs"/>
                        </a:rPr>
                        <a:t>8,3</a:t>
                      </a:r>
                      <a:endParaRPr lang="es-CO" sz="105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r>
                        <a:rPr lang="es-MX" sz="1050" b="0" i="0" u="none" strike="noStrike" kern="1200" dirty="0">
                          <a:solidFill>
                            <a:schemeClr val="tx1">
                              <a:lumMod val="65000"/>
                              <a:lumOff val="35000"/>
                            </a:schemeClr>
                          </a:solidFill>
                          <a:effectLst/>
                          <a:latin typeface="Calibri" panose="020F0502020204030204" pitchFamily="34" charset="0"/>
                          <a:ea typeface="+mn-ea"/>
                          <a:cs typeface="+mn-cs"/>
                        </a:rPr>
                        <a:t>8,4</a:t>
                      </a:r>
                      <a:endParaRPr lang="es-CO" sz="105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b"/>
                      <a:r>
                        <a:rPr lang="es-MX" sz="1050" b="0" i="0" u="none" strike="noStrike" kern="1200" dirty="0">
                          <a:solidFill>
                            <a:schemeClr val="tx1">
                              <a:lumMod val="65000"/>
                              <a:lumOff val="35000"/>
                            </a:schemeClr>
                          </a:solidFill>
                          <a:effectLst/>
                          <a:latin typeface="Calibri" panose="020F0502020204030204" pitchFamily="34" charset="0"/>
                          <a:ea typeface="+mn-ea"/>
                          <a:cs typeface="+mn-cs"/>
                        </a:rPr>
                        <a:t>8,2</a:t>
                      </a:r>
                      <a:endParaRPr lang="es-CO" sz="105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b"/>
                      <a:r>
                        <a:rPr lang="es-MX" sz="1050" b="0" i="0" u="none" strike="noStrike" kern="1200" dirty="0">
                          <a:solidFill>
                            <a:schemeClr val="tx1">
                              <a:lumMod val="65000"/>
                              <a:lumOff val="35000"/>
                            </a:schemeClr>
                          </a:solidFill>
                          <a:effectLst/>
                          <a:latin typeface="Calibri" panose="020F0502020204030204" pitchFamily="34" charset="0"/>
                          <a:ea typeface="+mn-ea"/>
                          <a:cs typeface="+mn-cs"/>
                        </a:rPr>
                        <a:t>8,1</a:t>
                      </a:r>
                      <a:endParaRPr lang="es-CO" sz="105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b"/>
                      <a:r>
                        <a:rPr lang="es-MX" sz="1050" b="0" i="0" u="none" strike="noStrike" kern="1200" dirty="0">
                          <a:solidFill>
                            <a:schemeClr val="tx1">
                              <a:lumMod val="65000"/>
                              <a:lumOff val="35000"/>
                            </a:schemeClr>
                          </a:solidFill>
                          <a:effectLst/>
                          <a:latin typeface="Calibri" panose="020F0502020204030204" pitchFamily="34" charset="0"/>
                          <a:ea typeface="+mn-ea"/>
                          <a:cs typeface="+mn-cs"/>
                        </a:rPr>
                        <a:t>8,2</a:t>
                      </a:r>
                      <a:endParaRPr lang="es-CO" sz="105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b"/>
                      <a:r>
                        <a:rPr lang="es-MX" sz="1050" b="0" i="0" u="none" strike="noStrike" kern="1200" dirty="0">
                          <a:solidFill>
                            <a:schemeClr val="tx1">
                              <a:lumMod val="65000"/>
                              <a:lumOff val="35000"/>
                            </a:schemeClr>
                          </a:solidFill>
                          <a:effectLst/>
                          <a:latin typeface="Calibri" panose="020F0502020204030204" pitchFamily="34" charset="0"/>
                          <a:ea typeface="+mn-ea"/>
                          <a:cs typeface="+mn-cs"/>
                        </a:rPr>
                        <a:t>8,2</a:t>
                      </a:r>
                      <a:endParaRPr lang="es-CO" sz="105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b"/>
                      <a:r>
                        <a:rPr lang="es-MX" sz="1050" b="0" i="0" u="none" strike="noStrike" kern="1200" dirty="0">
                          <a:solidFill>
                            <a:schemeClr val="tx1">
                              <a:lumMod val="65000"/>
                              <a:lumOff val="35000"/>
                            </a:schemeClr>
                          </a:solidFill>
                          <a:effectLst/>
                          <a:latin typeface="Calibri" panose="020F0502020204030204" pitchFamily="34" charset="0"/>
                          <a:ea typeface="+mn-ea"/>
                          <a:cs typeface="+mn-cs"/>
                        </a:rPr>
                        <a:t>8,2</a:t>
                      </a:r>
                      <a:endParaRPr lang="es-CO" sz="105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b"/>
                      <a:r>
                        <a:rPr lang="es-MX" sz="1050" b="0" i="0" u="none" strike="noStrike" kern="1200" dirty="0">
                          <a:solidFill>
                            <a:schemeClr val="tx1">
                              <a:lumMod val="65000"/>
                              <a:lumOff val="35000"/>
                            </a:schemeClr>
                          </a:solidFill>
                          <a:effectLst/>
                          <a:latin typeface="Calibri" panose="020F0502020204030204" pitchFamily="34" charset="0"/>
                          <a:ea typeface="+mn-ea"/>
                          <a:cs typeface="+mn-cs"/>
                        </a:rPr>
                        <a:t>8,2</a:t>
                      </a:r>
                      <a:endParaRPr lang="es-CO" sz="105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b"/>
                      <a:r>
                        <a:rPr lang="es-MX" sz="1050" b="0" i="0" u="none" strike="noStrike" kern="1200" dirty="0">
                          <a:solidFill>
                            <a:schemeClr val="tx1">
                              <a:lumMod val="65000"/>
                              <a:lumOff val="35000"/>
                            </a:schemeClr>
                          </a:solidFill>
                          <a:effectLst/>
                          <a:latin typeface="Calibri" panose="020F0502020204030204" pitchFamily="34" charset="0"/>
                          <a:ea typeface="+mn-ea"/>
                          <a:cs typeface="+mn-cs"/>
                        </a:rPr>
                        <a:t>8,3</a:t>
                      </a:r>
                      <a:endParaRPr lang="es-CO" sz="105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888863424"/>
                  </a:ext>
                </a:extLst>
              </a:tr>
              <a:tr h="242781">
                <a:tc>
                  <a:txBody>
                    <a:bodyPr/>
                    <a:lstStyle/>
                    <a:p>
                      <a:pPr algn="r" fontAlgn="b"/>
                      <a:r>
                        <a:rPr lang="es-CO" sz="1050" b="0" i="0" u="none" strike="noStrike" dirty="0">
                          <a:solidFill>
                            <a:srgbClr val="000000"/>
                          </a:solidFill>
                          <a:effectLst/>
                          <a:latin typeface="Century Gothic" panose="020B0502020202020204" pitchFamily="34" charset="0"/>
                        </a:rPr>
                        <a:t>Confiaría (9-10)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56%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682134912"/>
                  </a:ext>
                </a:extLst>
              </a:tr>
              <a:tr h="242781">
                <a:tc>
                  <a:txBody>
                    <a:bodyPr/>
                    <a:lstStyle/>
                    <a:p>
                      <a:pPr algn="r" fontAlgn="b"/>
                      <a:r>
                        <a:rPr lang="es-CO" sz="1050" b="0" i="0" u="none" strike="noStrike" dirty="0">
                          <a:solidFill>
                            <a:srgbClr val="000000"/>
                          </a:solidFill>
                          <a:effectLst/>
                          <a:latin typeface="Century Gothic" panose="020B0502020202020204" pitchFamily="34" charset="0"/>
                        </a:rPr>
                        <a:t>Indecisos (7-8)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buNone/>
                      </a:pPr>
                      <a:r>
                        <a:rPr lang="es-CO" sz="1100" b="0" i="0" u="none" strike="noStrike">
                          <a:solidFill>
                            <a:srgbClr val="000000"/>
                          </a:solidFill>
                          <a:effectLst/>
                          <a:latin typeface="Century Gothic" panose="020B0502020202020204" pitchFamily="34" charset="0"/>
                        </a:rPr>
                        <a:t>39%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buNone/>
                      </a:pPr>
                      <a:r>
                        <a:rPr lang="es-CO" sz="1100" b="0" i="0" u="none" strike="noStrike">
                          <a:solidFill>
                            <a:srgbClr val="000000"/>
                          </a:solidFill>
                          <a:effectLst/>
                          <a:latin typeface="Century Gothic" panose="020B0502020202020204" pitchFamily="34" charset="0"/>
                        </a:rPr>
                        <a:t>26%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a:solidFill>
                            <a:srgbClr val="000000"/>
                          </a:solidFill>
                          <a:effectLst/>
                          <a:latin typeface="Century Gothic" panose="020B0502020202020204" pitchFamily="34" charset="0"/>
                        </a:rPr>
                        <a:t>40%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a:solidFill>
                            <a:srgbClr val="000000"/>
                          </a:solidFill>
                          <a:effectLst/>
                          <a:latin typeface="Century Gothic" panose="020B0502020202020204" pitchFamily="34" charset="0"/>
                        </a:rPr>
                        <a:t>35%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a:solidFill>
                            <a:srgbClr val="000000"/>
                          </a:solidFill>
                          <a:effectLst/>
                          <a:latin typeface="Century Gothic" panose="020B0502020202020204" pitchFamily="34" charset="0"/>
                        </a:rPr>
                        <a:t>41%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4097845383"/>
                  </a:ext>
                </a:extLst>
              </a:tr>
              <a:tr h="242781">
                <a:tc>
                  <a:txBody>
                    <a:bodyPr/>
                    <a:lstStyle/>
                    <a:p>
                      <a:pPr algn="r" fontAlgn="b"/>
                      <a:r>
                        <a:rPr lang="es-CO" sz="1050" b="0" i="0" u="none" strike="noStrike" dirty="0">
                          <a:solidFill>
                            <a:srgbClr val="000000"/>
                          </a:solidFill>
                          <a:effectLst/>
                          <a:latin typeface="Century Gothic" panose="020B0502020202020204" pitchFamily="34" charset="0"/>
                        </a:rPr>
                        <a:t>No confía (1-6)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17%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1865884700"/>
                  </a:ext>
                </a:extLst>
              </a:tr>
              <a:tr h="123520">
                <a:tc>
                  <a:txBody>
                    <a:bodyPr/>
                    <a:lstStyle/>
                    <a:p>
                      <a:pPr algn="ctr" rtl="0" fontAlgn="b"/>
                      <a:r>
                        <a:rPr lang="es-CO" sz="105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153</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197</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153</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197</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153</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197</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153</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197</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153</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197</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61474965"/>
                  </a:ext>
                </a:extLst>
              </a:tr>
            </a:tbl>
          </a:graphicData>
        </a:graphic>
      </p:graphicFrame>
      <p:sp>
        <p:nvSpPr>
          <p:cNvPr id="18" name="CuadroTexto 17">
            <a:extLst>
              <a:ext uri="{FF2B5EF4-FFF2-40B4-BE49-F238E27FC236}">
                <a16:creationId xmlns:a16="http://schemas.microsoft.com/office/drawing/2014/main" id="{F2BA9FD7-D9FD-C247-1E11-2AD71D44C497}"/>
              </a:ext>
            </a:extLst>
          </p:cNvPr>
          <p:cNvSpPr txBox="1"/>
          <p:nvPr/>
        </p:nvSpPr>
        <p:spPr>
          <a:xfrm>
            <a:off x="2523145" y="2257864"/>
            <a:ext cx="89800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8,3</a:t>
            </a:r>
          </a:p>
        </p:txBody>
      </p:sp>
      <p:sp>
        <p:nvSpPr>
          <p:cNvPr id="19" name="CuadroTexto 18">
            <a:extLst>
              <a:ext uri="{FF2B5EF4-FFF2-40B4-BE49-F238E27FC236}">
                <a16:creationId xmlns:a16="http://schemas.microsoft.com/office/drawing/2014/main" id="{6BD2D177-5D4D-E3B2-1051-ED1A4528BA6E}"/>
              </a:ext>
            </a:extLst>
          </p:cNvPr>
          <p:cNvSpPr txBox="1"/>
          <p:nvPr/>
        </p:nvSpPr>
        <p:spPr>
          <a:xfrm>
            <a:off x="4411705" y="2257864"/>
            <a:ext cx="89800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8,2</a:t>
            </a:r>
          </a:p>
        </p:txBody>
      </p:sp>
      <p:sp>
        <p:nvSpPr>
          <p:cNvPr id="21" name="CuadroTexto 20">
            <a:extLst>
              <a:ext uri="{FF2B5EF4-FFF2-40B4-BE49-F238E27FC236}">
                <a16:creationId xmlns:a16="http://schemas.microsoft.com/office/drawing/2014/main" id="{AF11E6F6-6500-DB8F-671E-C579DEB8FB41}"/>
              </a:ext>
            </a:extLst>
          </p:cNvPr>
          <p:cNvSpPr txBox="1"/>
          <p:nvPr/>
        </p:nvSpPr>
        <p:spPr>
          <a:xfrm>
            <a:off x="6322342" y="2257864"/>
            <a:ext cx="89800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8,1</a:t>
            </a:r>
          </a:p>
        </p:txBody>
      </p:sp>
      <p:sp>
        <p:nvSpPr>
          <p:cNvPr id="22" name="CuadroTexto 21">
            <a:extLst>
              <a:ext uri="{FF2B5EF4-FFF2-40B4-BE49-F238E27FC236}">
                <a16:creationId xmlns:a16="http://schemas.microsoft.com/office/drawing/2014/main" id="{C14FEF32-9737-096D-7A3E-E40FEECD93D3}"/>
              </a:ext>
            </a:extLst>
          </p:cNvPr>
          <p:cNvSpPr txBox="1"/>
          <p:nvPr/>
        </p:nvSpPr>
        <p:spPr>
          <a:xfrm>
            <a:off x="8207759" y="2257864"/>
            <a:ext cx="89800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8,2</a:t>
            </a:r>
          </a:p>
        </p:txBody>
      </p:sp>
      <p:sp>
        <p:nvSpPr>
          <p:cNvPr id="23" name="CuadroTexto 22">
            <a:extLst>
              <a:ext uri="{FF2B5EF4-FFF2-40B4-BE49-F238E27FC236}">
                <a16:creationId xmlns:a16="http://schemas.microsoft.com/office/drawing/2014/main" id="{6FFAD796-36F0-27A0-4A0F-87F548F12030}"/>
              </a:ext>
            </a:extLst>
          </p:cNvPr>
          <p:cNvSpPr txBox="1"/>
          <p:nvPr/>
        </p:nvSpPr>
        <p:spPr>
          <a:xfrm>
            <a:off x="10098054" y="2257864"/>
            <a:ext cx="898003"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8,3</a:t>
            </a:r>
          </a:p>
        </p:txBody>
      </p:sp>
      <p:grpSp>
        <p:nvGrpSpPr>
          <p:cNvPr id="25" name="Grupo 24">
            <a:extLst>
              <a:ext uri="{FF2B5EF4-FFF2-40B4-BE49-F238E27FC236}">
                <a16:creationId xmlns:a16="http://schemas.microsoft.com/office/drawing/2014/main" id="{BF16898A-D319-046A-FA41-FA8676B2B179}"/>
              </a:ext>
            </a:extLst>
          </p:cNvPr>
          <p:cNvGrpSpPr/>
          <p:nvPr/>
        </p:nvGrpSpPr>
        <p:grpSpPr>
          <a:xfrm>
            <a:off x="9408417" y="3397695"/>
            <a:ext cx="1138638" cy="230832"/>
            <a:chOff x="10924053" y="4684122"/>
            <a:chExt cx="941023" cy="253915"/>
          </a:xfrm>
        </p:grpSpPr>
        <p:sp>
          <p:nvSpPr>
            <p:cNvPr id="27" name="Rectángulo: esquinas redondeadas 26">
              <a:extLst>
                <a:ext uri="{FF2B5EF4-FFF2-40B4-BE49-F238E27FC236}">
                  <a16:creationId xmlns:a16="http://schemas.microsoft.com/office/drawing/2014/main" id="{D45EB98C-0EAC-7D38-0C09-37A697A337D0}"/>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CuadroTexto 36">
              <a:extLst>
                <a:ext uri="{FF2B5EF4-FFF2-40B4-BE49-F238E27FC236}">
                  <a16:creationId xmlns:a16="http://schemas.microsoft.com/office/drawing/2014/main" id="{40C598DF-E1F2-3A56-4BDE-1CEA12FBB887}"/>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(27%)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38" name="Conector recto de flecha 37">
              <a:extLst>
                <a:ext uri="{FF2B5EF4-FFF2-40B4-BE49-F238E27FC236}">
                  <a16:creationId xmlns:a16="http://schemas.microsoft.com/office/drawing/2014/main" id="{36DDFE32-AA77-FEBF-C6C0-EB09FFE45ACC}"/>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49" name="Grupo 48">
            <a:extLst>
              <a:ext uri="{FF2B5EF4-FFF2-40B4-BE49-F238E27FC236}">
                <a16:creationId xmlns:a16="http://schemas.microsoft.com/office/drawing/2014/main" id="{D0C7EE39-6DEF-5F49-7C3D-612145490691}"/>
              </a:ext>
            </a:extLst>
          </p:cNvPr>
          <p:cNvGrpSpPr/>
          <p:nvPr/>
        </p:nvGrpSpPr>
        <p:grpSpPr>
          <a:xfrm>
            <a:off x="5791851" y="3000548"/>
            <a:ext cx="818052" cy="230832"/>
            <a:chOff x="10902041" y="4684122"/>
            <a:chExt cx="676078" cy="253915"/>
          </a:xfrm>
        </p:grpSpPr>
        <p:sp>
          <p:nvSpPr>
            <p:cNvPr id="50" name="Rectángulo: esquinas redondeadas 28">
              <a:extLst>
                <a:ext uri="{FF2B5EF4-FFF2-40B4-BE49-F238E27FC236}">
                  <a16:creationId xmlns:a16="http://schemas.microsoft.com/office/drawing/2014/main" id="{ECAF61FF-31EB-F23A-232C-666ED6E04E64}"/>
                </a:ext>
              </a:extLst>
            </p:cNvPr>
            <p:cNvSpPr/>
            <p:nvPr/>
          </p:nvSpPr>
          <p:spPr>
            <a:xfrm>
              <a:off x="10919337" y="4707524"/>
              <a:ext cx="573996"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CuadroTexto 50">
              <a:extLst>
                <a:ext uri="{FF2B5EF4-FFF2-40B4-BE49-F238E27FC236}">
                  <a16:creationId xmlns:a16="http://schemas.microsoft.com/office/drawing/2014/main" id="{76CA5FF1-388E-B8CD-CAB1-282E5D1EE4DB}"/>
                </a:ext>
              </a:extLst>
            </p:cNvPr>
            <p:cNvSpPr txBox="1"/>
            <p:nvPr/>
          </p:nvSpPr>
          <p:spPr>
            <a:xfrm>
              <a:off x="10902041" y="4684122"/>
              <a:ext cx="676078"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Bogotá (48%)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52" name="Conector recto de flecha 51">
              <a:extLst>
                <a:ext uri="{FF2B5EF4-FFF2-40B4-BE49-F238E27FC236}">
                  <a16:creationId xmlns:a16="http://schemas.microsoft.com/office/drawing/2014/main" id="{97D6957F-49DF-2B6F-98CA-CE7227423945}"/>
                </a:ext>
              </a:extLst>
            </p:cNvPr>
            <p:cNvCxnSpPr>
              <a:cxnSpLocks/>
            </p:cNvCxnSpPr>
            <p:nvPr/>
          </p:nvCxnSpPr>
          <p:spPr>
            <a:xfrm flipV="1">
              <a:off x="10947158"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57" name="Grupo 56">
            <a:extLst>
              <a:ext uri="{FF2B5EF4-FFF2-40B4-BE49-F238E27FC236}">
                <a16:creationId xmlns:a16="http://schemas.microsoft.com/office/drawing/2014/main" id="{2EFCC679-2D41-DB4D-6A35-721FDC0579D7}"/>
              </a:ext>
            </a:extLst>
          </p:cNvPr>
          <p:cNvGrpSpPr/>
          <p:nvPr/>
        </p:nvGrpSpPr>
        <p:grpSpPr>
          <a:xfrm>
            <a:off x="10793094" y="2630290"/>
            <a:ext cx="1138638" cy="230832"/>
            <a:chOff x="10924053" y="4684122"/>
            <a:chExt cx="941023" cy="253915"/>
          </a:xfrm>
        </p:grpSpPr>
        <p:sp>
          <p:nvSpPr>
            <p:cNvPr id="58" name="Rectángulo: esquinas redondeadas 28">
              <a:extLst>
                <a:ext uri="{FF2B5EF4-FFF2-40B4-BE49-F238E27FC236}">
                  <a16:creationId xmlns:a16="http://schemas.microsoft.com/office/drawing/2014/main" id="{6DD28CBE-FF8D-AD6D-0456-F0FCFA45AB62}"/>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CuadroTexto 58">
              <a:extLst>
                <a:ext uri="{FF2B5EF4-FFF2-40B4-BE49-F238E27FC236}">
                  <a16:creationId xmlns:a16="http://schemas.microsoft.com/office/drawing/2014/main" id="{F9B062B6-B8D2-ED53-9C26-B19907183768}"/>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Estrato 4 (67%)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60" name="Conector recto de flecha 59">
              <a:extLst>
                <a:ext uri="{FF2B5EF4-FFF2-40B4-BE49-F238E27FC236}">
                  <a16:creationId xmlns:a16="http://schemas.microsoft.com/office/drawing/2014/main" id="{248C5A75-F1D3-4C90-FA89-AC3DD69A0A18}"/>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aphicFrame>
        <p:nvGraphicFramePr>
          <p:cNvPr id="65" name="Tabla 64">
            <a:extLst>
              <a:ext uri="{FF2B5EF4-FFF2-40B4-BE49-F238E27FC236}">
                <a16:creationId xmlns:a16="http://schemas.microsoft.com/office/drawing/2014/main" id="{A24849D5-7AF6-0433-B013-D49F53B6DDBA}"/>
              </a:ext>
            </a:extLst>
          </p:cNvPr>
          <p:cNvGraphicFramePr>
            <a:graphicFrameLocks noGrp="1"/>
          </p:cNvGraphicFramePr>
          <p:nvPr/>
        </p:nvGraphicFramePr>
        <p:xfrm>
          <a:off x="9754022" y="6177384"/>
          <a:ext cx="1684338" cy="620860"/>
        </p:xfrm>
        <a:graphic>
          <a:graphicData uri="http://schemas.openxmlformats.org/drawingml/2006/table">
            <a:tbl>
              <a:tblPr/>
              <a:tblGrid>
                <a:gridCol w="531813">
                  <a:extLst>
                    <a:ext uri="{9D8B030D-6E8A-4147-A177-3AD203B41FA5}">
                      <a16:colId xmlns:a16="http://schemas.microsoft.com/office/drawing/2014/main" val="1988089213"/>
                    </a:ext>
                  </a:extLst>
                </a:gridCol>
                <a:gridCol w="1152525">
                  <a:extLst>
                    <a:ext uri="{9D8B030D-6E8A-4147-A177-3AD203B41FA5}">
                      <a16:colId xmlns:a16="http://schemas.microsoft.com/office/drawing/2014/main" val="3570391548"/>
                    </a:ext>
                  </a:extLst>
                </a:gridCol>
              </a:tblGrid>
              <a:tr h="155215">
                <a:tc>
                  <a:txBody>
                    <a:bodyPr/>
                    <a:lstStyle/>
                    <a:p>
                      <a:pPr algn="l" rtl="0" fontAlgn="b"/>
                      <a:r>
                        <a:rPr lang="es-CO" sz="800" b="1" i="0" u="none" strike="noStrike" dirty="0">
                          <a:solidFill>
                            <a:schemeClr val="tx1"/>
                          </a:solidFill>
                          <a:effectLst/>
                          <a:latin typeface="Century Gothic" panose="020B0502020202020204" pitchFamily="34" charset="0"/>
                        </a:rPr>
                        <a:t>66%-100%</a:t>
                      </a:r>
                    </a:p>
                  </a:txBody>
                  <a:tcPr marL="0" marR="0" marT="0" marB="0"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a:noFill/>
                    </a:lnB>
                    <a:noFill/>
                  </a:tcPr>
                </a:tc>
                <a:tc>
                  <a:txBody>
                    <a:bodyPr/>
                    <a:lstStyle/>
                    <a:p>
                      <a:pPr algn="l" rtl="0" fontAlgn="b"/>
                      <a:r>
                        <a:rPr lang="es-CO" sz="800" b="0" i="0" u="none" strike="noStrike" dirty="0">
                          <a:solidFill>
                            <a:schemeClr val="tx1"/>
                          </a:solidFill>
                          <a:effectLst/>
                          <a:latin typeface="Century Gothic" panose="020B0502020202020204" pitchFamily="34" charset="0"/>
                        </a:rPr>
                        <a:t>Muy bueno / Excelente</a:t>
                      </a:r>
                    </a:p>
                  </a:txBody>
                  <a:tcPr marL="0" marR="0" marT="0" marB="0"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a:noFill/>
                    </a:lnB>
                    <a:noFill/>
                  </a:tcPr>
                </a:tc>
                <a:extLst>
                  <a:ext uri="{0D108BD9-81ED-4DB2-BD59-A6C34878D82A}">
                    <a16:rowId xmlns:a16="http://schemas.microsoft.com/office/drawing/2014/main" val="2563491362"/>
                  </a:ext>
                </a:extLst>
              </a:tr>
              <a:tr h="155215">
                <a:tc>
                  <a:txBody>
                    <a:bodyPr/>
                    <a:lstStyle/>
                    <a:p>
                      <a:pPr algn="l" rtl="0" fontAlgn="b"/>
                      <a:r>
                        <a:rPr lang="es-CO" sz="800" b="1" i="0" u="none" strike="noStrike" dirty="0">
                          <a:solidFill>
                            <a:schemeClr val="tx1"/>
                          </a:solidFill>
                          <a:effectLst/>
                          <a:latin typeface="Century Gothic" panose="020B0502020202020204" pitchFamily="34" charset="0"/>
                        </a:rPr>
                        <a:t>56%-65%</a:t>
                      </a:r>
                    </a:p>
                  </a:txBody>
                  <a:tcPr marL="0" marR="0" marT="0" marB="0" anchor="ctr">
                    <a:lnL w="12700" cap="flat" cmpd="sng" algn="ctr">
                      <a:solidFill>
                        <a:schemeClr val="bg1">
                          <a:lumMod val="65000"/>
                        </a:schemeClr>
                      </a:solidFill>
                      <a:prstDash val="solid"/>
                      <a:round/>
                      <a:headEnd type="none" w="med" len="med"/>
                      <a:tailEnd type="none" w="med" len="med"/>
                    </a:lnL>
                    <a:lnR>
                      <a:noFill/>
                    </a:lnR>
                    <a:lnT>
                      <a:noFill/>
                    </a:lnT>
                    <a:lnB>
                      <a:noFill/>
                    </a:lnB>
                    <a:noFill/>
                  </a:tcPr>
                </a:tc>
                <a:tc>
                  <a:txBody>
                    <a:bodyPr/>
                    <a:lstStyle/>
                    <a:p>
                      <a:pPr algn="l" rtl="0" fontAlgn="b"/>
                      <a:r>
                        <a:rPr lang="es-CO" sz="800" b="0" i="0" u="none" strike="noStrike" dirty="0">
                          <a:solidFill>
                            <a:schemeClr val="tx1"/>
                          </a:solidFill>
                          <a:effectLst/>
                          <a:latin typeface="Century Gothic" panose="020B0502020202020204" pitchFamily="34" charset="0"/>
                        </a:rPr>
                        <a:t>Bueno</a:t>
                      </a:r>
                    </a:p>
                  </a:txBody>
                  <a:tcPr marL="0" marR="0" marT="0" marB="0" anchor="ctr">
                    <a:lnL>
                      <a:noFill/>
                    </a:lnL>
                    <a:lnR w="12700" cap="flat" cmpd="sng" algn="ctr">
                      <a:solidFill>
                        <a:schemeClr val="bg1">
                          <a:lumMod val="65000"/>
                        </a:schemeClr>
                      </a:solidFill>
                      <a:prstDash val="solid"/>
                      <a:round/>
                      <a:headEnd type="none" w="med" len="med"/>
                      <a:tailEnd type="none" w="med" len="med"/>
                    </a:lnR>
                    <a:lnT>
                      <a:noFill/>
                    </a:lnT>
                    <a:lnB>
                      <a:noFill/>
                    </a:lnB>
                    <a:noFill/>
                  </a:tcPr>
                </a:tc>
                <a:extLst>
                  <a:ext uri="{0D108BD9-81ED-4DB2-BD59-A6C34878D82A}">
                    <a16:rowId xmlns:a16="http://schemas.microsoft.com/office/drawing/2014/main" val="1007152493"/>
                  </a:ext>
                </a:extLst>
              </a:tr>
              <a:tr h="155215">
                <a:tc>
                  <a:txBody>
                    <a:bodyPr/>
                    <a:lstStyle/>
                    <a:p>
                      <a:pPr algn="l" rtl="0" fontAlgn="b"/>
                      <a:r>
                        <a:rPr lang="es-CO" sz="800" b="1" i="0" u="none" strike="noStrike" dirty="0">
                          <a:solidFill>
                            <a:schemeClr val="tx1"/>
                          </a:solidFill>
                          <a:effectLst/>
                          <a:latin typeface="Century Gothic" panose="020B0502020202020204" pitchFamily="34" charset="0"/>
                        </a:rPr>
                        <a:t>45%-55%</a:t>
                      </a:r>
                    </a:p>
                  </a:txBody>
                  <a:tcPr marL="0" marR="0" marT="0" marB="0" anchor="ctr">
                    <a:lnL w="12700" cap="flat" cmpd="sng" algn="ctr">
                      <a:solidFill>
                        <a:schemeClr val="bg1">
                          <a:lumMod val="65000"/>
                        </a:schemeClr>
                      </a:solidFill>
                      <a:prstDash val="solid"/>
                      <a:round/>
                      <a:headEnd type="none" w="med" len="med"/>
                      <a:tailEnd type="none" w="med" len="med"/>
                    </a:lnL>
                    <a:lnR>
                      <a:noFill/>
                    </a:lnR>
                    <a:lnT>
                      <a:noFill/>
                    </a:lnT>
                    <a:lnB>
                      <a:noFill/>
                    </a:lnB>
                    <a:noFill/>
                  </a:tcPr>
                </a:tc>
                <a:tc>
                  <a:txBody>
                    <a:bodyPr/>
                    <a:lstStyle/>
                    <a:p>
                      <a:pPr algn="l" rtl="0" fontAlgn="b"/>
                      <a:r>
                        <a:rPr lang="es-CO" sz="800" b="0" i="0" u="none" strike="noStrike" dirty="0">
                          <a:solidFill>
                            <a:schemeClr val="tx1"/>
                          </a:solidFill>
                          <a:effectLst/>
                          <a:latin typeface="Century Gothic" panose="020B0502020202020204" pitchFamily="34" charset="0"/>
                        </a:rPr>
                        <a:t>Normal /</a:t>
                      </a:r>
                      <a:r>
                        <a:rPr lang="es-CO" sz="800" b="0" i="0" u="none" strike="noStrike" baseline="0" dirty="0">
                          <a:solidFill>
                            <a:schemeClr val="tx1"/>
                          </a:solidFill>
                          <a:effectLst/>
                          <a:latin typeface="Century Gothic" panose="020B0502020202020204" pitchFamily="34" charset="0"/>
                        </a:rPr>
                        <a:t> </a:t>
                      </a:r>
                      <a:r>
                        <a:rPr lang="es-CO" sz="800" b="0" i="0" u="none" strike="noStrike" dirty="0">
                          <a:solidFill>
                            <a:schemeClr val="tx1"/>
                          </a:solidFill>
                          <a:effectLst/>
                          <a:latin typeface="Century Gothic" panose="020B0502020202020204" pitchFamily="34" charset="0"/>
                        </a:rPr>
                        <a:t>Aceptable</a:t>
                      </a:r>
                    </a:p>
                  </a:txBody>
                  <a:tcPr marL="0" marR="0" marT="0" marB="0" anchor="ctr">
                    <a:lnL>
                      <a:noFill/>
                    </a:lnL>
                    <a:lnR w="12700" cap="flat" cmpd="sng" algn="ctr">
                      <a:solidFill>
                        <a:schemeClr val="bg1">
                          <a:lumMod val="65000"/>
                        </a:schemeClr>
                      </a:solidFill>
                      <a:prstDash val="solid"/>
                      <a:round/>
                      <a:headEnd type="none" w="med" len="med"/>
                      <a:tailEnd type="none" w="med" len="med"/>
                    </a:lnR>
                    <a:lnT>
                      <a:noFill/>
                    </a:lnT>
                    <a:lnB>
                      <a:noFill/>
                    </a:lnB>
                    <a:noFill/>
                  </a:tcPr>
                </a:tc>
                <a:extLst>
                  <a:ext uri="{0D108BD9-81ED-4DB2-BD59-A6C34878D82A}">
                    <a16:rowId xmlns:a16="http://schemas.microsoft.com/office/drawing/2014/main" val="2988486264"/>
                  </a:ext>
                </a:extLst>
              </a:tr>
              <a:tr h="155215">
                <a:tc>
                  <a:txBody>
                    <a:bodyPr/>
                    <a:lstStyle/>
                    <a:p>
                      <a:pPr algn="l" rtl="0" fontAlgn="b"/>
                      <a:r>
                        <a:rPr lang="es-CO" sz="800" b="1" i="0" u="none" strike="noStrike" dirty="0">
                          <a:solidFill>
                            <a:schemeClr val="tx1"/>
                          </a:solidFill>
                          <a:effectLst/>
                          <a:latin typeface="Century Gothic" panose="020B0502020202020204" pitchFamily="34" charset="0"/>
                        </a:rPr>
                        <a:t>0%-44%</a:t>
                      </a:r>
                    </a:p>
                  </a:txBody>
                  <a:tcPr marL="0" marR="0" marT="0" marB="0" anchor="ctr">
                    <a:lnL w="12700" cap="flat" cmpd="sng" algn="ctr">
                      <a:solidFill>
                        <a:schemeClr val="bg1">
                          <a:lumMod val="65000"/>
                        </a:schemeClr>
                      </a:solidFill>
                      <a:prstDash val="solid"/>
                      <a:round/>
                      <a:headEnd type="none" w="med" len="med"/>
                      <a:tailEnd type="none" w="med" len="med"/>
                    </a:lnL>
                    <a:lnR>
                      <a:noFill/>
                    </a:lnR>
                    <a:lnT>
                      <a:noFill/>
                    </a:lnT>
                    <a:lnB w="12700" cap="flat" cmpd="sng" algn="ctr">
                      <a:solidFill>
                        <a:schemeClr val="bg1">
                          <a:lumMod val="65000"/>
                        </a:schemeClr>
                      </a:solidFill>
                      <a:prstDash val="solid"/>
                      <a:round/>
                      <a:headEnd type="none" w="med" len="med"/>
                      <a:tailEnd type="none" w="med" len="med"/>
                    </a:lnB>
                    <a:noFill/>
                  </a:tcPr>
                </a:tc>
                <a:tc>
                  <a:txBody>
                    <a:bodyPr/>
                    <a:lstStyle/>
                    <a:p>
                      <a:pPr algn="l" rtl="0" fontAlgn="b"/>
                      <a:r>
                        <a:rPr lang="es-CO" sz="800" b="0" i="0" u="none" strike="noStrike" dirty="0">
                          <a:solidFill>
                            <a:schemeClr val="tx1"/>
                          </a:solidFill>
                          <a:effectLst/>
                          <a:latin typeface="Century Gothic" panose="020B0502020202020204" pitchFamily="34" charset="0"/>
                        </a:rPr>
                        <a:t>Bajo</a:t>
                      </a:r>
                    </a:p>
                  </a:txBody>
                  <a:tcPr marL="0" marR="0" marT="0" marB="0" anchor="ctr">
                    <a:lnL>
                      <a:noFill/>
                    </a:lnL>
                    <a:lnR w="12700" cap="flat" cmpd="sng" algn="ctr">
                      <a:solidFill>
                        <a:schemeClr val="bg1">
                          <a:lumMod val="65000"/>
                        </a:schemeClr>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65254486"/>
                  </a:ext>
                </a:extLst>
              </a:tr>
            </a:tbl>
          </a:graphicData>
        </a:graphic>
      </p:graphicFrame>
      <p:grpSp>
        <p:nvGrpSpPr>
          <p:cNvPr id="67" name="Grupo 66">
            <a:extLst>
              <a:ext uri="{FF2B5EF4-FFF2-40B4-BE49-F238E27FC236}">
                <a16:creationId xmlns:a16="http://schemas.microsoft.com/office/drawing/2014/main" id="{DB91FE75-FCAA-7741-CA01-3C25B740578C}"/>
              </a:ext>
            </a:extLst>
          </p:cNvPr>
          <p:cNvGrpSpPr/>
          <p:nvPr/>
        </p:nvGrpSpPr>
        <p:grpSpPr>
          <a:xfrm>
            <a:off x="10723241" y="3029474"/>
            <a:ext cx="924437" cy="230832"/>
            <a:chOff x="10924053" y="4684122"/>
            <a:chExt cx="763998" cy="253915"/>
          </a:xfrm>
        </p:grpSpPr>
        <p:sp>
          <p:nvSpPr>
            <p:cNvPr id="68" name="Rectángulo: esquinas redondeadas 28">
              <a:extLst>
                <a:ext uri="{FF2B5EF4-FFF2-40B4-BE49-F238E27FC236}">
                  <a16:creationId xmlns:a16="http://schemas.microsoft.com/office/drawing/2014/main" id="{5133F5D0-4D25-9B94-1D7B-FFAF004FC4FF}"/>
                </a:ext>
              </a:extLst>
            </p:cNvPr>
            <p:cNvSpPr/>
            <p:nvPr/>
          </p:nvSpPr>
          <p:spPr>
            <a:xfrm>
              <a:off x="10924053" y="4707524"/>
              <a:ext cx="676078" cy="225429"/>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CuadroTexto 68">
              <a:extLst>
                <a:ext uri="{FF2B5EF4-FFF2-40B4-BE49-F238E27FC236}">
                  <a16:creationId xmlns:a16="http://schemas.microsoft.com/office/drawing/2014/main" id="{7FA450B1-730A-E301-57F6-50F96D9589D4}"/>
                </a:ext>
              </a:extLst>
            </p:cNvPr>
            <p:cNvSpPr txBox="1"/>
            <p:nvPr/>
          </p:nvSpPr>
          <p:spPr>
            <a:xfrm>
              <a:off x="10992274" y="4684122"/>
              <a:ext cx="695777"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(26%)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0" name="Conector recto de flecha 69">
              <a:extLst>
                <a:ext uri="{FF2B5EF4-FFF2-40B4-BE49-F238E27FC236}">
                  <a16:creationId xmlns:a16="http://schemas.microsoft.com/office/drawing/2014/main" id="{89ABEFC8-6CCB-CE1F-7DDF-2B2BFB9259C6}"/>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71" name="Grupo 70">
            <a:extLst>
              <a:ext uri="{FF2B5EF4-FFF2-40B4-BE49-F238E27FC236}">
                <a16:creationId xmlns:a16="http://schemas.microsoft.com/office/drawing/2014/main" id="{9BD94CF1-BA09-E747-0C8F-9AC7FF7119E5}"/>
              </a:ext>
            </a:extLst>
          </p:cNvPr>
          <p:cNvGrpSpPr/>
          <p:nvPr/>
        </p:nvGrpSpPr>
        <p:grpSpPr>
          <a:xfrm>
            <a:off x="10875641" y="3181874"/>
            <a:ext cx="924437" cy="230832"/>
            <a:chOff x="10924053" y="4684122"/>
            <a:chExt cx="763998" cy="253915"/>
          </a:xfrm>
        </p:grpSpPr>
        <p:sp>
          <p:nvSpPr>
            <p:cNvPr id="72" name="Rectángulo: esquinas redondeadas 28">
              <a:extLst>
                <a:ext uri="{FF2B5EF4-FFF2-40B4-BE49-F238E27FC236}">
                  <a16:creationId xmlns:a16="http://schemas.microsoft.com/office/drawing/2014/main" id="{80958B3E-5EFB-3777-0586-8E64A63AFB03}"/>
                </a:ext>
              </a:extLst>
            </p:cNvPr>
            <p:cNvSpPr/>
            <p:nvPr/>
          </p:nvSpPr>
          <p:spPr>
            <a:xfrm>
              <a:off x="10924053" y="4707524"/>
              <a:ext cx="676078" cy="225429"/>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CuadroTexto 72">
              <a:extLst>
                <a:ext uri="{FF2B5EF4-FFF2-40B4-BE49-F238E27FC236}">
                  <a16:creationId xmlns:a16="http://schemas.microsoft.com/office/drawing/2014/main" id="{A38FC7D2-F573-A1E5-D569-F840CAAE87C7}"/>
                </a:ext>
              </a:extLst>
            </p:cNvPr>
            <p:cNvSpPr txBox="1"/>
            <p:nvPr/>
          </p:nvSpPr>
          <p:spPr>
            <a:xfrm>
              <a:off x="10992274" y="4684122"/>
              <a:ext cx="695777"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(22%)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4" name="Conector recto de flecha 73">
              <a:extLst>
                <a:ext uri="{FF2B5EF4-FFF2-40B4-BE49-F238E27FC236}">
                  <a16:creationId xmlns:a16="http://schemas.microsoft.com/office/drawing/2014/main" id="{D21ABCCD-36BF-D7E3-442F-2F6749C3E4D5}"/>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75" name="Grupo 74">
            <a:extLst>
              <a:ext uri="{FF2B5EF4-FFF2-40B4-BE49-F238E27FC236}">
                <a16:creationId xmlns:a16="http://schemas.microsoft.com/office/drawing/2014/main" id="{E97B8D25-BE02-378E-07FE-69575D0E9435}"/>
              </a:ext>
            </a:extLst>
          </p:cNvPr>
          <p:cNvGrpSpPr/>
          <p:nvPr/>
        </p:nvGrpSpPr>
        <p:grpSpPr>
          <a:xfrm>
            <a:off x="1730121" y="2618980"/>
            <a:ext cx="1138638" cy="230832"/>
            <a:chOff x="10924053" y="4684122"/>
            <a:chExt cx="941023" cy="253915"/>
          </a:xfrm>
        </p:grpSpPr>
        <p:sp>
          <p:nvSpPr>
            <p:cNvPr id="76" name="Rectángulo: esquinas redondeadas 75">
              <a:extLst>
                <a:ext uri="{FF2B5EF4-FFF2-40B4-BE49-F238E27FC236}">
                  <a16:creationId xmlns:a16="http://schemas.microsoft.com/office/drawing/2014/main" id="{8E6BCA82-FB90-238E-3201-695A3EB1C264}"/>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CuadroTexto 76">
              <a:extLst>
                <a:ext uri="{FF2B5EF4-FFF2-40B4-BE49-F238E27FC236}">
                  <a16:creationId xmlns:a16="http://schemas.microsoft.com/office/drawing/2014/main" id="{733AC081-1EE4-34BD-FE9F-460EB4B398AE}"/>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llin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(64%)</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8" name="Conector recto de flecha 77">
              <a:extLst>
                <a:ext uri="{FF2B5EF4-FFF2-40B4-BE49-F238E27FC236}">
                  <a16:creationId xmlns:a16="http://schemas.microsoft.com/office/drawing/2014/main" id="{DB5CD002-3BCC-0DD3-46B7-7CC65529B2CF}"/>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79" name="Grupo 78">
            <a:extLst>
              <a:ext uri="{FF2B5EF4-FFF2-40B4-BE49-F238E27FC236}">
                <a16:creationId xmlns:a16="http://schemas.microsoft.com/office/drawing/2014/main" id="{D6F22E85-0E8F-8AAD-C9CB-C3952A5EDB77}"/>
              </a:ext>
            </a:extLst>
          </p:cNvPr>
          <p:cNvGrpSpPr/>
          <p:nvPr/>
        </p:nvGrpSpPr>
        <p:grpSpPr>
          <a:xfrm>
            <a:off x="1883196" y="3149831"/>
            <a:ext cx="924437" cy="230832"/>
            <a:chOff x="10924053" y="4684122"/>
            <a:chExt cx="763998" cy="253915"/>
          </a:xfrm>
        </p:grpSpPr>
        <p:sp>
          <p:nvSpPr>
            <p:cNvPr id="80" name="Rectángulo: esquinas redondeadas 28">
              <a:extLst>
                <a:ext uri="{FF2B5EF4-FFF2-40B4-BE49-F238E27FC236}">
                  <a16:creationId xmlns:a16="http://schemas.microsoft.com/office/drawing/2014/main" id="{E19ABC9E-6F3E-2AD6-EC16-5038BDF47572}"/>
                </a:ext>
              </a:extLst>
            </p:cNvPr>
            <p:cNvSpPr/>
            <p:nvPr/>
          </p:nvSpPr>
          <p:spPr>
            <a:xfrm>
              <a:off x="10924053" y="4707524"/>
              <a:ext cx="676078" cy="225429"/>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CuadroTexto 80">
              <a:extLst>
                <a:ext uri="{FF2B5EF4-FFF2-40B4-BE49-F238E27FC236}">
                  <a16:creationId xmlns:a16="http://schemas.microsoft.com/office/drawing/2014/main" id="{B622AB7D-39F0-3BA9-99E9-7CB7817AF772}"/>
                </a:ext>
              </a:extLst>
            </p:cNvPr>
            <p:cNvSpPr txBox="1"/>
            <p:nvPr/>
          </p:nvSpPr>
          <p:spPr>
            <a:xfrm>
              <a:off x="10992274" y="4684122"/>
              <a:ext cx="695777"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(19%)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82" name="Conector recto de flecha 81">
              <a:extLst>
                <a:ext uri="{FF2B5EF4-FFF2-40B4-BE49-F238E27FC236}">
                  <a16:creationId xmlns:a16="http://schemas.microsoft.com/office/drawing/2014/main" id="{28792520-4B0B-AA76-3A52-DC5DC2C498BD}"/>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83" name="Grupo 82">
            <a:extLst>
              <a:ext uri="{FF2B5EF4-FFF2-40B4-BE49-F238E27FC236}">
                <a16:creationId xmlns:a16="http://schemas.microsoft.com/office/drawing/2014/main" id="{4052B0ED-A85E-E8F9-EAB0-60AECB014C4D}"/>
              </a:ext>
            </a:extLst>
          </p:cNvPr>
          <p:cNvGrpSpPr/>
          <p:nvPr/>
        </p:nvGrpSpPr>
        <p:grpSpPr>
          <a:xfrm>
            <a:off x="1883196" y="3382865"/>
            <a:ext cx="924437" cy="230832"/>
            <a:chOff x="10924053" y="4684122"/>
            <a:chExt cx="763998" cy="253915"/>
          </a:xfrm>
        </p:grpSpPr>
        <p:sp>
          <p:nvSpPr>
            <p:cNvPr id="84" name="Rectángulo: esquinas redondeadas 28">
              <a:extLst>
                <a:ext uri="{FF2B5EF4-FFF2-40B4-BE49-F238E27FC236}">
                  <a16:creationId xmlns:a16="http://schemas.microsoft.com/office/drawing/2014/main" id="{5C19FA60-9667-16D9-A80F-E716B62FF2B5}"/>
                </a:ext>
              </a:extLst>
            </p:cNvPr>
            <p:cNvSpPr/>
            <p:nvPr/>
          </p:nvSpPr>
          <p:spPr>
            <a:xfrm>
              <a:off x="10924053" y="4707524"/>
              <a:ext cx="676078" cy="225429"/>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CuadroTexto 84">
              <a:extLst>
                <a:ext uri="{FF2B5EF4-FFF2-40B4-BE49-F238E27FC236}">
                  <a16:creationId xmlns:a16="http://schemas.microsoft.com/office/drawing/2014/main" id="{4CB6FCCF-0648-9DF9-AAF7-CF0B87231E1C}"/>
                </a:ext>
              </a:extLst>
            </p:cNvPr>
            <p:cNvSpPr txBox="1"/>
            <p:nvPr/>
          </p:nvSpPr>
          <p:spPr>
            <a:xfrm>
              <a:off x="10992274" y="4684122"/>
              <a:ext cx="695777"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(27%)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86" name="Conector recto de flecha 85">
              <a:extLst>
                <a:ext uri="{FF2B5EF4-FFF2-40B4-BE49-F238E27FC236}">
                  <a16:creationId xmlns:a16="http://schemas.microsoft.com/office/drawing/2014/main" id="{23B9B3FC-3857-F9D1-19B8-FC3EFED9CEDF}"/>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87" name="Grupo 86">
            <a:extLst>
              <a:ext uri="{FF2B5EF4-FFF2-40B4-BE49-F238E27FC236}">
                <a16:creationId xmlns:a16="http://schemas.microsoft.com/office/drawing/2014/main" id="{C7EC069C-CC5E-5A08-DC50-D227878C36A3}"/>
              </a:ext>
            </a:extLst>
          </p:cNvPr>
          <p:cNvGrpSpPr/>
          <p:nvPr/>
        </p:nvGrpSpPr>
        <p:grpSpPr>
          <a:xfrm>
            <a:off x="6880234" y="2550388"/>
            <a:ext cx="1138638" cy="230832"/>
            <a:chOff x="10924053" y="4684122"/>
            <a:chExt cx="941023" cy="253915"/>
          </a:xfrm>
        </p:grpSpPr>
        <p:sp>
          <p:nvSpPr>
            <p:cNvPr id="88" name="Rectángulo: esquinas redondeadas 87">
              <a:extLst>
                <a:ext uri="{FF2B5EF4-FFF2-40B4-BE49-F238E27FC236}">
                  <a16:creationId xmlns:a16="http://schemas.microsoft.com/office/drawing/2014/main" id="{9C046525-DC1C-A2B2-2DB3-93A1E4912499}"/>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CuadroTexto 88">
              <a:extLst>
                <a:ext uri="{FF2B5EF4-FFF2-40B4-BE49-F238E27FC236}">
                  <a16:creationId xmlns:a16="http://schemas.microsoft.com/office/drawing/2014/main" id="{BBA48CA4-1CF2-54FA-A51A-A6F9BE99A062}"/>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(56%)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0" name="Conector recto de flecha 89">
              <a:extLst>
                <a:ext uri="{FF2B5EF4-FFF2-40B4-BE49-F238E27FC236}">
                  <a16:creationId xmlns:a16="http://schemas.microsoft.com/office/drawing/2014/main" id="{95027CBC-210D-EC73-36D9-B0D6E47246AE}"/>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1" name="Grupo 90">
            <a:extLst>
              <a:ext uri="{FF2B5EF4-FFF2-40B4-BE49-F238E27FC236}">
                <a16:creationId xmlns:a16="http://schemas.microsoft.com/office/drawing/2014/main" id="{902C6343-D29D-FF1B-F7A4-F4573C359A5A}"/>
              </a:ext>
            </a:extLst>
          </p:cNvPr>
          <p:cNvGrpSpPr/>
          <p:nvPr/>
        </p:nvGrpSpPr>
        <p:grpSpPr>
          <a:xfrm>
            <a:off x="6907530" y="2714256"/>
            <a:ext cx="1138638" cy="230832"/>
            <a:chOff x="10924053" y="4684122"/>
            <a:chExt cx="941023" cy="253915"/>
          </a:xfrm>
        </p:grpSpPr>
        <p:sp>
          <p:nvSpPr>
            <p:cNvPr id="92" name="Rectángulo: esquinas redondeadas 91">
              <a:extLst>
                <a:ext uri="{FF2B5EF4-FFF2-40B4-BE49-F238E27FC236}">
                  <a16:creationId xmlns:a16="http://schemas.microsoft.com/office/drawing/2014/main" id="{20A9A0A2-15D8-CC13-5D68-258094FE43D8}"/>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CuadroTexto 92">
              <a:extLst>
                <a:ext uri="{FF2B5EF4-FFF2-40B4-BE49-F238E27FC236}">
                  <a16:creationId xmlns:a16="http://schemas.microsoft.com/office/drawing/2014/main" id="{DA08FAB5-B254-D348-9D11-A921EA07C7E2}"/>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(53%)</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4" name="Conector recto de flecha 93">
              <a:extLst>
                <a:ext uri="{FF2B5EF4-FFF2-40B4-BE49-F238E27FC236}">
                  <a16:creationId xmlns:a16="http://schemas.microsoft.com/office/drawing/2014/main" id="{DEC6FBE3-B923-736E-23E3-E6660E9D204B}"/>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5" name="Grupo 94">
            <a:extLst>
              <a:ext uri="{FF2B5EF4-FFF2-40B4-BE49-F238E27FC236}">
                <a16:creationId xmlns:a16="http://schemas.microsoft.com/office/drawing/2014/main" id="{C3ACF503-DC69-6461-D4CA-1CD96068B0DE}"/>
              </a:ext>
            </a:extLst>
          </p:cNvPr>
          <p:cNvGrpSpPr/>
          <p:nvPr/>
        </p:nvGrpSpPr>
        <p:grpSpPr>
          <a:xfrm>
            <a:off x="5709845" y="3174701"/>
            <a:ext cx="924437" cy="230832"/>
            <a:chOff x="10924053" y="4684122"/>
            <a:chExt cx="763998" cy="253915"/>
          </a:xfrm>
        </p:grpSpPr>
        <p:sp>
          <p:nvSpPr>
            <p:cNvPr id="96" name="Rectángulo: esquinas redondeadas 28">
              <a:extLst>
                <a:ext uri="{FF2B5EF4-FFF2-40B4-BE49-F238E27FC236}">
                  <a16:creationId xmlns:a16="http://schemas.microsoft.com/office/drawing/2014/main" id="{97AA26EA-4D7D-70C8-DB51-7653AD295F86}"/>
                </a:ext>
              </a:extLst>
            </p:cNvPr>
            <p:cNvSpPr/>
            <p:nvPr/>
          </p:nvSpPr>
          <p:spPr>
            <a:xfrm>
              <a:off x="10924053" y="4707524"/>
              <a:ext cx="676078" cy="225429"/>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CuadroTexto 96">
              <a:extLst>
                <a:ext uri="{FF2B5EF4-FFF2-40B4-BE49-F238E27FC236}">
                  <a16:creationId xmlns:a16="http://schemas.microsoft.com/office/drawing/2014/main" id="{CAF92A85-728D-7589-03D5-6E5EA654B1E8}"/>
                </a:ext>
              </a:extLst>
            </p:cNvPr>
            <p:cNvSpPr txBox="1"/>
            <p:nvPr/>
          </p:nvSpPr>
          <p:spPr>
            <a:xfrm>
              <a:off x="10992274" y="4684122"/>
              <a:ext cx="695777"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(18%)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8" name="Conector recto de flecha 97">
              <a:extLst>
                <a:ext uri="{FF2B5EF4-FFF2-40B4-BE49-F238E27FC236}">
                  <a16:creationId xmlns:a16="http://schemas.microsoft.com/office/drawing/2014/main" id="{39B2D6D0-256B-2029-AAB5-E696754D9C61}"/>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9" name="Grupo 98">
            <a:extLst>
              <a:ext uri="{FF2B5EF4-FFF2-40B4-BE49-F238E27FC236}">
                <a16:creationId xmlns:a16="http://schemas.microsoft.com/office/drawing/2014/main" id="{CFDE70E7-72BB-D7EB-B39D-ED8532134D4E}"/>
              </a:ext>
            </a:extLst>
          </p:cNvPr>
          <p:cNvGrpSpPr/>
          <p:nvPr/>
        </p:nvGrpSpPr>
        <p:grpSpPr>
          <a:xfrm>
            <a:off x="6985354" y="3352505"/>
            <a:ext cx="924437" cy="230832"/>
            <a:chOff x="10924053" y="4684122"/>
            <a:chExt cx="763998" cy="253915"/>
          </a:xfrm>
        </p:grpSpPr>
        <p:sp>
          <p:nvSpPr>
            <p:cNvPr id="100" name="Rectángulo: esquinas redondeadas 28">
              <a:extLst>
                <a:ext uri="{FF2B5EF4-FFF2-40B4-BE49-F238E27FC236}">
                  <a16:creationId xmlns:a16="http://schemas.microsoft.com/office/drawing/2014/main" id="{C25182EC-B36D-6DF4-0C51-6B32D778B381}"/>
                </a:ext>
              </a:extLst>
            </p:cNvPr>
            <p:cNvSpPr/>
            <p:nvPr/>
          </p:nvSpPr>
          <p:spPr>
            <a:xfrm>
              <a:off x="10924053" y="4707524"/>
              <a:ext cx="676078" cy="225429"/>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CuadroTexto 100">
              <a:extLst>
                <a:ext uri="{FF2B5EF4-FFF2-40B4-BE49-F238E27FC236}">
                  <a16:creationId xmlns:a16="http://schemas.microsoft.com/office/drawing/2014/main" id="{B53C463B-0AEC-76DE-3BE4-93BB2C7D9A0D}"/>
                </a:ext>
              </a:extLst>
            </p:cNvPr>
            <p:cNvSpPr txBox="1"/>
            <p:nvPr/>
          </p:nvSpPr>
          <p:spPr>
            <a:xfrm>
              <a:off x="10992274" y="4684122"/>
              <a:ext cx="695777"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2" name="Conector recto de flecha 101">
              <a:extLst>
                <a:ext uri="{FF2B5EF4-FFF2-40B4-BE49-F238E27FC236}">
                  <a16:creationId xmlns:a16="http://schemas.microsoft.com/office/drawing/2014/main" id="{8768F6D6-997E-0D8F-C66B-D487BBCCEF2D}"/>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5" name="Grupo 4">
            <a:extLst>
              <a:ext uri="{FF2B5EF4-FFF2-40B4-BE49-F238E27FC236}">
                <a16:creationId xmlns:a16="http://schemas.microsoft.com/office/drawing/2014/main" id="{543DD024-3490-D215-650B-F988C8272D7B}"/>
              </a:ext>
            </a:extLst>
          </p:cNvPr>
          <p:cNvGrpSpPr/>
          <p:nvPr/>
        </p:nvGrpSpPr>
        <p:grpSpPr>
          <a:xfrm>
            <a:off x="3796234" y="2568547"/>
            <a:ext cx="1138638" cy="230832"/>
            <a:chOff x="10924053" y="4684122"/>
            <a:chExt cx="941023" cy="253915"/>
          </a:xfrm>
        </p:grpSpPr>
        <p:sp>
          <p:nvSpPr>
            <p:cNvPr id="6" name="Rectángulo: esquinas redondeadas 5">
              <a:extLst>
                <a:ext uri="{FF2B5EF4-FFF2-40B4-BE49-F238E27FC236}">
                  <a16:creationId xmlns:a16="http://schemas.microsoft.com/office/drawing/2014/main" id="{53E43220-329D-C71C-605D-7483EA2A5B67}"/>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6B6287AF-B34D-AAF0-8341-68FC2DDB96DC}"/>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(62%)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8" name="Conector recto de flecha 7">
              <a:extLst>
                <a:ext uri="{FF2B5EF4-FFF2-40B4-BE49-F238E27FC236}">
                  <a16:creationId xmlns:a16="http://schemas.microsoft.com/office/drawing/2014/main" id="{7B1021AC-4852-D5F6-B682-43CA2789C262}"/>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 name="Grupo 8">
            <a:extLst>
              <a:ext uri="{FF2B5EF4-FFF2-40B4-BE49-F238E27FC236}">
                <a16:creationId xmlns:a16="http://schemas.microsoft.com/office/drawing/2014/main" id="{97FA55C4-492C-640D-DF8B-EA9184BE1F67}"/>
              </a:ext>
            </a:extLst>
          </p:cNvPr>
          <p:cNvGrpSpPr/>
          <p:nvPr/>
        </p:nvGrpSpPr>
        <p:grpSpPr>
          <a:xfrm>
            <a:off x="3801362" y="2714944"/>
            <a:ext cx="1138638" cy="230832"/>
            <a:chOff x="10924053" y="4684122"/>
            <a:chExt cx="941023" cy="253915"/>
          </a:xfrm>
        </p:grpSpPr>
        <p:sp>
          <p:nvSpPr>
            <p:cNvPr id="16" name="Rectángulo: esquinas redondeadas 15">
              <a:extLst>
                <a:ext uri="{FF2B5EF4-FFF2-40B4-BE49-F238E27FC236}">
                  <a16:creationId xmlns:a16="http://schemas.microsoft.com/office/drawing/2014/main" id="{63730847-4760-22E6-3ECF-DB1442560BB9}"/>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CuadroTexto 16">
              <a:extLst>
                <a:ext uri="{FF2B5EF4-FFF2-40B4-BE49-F238E27FC236}">
                  <a16:creationId xmlns:a16="http://schemas.microsoft.com/office/drawing/2014/main" id="{CB588E97-CD5F-D300-5174-74BF66882586}"/>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(68%)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20" name="Conector recto de flecha 19">
              <a:extLst>
                <a:ext uri="{FF2B5EF4-FFF2-40B4-BE49-F238E27FC236}">
                  <a16:creationId xmlns:a16="http://schemas.microsoft.com/office/drawing/2014/main" id="{0DE87D26-1958-3F8C-BE60-0AA5F4A4F0EB}"/>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24" name="Grupo 23">
            <a:extLst>
              <a:ext uri="{FF2B5EF4-FFF2-40B4-BE49-F238E27FC236}">
                <a16:creationId xmlns:a16="http://schemas.microsoft.com/office/drawing/2014/main" id="{682F18F9-F255-3D29-F435-6C61C96C4D73}"/>
              </a:ext>
            </a:extLst>
          </p:cNvPr>
          <p:cNvGrpSpPr/>
          <p:nvPr/>
        </p:nvGrpSpPr>
        <p:grpSpPr>
          <a:xfrm>
            <a:off x="3747056" y="3071199"/>
            <a:ext cx="1138638" cy="230832"/>
            <a:chOff x="10924053" y="4684122"/>
            <a:chExt cx="941023" cy="253915"/>
          </a:xfrm>
        </p:grpSpPr>
        <p:sp>
          <p:nvSpPr>
            <p:cNvPr id="26" name="Rectángulo: esquinas redondeadas 25">
              <a:extLst>
                <a:ext uri="{FF2B5EF4-FFF2-40B4-BE49-F238E27FC236}">
                  <a16:creationId xmlns:a16="http://schemas.microsoft.com/office/drawing/2014/main" id="{D8F3E42F-6657-BB45-0E0B-9EA309806996}"/>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A53F752B-4853-9291-6B6D-B5A97AF5451C}"/>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(21%)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29" name="Conector recto de flecha 28">
              <a:extLst>
                <a:ext uri="{FF2B5EF4-FFF2-40B4-BE49-F238E27FC236}">
                  <a16:creationId xmlns:a16="http://schemas.microsoft.com/office/drawing/2014/main" id="{EAE27234-7605-086F-5FF2-889B14106279}"/>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30" name="Grupo 29">
            <a:extLst>
              <a:ext uri="{FF2B5EF4-FFF2-40B4-BE49-F238E27FC236}">
                <a16:creationId xmlns:a16="http://schemas.microsoft.com/office/drawing/2014/main" id="{208E23FA-6452-955D-DD8E-E916BB1603AE}"/>
              </a:ext>
            </a:extLst>
          </p:cNvPr>
          <p:cNvGrpSpPr/>
          <p:nvPr/>
        </p:nvGrpSpPr>
        <p:grpSpPr>
          <a:xfrm>
            <a:off x="3752184" y="3217596"/>
            <a:ext cx="1138638" cy="230832"/>
            <a:chOff x="10924053" y="4684122"/>
            <a:chExt cx="941023" cy="253915"/>
          </a:xfrm>
        </p:grpSpPr>
        <p:sp>
          <p:nvSpPr>
            <p:cNvPr id="31" name="Rectángulo: esquinas redondeadas 30">
              <a:extLst>
                <a:ext uri="{FF2B5EF4-FFF2-40B4-BE49-F238E27FC236}">
                  <a16:creationId xmlns:a16="http://schemas.microsoft.com/office/drawing/2014/main" id="{DF877304-8532-D41B-DEC6-2CBB77F37D6F}"/>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CuadroTexto 31">
              <a:extLst>
                <a:ext uri="{FF2B5EF4-FFF2-40B4-BE49-F238E27FC236}">
                  <a16:creationId xmlns:a16="http://schemas.microsoft.com/office/drawing/2014/main" id="{55FFD087-C0C6-8224-3613-572EF720653B}"/>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(29%)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36" name="Conector recto de flecha 35">
              <a:extLst>
                <a:ext uri="{FF2B5EF4-FFF2-40B4-BE49-F238E27FC236}">
                  <a16:creationId xmlns:a16="http://schemas.microsoft.com/office/drawing/2014/main" id="{F48EE7E6-38F7-C500-A45A-806C4A8FEEB2}"/>
                </a:ext>
              </a:extLst>
            </p:cNvPr>
            <p:cNvCxnSpPr>
              <a:cxnSpLocks/>
            </p:cNvCxnSpPr>
            <p:nvPr/>
          </p:nvCxnSpPr>
          <p:spPr>
            <a:xfrm flipH="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44" name="Grupo 43">
            <a:extLst>
              <a:ext uri="{FF2B5EF4-FFF2-40B4-BE49-F238E27FC236}">
                <a16:creationId xmlns:a16="http://schemas.microsoft.com/office/drawing/2014/main" id="{9BCF7DC8-CF9F-7529-1EF0-25371585760D}"/>
              </a:ext>
            </a:extLst>
          </p:cNvPr>
          <p:cNvGrpSpPr/>
          <p:nvPr/>
        </p:nvGrpSpPr>
        <p:grpSpPr>
          <a:xfrm>
            <a:off x="5025864" y="3094021"/>
            <a:ext cx="540156" cy="369332"/>
            <a:chOff x="10924053" y="4684122"/>
            <a:chExt cx="603028" cy="406265"/>
          </a:xfrm>
        </p:grpSpPr>
        <p:sp>
          <p:nvSpPr>
            <p:cNvPr id="45" name="Rectángulo: esquinas redondeadas 28">
              <a:extLst>
                <a:ext uri="{FF2B5EF4-FFF2-40B4-BE49-F238E27FC236}">
                  <a16:creationId xmlns:a16="http://schemas.microsoft.com/office/drawing/2014/main" id="{E834DBDF-644F-1225-B8CB-7D88D5E2AA82}"/>
                </a:ext>
              </a:extLst>
            </p:cNvPr>
            <p:cNvSpPr/>
            <p:nvPr/>
          </p:nvSpPr>
          <p:spPr>
            <a:xfrm>
              <a:off x="10924053" y="4707524"/>
              <a:ext cx="565447" cy="304699"/>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CuadroTexto 60">
              <a:extLst>
                <a:ext uri="{FF2B5EF4-FFF2-40B4-BE49-F238E27FC236}">
                  <a16:creationId xmlns:a16="http://schemas.microsoft.com/office/drawing/2014/main" id="{4439637E-98EA-EB51-EB51-B584FE2A9A66}"/>
                </a:ext>
              </a:extLst>
            </p:cNvPr>
            <p:cNvSpPr txBox="1"/>
            <p:nvPr/>
          </p:nvSpPr>
          <p:spPr>
            <a:xfrm>
              <a:off x="10992274" y="4684122"/>
              <a:ext cx="534807" cy="406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(23%)</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62" name="Conector recto de flecha 61">
              <a:extLst>
                <a:ext uri="{FF2B5EF4-FFF2-40B4-BE49-F238E27FC236}">
                  <a16:creationId xmlns:a16="http://schemas.microsoft.com/office/drawing/2014/main" id="{9BF77553-FC79-6D95-8E70-3D58C7CA2217}"/>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sp>
        <p:nvSpPr>
          <p:cNvPr id="108" name="CuadroTexto 107"/>
          <p:cNvSpPr txBox="1"/>
          <p:nvPr/>
        </p:nvSpPr>
        <p:spPr>
          <a:xfrm>
            <a:off x="647136" y="854781"/>
            <a:ext cx="10930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los productos funcionales, que son los que evocan mayor confianza, el nivel de confianza esta mayormente respaldado por los consumidores no usuarios de La Santé.</a:t>
            </a:r>
          </a:p>
        </p:txBody>
      </p:sp>
      <p:sp>
        <p:nvSpPr>
          <p:cNvPr id="109" name="CuadroTexto 108">
            <a:extLst>
              <a:ext uri="{FF2B5EF4-FFF2-40B4-BE49-F238E27FC236}">
                <a16:creationId xmlns:a16="http://schemas.microsoft.com/office/drawing/2014/main" id="{64DD7101-36AE-717F-C382-93BB95D97EB7}"/>
              </a:ext>
            </a:extLst>
          </p:cNvPr>
          <p:cNvSpPr txBox="1"/>
          <p:nvPr/>
        </p:nvSpPr>
        <p:spPr>
          <a:xfrm>
            <a:off x="962638" y="3670186"/>
            <a:ext cx="1114172" cy="246221"/>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Base total: 350</a:t>
            </a:r>
            <a:endParaRPr kumimoji="0" lang="es-CO"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sp>
        <p:nvSpPr>
          <p:cNvPr id="111" name="Rectángulo 110"/>
          <p:cNvSpPr/>
          <p:nvPr/>
        </p:nvSpPr>
        <p:spPr>
          <a:xfrm>
            <a:off x="3336247" y="1972780"/>
            <a:ext cx="93345" cy="85079"/>
          </a:xfrm>
          <a:prstGeom prst="rect">
            <a:avLst/>
          </a:prstGeom>
          <a:solidFill>
            <a:srgbClr val="FFA1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ángulo 111"/>
          <p:cNvSpPr/>
          <p:nvPr/>
        </p:nvSpPr>
        <p:spPr>
          <a:xfrm>
            <a:off x="5742023" y="1980741"/>
            <a:ext cx="93345" cy="85079"/>
          </a:xfrm>
          <a:prstGeom prst="rect">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ángulo 112"/>
          <p:cNvSpPr/>
          <p:nvPr/>
        </p:nvSpPr>
        <p:spPr>
          <a:xfrm>
            <a:off x="8063908" y="1980741"/>
            <a:ext cx="93345" cy="85079"/>
          </a:xfrm>
          <a:prstGeom prst="rect">
            <a:avLst/>
          </a:prstGeom>
          <a:solidFill>
            <a:srgbClr val="162B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 name="Tabla 4">
            <a:extLst>
              <a:ext uri="{FF2B5EF4-FFF2-40B4-BE49-F238E27FC236}">
                <a16:creationId xmlns:a16="http://schemas.microsoft.com/office/drawing/2014/main" id="{95EEB416-A274-7967-906C-1617AEB39860}"/>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33" name="Triángulo isósceles 32">
            <a:extLst>
              <a:ext uri="{FF2B5EF4-FFF2-40B4-BE49-F238E27FC236}">
                <a16:creationId xmlns:a16="http://schemas.microsoft.com/office/drawing/2014/main" id="{8CDF61B6-1032-618B-1E0A-C77E0B0CEA13}"/>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riángulo isósceles 33">
            <a:extLst>
              <a:ext uri="{FF2B5EF4-FFF2-40B4-BE49-F238E27FC236}">
                <a16:creationId xmlns:a16="http://schemas.microsoft.com/office/drawing/2014/main" id="{AD7B454A-57A9-10FC-1CBE-C85A3E52BEB7}"/>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09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374A3FF-D7FD-9FDE-6888-6EBB21AC93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1359109E-29CC-38D5-5E2E-E55AE280FCE4}"/>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Razones de nivel de desconfianza</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graphicFrame>
        <p:nvGraphicFramePr>
          <p:cNvPr id="4" name="Tabla 3">
            <a:extLst>
              <a:ext uri="{FF2B5EF4-FFF2-40B4-BE49-F238E27FC236}">
                <a16:creationId xmlns:a16="http://schemas.microsoft.com/office/drawing/2014/main" id="{FE12B49B-EB8F-E726-A640-B0DEEE27AD51}"/>
              </a:ext>
            </a:extLst>
          </p:cNvPr>
          <p:cNvGraphicFramePr>
            <a:graphicFrameLocks noGrp="1"/>
          </p:cNvGraphicFramePr>
          <p:nvPr/>
        </p:nvGraphicFramePr>
        <p:xfrm>
          <a:off x="245659" y="1091290"/>
          <a:ext cx="11723426" cy="4670538"/>
        </p:xfrm>
        <a:graphic>
          <a:graphicData uri="http://schemas.openxmlformats.org/drawingml/2006/table">
            <a:tbl>
              <a:tblPr/>
              <a:tblGrid>
                <a:gridCol w="1953130">
                  <a:extLst>
                    <a:ext uri="{9D8B030D-6E8A-4147-A177-3AD203B41FA5}">
                      <a16:colId xmlns:a16="http://schemas.microsoft.com/office/drawing/2014/main" val="1187498140"/>
                    </a:ext>
                  </a:extLst>
                </a:gridCol>
                <a:gridCol w="480836">
                  <a:extLst>
                    <a:ext uri="{9D8B030D-6E8A-4147-A177-3AD203B41FA5}">
                      <a16:colId xmlns:a16="http://schemas.microsoft.com/office/drawing/2014/main" val="1864932657"/>
                    </a:ext>
                  </a:extLst>
                </a:gridCol>
                <a:gridCol w="1890152">
                  <a:extLst>
                    <a:ext uri="{9D8B030D-6E8A-4147-A177-3AD203B41FA5}">
                      <a16:colId xmlns:a16="http://schemas.microsoft.com/office/drawing/2014/main" val="3741109247"/>
                    </a:ext>
                  </a:extLst>
                </a:gridCol>
                <a:gridCol w="397474">
                  <a:extLst>
                    <a:ext uri="{9D8B030D-6E8A-4147-A177-3AD203B41FA5}">
                      <a16:colId xmlns:a16="http://schemas.microsoft.com/office/drawing/2014/main" val="963558642"/>
                    </a:ext>
                  </a:extLst>
                </a:gridCol>
                <a:gridCol w="1990329">
                  <a:extLst>
                    <a:ext uri="{9D8B030D-6E8A-4147-A177-3AD203B41FA5}">
                      <a16:colId xmlns:a16="http://schemas.microsoft.com/office/drawing/2014/main" val="1997234050"/>
                    </a:ext>
                  </a:extLst>
                </a:gridCol>
                <a:gridCol w="385260">
                  <a:extLst>
                    <a:ext uri="{9D8B030D-6E8A-4147-A177-3AD203B41FA5}">
                      <a16:colId xmlns:a16="http://schemas.microsoft.com/office/drawing/2014/main" val="3290816125"/>
                    </a:ext>
                  </a:extLst>
                </a:gridCol>
                <a:gridCol w="1918466">
                  <a:extLst>
                    <a:ext uri="{9D8B030D-6E8A-4147-A177-3AD203B41FA5}">
                      <a16:colId xmlns:a16="http://schemas.microsoft.com/office/drawing/2014/main" val="724168884"/>
                    </a:ext>
                  </a:extLst>
                </a:gridCol>
                <a:gridCol w="411986">
                  <a:extLst>
                    <a:ext uri="{9D8B030D-6E8A-4147-A177-3AD203B41FA5}">
                      <a16:colId xmlns:a16="http://schemas.microsoft.com/office/drawing/2014/main" val="1972138871"/>
                    </a:ext>
                  </a:extLst>
                </a:gridCol>
                <a:gridCol w="1807660">
                  <a:extLst>
                    <a:ext uri="{9D8B030D-6E8A-4147-A177-3AD203B41FA5}">
                      <a16:colId xmlns:a16="http://schemas.microsoft.com/office/drawing/2014/main" val="2849216834"/>
                    </a:ext>
                  </a:extLst>
                </a:gridCol>
                <a:gridCol w="488133">
                  <a:extLst>
                    <a:ext uri="{9D8B030D-6E8A-4147-A177-3AD203B41FA5}">
                      <a16:colId xmlns:a16="http://schemas.microsoft.com/office/drawing/2014/main" val="2782394866"/>
                    </a:ext>
                  </a:extLst>
                </a:gridCol>
              </a:tblGrid>
              <a:tr h="173781">
                <a:tc gridSpan="2">
                  <a:txBody>
                    <a:bodyPr/>
                    <a:lstStyle/>
                    <a:p>
                      <a:pPr algn="ctr" rtl="0" fontAlgn="b"/>
                      <a:r>
                        <a:rPr lang="es-CO" sz="1000" b="1" i="0" u="none" strike="noStrike" dirty="0">
                          <a:solidFill>
                            <a:srgbClr val="FFFFFF"/>
                          </a:solidFill>
                          <a:effectLst/>
                          <a:latin typeface="Century Gothic" panose="020B0502020202020204" pitchFamily="34" charset="0"/>
                        </a:rPr>
                        <a:t>Productos funcionales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Productos pediátricos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Medicamentos dermatológicos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 con ingredientes naturales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hMerge="1">
                  <a:txBody>
                    <a:bodyPr/>
                    <a:lstStyle/>
                    <a:p>
                      <a:endParaRPr lang="es-CO" dirty="0"/>
                    </a:p>
                  </a:txBody>
                  <a:tcPr/>
                </a:tc>
                <a:extLst>
                  <a:ext uri="{0D108BD9-81ED-4DB2-BD59-A6C34878D82A}">
                    <a16:rowId xmlns:a16="http://schemas.microsoft.com/office/drawing/2014/main" val="432255107"/>
                  </a:ext>
                </a:extLst>
              </a:tr>
              <a:tr h="358465">
                <a:tc>
                  <a:txBody>
                    <a:bodyPr/>
                    <a:lstStyle/>
                    <a:p>
                      <a:pPr algn="ctr" rtl="0" fontAlgn="ctr"/>
                      <a:r>
                        <a:rPr lang="es-CO" sz="1000" b="1" i="0" u="none" strike="noStrike" dirty="0">
                          <a:solidFill>
                            <a:schemeClr val="bg1"/>
                          </a:solidFill>
                          <a:effectLst/>
                          <a:latin typeface="Century Gothic" panose="020B0502020202020204" pitchFamily="34" charset="0"/>
                        </a:rPr>
                        <a:t>Razones</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Razones</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Razones</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Razones</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Razones</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a:txBody>
                    <a:bodyPr/>
                    <a:lstStyle/>
                    <a:p>
                      <a:pPr algn="ctr" rtl="0" fontAlgn="ct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932747087"/>
                  </a:ext>
                </a:extLst>
              </a:tr>
              <a:tr h="242781">
                <a:tc>
                  <a:txBody>
                    <a:bodyPr/>
                    <a:lstStyle/>
                    <a:p>
                      <a:pPr algn="l" fontAlgn="b">
                        <a:buNone/>
                      </a:pPr>
                      <a:r>
                        <a:rPr lang="es-CO" sz="1000" b="0" i="0" u="none" strike="noStrike" dirty="0">
                          <a:solidFill>
                            <a:srgbClr val="000000"/>
                          </a:solidFill>
                          <a:effectLst/>
                          <a:latin typeface="Century Gothic" panose="020B0502020202020204" pitchFamily="34" charset="0"/>
                        </a:rPr>
                        <a:t>No conoce la marca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24%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conoce la marca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es especialidad de la marca (otro rubro)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27%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es confiable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27%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conoce la marca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888863424"/>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No lo necesita / No le interesa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es confiable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conoce la marca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conoce la marca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es confiable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682134912"/>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No ha tenido buenos resultados / No es efectivo</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ha tenido buenos resultados / No es efectivo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cree en suplementos nutricionales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es especialidad de la marca (otro rubro)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es especialidad de la marca (otro rubro)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4097845383"/>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No es especialidad de la marca (otro rubro)</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lo necesita / No le interesa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ha tenido buenos resultados / No es efectivo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Perciben posibles reacciones adversas en la piel</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a:solidFill>
                            <a:srgbClr val="000000"/>
                          </a:solidFill>
                          <a:effectLst/>
                          <a:latin typeface="Century Gothic" panose="020B0502020202020204" pitchFamily="34" charset="0"/>
                        </a:rPr>
                        <a:t>Es poco original / copias / clonados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1865884700"/>
                  </a:ext>
                </a:extLst>
              </a:tr>
              <a:tr h="242781">
                <a:tc>
                  <a:txBody>
                    <a:bodyPr/>
                    <a:lstStyle/>
                    <a:p>
                      <a:pPr algn="l" fontAlgn="b">
                        <a:buNone/>
                      </a:pPr>
                      <a:r>
                        <a:rPr lang="es-CO" sz="1000" b="0" i="0" u="none" strike="noStrike" dirty="0">
                          <a:solidFill>
                            <a:srgbClr val="000000"/>
                          </a:solidFill>
                          <a:effectLst/>
                          <a:latin typeface="Century Gothic" panose="020B0502020202020204" pitchFamily="34" charset="0"/>
                        </a:rPr>
                        <a:t>No es confiable</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Preocupación por la tolerancia y seguridad de los niños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es confiable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ha tenido buenos resultados / No es efectivo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ha tenido buenos resultados / No es efectivo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276170670"/>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Son productos que requieren de un manejo cuidadoso</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es especialidad de la marca (otro rubro)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lo necesita / No le interesa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lo han recomendado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lo necesita / No le interesa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560348427"/>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Es poco original / copias / clonados</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Prefiere otras marcas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Preferencia por marcas consolidadas en la categoría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Precios altos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a:solidFill>
                            <a:srgbClr val="000000"/>
                          </a:solidFill>
                          <a:effectLst/>
                          <a:latin typeface="Century Gothic" panose="020B0502020202020204" pitchFamily="34" charset="0"/>
                        </a:rPr>
                        <a:t>Falta de publicidad / información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709784258"/>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Precios altos</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Preferencia por marcas consolidadas en la categoría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Le genera desconfianza los ingredientes que podrían tener</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lo necesita / No le interesa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a:solidFill>
                            <a:srgbClr val="000000"/>
                          </a:solidFill>
                          <a:effectLst/>
                          <a:latin typeface="Century Gothic" panose="020B0502020202020204" pitchFamily="34" charset="0"/>
                        </a:rPr>
                        <a:t>Medicamentos de la marca son químicos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011812504"/>
                  </a:ext>
                </a:extLst>
              </a:tr>
              <a:tr h="242781">
                <a:tc>
                  <a:txBody>
                    <a:bodyPr/>
                    <a:lstStyle/>
                    <a:p>
                      <a:pPr algn="l" fontAlgn="b">
                        <a:buNone/>
                      </a:pPr>
                      <a:r>
                        <a:rPr lang="es-CO" sz="1000" b="0" i="0" u="none" strike="noStrike" dirty="0">
                          <a:solidFill>
                            <a:srgbClr val="000000"/>
                          </a:solidFill>
                          <a:effectLst/>
                          <a:latin typeface="Century Gothic" panose="020B0502020202020204" pitchFamily="34" charset="0"/>
                        </a:rPr>
                        <a:t>No sabe</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Es poco original / copias / clonados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lo han recomendado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Es extraño que sea natural</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Precios altos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1647069324"/>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No responde</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buNone/>
                      </a:pPr>
                      <a:r>
                        <a:rPr lang="es-CO" sz="10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Precios altos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Es poco original / copias / clonados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Prefiere otras marcas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contiene ingredientes naturales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1972525636"/>
                  </a:ext>
                </a:extLst>
              </a:tr>
              <a:tr h="242781">
                <a:tc>
                  <a:txBody>
                    <a:bodyPr/>
                    <a:lstStyle/>
                    <a:p>
                      <a:pPr algn="ctr" fontAlgn="ctr">
                        <a:buNone/>
                      </a:pP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buNone/>
                      </a:pP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Falta de publicidad / información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sabe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Preferencia por marcas consolidadas en la categoría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sabe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729917590"/>
                  </a:ext>
                </a:extLst>
              </a:tr>
              <a:tr h="242781">
                <a:tc>
                  <a:txBody>
                    <a:bodyPr/>
                    <a:lstStyle/>
                    <a:p>
                      <a:pPr algn="ctr" fontAlgn="ctr">
                        <a:buNone/>
                      </a:pP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buNone/>
                      </a:pPr>
                      <a:endParaRPr lang="es-CO" sz="1100" b="0" i="0" u="none" strike="noStrike" dirty="0">
                        <a:solidFill>
                          <a:srgbClr val="000000"/>
                        </a:solidFill>
                        <a:effectLst/>
                        <a:latin typeface="Century Gothic" panose="020B0502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No sabe / No responde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responde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No sabe / No responde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responde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3693809269"/>
                  </a:ext>
                </a:extLst>
              </a:tr>
              <a:tr h="12352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9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33</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30</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900" b="0" i="0" u="none" strike="noStrike" dirty="0">
                          <a:solidFill>
                            <a:srgbClr val="000000"/>
                          </a:solidFill>
                          <a:effectLst/>
                          <a:latin typeface="Century Gothic" panose="020B0502020202020204" pitchFamily="34" charset="0"/>
                        </a:rPr>
                        <a:t>37</a:t>
                      </a:r>
                      <a:endParaRPr lang="es-CO" sz="9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32</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36</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61474965"/>
                  </a:ext>
                </a:extLst>
              </a:tr>
            </a:tbl>
          </a:graphicData>
        </a:graphic>
      </p:graphicFrame>
      <p:sp>
        <p:nvSpPr>
          <p:cNvPr id="5" name="CuadroTexto 4">
            <a:extLst>
              <a:ext uri="{FF2B5EF4-FFF2-40B4-BE49-F238E27FC236}">
                <a16:creationId xmlns:a16="http://schemas.microsoft.com/office/drawing/2014/main" id="{C6142158-F9D7-0006-7F95-705BC32E0A01}"/>
              </a:ext>
            </a:extLst>
          </p:cNvPr>
          <p:cNvSpPr txBox="1"/>
          <p:nvPr/>
        </p:nvSpPr>
        <p:spPr>
          <a:xfrm>
            <a:off x="0" y="6606058"/>
            <a:ext cx="534785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29.</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¿Por qué usted no siente tanta confianza en la marca La </a:t>
            </a:r>
            <a:r>
              <a:rPr kumimoji="0" lang="es-CO"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para_____? </a:t>
            </a:r>
          </a:p>
        </p:txBody>
      </p:sp>
      <p:sp>
        <p:nvSpPr>
          <p:cNvPr id="6" name="Rectángulo: esquinas redondeadas 5">
            <a:extLst>
              <a:ext uri="{FF2B5EF4-FFF2-40B4-BE49-F238E27FC236}">
                <a16:creationId xmlns:a16="http://schemas.microsoft.com/office/drawing/2014/main" id="{B2A9D95D-CF42-53A9-70A1-E37301C0A62E}"/>
              </a:ext>
            </a:extLst>
          </p:cNvPr>
          <p:cNvSpPr/>
          <p:nvPr/>
        </p:nvSpPr>
        <p:spPr>
          <a:xfrm>
            <a:off x="95533" y="1852112"/>
            <a:ext cx="12014579" cy="86322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agen 7">
            <a:extLst>
              <a:ext uri="{FF2B5EF4-FFF2-40B4-BE49-F238E27FC236}">
                <a16:creationId xmlns:a16="http://schemas.microsoft.com/office/drawing/2014/main" id="{DDB55850-80F5-0700-35A3-C1CA88F7EA4E}"/>
              </a:ext>
            </a:extLst>
          </p:cNvPr>
          <p:cNvPicPr>
            <a:picLocks noChangeAspect="1"/>
          </p:cNvPicPr>
          <p:nvPr/>
        </p:nvPicPr>
        <p:blipFill>
          <a:blip r:embed="rId2">
            <a:duotone>
              <a:srgbClr val="FFC000">
                <a:shade val="45000"/>
                <a:satMod val="135000"/>
              </a:srgbClr>
              <a:prstClr val="white"/>
            </a:duotone>
          </a:blip>
          <a:stretch>
            <a:fillRect/>
          </a:stretch>
        </p:blipFill>
        <p:spPr>
          <a:xfrm>
            <a:off x="9704222" y="58930"/>
            <a:ext cx="422648" cy="422648"/>
          </a:xfrm>
          <a:prstGeom prst="rect">
            <a:avLst/>
          </a:prstGeom>
        </p:spPr>
      </p:pic>
      <p:sp>
        <p:nvSpPr>
          <p:cNvPr id="9"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Tree>
    <p:extLst>
      <p:ext uri="{BB962C8B-B14F-4D97-AF65-F5344CB8AC3E}">
        <p14:creationId xmlns:p14="http://schemas.microsoft.com/office/powerpoint/2010/main" val="339084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DD76BC9-0B52-BF67-7ACD-034E635C33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8696" b="51735"/>
          <a:stretch/>
        </p:blipFill>
        <p:spPr>
          <a:xfrm>
            <a:off x="0" y="-13254"/>
            <a:ext cx="12192000" cy="2713590"/>
          </a:xfrm>
          <a:prstGeom prst="rect">
            <a:avLst/>
          </a:prstGeom>
        </p:spPr>
      </p:pic>
      <p:sp>
        <p:nvSpPr>
          <p:cNvPr id="4" name="Rectángulo 3">
            <a:extLst>
              <a:ext uri="{FF2B5EF4-FFF2-40B4-BE49-F238E27FC236}">
                <a16:creationId xmlns:a16="http://schemas.microsoft.com/office/drawing/2014/main" id="{70B592BA-2B99-0E04-89E0-64193FC8D5F9}"/>
              </a:ext>
            </a:extLst>
          </p:cNvPr>
          <p:cNvSpPr/>
          <p:nvPr/>
        </p:nvSpPr>
        <p:spPr>
          <a:xfrm>
            <a:off x="-6512" y="-13252"/>
            <a:ext cx="12198511" cy="2713589"/>
          </a:xfrm>
          <a:prstGeom prst="rect">
            <a:avLst/>
          </a:prstGeom>
          <a:solidFill>
            <a:schemeClr val="bg2">
              <a:lumMod val="2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 name="Marcador de número de diapositiva 1">
            <a:extLst>
              <a:ext uri="{FF2B5EF4-FFF2-40B4-BE49-F238E27FC236}">
                <a16:creationId xmlns:a16="http://schemas.microsoft.com/office/drawing/2014/main" id="{41B8A69F-1288-82B5-2DDA-880BCA5984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CO" sz="1200" b="0" i="0" u="none" strike="noStrike" kern="1200" cap="none" spc="0" normalizeH="0" baseline="0" noProof="0">
              <a:ln>
                <a:noFill/>
              </a:ln>
              <a:solidFill>
                <a:prstClr val="black">
                  <a:tint val="75000"/>
                </a:prstClr>
              </a:solidFill>
              <a:effectLst/>
              <a:uLnTx/>
              <a:uFillTx/>
              <a:latin typeface="Century Gothic" panose="020B0502020202020204" pitchFamily="34" charset="0"/>
              <a:ea typeface="+mn-ea"/>
              <a:cs typeface="+mn-cs"/>
            </a:endParaRPr>
          </a:p>
        </p:txBody>
      </p:sp>
      <p:sp>
        <p:nvSpPr>
          <p:cNvPr id="9" name="Elipse 8">
            <a:extLst>
              <a:ext uri="{FF2B5EF4-FFF2-40B4-BE49-F238E27FC236}">
                <a16:creationId xmlns:a16="http://schemas.microsoft.com/office/drawing/2014/main" id="{921FAA85-F1FF-3373-B697-A91C7AE74025}"/>
              </a:ext>
            </a:extLst>
          </p:cNvPr>
          <p:cNvSpPr/>
          <p:nvPr/>
        </p:nvSpPr>
        <p:spPr>
          <a:xfrm>
            <a:off x="10399101" y="945974"/>
            <a:ext cx="1377403" cy="1388096"/>
          </a:xfrm>
          <a:prstGeom prst="ellipse">
            <a:avLst/>
          </a:prstGeom>
          <a:solidFill>
            <a:srgbClr val="162B6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5" name="CuadroTexto 4">
            <a:extLst>
              <a:ext uri="{FF2B5EF4-FFF2-40B4-BE49-F238E27FC236}">
                <a16:creationId xmlns:a16="http://schemas.microsoft.com/office/drawing/2014/main" id="{0BD5A537-42C3-6B81-194B-E348D16527B1}"/>
              </a:ext>
            </a:extLst>
          </p:cNvPr>
          <p:cNvSpPr txBox="1"/>
          <p:nvPr/>
        </p:nvSpPr>
        <p:spPr>
          <a:xfrm>
            <a:off x="0" y="1219199"/>
            <a:ext cx="11466342" cy="1404937"/>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s-ES" sz="5400" b="1" i="0" u="none" strike="noStrike" kern="1200" cap="none" spc="0" normalizeH="0" baseline="0" noProof="0" dirty="0">
                <a:ln>
                  <a:noFill/>
                </a:ln>
                <a:solidFill>
                  <a:prstClr val="white"/>
                </a:solidFill>
                <a:effectLst/>
                <a:uLnTx/>
                <a:uFillTx/>
                <a:latin typeface="Century Gothic" panose="020B0502020202020204" pitchFamily="34" charset="0"/>
                <a:ea typeface="+mj-ea"/>
                <a:cs typeface="Traditional Arabic" panose="02020603050405020304" pitchFamily="18" charset="-78"/>
              </a:rPr>
              <a:t>METODOLOGÍA </a:t>
            </a:r>
            <a:endParaRPr kumimoji="0" lang="es-CO" sz="5400" b="1" i="0" u="none" strike="noStrike" kern="1200" cap="none" spc="0" normalizeH="0" baseline="0" noProof="0" dirty="0">
              <a:ln>
                <a:noFill/>
              </a:ln>
              <a:solidFill>
                <a:prstClr val="white"/>
              </a:solidFill>
              <a:effectLst/>
              <a:uLnTx/>
              <a:uFillTx/>
              <a:latin typeface="Century Gothic" panose="020B0502020202020204" pitchFamily="34" charset="0"/>
              <a:ea typeface="+mj-ea"/>
              <a:cs typeface="Traditional Arabic" panose="02020603050405020304" pitchFamily="18" charset="-78"/>
            </a:endParaRPr>
          </a:p>
        </p:txBody>
      </p:sp>
      <p:graphicFrame>
        <p:nvGraphicFramePr>
          <p:cNvPr id="14" name="Tabla 13">
            <a:extLst>
              <a:ext uri="{FF2B5EF4-FFF2-40B4-BE49-F238E27FC236}">
                <a16:creationId xmlns:a16="http://schemas.microsoft.com/office/drawing/2014/main" id="{12BD0D0A-9025-EA53-5AAD-A992766E1C14}"/>
              </a:ext>
            </a:extLst>
          </p:cNvPr>
          <p:cNvGraphicFramePr>
            <a:graphicFrameLocks noGrp="1"/>
          </p:cNvGraphicFramePr>
          <p:nvPr>
            <p:extLst>
              <p:ext uri="{D42A27DB-BD31-4B8C-83A1-F6EECF244321}">
                <p14:modId xmlns:p14="http://schemas.microsoft.com/office/powerpoint/2010/main" val="1476071329"/>
              </p:ext>
            </p:extLst>
          </p:nvPr>
        </p:nvGraphicFramePr>
        <p:xfrm>
          <a:off x="445128" y="3517822"/>
          <a:ext cx="6211863" cy="1993530"/>
        </p:xfrm>
        <a:graphic>
          <a:graphicData uri="http://schemas.openxmlformats.org/drawingml/2006/table">
            <a:tbl>
              <a:tblPr firstRow="1" bandRow="1"/>
              <a:tblGrid>
                <a:gridCol w="2018553">
                  <a:extLst>
                    <a:ext uri="{9D8B030D-6E8A-4147-A177-3AD203B41FA5}">
                      <a16:colId xmlns:a16="http://schemas.microsoft.com/office/drawing/2014/main" val="190330975"/>
                    </a:ext>
                  </a:extLst>
                </a:gridCol>
                <a:gridCol w="4193310">
                  <a:extLst>
                    <a:ext uri="{9D8B030D-6E8A-4147-A177-3AD203B41FA5}">
                      <a16:colId xmlns:a16="http://schemas.microsoft.com/office/drawing/2014/main" val="4214953896"/>
                    </a:ext>
                  </a:extLst>
                </a:gridCol>
              </a:tblGrid>
              <a:tr h="534185">
                <a:tc>
                  <a:txBody>
                    <a:bodyPr/>
                    <a:lstStyle/>
                    <a:p>
                      <a:pPr algn="l" rtl="0" fontAlgn="ctr">
                        <a:buClr>
                          <a:srgbClr val="FF6600"/>
                        </a:buClr>
                        <a:buSzPts val="1650"/>
                        <a:buFont typeface="Arial" panose="020B0604020202020204" pitchFamily="34" charset="0"/>
                        <a:buChar char="•"/>
                      </a:pPr>
                      <a:r>
                        <a:rPr lang="es-CO" sz="1400" b="1" i="0" u="none" strike="noStrike" dirty="0">
                          <a:solidFill>
                            <a:srgbClr val="3E3E3E"/>
                          </a:solidFill>
                          <a:effectLst/>
                          <a:latin typeface="Century Gothic" panose="020B0502020202020204" pitchFamily="34" charset="0"/>
                        </a:rPr>
                        <a:t>Técnica</a:t>
                      </a:r>
                      <a:endParaRPr lang="es-CO" sz="1600" b="0" i="0" u="none" strike="noStrike" dirty="0">
                        <a:solidFill>
                          <a:srgbClr val="FF6600"/>
                        </a:solidFill>
                        <a:effectLst/>
                        <a:latin typeface="Century Gothic" panose="020B0502020202020204" pitchFamily="34" charset="0"/>
                      </a:endParaRPr>
                    </a:p>
                  </a:txBody>
                  <a:tcPr marL="952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just" rtl="0" fontAlgn="ctr"/>
                      <a:r>
                        <a:rPr lang="es-ES" sz="1200" b="0" i="0" u="none" strike="noStrike" dirty="0">
                          <a:solidFill>
                            <a:schemeClr val="tx1"/>
                          </a:solidFill>
                          <a:effectLst/>
                          <a:latin typeface="Century Gothic" panose="020B0502020202020204" pitchFamily="34" charset="0"/>
                        </a:rPr>
                        <a:t>Entrevistas a través del panel online con usuarios que</a:t>
                      </a:r>
                      <a:r>
                        <a:rPr lang="es-ES" sz="1200" b="0" i="0" u="none" strike="noStrike" baseline="0" dirty="0">
                          <a:solidFill>
                            <a:schemeClr val="tx1"/>
                          </a:solidFill>
                          <a:effectLst/>
                          <a:latin typeface="Century Gothic" panose="020B0502020202020204" pitchFamily="34" charset="0"/>
                        </a:rPr>
                        <a:t> </a:t>
                      </a:r>
                      <a:r>
                        <a:rPr lang="es-ES" sz="1200" b="0" i="0" u="none" strike="noStrike" dirty="0">
                          <a:solidFill>
                            <a:schemeClr val="tx1"/>
                          </a:solidFill>
                          <a:effectLst/>
                          <a:latin typeface="Century Gothic" panose="020B0502020202020204" pitchFamily="34" charset="0"/>
                        </a:rPr>
                        <a:t>se vincularon al panel a través de invitación</a:t>
                      </a:r>
                      <a:endParaRPr lang="es-CO" sz="1200" b="0" i="0" u="none" strike="noStrike" dirty="0">
                        <a:solidFill>
                          <a:schemeClr val="tx1"/>
                        </a:solidFill>
                        <a:effectLst/>
                        <a:latin typeface="Century Gothic" panose="020B0502020202020204" pitchFamily="34" charset="0"/>
                      </a:endParaRPr>
                    </a:p>
                  </a:txBody>
                  <a:tcPr marL="144000" marR="180000" marT="3600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327154"/>
                  </a:ext>
                </a:extLst>
              </a:tr>
              <a:tr h="495510">
                <a:tc>
                  <a:txBody>
                    <a:bodyPr/>
                    <a:lstStyle/>
                    <a:p>
                      <a:pPr algn="l" rtl="0" fontAlgn="ctr">
                        <a:buClr>
                          <a:srgbClr val="FF6600"/>
                        </a:buClr>
                        <a:buSzPts val="1650"/>
                        <a:buFont typeface="Arial" panose="020B0604020202020204" pitchFamily="34" charset="0"/>
                        <a:buChar char="•"/>
                      </a:pPr>
                      <a:r>
                        <a:rPr lang="es-CO" sz="1400" b="1" i="0" u="none" strike="noStrike" dirty="0">
                          <a:solidFill>
                            <a:srgbClr val="3E3E3E"/>
                          </a:solidFill>
                          <a:effectLst/>
                          <a:latin typeface="Century Gothic" panose="020B0502020202020204" pitchFamily="34" charset="0"/>
                        </a:rPr>
                        <a:t>Grupo/Población objetivo</a:t>
                      </a:r>
                      <a:endParaRPr lang="es-CO" sz="1600" b="0" i="0" u="none" strike="noStrike" dirty="0">
                        <a:solidFill>
                          <a:srgbClr val="FF6600"/>
                        </a:solidFill>
                        <a:effectLst/>
                        <a:latin typeface="Century Gothic" panose="020B0502020202020204" pitchFamily="34" charset="0"/>
                      </a:endParaRPr>
                    </a:p>
                  </a:txBody>
                  <a:tcPr marL="952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marL="0" lvl="0" indent="0" algn="just">
                        <a:buFont typeface="Arial" panose="020B0604020202020204" pitchFamily="34" charset="0"/>
                        <a:buNone/>
                        <a:tabLst>
                          <a:tab pos="457200" algn="l"/>
                        </a:tabLst>
                      </a:pPr>
                      <a:r>
                        <a:rPr lang="es-MX" sz="1200" b="0" i="0" u="none" strike="noStrike" kern="1200" dirty="0">
                          <a:solidFill>
                            <a:schemeClr val="tx1"/>
                          </a:solidFill>
                          <a:effectLst/>
                          <a:latin typeface="Century Gothic" panose="020B0502020202020204" pitchFamily="34" charset="0"/>
                          <a:ea typeface="+mn-ea"/>
                          <a:cs typeface="+mn-cs"/>
                        </a:rPr>
                        <a:t>Hombres y mujeres de 18 años de los estratos 2 al 6  consumidores de  medicamentos  genéricos </a:t>
                      </a:r>
                      <a:endParaRPr lang="es-CO" sz="1200" b="0" i="0" u="none" strike="noStrike" kern="1200" dirty="0">
                        <a:solidFill>
                          <a:schemeClr val="tx1"/>
                        </a:solidFill>
                        <a:effectLst/>
                        <a:latin typeface="Century Gothic" panose="020B0502020202020204" pitchFamily="34" charset="0"/>
                        <a:ea typeface="+mn-ea"/>
                        <a:cs typeface="+mn-cs"/>
                      </a:endParaRPr>
                    </a:p>
                  </a:txBody>
                  <a:tcPr marL="144000" marR="180000" marT="3600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03892065"/>
                  </a:ext>
                </a:extLst>
              </a:tr>
              <a:tr h="379777">
                <a:tc>
                  <a:txBody>
                    <a:bodyPr/>
                    <a:lstStyle/>
                    <a:p>
                      <a:pPr algn="l" rtl="0" fontAlgn="ctr">
                        <a:buClr>
                          <a:srgbClr val="FF6600"/>
                        </a:buClr>
                        <a:buSzPts val="1650"/>
                        <a:buFont typeface="Arial" panose="020B0604020202020204" pitchFamily="34" charset="0"/>
                        <a:buChar char="•"/>
                      </a:pPr>
                      <a:r>
                        <a:rPr lang="es-CO" sz="1400" b="1" i="0" u="none" strike="noStrike">
                          <a:solidFill>
                            <a:srgbClr val="3E3E3E"/>
                          </a:solidFill>
                          <a:effectLst/>
                          <a:latin typeface="Century Gothic" panose="020B0502020202020204" pitchFamily="34" charset="0"/>
                        </a:rPr>
                        <a:t>Mercado</a:t>
                      </a:r>
                      <a:endParaRPr lang="es-CO" sz="1600" b="0" i="0" u="none" strike="noStrike">
                        <a:solidFill>
                          <a:srgbClr val="FF6600"/>
                        </a:solidFill>
                        <a:effectLst/>
                        <a:latin typeface="Century Gothic" panose="020B0502020202020204" pitchFamily="34" charset="0"/>
                      </a:endParaRPr>
                    </a:p>
                  </a:txBody>
                  <a:tcPr marL="952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algn="l" rtl="0" fontAlgn="ctr"/>
                      <a:r>
                        <a:rPr kumimoji="0" lang="es-ES" sz="1200" b="0" i="0" u="none" strike="noStrike" kern="1200" cap="none" normalizeH="0" baseline="0" dirty="0">
                          <a:ln>
                            <a:noFill/>
                          </a:ln>
                          <a:solidFill>
                            <a:srgbClr val="404040"/>
                          </a:solidFill>
                          <a:effectLst/>
                          <a:latin typeface="Century Gothic" panose="020B0502020202020204" pitchFamily="34" charset="0"/>
                          <a:ea typeface="ＭＳ Ｐゴシック" pitchFamily="1" charset="-128"/>
                          <a:cs typeface="+mn-cs"/>
                        </a:rPr>
                        <a:t>Bogotá, Medellín y Barranquilla</a:t>
                      </a:r>
                    </a:p>
                  </a:txBody>
                  <a:tcPr marL="144000" marR="180000" marT="3600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293725582"/>
                  </a:ext>
                </a:extLst>
              </a:tr>
              <a:tr h="584058">
                <a:tc>
                  <a:txBody>
                    <a:bodyPr/>
                    <a:lstStyle/>
                    <a:p>
                      <a:pPr algn="l" rtl="0" fontAlgn="ctr">
                        <a:buClr>
                          <a:srgbClr val="FF6600"/>
                        </a:buClr>
                        <a:buSzPts val="1650"/>
                        <a:buFont typeface="Arial" panose="020B0604020202020204" pitchFamily="34" charset="0"/>
                        <a:buChar char="•"/>
                      </a:pPr>
                      <a:r>
                        <a:rPr lang="es-CO" sz="1400" b="1" i="0" u="none" strike="noStrike" dirty="0">
                          <a:solidFill>
                            <a:srgbClr val="3E3E3E"/>
                          </a:solidFill>
                          <a:effectLst/>
                          <a:latin typeface="Century Gothic" panose="020B0502020202020204" pitchFamily="34" charset="0"/>
                        </a:rPr>
                        <a:t>Características del instrumento</a:t>
                      </a:r>
                      <a:endParaRPr lang="es-CO" sz="1600" b="0" i="0" u="none" strike="noStrike" dirty="0">
                        <a:solidFill>
                          <a:srgbClr val="FF6600"/>
                        </a:solidFill>
                        <a:effectLst/>
                        <a:latin typeface="Century Gothic" panose="020B0502020202020204" pitchFamily="34" charset="0"/>
                      </a:endParaRPr>
                    </a:p>
                  </a:txBody>
                  <a:tcPr marL="952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tc>
                  <a:txBody>
                    <a:bodyPr/>
                    <a:lstStyle/>
                    <a:p>
                      <a:pPr algn="l" rtl="0" fontAlgn="ctr"/>
                      <a:r>
                        <a:rPr kumimoji="0" lang="es-ES" sz="1200" b="0" i="0" u="none" strike="noStrike" kern="1200" cap="none" normalizeH="0" baseline="0" dirty="0">
                          <a:ln>
                            <a:noFill/>
                          </a:ln>
                          <a:solidFill>
                            <a:srgbClr val="404040"/>
                          </a:solidFill>
                          <a:effectLst/>
                          <a:latin typeface="Century Gothic" panose="020B0502020202020204" pitchFamily="34" charset="0"/>
                          <a:ea typeface="ＭＳ Ｐゴシック" pitchFamily="1" charset="-128"/>
                          <a:cs typeface="+mn-cs"/>
                        </a:rPr>
                        <a:t>Duración: 20 mins </a:t>
                      </a:r>
                    </a:p>
                    <a:p>
                      <a:pPr algn="l" rtl="0" fontAlgn="ctr"/>
                      <a:r>
                        <a:rPr kumimoji="0" lang="es-ES" sz="1200" b="0" i="0" u="none" strike="noStrike" kern="1200" cap="none" normalizeH="0" baseline="0" dirty="0">
                          <a:ln>
                            <a:noFill/>
                          </a:ln>
                          <a:solidFill>
                            <a:srgbClr val="404040"/>
                          </a:solidFill>
                          <a:effectLst/>
                          <a:latin typeface="Century Gothic" panose="020B0502020202020204" pitchFamily="34" charset="0"/>
                          <a:ea typeface="ＭＳ Ｐゴシック" pitchFamily="1" charset="-128"/>
                          <a:cs typeface="+mn-cs"/>
                        </a:rPr>
                        <a:t>80% Preg. Cerradas / 20% Preg. Abiertas</a:t>
                      </a:r>
                    </a:p>
                  </a:txBody>
                  <a:tcPr marL="144000" marR="180000" marT="3600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903454387"/>
                  </a:ext>
                </a:extLst>
              </a:tr>
            </a:tbl>
          </a:graphicData>
        </a:graphic>
      </p:graphicFrame>
      <p:sp>
        <p:nvSpPr>
          <p:cNvPr id="15" name="12 Rectángulo">
            <a:extLst>
              <a:ext uri="{FF2B5EF4-FFF2-40B4-BE49-F238E27FC236}">
                <a16:creationId xmlns:a16="http://schemas.microsoft.com/office/drawing/2014/main" id="{5A76BA40-58EF-86BD-4F7E-FA65D2AD9265}"/>
              </a:ext>
            </a:extLst>
          </p:cNvPr>
          <p:cNvSpPr/>
          <p:nvPr/>
        </p:nvSpPr>
        <p:spPr>
          <a:xfrm>
            <a:off x="7090704" y="3179268"/>
            <a:ext cx="5238582" cy="33855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6600"/>
              </a:buClr>
              <a:buSzPct val="150000"/>
              <a:buFontTx/>
              <a:buBlip>
                <a:blip r:embed="rId3"/>
              </a:buBlip>
              <a:tabLst/>
              <a:defRPr/>
            </a:pPr>
            <a:r>
              <a:rPr kumimoji="0" lang="es-ES" sz="1600" b="1" i="0" u="none" strike="noStrike" kern="1200" cap="none" spc="0" normalizeH="0" baseline="0" noProof="0" dirty="0">
                <a:ln>
                  <a:noFill/>
                </a:ln>
                <a:solidFill>
                  <a:srgbClr val="F8F8F8">
                    <a:lumMod val="25000"/>
                  </a:srgbClr>
                </a:solidFill>
                <a:effectLst/>
                <a:uLnTx/>
                <a:uFillTx/>
                <a:latin typeface="Century Gothic" panose="020B0502020202020204" pitchFamily="34" charset="0"/>
                <a:ea typeface="+mn-ea"/>
                <a:cs typeface="+mn-cs"/>
              </a:rPr>
              <a:t> </a:t>
            </a:r>
            <a:r>
              <a:rPr kumimoji="0" lang="es-ES" sz="1600" b="1" i="0" u="none" strike="noStrike" kern="1200" cap="none" spc="0" normalizeH="0" baseline="0" noProof="0" dirty="0">
                <a:ln>
                  <a:noFill/>
                </a:ln>
                <a:solidFill>
                  <a:srgbClr val="F8F8F8">
                    <a:lumMod val="25000"/>
                  </a:srgbClr>
                </a:solidFill>
                <a:effectLst/>
                <a:uLnTx/>
                <a:uFillTx/>
                <a:latin typeface="Century Gothic" panose="020B0502020202020204" pitchFamily="34" charset="0"/>
                <a:ea typeface="MS PGothic" pitchFamily="34" charset="-128"/>
                <a:cs typeface="+mn-cs"/>
              </a:rPr>
              <a:t>Distribución de la muestra  </a:t>
            </a:r>
            <a:endParaRPr kumimoji="0" lang="es-ES" sz="1600" b="1" i="0" u="none" strike="noStrike" kern="1200" cap="none" spc="0" normalizeH="0" baseline="0" noProof="0" dirty="0">
              <a:ln>
                <a:noFill/>
              </a:ln>
              <a:solidFill>
                <a:srgbClr val="F8F8F8">
                  <a:lumMod val="25000"/>
                </a:srgbClr>
              </a:solidFill>
              <a:effectLst/>
              <a:uLnTx/>
              <a:uFillTx/>
              <a:latin typeface="Century Gothic" panose="020B0502020202020204" pitchFamily="34" charset="0"/>
              <a:ea typeface="+mn-ea"/>
              <a:cs typeface="+mn-cs"/>
            </a:endParaRPr>
          </a:p>
        </p:txBody>
      </p:sp>
      <p:cxnSp>
        <p:nvCxnSpPr>
          <p:cNvPr id="16" name="Conector recto 15">
            <a:extLst>
              <a:ext uri="{FF2B5EF4-FFF2-40B4-BE49-F238E27FC236}">
                <a16:creationId xmlns:a16="http://schemas.microsoft.com/office/drawing/2014/main" id="{EC1A7EFF-AA4C-9F9D-F6B8-CFCA8E3E12CC}"/>
              </a:ext>
            </a:extLst>
          </p:cNvPr>
          <p:cNvCxnSpPr/>
          <p:nvPr/>
        </p:nvCxnSpPr>
        <p:spPr>
          <a:xfrm>
            <a:off x="6913528" y="3198554"/>
            <a:ext cx="0" cy="2826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12 Rectángulo">
            <a:extLst>
              <a:ext uri="{FF2B5EF4-FFF2-40B4-BE49-F238E27FC236}">
                <a16:creationId xmlns:a16="http://schemas.microsoft.com/office/drawing/2014/main" id="{7BA7D319-6226-615A-25AD-1922AC86F8D8}"/>
              </a:ext>
            </a:extLst>
          </p:cNvPr>
          <p:cNvSpPr/>
          <p:nvPr/>
        </p:nvSpPr>
        <p:spPr>
          <a:xfrm>
            <a:off x="7420752" y="5673180"/>
            <a:ext cx="1720845" cy="33855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6600"/>
              </a:buClr>
              <a:buSzPct val="150000"/>
              <a:buFontTx/>
              <a:buBlip>
                <a:blip r:embed="rId3"/>
              </a:buBlip>
              <a:tabLst/>
              <a:defRPr/>
            </a:pPr>
            <a:r>
              <a:rPr kumimoji="0" lang="es-ES" sz="1600" b="1" i="0" u="none" strike="noStrike" kern="1200" cap="none" spc="0" normalizeH="0" baseline="0" noProof="0" dirty="0">
                <a:ln>
                  <a:noFill/>
                </a:ln>
                <a:solidFill>
                  <a:srgbClr val="F8F8F8">
                    <a:lumMod val="25000"/>
                  </a:srgbClr>
                </a:solidFill>
                <a:effectLst/>
                <a:uLnTx/>
                <a:uFillTx/>
                <a:latin typeface="Century Gothic" panose="020B0502020202020204" pitchFamily="34" charset="0"/>
                <a:ea typeface="+mn-ea"/>
                <a:cs typeface="+mn-cs"/>
              </a:rPr>
              <a:t>Cuestionario</a:t>
            </a:r>
          </a:p>
        </p:txBody>
      </p:sp>
      <p:graphicFrame>
        <p:nvGraphicFramePr>
          <p:cNvPr id="20" name="Tabla 19">
            <a:extLst>
              <a:ext uri="{FF2B5EF4-FFF2-40B4-BE49-F238E27FC236}">
                <a16:creationId xmlns:a16="http://schemas.microsoft.com/office/drawing/2014/main" id="{6BC3101C-3F88-5DA7-DAD2-130BCB4DD705}"/>
              </a:ext>
            </a:extLst>
          </p:cNvPr>
          <p:cNvGraphicFramePr>
            <a:graphicFrameLocks noGrp="1"/>
          </p:cNvGraphicFramePr>
          <p:nvPr>
            <p:extLst>
              <p:ext uri="{D42A27DB-BD31-4B8C-83A1-F6EECF244321}">
                <p14:modId xmlns:p14="http://schemas.microsoft.com/office/powerpoint/2010/main" val="2472112432"/>
              </p:ext>
            </p:extLst>
          </p:nvPr>
        </p:nvGraphicFramePr>
        <p:xfrm>
          <a:off x="7354763" y="3647594"/>
          <a:ext cx="4041141" cy="1287780"/>
        </p:xfrm>
        <a:graphic>
          <a:graphicData uri="http://schemas.openxmlformats.org/drawingml/2006/table">
            <a:tbl>
              <a:tblPr/>
              <a:tblGrid>
                <a:gridCol w="1254147">
                  <a:extLst>
                    <a:ext uri="{9D8B030D-6E8A-4147-A177-3AD203B41FA5}">
                      <a16:colId xmlns:a16="http://schemas.microsoft.com/office/drawing/2014/main" val="2409416371"/>
                    </a:ext>
                  </a:extLst>
                </a:gridCol>
                <a:gridCol w="928998">
                  <a:extLst>
                    <a:ext uri="{9D8B030D-6E8A-4147-A177-3AD203B41FA5}">
                      <a16:colId xmlns:a16="http://schemas.microsoft.com/office/drawing/2014/main" val="2626435913"/>
                    </a:ext>
                  </a:extLst>
                </a:gridCol>
                <a:gridCol w="928998">
                  <a:extLst>
                    <a:ext uri="{9D8B030D-6E8A-4147-A177-3AD203B41FA5}">
                      <a16:colId xmlns:a16="http://schemas.microsoft.com/office/drawing/2014/main" val="1909012819"/>
                    </a:ext>
                  </a:extLst>
                </a:gridCol>
                <a:gridCol w="928998">
                  <a:extLst>
                    <a:ext uri="{9D8B030D-6E8A-4147-A177-3AD203B41FA5}">
                      <a16:colId xmlns:a16="http://schemas.microsoft.com/office/drawing/2014/main" val="2442811222"/>
                    </a:ext>
                  </a:extLst>
                </a:gridCol>
              </a:tblGrid>
              <a:tr h="184150">
                <a:tc>
                  <a:txBody>
                    <a:bodyPr/>
                    <a:lstStyle/>
                    <a:p>
                      <a:pPr algn="l" fontAlgn="b"/>
                      <a:endParaRPr lang="es-CO" sz="1200" b="0" i="0" u="none" strike="noStrike" dirty="0">
                        <a:solidFill>
                          <a:srgbClr val="000000"/>
                        </a:solidFill>
                        <a:effectLst/>
                        <a:latin typeface="Century Gothic" panose="020B0502020202020204" pitchFamily="34" charset="0"/>
                      </a:endParaRPr>
                    </a:p>
                  </a:txBody>
                  <a:tcPr marL="6350" marR="6350" marT="6350" marB="0" anchor="b">
                    <a:lnL>
                      <a:noFill/>
                    </a:lnL>
                    <a:lnR w="12700" cap="flat" cmpd="sng" algn="ctr">
                      <a:solidFill>
                        <a:schemeClr val="bg1">
                          <a:lumMod val="65000"/>
                        </a:schemeClr>
                      </a:solidFill>
                      <a:prstDash val="solid"/>
                      <a:round/>
                      <a:headEnd type="none" w="med" len="med"/>
                      <a:tailEnd type="none" w="med" len="med"/>
                    </a:lnR>
                    <a:lnT>
                      <a:noFill/>
                    </a:lnT>
                    <a:lnB w="12700" cap="flat" cmpd="sng" algn="ctr">
                      <a:noFill/>
                      <a:prstDash val="solid"/>
                      <a:round/>
                      <a:headEnd type="none" w="med" len="med"/>
                      <a:tailEnd type="none" w="med" len="med"/>
                    </a:lnB>
                  </a:tcPr>
                </a:tc>
                <a:tc rowSpan="2">
                  <a:txBody>
                    <a:bodyPr/>
                    <a:lstStyle/>
                    <a:p>
                      <a:pPr algn="ctr" fontAlgn="ctr"/>
                      <a:r>
                        <a:rPr lang="es-CO" sz="1100" b="1" i="0" u="none" strike="noStrike" kern="1200" dirty="0">
                          <a:solidFill>
                            <a:schemeClr val="tx2"/>
                          </a:solidFill>
                          <a:effectLst/>
                          <a:latin typeface="Century Gothic" panose="020B0502020202020204" pitchFamily="34" charset="0"/>
                          <a:ea typeface="+mn-ea"/>
                          <a:cs typeface="+mn-cs"/>
                        </a:rPr>
                        <a:t>TOTAL</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2CC"/>
                    </a:solidFill>
                  </a:tcPr>
                </a:tc>
                <a:tc gridSpan="2">
                  <a:txBody>
                    <a:bodyPr/>
                    <a:lstStyle/>
                    <a:p>
                      <a:pPr algn="ctr" fontAlgn="b"/>
                      <a:r>
                        <a:rPr lang="es-CO" sz="1200" b="1" i="0" u="none" strike="noStrike">
                          <a:solidFill>
                            <a:srgbClr val="000000"/>
                          </a:solidFill>
                          <a:effectLst/>
                          <a:latin typeface="Century Gothic" panose="020B0502020202020204" pitchFamily="34" charset="0"/>
                        </a:rPr>
                        <a:t>SEGMENTO</a:t>
                      </a:r>
                      <a:endParaRPr lang="es-CO" sz="1200" b="1" i="0" u="none" strike="noStrike" dirty="0">
                        <a:solidFill>
                          <a:srgbClr val="000000"/>
                        </a:solidFill>
                        <a:effectLst/>
                        <a:latin typeface="Century Gothic" panose="020B0502020202020204" pitchFamily="34" charset="0"/>
                      </a:endParaRP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hMerge="1">
                  <a:txBody>
                    <a:bodyPr/>
                    <a:lstStyle/>
                    <a:p>
                      <a:endParaRPr lang="es-CO"/>
                    </a:p>
                  </a:txBody>
                  <a:tcPr/>
                </a:tc>
                <a:extLst>
                  <a:ext uri="{0D108BD9-81ED-4DB2-BD59-A6C34878D82A}">
                    <a16:rowId xmlns:a16="http://schemas.microsoft.com/office/drawing/2014/main" val="61712099"/>
                  </a:ext>
                </a:extLst>
              </a:tr>
              <a:tr h="184150">
                <a:tc>
                  <a:txBody>
                    <a:bodyPr/>
                    <a:lstStyle/>
                    <a:p>
                      <a:pPr algn="l" fontAlgn="b"/>
                      <a:endParaRPr lang="es-CO" sz="1200" b="0" i="0" u="none" strike="noStrike" dirty="0">
                        <a:solidFill>
                          <a:srgbClr val="000000"/>
                        </a:solidFill>
                        <a:effectLst/>
                        <a:latin typeface="Century Gothic" panose="020B050202020202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vMerge="1">
                  <a:txBody>
                    <a:bodyPr/>
                    <a:lstStyle/>
                    <a:p>
                      <a:endParaRPr lang="es-CO"/>
                    </a:p>
                  </a:txBody>
                  <a:tcPr/>
                </a:tc>
                <a:tc>
                  <a:txBody>
                    <a:bodyPr/>
                    <a:lstStyle/>
                    <a:p>
                      <a:pPr algn="ctr" fontAlgn="b"/>
                      <a:r>
                        <a:rPr lang="es-CO" sz="1100" b="0" i="0" u="none" strike="noStrike" dirty="0">
                          <a:solidFill>
                            <a:srgbClr val="000000"/>
                          </a:solidFill>
                          <a:effectLst/>
                          <a:latin typeface="Century Gothic" panose="020B0502020202020204" pitchFamily="34" charset="0"/>
                        </a:rPr>
                        <a:t>Usuarios La Santé</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b"/>
                      <a:r>
                        <a:rPr lang="es-CO" sz="1100" b="0" i="0" u="none" strike="noStrike" dirty="0">
                          <a:solidFill>
                            <a:srgbClr val="000000"/>
                          </a:solidFill>
                          <a:effectLst/>
                          <a:latin typeface="Century Gothic" panose="020B0502020202020204" pitchFamily="34" charset="0"/>
                        </a:rPr>
                        <a:t>No Usuarios La Santé</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9933131"/>
                  </a:ext>
                </a:extLst>
              </a:tr>
              <a:tr h="184150">
                <a:tc>
                  <a:txBody>
                    <a:bodyPr/>
                    <a:lstStyle/>
                    <a:p>
                      <a:pPr algn="l" fontAlgn="b"/>
                      <a:r>
                        <a:rPr lang="es-CO" sz="1200" b="1" i="0" u="none" strike="noStrike" dirty="0">
                          <a:solidFill>
                            <a:srgbClr val="000000"/>
                          </a:solidFill>
                          <a:effectLst/>
                          <a:latin typeface="Century Gothic" panose="020B0502020202020204" pitchFamily="34" charset="0"/>
                        </a:rPr>
                        <a:t>Bogotá</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Century Gothic" panose="020B0502020202020204" pitchFamily="34" charset="0"/>
                        </a:rPr>
                        <a:t>100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b"/>
                      <a:r>
                        <a:rPr lang="es-CO" sz="1200" b="0" i="0" u="none" strike="noStrike" dirty="0">
                          <a:solidFill>
                            <a:srgbClr val="000000"/>
                          </a:solidFill>
                          <a:effectLst/>
                          <a:latin typeface="Century Gothic" panose="020B0502020202020204" pitchFamily="34" charset="0"/>
                        </a:rPr>
                        <a:t>37</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b"/>
                      <a:r>
                        <a:rPr lang="es-CO" sz="1200" b="0" i="0" u="none" strike="noStrike" dirty="0">
                          <a:solidFill>
                            <a:srgbClr val="000000"/>
                          </a:solidFill>
                          <a:effectLst/>
                          <a:latin typeface="Century Gothic" panose="020B0502020202020204" pitchFamily="34" charset="0"/>
                        </a:rPr>
                        <a:t>63</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51763068"/>
                  </a:ext>
                </a:extLst>
              </a:tr>
              <a:tr h="184150">
                <a:tc>
                  <a:txBody>
                    <a:bodyPr/>
                    <a:lstStyle/>
                    <a:p>
                      <a:pPr algn="l" fontAlgn="b"/>
                      <a:r>
                        <a:rPr lang="es-CO" sz="1200" b="1" i="0" u="none" strike="noStrike" dirty="0">
                          <a:solidFill>
                            <a:srgbClr val="000000"/>
                          </a:solidFill>
                          <a:effectLst/>
                          <a:latin typeface="Century Gothic" panose="020B0502020202020204" pitchFamily="34" charset="0"/>
                        </a:rPr>
                        <a:t>Medellín</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Century Gothic" panose="020B0502020202020204" pitchFamily="34" charset="0"/>
                        </a:rPr>
                        <a:t>150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b"/>
                      <a:r>
                        <a:rPr lang="es-CO" sz="1200" b="0" i="0" u="none" strike="noStrike" dirty="0">
                          <a:solidFill>
                            <a:srgbClr val="000000"/>
                          </a:solidFill>
                          <a:effectLst/>
                          <a:latin typeface="Century Gothic" panose="020B0502020202020204" pitchFamily="34" charset="0"/>
                        </a:rPr>
                        <a:t>75</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b"/>
                      <a:r>
                        <a:rPr lang="es-CO" sz="1200" b="0" i="0" u="none" strike="noStrike" dirty="0">
                          <a:solidFill>
                            <a:srgbClr val="000000"/>
                          </a:solidFill>
                          <a:effectLst/>
                          <a:latin typeface="Century Gothic" panose="020B0502020202020204" pitchFamily="34" charset="0"/>
                        </a:rPr>
                        <a:t>75</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10488770"/>
                  </a:ext>
                </a:extLst>
              </a:tr>
              <a:tr h="184150">
                <a:tc>
                  <a:txBody>
                    <a:bodyPr/>
                    <a:lstStyle/>
                    <a:p>
                      <a:pPr algn="l" fontAlgn="b"/>
                      <a:r>
                        <a:rPr lang="es-CO" sz="1200" b="1" i="0" u="none" strike="noStrike" dirty="0">
                          <a:solidFill>
                            <a:srgbClr val="000000"/>
                          </a:solidFill>
                          <a:effectLst/>
                          <a:latin typeface="Century Gothic" panose="020B0502020202020204" pitchFamily="34" charset="0"/>
                        </a:rPr>
                        <a:t>Barranquilla</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Century Gothic" panose="020B0502020202020204" pitchFamily="34" charset="0"/>
                        </a:rPr>
                        <a:t>100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b"/>
                      <a:r>
                        <a:rPr lang="es-CO" sz="1200" b="0" i="0" u="none" strike="noStrike" dirty="0">
                          <a:solidFill>
                            <a:srgbClr val="000000"/>
                          </a:solidFill>
                          <a:effectLst/>
                          <a:latin typeface="Century Gothic" panose="020B0502020202020204" pitchFamily="34" charset="0"/>
                        </a:rPr>
                        <a:t>41</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fontAlgn="b"/>
                      <a:r>
                        <a:rPr lang="es-CO" sz="1200" b="0" i="0" u="none" strike="noStrike" dirty="0">
                          <a:solidFill>
                            <a:srgbClr val="000000"/>
                          </a:solidFill>
                          <a:effectLst/>
                          <a:latin typeface="Century Gothic" panose="020B0502020202020204" pitchFamily="34" charset="0"/>
                        </a:rPr>
                        <a:t>59</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484878475"/>
                  </a:ext>
                </a:extLst>
              </a:tr>
              <a:tr h="184150">
                <a:tc>
                  <a:txBody>
                    <a:bodyPr/>
                    <a:lstStyle/>
                    <a:p>
                      <a:pPr algn="l" fontAlgn="b"/>
                      <a:r>
                        <a:rPr lang="es-CO" sz="1200" b="1" i="0" u="none" strike="noStrike" dirty="0">
                          <a:solidFill>
                            <a:srgbClr val="000000"/>
                          </a:solidFill>
                          <a:effectLst/>
                          <a:latin typeface="Century Gothic" panose="020B0502020202020204" pitchFamily="34" charset="0"/>
                        </a:rPr>
                        <a:t>TOTAL</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ctr"/>
                      <a:r>
                        <a:rPr lang="es-CO" sz="1200" b="1" i="0" u="none" strike="noStrike" dirty="0">
                          <a:solidFill>
                            <a:srgbClr val="000000"/>
                          </a:solidFill>
                          <a:effectLst/>
                          <a:latin typeface="Century Gothic" panose="020B0502020202020204" pitchFamily="34" charset="0"/>
                        </a:rPr>
                        <a:t>350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b"/>
                      <a:r>
                        <a:rPr lang="es-CO" sz="1200" b="1" i="0" u="none" strike="noStrike" dirty="0">
                          <a:solidFill>
                            <a:srgbClr val="000000"/>
                          </a:solidFill>
                          <a:effectLst/>
                          <a:latin typeface="Century Gothic" panose="020B0502020202020204" pitchFamily="34" charset="0"/>
                        </a:rPr>
                        <a:t>153</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fontAlgn="b"/>
                      <a:r>
                        <a:rPr lang="es-CO" sz="1200" b="1" i="0" u="none" strike="noStrike" dirty="0">
                          <a:solidFill>
                            <a:srgbClr val="000000"/>
                          </a:solidFill>
                          <a:effectLst/>
                          <a:latin typeface="Century Gothic" panose="020B0502020202020204" pitchFamily="34" charset="0"/>
                        </a:rPr>
                        <a:t>197</a:t>
                      </a:r>
                    </a:p>
                  </a:txBody>
                  <a:tcPr marL="6350" marR="6350" marT="6350"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6791326"/>
                  </a:ext>
                </a:extLst>
              </a:tr>
            </a:tbl>
          </a:graphicData>
        </a:graphic>
      </p:graphicFrame>
      <p:pic>
        <p:nvPicPr>
          <p:cNvPr id="23" name="Gráfico 22" descr="Ciudad con relleno sólido">
            <a:extLst>
              <a:ext uri="{FF2B5EF4-FFF2-40B4-BE49-F238E27FC236}">
                <a16:creationId xmlns:a16="http://schemas.microsoft.com/office/drawing/2014/main" id="{37020734-3C4F-C612-5AB3-FCF274B4869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809" y="3627987"/>
            <a:ext cx="457200" cy="457200"/>
          </a:xfrm>
          <a:prstGeom prst="rect">
            <a:avLst/>
          </a:prstGeom>
        </p:spPr>
      </p:pic>
      <p:graphicFrame>
        <p:nvGraphicFramePr>
          <p:cNvPr id="3" name="Objeto 2">
            <a:extLst>
              <a:ext uri="{FF2B5EF4-FFF2-40B4-BE49-F238E27FC236}">
                <a16:creationId xmlns:a16="http://schemas.microsoft.com/office/drawing/2014/main" id="{52C05E5D-FAB0-A94D-43E0-8E447EFC8EAE}"/>
              </a:ext>
            </a:extLst>
          </p:cNvPr>
          <p:cNvGraphicFramePr>
            <a:graphicFrameLocks noChangeAspect="1"/>
          </p:cNvGraphicFramePr>
          <p:nvPr>
            <p:extLst>
              <p:ext uri="{D42A27DB-BD31-4B8C-83A1-F6EECF244321}">
                <p14:modId xmlns:p14="http://schemas.microsoft.com/office/powerpoint/2010/main" val="2947074326"/>
              </p:ext>
            </p:extLst>
          </p:nvPr>
        </p:nvGraphicFramePr>
        <p:xfrm>
          <a:off x="9375333" y="5098765"/>
          <a:ext cx="985848" cy="1622709"/>
        </p:xfrm>
        <a:graphic>
          <a:graphicData uri="http://schemas.openxmlformats.org/presentationml/2006/ole">
            <mc:AlternateContent xmlns:mc="http://schemas.openxmlformats.org/markup-compatibility/2006">
              <mc:Choice xmlns:v="urn:schemas-microsoft-com:vml" Requires="v">
                <p:oleObj name="Acrobat Document" r:id="rId6" imgW="4663440" imgH="7680677" progId="Acrobat.Document.DC">
                  <p:embed/>
                </p:oleObj>
              </mc:Choice>
              <mc:Fallback>
                <p:oleObj name="Acrobat Document" r:id="rId6" imgW="4663440" imgH="7680677" progId="Acrobat.Document.DC">
                  <p:embed/>
                  <p:pic>
                    <p:nvPicPr>
                      <p:cNvPr id="0" name=""/>
                      <p:cNvPicPr/>
                      <p:nvPr/>
                    </p:nvPicPr>
                    <p:blipFill>
                      <a:blip r:embed="rId7"/>
                      <a:stretch>
                        <a:fillRect/>
                      </a:stretch>
                    </p:blipFill>
                    <p:spPr>
                      <a:xfrm>
                        <a:off x="9375333" y="5098765"/>
                        <a:ext cx="985848" cy="1622709"/>
                      </a:xfrm>
                      <a:prstGeom prst="rect">
                        <a:avLst/>
                      </a:prstGeom>
                      <a:ln>
                        <a:solidFill>
                          <a:schemeClr val="bg1">
                            <a:lumMod val="50000"/>
                          </a:schemeClr>
                        </a:solidFill>
                      </a:ln>
                    </p:spPr>
                  </p:pic>
                </p:oleObj>
              </mc:Fallback>
            </mc:AlternateContent>
          </a:graphicData>
        </a:graphic>
      </p:graphicFrame>
    </p:spTree>
    <p:extLst>
      <p:ext uri="{BB962C8B-B14F-4D97-AF65-F5344CB8AC3E}">
        <p14:creationId xmlns:p14="http://schemas.microsoft.com/office/powerpoint/2010/main" val="20025916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14306-42F4-0974-393F-EA010B437087}"/>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8F8CE33-E6A3-B598-3343-6574560698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AF6E288F-61B4-C488-DEB6-F087EF126C16}"/>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Razones de nivel de desconfianza</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graphicFrame>
        <p:nvGraphicFramePr>
          <p:cNvPr id="4" name="Tabla 3">
            <a:extLst>
              <a:ext uri="{FF2B5EF4-FFF2-40B4-BE49-F238E27FC236}">
                <a16:creationId xmlns:a16="http://schemas.microsoft.com/office/drawing/2014/main" id="{B1C985DF-11C5-D49A-36D2-24818EC1DBD0}"/>
              </a:ext>
            </a:extLst>
          </p:cNvPr>
          <p:cNvGraphicFramePr>
            <a:graphicFrameLocks noGrp="1"/>
          </p:cNvGraphicFramePr>
          <p:nvPr/>
        </p:nvGraphicFramePr>
        <p:xfrm>
          <a:off x="245659" y="1091288"/>
          <a:ext cx="11723426" cy="4598994"/>
        </p:xfrm>
        <a:graphic>
          <a:graphicData uri="http://schemas.openxmlformats.org/drawingml/2006/table">
            <a:tbl>
              <a:tblPr/>
              <a:tblGrid>
                <a:gridCol w="1953130">
                  <a:extLst>
                    <a:ext uri="{9D8B030D-6E8A-4147-A177-3AD203B41FA5}">
                      <a16:colId xmlns:a16="http://schemas.microsoft.com/office/drawing/2014/main" val="1187498140"/>
                    </a:ext>
                  </a:extLst>
                </a:gridCol>
                <a:gridCol w="480836">
                  <a:extLst>
                    <a:ext uri="{9D8B030D-6E8A-4147-A177-3AD203B41FA5}">
                      <a16:colId xmlns:a16="http://schemas.microsoft.com/office/drawing/2014/main" val="1864932657"/>
                    </a:ext>
                  </a:extLst>
                </a:gridCol>
                <a:gridCol w="1890152">
                  <a:extLst>
                    <a:ext uri="{9D8B030D-6E8A-4147-A177-3AD203B41FA5}">
                      <a16:colId xmlns:a16="http://schemas.microsoft.com/office/drawing/2014/main" val="3741109247"/>
                    </a:ext>
                  </a:extLst>
                </a:gridCol>
                <a:gridCol w="397474">
                  <a:extLst>
                    <a:ext uri="{9D8B030D-6E8A-4147-A177-3AD203B41FA5}">
                      <a16:colId xmlns:a16="http://schemas.microsoft.com/office/drawing/2014/main" val="963558642"/>
                    </a:ext>
                  </a:extLst>
                </a:gridCol>
                <a:gridCol w="1990329">
                  <a:extLst>
                    <a:ext uri="{9D8B030D-6E8A-4147-A177-3AD203B41FA5}">
                      <a16:colId xmlns:a16="http://schemas.microsoft.com/office/drawing/2014/main" val="1997234050"/>
                    </a:ext>
                  </a:extLst>
                </a:gridCol>
                <a:gridCol w="385260">
                  <a:extLst>
                    <a:ext uri="{9D8B030D-6E8A-4147-A177-3AD203B41FA5}">
                      <a16:colId xmlns:a16="http://schemas.microsoft.com/office/drawing/2014/main" val="3290816125"/>
                    </a:ext>
                  </a:extLst>
                </a:gridCol>
                <a:gridCol w="1918466">
                  <a:extLst>
                    <a:ext uri="{9D8B030D-6E8A-4147-A177-3AD203B41FA5}">
                      <a16:colId xmlns:a16="http://schemas.microsoft.com/office/drawing/2014/main" val="724168884"/>
                    </a:ext>
                  </a:extLst>
                </a:gridCol>
                <a:gridCol w="411986">
                  <a:extLst>
                    <a:ext uri="{9D8B030D-6E8A-4147-A177-3AD203B41FA5}">
                      <a16:colId xmlns:a16="http://schemas.microsoft.com/office/drawing/2014/main" val="1972138871"/>
                    </a:ext>
                  </a:extLst>
                </a:gridCol>
                <a:gridCol w="1807660">
                  <a:extLst>
                    <a:ext uri="{9D8B030D-6E8A-4147-A177-3AD203B41FA5}">
                      <a16:colId xmlns:a16="http://schemas.microsoft.com/office/drawing/2014/main" val="2849216834"/>
                    </a:ext>
                  </a:extLst>
                </a:gridCol>
                <a:gridCol w="488133">
                  <a:extLst>
                    <a:ext uri="{9D8B030D-6E8A-4147-A177-3AD203B41FA5}">
                      <a16:colId xmlns:a16="http://schemas.microsoft.com/office/drawing/2014/main" val="2782394866"/>
                    </a:ext>
                  </a:extLst>
                </a:gridCol>
              </a:tblGrid>
              <a:tr h="173781">
                <a:tc gridSpan="2">
                  <a:txBody>
                    <a:bodyPr/>
                    <a:lstStyle/>
                    <a:p>
                      <a:pPr algn="ctr" rtl="0" fontAlgn="b"/>
                      <a:r>
                        <a:rPr lang="es-CO" sz="1000" b="1" i="0" u="none" strike="noStrike" dirty="0">
                          <a:solidFill>
                            <a:srgbClr val="FFFFFF"/>
                          </a:solidFill>
                          <a:effectLst/>
                          <a:latin typeface="Century Gothic" panose="020B0502020202020204" pitchFamily="34" charset="0"/>
                        </a:rPr>
                        <a:t>Productos funcionales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Productos pediátricos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Medicamentos dermatológicos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 con ingredientes naturales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hMerge="1">
                  <a:txBody>
                    <a:bodyPr/>
                    <a:lstStyle/>
                    <a:p>
                      <a:endParaRPr lang="es-CO" dirty="0"/>
                    </a:p>
                  </a:txBody>
                  <a:tcPr/>
                </a:tc>
                <a:extLst>
                  <a:ext uri="{0D108BD9-81ED-4DB2-BD59-A6C34878D82A}">
                    <a16:rowId xmlns:a16="http://schemas.microsoft.com/office/drawing/2014/main" val="432255107"/>
                  </a:ext>
                </a:extLst>
              </a:tr>
              <a:tr h="358465">
                <a:tc>
                  <a:txBody>
                    <a:bodyPr/>
                    <a:lstStyle/>
                    <a:p>
                      <a:pPr algn="ctr" rtl="0" fontAlgn="ctr"/>
                      <a:r>
                        <a:rPr lang="es-CO" sz="1000" b="1" i="0" u="none" strike="noStrike" dirty="0">
                          <a:solidFill>
                            <a:schemeClr val="bg1"/>
                          </a:solidFill>
                          <a:effectLst/>
                          <a:latin typeface="Century Gothic" panose="020B0502020202020204" pitchFamily="34" charset="0"/>
                        </a:rPr>
                        <a:t>Razones</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Razones</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Razones</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Razones</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Razones</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s-CO" sz="1000" b="1" i="0" u="none" strike="noStrike" dirty="0">
                          <a:solidFill>
                            <a:schemeClr val="bg1"/>
                          </a:solidFill>
                          <a:effectLst/>
                          <a:latin typeface="Century Gothic" panose="020B0502020202020204" pitchFamily="34" charset="0"/>
                        </a:rPr>
                        <a:t>%</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932747087"/>
                  </a:ext>
                </a:extLst>
              </a:tr>
              <a:tr h="242781">
                <a:tc>
                  <a:txBody>
                    <a:bodyPr/>
                    <a:lstStyle/>
                    <a:p>
                      <a:pPr algn="l" fontAlgn="b">
                        <a:buNone/>
                      </a:pPr>
                      <a:r>
                        <a:rPr lang="es-CO" sz="1000" b="0" i="0" u="none" strike="noStrike" dirty="0">
                          <a:solidFill>
                            <a:srgbClr val="000000"/>
                          </a:solidFill>
                          <a:effectLst/>
                          <a:latin typeface="Century Gothic" panose="020B0502020202020204" pitchFamily="34" charset="0"/>
                        </a:rPr>
                        <a:t>No es confiable</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45%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es confiable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conoce la marca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es confiable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ctr">
                        <a:buNone/>
                      </a:pPr>
                      <a:r>
                        <a:rPr lang="es-CO" sz="1000" b="0" i="0" u="none" strike="noStrike" dirty="0">
                          <a:solidFill>
                            <a:srgbClr val="000000"/>
                          </a:solidFill>
                          <a:effectLst/>
                          <a:latin typeface="Century Gothic" panose="020B0502020202020204" pitchFamily="34" charset="0"/>
                        </a:rPr>
                        <a:t>No contiene ingredientes naturales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888863424"/>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No conoce la marca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42%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conoce la marca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es confiable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conoce la marca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ctr">
                        <a:buNone/>
                      </a:pPr>
                      <a:r>
                        <a:rPr lang="es-CO" sz="1000" b="0" i="0" u="none" strike="noStrike">
                          <a:solidFill>
                            <a:srgbClr val="000000"/>
                          </a:solidFill>
                          <a:effectLst/>
                          <a:latin typeface="Century Gothic" panose="020B0502020202020204" pitchFamily="34" charset="0"/>
                        </a:rPr>
                        <a:t>No conoce la marca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682134912"/>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No es especialidad de la marca (otro rubro)</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Preocupación por la tolerancia y seguridad de los niños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contiene ingredientes naturales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es especialidad de la marca (otro rubro)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ctr">
                        <a:buNone/>
                      </a:pPr>
                      <a:r>
                        <a:rPr lang="es-CO" sz="1000" b="0" i="0" u="none" strike="noStrike">
                          <a:solidFill>
                            <a:srgbClr val="000000"/>
                          </a:solidFill>
                          <a:effectLst/>
                          <a:latin typeface="Century Gothic" panose="020B0502020202020204" pitchFamily="34" charset="0"/>
                        </a:rPr>
                        <a:t>No cree en suplementos nutricionales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4097845383"/>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No contiene ingredientes naturales</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es especialidad de la marca (otro rubro)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es especialidad de la marca (otro rubro)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Perciben posibles reacciones adversas en la piel</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ctr">
                        <a:buNone/>
                      </a:pPr>
                      <a:r>
                        <a:rPr lang="es-CO" sz="1000" b="0" i="0" u="none" strike="noStrike">
                          <a:solidFill>
                            <a:srgbClr val="000000"/>
                          </a:solidFill>
                          <a:effectLst/>
                          <a:latin typeface="Century Gothic" panose="020B0502020202020204" pitchFamily="34" charset="0"/>
                        </a:rPr>
                        <a:t>No es especialidad de la marca (otro rubro)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1865884700"/>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No ha tenido buenos resultados / No es efectivo</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contiene ingredientes naturales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Medicamentos de la marca son químicos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Preferencia por marcas consolidadas en la categoría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ctr">
                        <a:buNone/>
                      </a:pPr>
                      <a:r>
                        <a:rPr lang="es-CO" sz="1000" b="0" i="0" u="none" strike="noStrike">
                          <a:solidFill>
                            <a:srgbClr val="000000"/>
                          </a:solidFill>
                          <a:effectLst/>
                          <a:latin typeface="Century Gothic" panose="020B0502020202020204" pitchFamily="34" charset="0"/>
                        </a:rPr>
                        <a:t>No es confiable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276170670"/>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Preferencia por marcas consolidadas en la categoría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ha tenido buenos resultados / No es efectivo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Le genera desconfianza los ingredientes que podrían tener</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contiene ingredientes naturales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ctr">
                        <a:buNone/>
                      </a:pPr>
                      <a:r>
                        <a:rPr lang="es-CO" sz="1000" b="0" i="0" u="none" strike="noStrike">
                          <a:solidFill>
                            <a:srgbClr val="000000"/>
                          </a:solidFill>
                          <a:effectLst/>
                          <a:latin typeface="Century Gothic" panose="020B0502020202020204" pitchFamily="34" charset="0"/>
                        </a:rPr>
                        <a:t>Medicamentos de la marca son químicos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560348427"/>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Prefiere otras marcas</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Prefiere otras marcas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No lo necesita / No le interesa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Prefiere otras marcas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ctr">
                        <a:buNone/>
                      </a:pPr>
                      <a:r>
                        <a:rPr lang="es-CO" sz="1000" b="0" i="0" u="none" strike="noStrike">
                          <a:solidFill>
                            <a:srgbClr val="000000"/>
                          </a:solidFill>
                          <a:effectLst/>
                          <a:latin typeface="Century Gothic" panose="020B0502020202020204" pitchFamily="34" charset="0"/>
                        </a:rPr>
                        <a:t>Es extraño que sea natural</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709784258"/>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Falta de publicidad / información</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Preferencia por marcas consolidadas en la categoría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Falta de publicidad / información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Precios altos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ctr">
                        <a:buNone/>
                      </a:pPr>
                      <a:r>
                        <a:rPr lang="es-CO" sz="1000" b="0" i="0" u="none" strike="noStrike">
                          <a:solidFill>
                            <a:srgbClr val="000000"/>
                          </a:solidFill>
                          <a:effectLst/>
                          <a:latin typeface="Century Gothic" panose="020B0502020202020204" pitchFamily="34" charset="0"/>
                        </a:rPr>
                        <a:t>Precios altos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011812504"/>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Medicamentos de la marca son químicos</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Medicamentos de la marca son químicos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Precios altos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Medicamentos de la marca son químicos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ctr">
                        <a:buNone/>
                      </a:pPr>
                      <a:r>
                        <a:rPr lang="es-CO" sz="1000" b="0" i="0" u="none" strike="noStrike">
                          <a:solidFill>
                            <a:srgbClr val="000000"/>
                          </a:solidFill>
                          <a:effectLst/>
                          <a:latin typeface="Century Gothic" panose="020B0502020202020204" pitchFamily="34" charset="0"/>
                        </a:rPr>
                        <a:t>No ha tenido buenos resultados / No es efectivo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1647069324"/>
                  </a:ext>
                </a:extLst>
              </a:tr>
              <a:tr h="242781">
                <a:tc>
                  <a:txBody>
                    <a:bodyPr/>
                    <a:lstStyle/>
                    <a:p>
                      <a:pPr algn="l" fontAlgn="b">
                        <a:buNone/>
                      </a:pPr>
                      <a:r>
                        <a:rPr lang="es-CO" sz="1000" b="0" i="0" u="none" strike="noStrike">
                          <a:solidFill>
                            <a:srgbClr val="000000"/>
                          </a:solidFill>
                          <a:effectLst/>
                          <a:latin typeface="Century Gothic" panose="020B0502020202020204" pitchFamily="34" charset="0"/>
                        </a:rPr>
                        <a:t>Mejor dejarlo a profesionales / EPS</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Falta de publicidad / información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a:solidFill>
                            <a:srgbClr val="000000"/>
                          </a:solidFill>
                          <a:effectLst/>
                          <a:latin typeface="Century Gothic" panose="020B0502020202020204" pitchFamily="34" charset="0"/>
                        </a:rPr>
                        <a:t>Prefiere otras marcas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a:solidFill>
                            <a:srgbClr val="000000"/>
                          </a:solidFill>
                          <a:effectLst/>
                          <a:latin typeface="Century Gothic" panose="020B0502020202020204" pitchFamily="34" charset="0"/>
                        </a:rPr>
                        <a:t>Falta de publicidad / información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ctr">
                        <a:buNone/>
                      </a:pPr>
                      <a:r>
                        <a:rPr lang="es-CO" sz="1000" b="0" i="0" u="none" strike="noStrike">
                          <a:solidFill>
                            <a:srgbClr val="000000"/>
                          </a:solidFill>
                          <a:effectLst/>
                          <a:latin typeface="Century Gothic" panose="020B0502020202020204" pitchFamily="34" charset="0"/>
                        </a:rPr>
                        <a:t>Mejor dejarlo a profesionales / EPS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1972525636"/>
                  </a:ext>
                </a:extLst>
              </a:tr>
              <a:tr h="242781">
                <a:tc>
                  <a:txBody>
                    <a:bodyPr/>
                    <a:lstStyle/>
                    <a:p>
                      <a:pPr algn="ctr" fontAlgn="ctr">
                        <a:buNone/>
                      </a:pPr>
                      <a:r>
                        <a:rPr lang="es-CO" sz="1100" b="0" i="0" u="none" strike="noStrike" dirty="0">
                          <a:solidFill>
                            <a:srgbClr val="000000"/>
                          </a:solidFill>
                          <a:effectLst/>
                          <a:latin typeface="Century Gothic" panose="020B0502020202020204" pitchFamily="34" charset="0"/>
                        </a:rPr>
                        <a:t>Otras razones</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l" fontAlgn="b">
                        <a:buNone/>
                      </a:pPr>
                      <a:r>
                        <a:rPr lang="es-CO" sz="1000" b="0" i="0" u="none" strike="noStrike">
                          <a:solidFill>
                            <a:srgbClr val="000000"/>
                          </a:solidFill>
                          <a:effectLst/>
                          <a:latin typeface="Century Gothic" panose="020B0502020202020204" pitchFamily="34" charset="0"/>
                        </a:rPr>
                        <a:t>Mejor dejarlo a profesionales / EPS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Otras razones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Otras razones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Otras razones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729917590"/>
                  </a:ext>
                </a:extLst>
              </a:tr>
              <a:tr h="242781">
                <a:tc>
                  <a:txBody>
                    <a:bodyPr/>
                    <a:lstStyle/>
                    <a:p>
                      <a:pPr algn="ctr" fontAlgn="ctr">
                        <a:buNone/>
                      </a:pPr>
                      <a:r>
                        <a:rPr lang="es-CO" sz="1100" b="0" i="0" u="none" strike="noStrike" dirty="0">
                          <a:solidFill>
                            <a:srgbClr val="000000"/>
                          </a:solidFill>
                          <a:effectLst/>
                          <a:latin typeface="Century Gothic" panose="020B0502020202020204" pitchFamily="34" charset="0"/>
                        </a:rPr>
                        <a:t>No sabe</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buNone/>
                      </a:pPr>
                      <a:r>
                        <a:rPr lang="es-CO" sz="1100" b="0" i="0" u="none" strike="noStrike" dirty="0">
                          <a:solidFill>
                            <a:srgbClr val="000000"/>
                          </a:solidFill>
                          <a:effectLst/>
                          <a:latin typeface="Century Gothic" panose="020B0502020202020204" pitchFamily="34" charset="0"/>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No sabe / No responde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Aptos Narrow" panose="020B0004020202020204" pitchFamily="34" charset="0"/>
                        </a:rPr>
                        <a:t>17%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sabe / No responde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16%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l" fontAlgn="ctr">
                        <a:buNone/>
                      </a:pPr>
                      <a:r>
                        <a:rPr lang="es-CO" sz="1100" b="0" i="0" u="none" strike="noStrike" dirty="0">
                          <a:solidFill>
                            <a:srgbClr val="000000"/>
                          </a:solidFill>
                          <a:effectLst/>
                          <a:latin typeface="Century Gothic" panose="020B0502020202020204" pitchFamily="34" charset="0"/>
                        </a:rPr>
                        <a:t>No sabe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l" fontAlgn="b">
                        <a:buNone/>
                      </a:pPr>
                      <a:r>
                        <a:rPr lang="es-CO" sz="1000" b="0" i="0" u="none" strike="noStrike" dirty="0">
                          <a:solidFill>
                            <a:srgbClr val="000000"/>
                          </a:solidFill>
                          <a:effectLst/>
                          <a:latin typeface="Century Gothic" panose="020B0502020202020204" pitchFamily="34" charset="0"/>
                        </a:rPr>
                        <a:t>No sabe / No responde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0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3693809269"/>
                  </a:ext>
                </a:extLst>
              </a:tr>
              <a:tr h="12352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9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48</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55</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54</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53</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CO" sz="900" b="0" i="0" u="none" strike="noStrike" dirty="0">
                          <a:solidFill>
                            <a:srgbClr val="000000"/>
                          </a:solidFill>
                          <a:effectLst/>
                          <a:latin typeface="Century Gothic" panose="020B0502020202020204" pitchFamily="34" charset="0"/>
                        </a:rPr>
                        <a:t>53</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61474965"/>
                  </a:ext>
                </a:extLst>
              </a:tr>
            </a:tbl>
          </a:graphicData>
        </a:graphic>
      </p:graphicFrame>
      <p:sp>
        <p:nvSpPr>
          <p:cNvPr id="5" name="CuadroTexto 4">
            <a:extLst>
              <a:ext uri="{FF2B5EF4-FFF2-40B4-BE49-F238E27FC236}">
                <a16:creationId xmlns:a16="http://schemas.microsoft.com/office/drawing/2014/main" id="{4CABC10A-3595-1630-DED3-5D8736142D6C}"/>
              </a:ext>
            </a:extLst>
          </p:cNvPr>
          <p:cNvSpPr txBox="1"/>
          <p:nvPr/>
        </p:nvSpPr>
        <p:spPr>
          <a:xfrm>
            <a:off x="0" y="6606058"/>
            <a:ext cx="534785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29.</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¿Por qué usted no siente tanta confianza en la marca La </a:t>
            </a:r>
            <a:r>
              <a:rPr kumimoji="0" lang="es-CO"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para_____? </a:t>
            </a:r>
          </a:p>
        </p:txBody>
      </p:sp>
      <p:sp>
        <p:nvSpPr>
          <p:cNvPr id="6" name="Rectángulo: esquinas redondeadas 5">
            <a:extLst>
              <a:ext uri="{FF2B5EF4-FFF2-40B4-BE49-F238E27FC236}">
                <a16:creationId xmlns:a16="http://schemas.microsoft.com/office/drawing/2014/main" id="{E077E627-6A87-EE3F-F998-BD24C80DDE14}"/>
              </a:ext>
            </a:extLst>
          </p:cNvPr>
          <p:cNvSpPr/>
          <p:nvPr/>
        </p:nvSpPr>
        <p:spPr>
          <a:xfrm>
            <a:off x="95533" y="1852110"/>
            <a:ext cx="12014579" cy="100993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n 12">
            <a:extLst>
              <a:ext uri="{FF2B5EF4-FFF2-40B4-BE49-F238E27FC236}">
                <a16:creationId xmlns:a16="http://schemas.microsoft.com/office/drawing/2014/main" id="{87E40FCA-2B7D-8276-0C64-15A4FB8200ED}"/>
              </a:ext>
            </a:extLst>
          </p:cNvPr>
          <p:cNvPicPr>
            <a:picLocks noChangeAspect="1"/>
          </p:cNvPicPr>
          <p:nvPr/>
        </p:nvPicPr>
        <p:blipFill>
          <a:blip r:embed="rId2">
            <a:duotone>
              <a:srgbClr val="B2B2B2">
                <a:shade val="45000"/>
                <a:satMod val="135000"/>
              </a:srgbClr>
              <a:prstClr val="white"/>
            </a:duotone>
          </a:blip>
          <a:stretch>
            <a:fillRect/>
          </a:stretch>
        </p:blipFill>
        <p:spPr>
          <a:xfrm>
            <a:off x="9705812" y="61257"/>
            <a:ext cx="422648" cy="422648"/>
          </a:xfrm>
          <a:prstGeom prst="rect">
            <a:avLst/>
          </a:prstGeom>
        </p:spPr>
      </p:pic>
      <p:sp>
        <p:nvSpPr>
          <p:cNvPr id="14"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Tree>
    <p:extLst>
      <p:ext uri="{BB962C8B-B14F-4D97-AF65-F5344CB8AC3E}">
        <p14:creationId xmlns:p14="http://schemas.microsoft.com/office/powerpoint/2010/main" val="38211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D1E4E-2B62-068B-B3A1-320048ED050C}"/>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78C5633-662A-3D0E-8893-B7A6F64C453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7A250156-84E9-8E91-798F-2DAE0A0DCA70}"/>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Nivel de calidad esperada </a:t>
            </a:r>
            <a:r>
              <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 Total</a:t>
            </a:r>
          </a:p>
        </p:txBody>
      </p:sp>
      <p:sp>
        <p:nvSpPr>
          <p:cNvPr id="4" name="CuadroTexto 3">
            <a:extLst>
              <a:ext uri="{FF2B5EF4-FFF2-40B4-BE49-F238E27FC236}">
                <a16:creationId xmlns:a16="http://schemas.microsoft.com/office/drawing/2014/main" id="{DD58A6FC-B508-E493-8897-165744ACF1FD}"/>
              </a:ext>
            </a:extLst>
          </p:cNvPr>
          <p:cNvSpPr txBox="1"/>
          <p:nvPr/>
        </p:nvSpPr>
        <p:spPr>
          <a:xfrm>
            <a:off x="-1" y="6623659"/>
            <a:ext cx="1039629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30.</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hasta 10 en donde 1 es "Pésima calidad" y 10 "Excelente calidad", ¿Cómo valoraría la calidad de la marca La </a:t>
            </a:r>
            <a:r>
              <a:rPr kumimoji="0" lang="es-CO"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en una línea de_______? </a:t>
            </a:r>
          </a:p>
        </p:txBody>
      </p:sp>
      <p:sp>
        <p:nvSpPr>
          <p:cNvPr id="6" name="Rectángulo: esquinas redondeadas 5">
            <a:extLst>
              <a:ext uri="{FF2B5EF4-FFF2-40B4-BE49-F238E27FC236}">
                <a16:creationId xmlns:a16="http://schemas.microsoft.com/office/drawing/2014/main" id="{B92F8B97-F22B-5D9D-0F04-4CE22C6D169D}"/>
              </a:ext>
            </a:extLst>
          </p:cNvPr>
          <p:cNvSpPr/>
          <p:nvPr/>
        </p:nvSpPr>
        <p:spPr>
          <a:xfrm>
            <a:off x="530413" y="2006570"/>
            <a:ext cx="10907948" cy="212033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ángulo: esquinas redondeadas 6">
            <a:extLst>
              <a:ext uri="{FF2B5EF4-FFF2-40B4-BE49-F238E27FC236}">
                <a16:creationId xmlns:a16="http://schemas.microsoft.com/office/drawing/2014/main" id="{A1215E85-6A34-3E4F-9A72-A867FC804C59}"/>
              </a:ext>
            </a:extLst>
          </p:cNvPr>
          <p:cNvSpPr/>
          <p:nvPr/>
        </p:nvSpPr>
        <p:spPr>
          <a:xfrm>
            <a:off x="3176666" y="2081520"/>
            <a:ext cx="6305393" cy="2764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Gráfico 7">
            <a:extLst>
              <a:ext uri="{FF2B5EF4-FFF2-40B4-BE49-F238E27FC236}">
                <a16:creationId xmlns:a16="http://schemas.microsoft.com/office/drawing/2014/main" id="{C75FE32D-5A90-1254-4659-9BFE8835F7A2}"/>
              </a:ext>
            </a:extLst>
          </p:cNvPr>
          <p:cNvGraphicFramePr/>
          <p:nvPr/>
        </p:nvGraphicFramePr>
        <p:xfrm>
          <a:off x="1923550" y="1886022"/>
          <a:ext cx="8472744" cy="4947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Gráfico 8">
            <a:extLst>
              <a:ext uri="{FF2B5EF4-FFF2-40B4-BE49-F238E27FC236}">
                <a16:creationId xmlns:a16="http://schemas.microsoft.com/office/drawing/2014/main" id="{EB48FB54-8503-D60C-08FA-6945DE286AC5}"/>
              </a:ext>
            </a:extLst>
          </p:cNvPr>
          <p:cNvGraphicFramePr/>
          <p:nvPr/>
        </p:nvGraphicFramePr>
        <p:xfrm>
          <a:off x="1883197" y="2655039"/>
          <a:ext cx="9776292" cy="12718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Tabla 16">
            <a:extLst>
              <a:ext uri="{FF2B5EF4-FFF2-40B4-BE49-F238E27FC236}">
                <a16:creationId xmlns:a16="http://schemas.microsoft.com/office/drawing/2014/main" id="{68FA9CB7-88E8-5895-AD22-E42B775FB391}"/>
              </a:ext>
            </a:extLst>
          </p:cNvPr>
          <p:cNvGraphicFramePr>
            <a:graphicFrameLocks noGrp="1"/>
          </p:cNvGraphicFramePr>
          <p:nvPr/>
        </p:nvGraphicFramePr>
        <p:xfrm>
          <a:off x="284672" y="4276464"/>
          <a:ext cx="11179839" cy="1875690"/>
        </p:xfrm>
        <a:graphic>
          <a:graphicData uri="http://schemas.openxmlformats.org/drawingml/2006/table">
            <a:tbl>
              <a:tblPr/>
              <a:tblGrid>
                <a:gridCol w="1664904">
                  <a:extLst>
                    <a:ext uri="{9D8B030D-6E8A-4147-A177-3AD203B41FA5}">
                      <a16:colId xmlns:a16="http://schemas.microsoft.com/office/drawing/2014/main" val="3853712330"/>
                    </a:ext>
                  </a:extLst>
                </a:gridCol>
                <a:gridCol w="1013056">
                  <a:extLst>
                    <a:ext uri="{9D8B030D-6E8A-4147-A177-3AD203B41FA5}">
                      <a16:colId xmlns:a16="http://schemas.microsoft.com/office/drawing/2014/main" val="1187498140"/>
                    </a:ext>
                  </a:extLst>
                </a:gridCol>
                <a:gridCol w="962393">
                  <a:extLst>
                    <a:ext uri="{9D8B030D-6E8A-4147-A177-3AD203B41FA5}">
                      <a16:colId xmlns:a16="http://schemas.microsoft.com/office/drawing/2014/main" val="1864932657"/>
                    </a:ext>
                  </a:extLst>
                </a:gridCol>
                <a:gridCol w="907249">
                  <a:extLst>
                    <a:ext uri="{9D8B030D-6E8A-4147-A177-3AD203B41FA5}">
                      <a16:colId xmlns:a16="http://schemas.microsoft.com/office/drawing/2014/main" val="3741109247"/>
                    </a:ext>
                  </a:extLst>
                </a:gridCol>
                <a:gridCol w="949428">
                  <a:extLst>
                    <a:ext uri="{9D8B030D-6E8A-4147-A177-3AD203B41FA5}">
                      <a16:colId xmlns:a16="http://schemas.microsoft.com/office/drawing/2014/main" val="963558642"/>
                    </a:ext>
                  </a:extLst>
                </a:gridCol>
                <a:gridCol w="949428">
                  <a:extLst>
                    <a:ext uri="{9D8B030D-6E8A-4147-A177-3AD203B41FA5}">
                      <a16:colId xmlns:a16="http://schemas.microsoft.com/office/drawing/2014/main" val="1997234050"/>
                    </a:ext>
                  </a:extLst>
                </a:gridCol>
                <a:gridCol w="978641">
                  <a:extLst>
                    <a:ext uri="{9D8B030D-6E8A-4147-A177-3AD203B41FA5}">
                      <a16:colId xmlns:a16="http://schemas.microsoft.com/office/drawing/2014/main" val="3290816125"/>
                    </a:ext>
                  </a:extLst>
                </a:gridCol>
                <a:gridCol w="978641">
                  <a:extLst>
                    <a:ext uri="{9D8B030D-6E8A-4147-A177-3AD203B41FA5}">
                      <a16:colId xmlns:a16="http://schemas.microsoft.com/office/drawing/2014/main" val="724168884"/>
                    </a:ext>
                  </a:extLst>
                </a:gridCol>
                <a:gridCol w="912794">
                  <a:extLst>
                    <a:ext uri="{9D8B030D-6E8A-4147-A177-3AD203B41FA5}">
                      <a16:colId xmlns:a16="http://schemas.microsoft.com/office/drawing/2014/main" val="1972138871"/>
                    </a:ext>
                  </a:extLst>
                </a:gridCol>
                <a:gridCol w="957532">
                  <a:extLst>
                    <a:ext uri="{9D8B030D-6E8A-4147-A177-3AD203B41FA5}">
                      <a16:colId xmlns:a16="http://schemas.microsoft.com/office/drawing/2014/main" val="2849216834"/>
                    </a:ext>
                  </a:extLst>
                </a:gridCol>
                <a:gridCol w="905773">
                  <a:extLst>
                    <a:ext uri="{9D8B030D-6E8A-4147-A177-3AD203B41FA5}">
                      <a16:colId xmlns:a16="http://schemas.microsoft.com/office/drawing/2014/main" val="2782394866"/>
                    </a:ext>
                  </a:extLst>
                </a:gridCol>
              </a:tblGrid>
              <a:tr h="173781">
                <a:tc rowSpan="2">
                  <a:txBody>
                    <a:bodyPr/>
                    <a:lstStyle/>
                    <a:p>
                      <a:pPr algn="l" fontAlgn="ctr"/>
                      <a:r>
                        <a:rPr lang="es-CO" sz="1050" b="0" i="0" u="none" strike="noStrike" dirty="0">
                          <a:solidFill>
                            <a:srgbClr val="000000"/>
                          </a:solidFill>
                          <a:effectLst/>
                          <a:latin typeface="Century Gothic" panose="020B0502020202020204" pitchFamily="34" charset="0"/>
                        </a:rPr>
                        <a:t> </a:t>
                      </a:r>
                    </a:p>
                  </a:txBody>
                  <a:tcPr marL="6350" marR="6350" marT="41564" marB="41564"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85000"/>
                        </a:schemeClr>
                      </a:solidFill>
                      <a:prstDash val="solid"/>
                      <a:round/>
                      <a:headEnd type="none" w="med" len="med"/>
                      <a:tailEnd type="none" w="med" len="med"/>
                    </a:lnB>
                  </a:tcPr>
                </a:tc>
                <a:tc gridSpan="2">
                  <a:txBody>
                    <a:bodyPr/>
                    <a:lstStyle/>
                    <a:p>
                      <a:pPr algn="ctr" rtl="0" fontAlgn="b"/>
                      <a:r>
                        <a:rPr lang="es-CO" sz="1000" b="1" i="0" u="none" strike="noStrike" dirty="0">
                          <a:solidFill>
                            <a:srgbClr val="FFFFFF"/>
                          </a:solidFill>
                          <a:effectLst/>
                          <a:latin typeface="Century Gothic" panose="020B0502020202020204" pitchFamily="34" charset="0"/>
                        </a:rPr>
                        <a:t>Productos funcionales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Productos pediátricos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Medicamentos dermatológicos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 con ingredientes naturales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hMerge="1">
                  <a:txBody>
                    <a:bodyPr/>
                    <a:lstStyle/>
                    <a:p>
                      <a:endParaRPr lang="es-CO" dirty="0"/>
                    </a:p>
                  </a:txBody>
                  <a:tcPr/>
                </a:tc>
                <a:extLst>
                  <a:ext uri="{0D108BD9-81ED-4DB2-BD59-A6C34878D82A}">
                    <a16:rowId xmlns:a16="http://schemas.microsoft.com/office/drawing/2014/main" val="432255107"/>
                  </a:ext>
                </a:extLst>
              </a:tr>
              <a:tr h="358465">
                <a:tc vMerge="1">
                  <a:txBody>
                    <a:bodyPr/>
                    <a:lstStyle/>
                    <a:p>
                      <a:endParaRPr lang="es-CO"/>
                    </a:p>
                  </a:txBody>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932747087"/>
                  </a:ext>
                </a:extLst>
              </a:tr>
              <a:tr h="242781">
                <a:tc>
                  <a:txBody>
                    <a:bodyPr/>
                    <a:lstStyle/>
                    <a:p>
                      <a:pPr algn="r" rtl="0" fontAlgn="b"/>
                      <a:r>
                        <a:rPr lang="es-CO" sz="1050" b="0" i="0" u="none" strike="noStrike" dirty="0">
                          <a:solidFill>
                            <a:srgbClr val="000000"/>
                          </a:solidFill>
                          <a:effectLst/>
                          <a:latin typeface="Century Gothic" panose="020B0502020202020204" pitchFamily="34" charset="0"/>
                        </a:rPr>
                        <a:t>Promedio</a:t>
                      </a:r>
                    </a:p>
                  </a:txBody>
                  <a:tcPr marL="6350" marR="6350" marT="577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s-MX" sz="1000" b="0" i="0" u="none" strike="noStrike" kern="1200" dirty="0">
                          <a:solidFill>
                            <a:schemeClr val="tx1">
                              <a:lumMod val="65000"/>
                              <a:lumOff val="35000"/>
                            </a:schemeClr>
                          </a:solidFill>
                          <a:effectLst/>
                          <a:latin typeface="Century Gothic" panose="020B0502020202020204" pitchFamily="34" charset="0"/>
                          <a:ea typeface="+mn-ea"/>
                          <a:cs typeface="+mn-cs"/>
                        </a:rPr>
                        <a:t>8,4</a:t>
                      </a:r>
                      <a:endParaRPr lang="es-CO" sz="1000" b="0" i="0" u="none" strike="noStrike" kern="1200" dirty="0">
                        <a:solidFill>
                          <a:schemeClr val="tx1">
                            <a:lumMod val="65000"/>
                            <a:lumOff val="35000"/>
                          </a:schemeClr>
                        </a:solidFill>
                        <a:effectLst/>
                        <a:latin typeface="Century Gothic" panose="020B0502020202020204" pitchFamily="34" charset="0"/>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r>
                        <a:rPr lang="es-MX" sz="1000" b="0" i="0" u="none" strike="noStrike" kern="1200" dirty="0">
                          <a:solidFill>
                            <a:schemeClr val="tx1">
                              <a:lumMod val="65000"/>
                              <a:lumOff val="35000"/>
                            </a:schemeClr>
                          </a:solidFill>
                          <a:effectLst/>
                          <a:latin typeface="Century Gothic" panose="020B0502020202020204" pitchFamily="34" charset="0"/>
                          <a:ea typeface="+mn-ea"/>
                          <a:cs typeface="+mn-cs"/>
                        </a:rPr>
                        <a:t>8,4</a:t>
                      </a:r>
                      <a:endParaRPr lang="es-CO" sz="1000" b="0" i="0" u="none" strike="noStrike" kern="1200" dirty="0">
                        <a:solidFill>
                          <a:schemeClr val="tx1">
                            <a:lumMod val="65000"/>
                            <a:lumOff val="35000"/>
                          </a:schemeClr>
                        </a:solidFill>
                        <a:effectLst/>
                        <a:latin typeface="Century Gothic" panose="020B050202020202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r>
                        <a:rPr lang="es-MX" sz="1000" b="0" i="0" u="none" strike="noStrike" kern="1200" dirty="0">
                          <a:solidFill>
                            <a:schemeClr val="tx1">
                              <a:lumMod val="65000"/>
                              <a:lumOff val="35000"/>
                            </a:schemeClr>
                          </a:solidFill>
                          <a:effectLst/>
                          <a:latin typeface="Century Gothic" panose="020B0502020202020204" pitchFamily="34" charset="0"/>
                          <a:ea typeface="+mn-ea"/>
                          <a:cs typeface="+mn-cs"/>
                        </a:rPr>
                        <a:t>8,4</a:t>
                      </a:r>
                      <a:endParaRPr lang="es-CO" sz="1000" b="0" i="0" u="none" strike="noStrike" kern="1200" dirty="0">
                        <a:solidFill>
                          <a:schemeClr val="tx1">
                            <a:lumMod val="65000"/>
                            <a:lumOff val="35000"/>
                          </a:schemeClr>
                        </a:solidFill>
                        <a:effectLst/>
                        <a:latin typeface="Century Gothic" panose="020B050202020202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b"/>
                      <a:r>
                        <a:rPr lang="es-MX" sz="1000" b="0" i="0" u="none" strike="noStrike" kern="1200" dirty="0">
                          <a:solidFill>
                            <a:schemeClr val="tx1">
                              <a:lumMod val="65000"/>
                              <a:lumOff val="35000"/>
                            </a:schemeClr>
                          </a:solidFill>
                          <a:effectLst/>
                          <a:latin typeface="Century Gothic" panose="020B0502020202020204" pitchFamily="34" charset="0"/>
                          <a:ea typeface="+mn-ea"/>
                          <a:cs typeface="+mn-cs"/>
                        </a:rPr>
                        <a:t>8,1</a:t>
                      </a:r>
                      <a:endParaRPr lang="es-CO" sz="1000" b="0" i="0" u="none" strike="noStrike" kern="1200" dirty="0">
                        <a:solidFill>
                          <a:schemeClr val="tx1">
                            <a:lumMod val="65000"/>
                            <a:lumOff val="35000"/>
                          </a:schemeClr>
                        </a:solidFill>
                        <a:effectLst/>
                        <a:latin typeface="Century Gothic" panose="020B050202020202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b"/>
                      <a:r>
                        <a:rPr lang="es-MX" sz="1000" b="0" i="0" u="none" strike="noStrike" kern="1200" dirty="0">
                          <a:solidFill>
                            <a:schemeClr val="tx1">
                              <a:lumMod val="65000"/>
                              <a:lumOff val="35000"/>
                            </a:schemeClr>
                          </a:solidFill>
                          <a:effectLst/>
                          <a:latin typeface="Century Gothic" panose="020B0502020202020204" pitchFamily="34" charset="0"/>
                          <a:ea typeface="+mn-ea"/>
                          <a:cs typeface="+mn-cs"/>
                        </a:rPr>
                        <a:t>8,2</a:t>
                      </a:r>
                      <a:endParaRPr lang="es-CO" sz="1000" b="0" i="0" u="none" strike="noStrike" kern="1200" dirty="0">
                        <a:solidFill>
                          <a:schemeClr val="tx1">
                            <a:lumMod val="65000"/>
                            <a:lumOff val="35000"/>
                          </a:schemeClr>
                        </a:solidFill>
                        <a:effectLst/>
                        <a:latin typeface="Century Gothic" panose="020B050202020202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b"/>
                      <a:r>
                        <a:rPr lang="es-MX" sz="1000" b="0" i="0" u="none" strike="noStrike" kern="1200" dirty="0">
                          <a:solidFill>
                            <a:schemeClr val="tx1">
                              <a:lumMod val="65000"/>
                              <a:lumOff val="35000"/>
                            </a:schemeClr>
                          </a:solidFill>
                          <a:effectLst/>
                          <a:latin typeface="Century Gothic" panose="020B0502020202020204" pitchFamily="34" charset="0"/>
                          <a:ea typeface="+mn-ea"/>
                          <a:cs typeface="+mn-cs"/>
                        </a:rPr>
                        <a:t>8,1</a:t>
                      </a:r>
                      <a:endParaRPr lang="es-CO" sz="1000" b="0" i="0" u="none" strike="noStrike" kern="1200" dirty="0">
                        <a:solidFill>
                          <a:schemeClr val="tx1">
                            <a:lumMod val="65000"/>
                            <a:lumOff val="35000"/>
                          </a:schemeClr>
                        </a:solidFill>
                        <a:effectLst/>
                        <a:latin typeface="Century Gothic" panose="020B050202020202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b"/>
                      <a:r>
                        <a:rPr lang="es-MX" sz="1000" b="0" i="0" u="none" strike="noStrike" kern="1200" dirty="0">
                          <a:solidFill>
                            <a:schemeClr val="tx1">
                              <a:lumMod val="65000"/>
                              <a:lumOff val="35000"/>
                            </a:schemeClr>
                          </a:solidFill>
                          <a:effectLst/>
                          <a:latin typeface="Century Gothic" panose="020B0502020202020204" pitchFamily="34" charset="0"/>
                          <a:ea typeface="+mn-ea"/>
                          <a:cs typeface="+mn-cs"/>
                        </a:rPr>
                        <a:t>8,4</a:t>
                      </a:r>
                      <a:endParaRPr lang="es-CO" sz="1000" b="0" i="0" u="none" strike="noStrike" kern="1200" dirty="0">
                        <a:solidFill>
                          <a:schemeClr val="tx1">
                            <a:lumMod val="65000"/>
                            <a:lumOff val="35000"/>
                          </a:schemeClr>
                        </a:solidFill>
                        <a:effectLst/>
                        <a:latin typeface="Century Gothic" panose="020B050202020202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b"/>
                      <a:r>
                        <a:rPr lang="es-MX" sz="1000" b="0" i="0" u="none" strike="noStrike" kern="1200" dirty="0">
                          <a:solidFill>
                            <a:schemeClr val="tx1">
                              <a:lumMod val="65000"/>
                              <a:lumOff val="35000"/>
                            </a:schemeClr>
                          </a:solidFill>
                          <a:effectLst/>
                          <a:latin typeface="Century Gothic" panose="020B0502020202020204" pitchFamily="34" charset="0"/>
                          <a:ea typeface="+mn-ea"/>
                          <a:cs typeface="+mn-cs"/>
                        </a:rPr>
                        <a:t>8,2</a:t>
                      </a:r>
                      <a:endParaRPr lang="es-CO" sz="1000" b="0" i="0" u="none" strike="noStrike" kern="1200" dirty="0">
                        <a:solidFill>
                          <a:schemeClr val="tx1">
                            <a:lumMod val="65000"/>
                            <a:lumOff val="35000"/>
                          </a:schemeClr>
                        </a:solidFill>
                        <a:effectLst/>
                        <a:latin typeface="Century Gothic" panose="020B050202020202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b"/>
                      <a:r>
                        <a:rPr lang="es-MX" sz="1000" b="0" i="0" u="none" strike="noStrike" kern="1200" dirty="0">
                          <a:solidFill>
                            <a:schemeClr val="tx1">
                              <a:lumMod val="65000"/>
                              <a:lumOff val="35000"/>
                            </a:schemeClr>
                          </a:solidFill>
                          <a:effectLst/>
                          <a:latin typeface="Century Gothic" panose="020B0502020202020204" pitchFamily="34" charset="0"/>
                          <a:ea typeface="+mn-ea"/>
                          <a:cs typeface="+mn-cs"/>
                        </a:rPr>
                        <a:t>8,2</a:t>
                      </a:r>
                      <a:endParaRPr lang="es-CO" sz="1000" b="0" i="0" u="none" strike="noStrike" kern="1200" dirty="0">
                        <a:solidFill>
                          <a:schemeClr val="tx1">
                            <a:lumMod val="65000"/>
                            <a:lumOff val="35000"/>
                          </a:schemeClr>
                        </a:solidFill>
                        <a:effectLst/>
                        <a:latin typeface="Century Gothic" panose="020B050202020202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b"/>
                      <a:r>
                        <a:rPr lang="es-MX" sz="1000" b="0" i="0" u="none" strike="noStrike" kern="1200" dirty="0">
                          <a:solidFill>
                            <a:schemeClr val="tx1">
                              <a:lumMod val="65000"/>
                              <a:lumOff val="35000"/>
                            </a:schemeClr>
                          </a:solidFill>
                          <a:effectLst/>
                          <a:latin typeface="Century Gothic" panose="020B0502020202020204" pitchFamily="34" charset="0"/>
                          <a:ea typeface="+mn-ea"/>
                          <a:cs typeface="+mn-cs"/>
                        </a:rPr>
                        <a:t>7,9</a:t>
                      </a:r>
                      <a:endParaRPr lang="es-CO" sz="1000" b="0" i="0" u="none" strike="noStrike" kern="1200" dirty="0">
                        <a:solidFill>
                          <a:schemeClr val="tx1">
                            <a:lumMod val="65000"/>
                            <a:lumOff val="35000"/>
                          </a:schemeClr>
                        </a:solidFill>
                        <a:effectLst/>
                        <a:latin typeface="Century Gothic" panose="020B050202020202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888863424"/>
                  </a:ext>
                </a:extLst>
              </a:tr>
              <a:tr h="242781">
                <a:tc>
                  <a:txBody>
                    <a:bodyPr/>
                    <a:lstStyle/>
                    <a:p>
                      <a:pPr algn="r" fontAlgn="b"/>
                      <a:r>
                        <a:rPr lang="es-CO" sz="1050" b="0" i="0" u="none" strike="noStrike" dirty="0">
                          <a:solidFill>
                            <a:srgbClr val="000000"/>
                          </a:solidFill>
                          <a:effectLst/>
                          <a:latin typeface="Century Gothic" panose="020B0502020202020204" pitchFamily="34" charset="0"/>
                        </a:rPr>
                        <a:t>Excelente calidad (9-10)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682134912"/>
                  </a:ext>
                </a:extLst>
              </a:tr>
              <a:tr h="242781">
                <a:tc>
                  <a:txBody>
                    <a:bodyPr/>
                    <a:lstStyle/>
                    <a:p>
                      <a:pPr algn="r" fontAlgn="b"/>
                      <a:r>
                        <a:rPr lang="es-CO" sz="1050" b="0" i="0" u="none" strike="noStrike" dirty="0">
                          <a:solidFill>
                            <a:srgbClr val="000000"/>
                          </a:solidFill>
                          <a:effectLst/>
                          <a:latin typeface="Century Gothic" panose="020B0502020202020204" pitchFamily="34" charset="0"/>
                        </a:rPr>
                        <a:t>Regular (7-8)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a:solidFill>
                            <a:srgbClr val="000000"/>
                          </a:solidFill>
                          <a:effectLst/>
                          <a:latin typeface="Century Gothic" panose="020B0502020202020204" pitchFamily="34" charset="0"/>
                        </a:rPr>
                        <a:t>33%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a:solidFill>
                            <a:srgbClr val="000000"/>
                          </a:solidFill>
                          <a:effectLst/>
                          <a:latin typeface="Century Gothic" panose="020B0502020202020204" pitchFamily="34" charset="0"/>
                        </a:rPr>
                        <a:t>41%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100" b="0" i="0" u="none" strike="noStrike">
                          <a:solidFill>
                            <a:srgbClr val="000000"/>
                          </a:solidFill>
                          <a:effectLst/>
                          <a:latin typeface="Century Gothic" panose="020B0502020202020204" pitchFamily="34" charset="0"/>
                        </a:rPr>
                        <a:t>37%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4097845383"/>
                  </a:ext>
                </a:extLst>
              </a:tr>
              <a:tr h="242781">
                <a:tc>
                  <a:txBody>
                    <a:bodyPr/>
                    <a:lstStyle/>
                    <a:p>
                      <a:pPr algn="r" fontAlgn="b"/>
                      <a:r>
                        <a:rPr lang="es-CO" sz="1050" b="0" i="0" u="none" strike="noStrike" dirty="0">
                          <a:solidFill>
                            <a:srgbClr val="000000"/>
                          </a:solidFill>
                          <a:effectLst/>
                          <a:latin typeface="Century Gothic" panose="020B0502020202020204" pitchFamily="34" charset="0"/>
                        </a:rPr>
                        <a:t>Pésima calidad (1-6)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1865884700"/>
                  </a:ext>
                </a:extLst>
              </a:tr>
              <a:tr h="123520">
                <a:tc>
                  <a:txBody>
                    <a:bodyPr/>
                    <a:lstStyle/>
                    <a:p>
                      <a:pPr algn="ctr" rtl="0" fontAlgn="b"/>
                      <a:r>
                        <a:rPr lang="es-CO" sz="10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153</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197</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153</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197</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153</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197</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153</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197</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153</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197</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61474965"/>
                  </a:ext>
                </a:extLst>
              </a:tr>
            </a:tbl>
          </a:graphicData>
        </a:graphic>
      </p:graphicFrame>
      <p:sp>
        <p:nvSpPr>
          <p:cNvPr id="18" name="CuadroTexto 17">
            <a:extLst>
              <a:ext uri="{FF2B5EF4-FFF2-40B4-BE49-F238E27FC236}">
                <a16:creationId xmlns:a16="http://schemas.microsoft.com/office/drawing/2014/main" id="{BFE99EA3-681F-FEF4-9399-5571B2235BB1}"/>
              </a:ext>
            </a:extLst>
          </p:cNvPr>
          <p:cNvSpPr txBox="1"/>
          <p:nvPr/>
        </p:nvSpPr>
        <p:spPr>
          <a:xfrm>
            <a:off x="1010052" y="3803807"/>
            <a:ext cx="779986" cy="246221"/>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BASE: 350</a:t>
            </a:r>
            <a:endParaRPr kumimoji="0" lang="es-CO"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sp>
        <p:nvSpPr>
          <p:cNvPr id="19" name="CuadroTexto 18">
            <a:extLst>
              <a:ext uri="{FF2B5EF4-FFF2-40B4-BE49-F238E27FC236}">
                <a16:creationId xmlns:a16="http://schemas.microsoft.com/office/drawing/2014/main" id="{A17BBD53-9F39-947D-5C33-BCB71361E987}"/>
              </a:ext>
            </a:extLst>
          </p:cNvPr>
          <p:cNvSpPr txBox="1"/>
          <p:nvPr/>
        </p:nvSpPr>
        <p:spPr>
          <a:xfrm>
            <a:off x="2537571" y="2476232"/>
            <a:ext cx="86914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8,4</a:t>
            </a:r>
          </a:p>
        </p:txBody>
      </p:sp>
      <p:sp>
        <p:nvSpPr>
          <p:cNvPr id="20" name="CuadroTexto 19">
            <a:extLst>
              <a:ext uri="{FF2B5EF4-FFF2-40B4-BE49-F238E27FC236}">
                <a16:creationId xmlns:a16="http://schemas.microsoft.com/office/drawing/2014/main" id="{FE0938B9-351A-9E93-2713-DE2A8E8BF906}"/>
              </a:ext>
            </a:extLst>
          </p:cNvPr>
          <p:cNvSpPr txBox="1"/>
          <p:nvPr/>
        </p:nvSpPr>
        <p:spPr>
          <a:xfrm>
            <a:off x="4426131" y="2476232"/>
            <a:ext cx="86914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8,2</a:t>
            </a:r>
          </a:p>
        </p:txBody>
      </p:sp>
      <p:sp>
        <p:nvSpPr>
          <p:cNvPr id="21" name="CuadroTexto 20">
            <a:extLst>
              <a:ext uri="{FF2B5EF4-FFF2-40B4-BE49-F238E27FC236}">
                <a16:creationId xmlns:a16="http://schemas.microsoft.com/office/drawing/2014/main" id="{A2CC3731-7621-77D9-7338-8A3B2B37E40F}"/>
              </a:ext>
            </a:extLst>
          </p:cNvPr>
          <p:cNvSpPr txBox="1"/>
          <p:nvPr/>
        </p:nvSpPr>
        <p:spPr>
          <a:xfrm>
            <a:off x="6336768" y="2476232"/>
            <a:ext cx="86914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8,1</a:t>
            </a:r>
          </a:p>
        </p:txBody>
      </p:sp>
      <p:sp>
        <p:nvSpPr>
          <p:cNvPr id="22" name="CuadroTexto 21">
            <a:extLst>
              <a:ext uri="{FF2B5EF4-FFF2-40B4-BE49-F238E27FC236}">
                <a16:creationId xmlns:a16="http://schemas.microsoft.com/office/drawing/2014/main" id="{F3A9D781-42CF-E3AA-34A3-78FA2D2235DB}"/>
              </a:ext>
            </a:extLst>
          </p:cNvPr>
          <p:cNvSpPr txBox="1"/>
          <p:nvPr/>
        </p:nvSpPr>
        <p:spPr>
          <a:xfrm>
            <a:off x="8222185" y="2476232"/>
            <a:ext cx="86914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8,2</a:t>
            </a:r>
          </a:p>
        </p:txBody>
      </p:sp>
      <p:sp>
        <p:nvSpPr>
          <p:cNvPr id="23" name="CuadroTexto 22">
            <a:extLst>
              <a:ext uri="{FF2B5EF4-FFF2-40B4-BE49-F238E27FC236}">
                <a16:creationId xmlns:a16="http://schemas.microsoft.com/office/drawing/2014/main" id="{C957539D-6295-A8CB-AF3B-7022C9EAFE9C}"/>
              </a:ext>
            </a:extLst>
          </p:cNvPr>
          <p:cNvSpPr txBox="1"/>
          <p:nvPr/>
        </p:nvSpPr>
        <p:spPr>
          <a:xfrm>
            <a:off x="10112480" y="2476232"/>
            <a:ext cx="86914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8,0</a:t>
            </a:r>
          </a:p>
        </p:txBody>
      </p:sp>
      <p:grpSp>
        <p:nvGrpSpPr>
          <p:cNvPr id="85" name="Grupo 84">
            <a:extLst>
              <a:ext uri="{FF2B5EF4-FFF2-40B4-BE49-F238E27FC236}">
                <a16:creationId xmlns:a16="http://schemas.microsoft.com/office/drawing/2014/main" id="{112D2120-51C9-8600-1AE7-8443ACDA3F09}"/>
              </a:ext>
            </a:extLst>
          </p:cNvPr>
          <p:cNvGrpSpPr/>
          <p:nvPr/>
        </p:nvGrpSpPr>
        <p:grpSpPr>
          <a:xfrm>
            <a:off x="5143764" y="2872612"/>
            <a:ext cx="1138638" cy="230832"/>
            <a:chOff x="10924053" y="4684122"/>
            <a:chExt cx="941023" cy="253915"/>
          </a:xfrm>
        </p:grpSpPr>
        <p:sp>
          <p:nvSpPr>
            <p:cNvPr id="86" name="Rectángulo: esquinas redondeadas 85">
              <a:extLst>
                <a:ext uri="{FF2B5EF4-FFF2-40B4-BE49-F238E27FC236}">
                  <a16:creationId xmlns:a16="http://schemas.microsoft.com/office/drawing/2014/main" id="{11F2D1D3-A410-BBB4-4591-B8187B9AF18C}"/>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CuadroTexto 86">
              <a:extLst>
                <a:ext uri="{FF2B5EF4-FFF2-40B4-BE49-F238E27FC236}">
                  <a16:creationId xmlns:a16="http://schemas.microsoft.com/office/drawing/2014/main" id="{75A3305E-B1E0-9AC4-5727-6C9F9D31D4DE}"/>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(68%)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88" name="Conector recto de flecha 87">
              <a:extLst>
                <a:ext uri="{FF2B5EF4-FFF2-40B4-BE49-F238E27FC236}">
                  <a16:creationId xmlns:a16="http://schemas.microsoft.com/office/drawing/2014/main" id="{229208E1-C12E-CDF4-82C4-6D304EE9D31F}"/>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89" name="Grupo 88">
            <a:extLst>
              <a:ext uri="{FF2B5EF4-FFF2-40B4-BE49-F238E27FC236}">
                <a16:creationId xmlns:a16="http://schemas.microsoft.com/office/drawing/2014/main" id="{57BAEEB6-0B31-39DC-6834-5CD323233EE2}"/>
              </a:ext>
            </a:extLst>
          </p:cNvPr>
          <p:cNvGrpSpPr/>
          <p:nvPr/>
        </p:nvGrpSpPr>
        <p:grpSpPr>
          <a:xfrm>
            <a:off x="5153361" y="3028579"/>
            <a:ext cx="1138638" cy="230832"/>
            <a:chOff x="10924053" y="4684122"/>
            <a:chExt cx="941023" cy="253915"/>
          </a:xfrm>
        </p:grpSpPr>
        <p:sp>
          <p:nvSpPr>
            <p:cNvPr id="90" name="Rectángulo: esquinas redondeadas 89">
              <a:extLst>
                <a:ext uri="{FF2B5EF4-FFF2-40B4-BE49-F238E27FC236}">
                  <a16:creationId xmlns:a16="http://schemas.microsoft.com/office/drawing/2014/main" id="{B10C45C7-EEBC-8325-3D04-80A00E521E7F}"/>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CuadroTexto 90">
              <a:extLst>
                <a:ext uri="{FF2B5EF4-FFF2-40B4-BE49-F238E27FC236}">
                  <a16:creationId xmlns:a16="http://schemas.microsoft.com/office/drawing/2014/main" id="{D504A52E-51B7-0FC6-0EC2-8B51FCD53D74}"/>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(52%)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2" name="Conector recto de flecha 91">
              <a:extLst>
                <a:ext uri="{FF2B5EF4-FFF2-40B4-BE49-F238E27FC236}">
                  <a16:creationId xmlns:a16="http://schemas.microsoft.com/office/drawing/2014/main" id="{664ECD77-FC15-1B90-2980-5467329FC327}"/>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3" name="Grupo 92">
            <a:extLst>
              <a:ext uri="{FF2B5EF4-FFF2-40B4-BE49-F238E27FC236}">
                <a16:creationId xmlns:a16="http://schemas.microsoft.com/office/drawing/2014/main" id="{A6707942-FB6D-4085-CE49-2EB56B949661}"/>
              </a:ext>
            </a:extLst>
          </p:cNvPr>
          <p:cNvGrpSpPr/>
          <p:nvPr/>
        </p:nvGrpSpPr>
        <p:grpSpPr>
          <a:xfrm>
            <a:off x="3725668" y="3355904"/>
            <a:ext cx="1138638" cy="230832"/>
            <a:chOff x="10924053" y="4684122"/>
            <a:chExt cx="941023" cy="253915"/>
          </a:xfrm>
        </p:grpSpPr>
        <p:sp>
          <p:nvSpPr>
            <p:cNvPr id="94" name="Rectángulo: esquinas redondeadas 93">
              <a:extLst>
                <a:ext uri="{FF2B5EF4-FFF2-40B4-BE49-F238E27FC236}">
                  <a16:creationId xmlns:a16="http://schemas.microsoft.com/office/drawing/2014/main" id="{B29E2C76-BAB5-92CD-2F18-C82402A2202C}"/>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 name="CuadroTexto 94">
              <a:extLst>
                <a:ext uri="{FF2B5EF4-FFF2-40B4-BE49-F238E27FC236}">
                  <a16:creationId xmlns:a16="http://schemas.microsoft.com/office/drawing/2014/main" id="{EF484530-7DC3-0EA4-311E-8EDEEB011267}"/>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(23%)</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96" name="Conector recto de flecha 95">
              <a:extLst>
                <a:ext uri="{FF2B5EF4-FFF2-40B4-BE49-F238E27FC236}">
                  <a16:creationId xmlns:a16="http://schemas.microsoft.com/office/drawing/2014/main" id="{3EC2ADFC-BCC2-1E80-582E-B57BCD6F16B9}"/>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97" name="Grupo 96">
            <a:extLst>
              <a:ext uri="{FF2B5EF4-FFF2-40B4-BE49-F238E27FC236}">
                <a16:creationId xmlns:a16="http://schemas.microsoft.com/office/drawing/2014/main" id="{A706EEC4-A108-7623-8ABF-A0C45B9ADD77}"/>
              </a:ext>
            </a:extLst>
          </p:cNvPr>
          <p:cNvGrpSpPr/>
          <p:nvPr/>
        </p:nvGrpSpPr>
        <p:grpSpPr>
          <a:xfrm>
            <a:off x="3142822" y="3635687"/>
            <a:ext cx="1138638" cy="230832"/>
            <a:chOff x="10924053" y="4684122"/>
            <a:chExt cx="941023" cy="253915"/>
          </a:xfrm>
        </p:grpSpPr>
        <p:sp>
          <p:nvSpPr>
            <p:cNvPr id="98" name="Rectángulo: esquinas redondeadas 97">
              <a:extLst>
                <a:ext uri="{FF2B5EF4-FFF2-40B4-BE49-F238E27FC236}">
                  <a16:creationId xmlns:a16="http://schemas.microsoft.com/office/drawing/2014/main" id="{3172149E-CF06-6F2C-075D-B78D12FD8CB3}"/>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CuadroTexto 98">
              <a:extLst>
                <a:ext uri="{FF2B5EF4-FFF2-40B4-BE49-F238E27FC236}">
                  <a16:creationId xmlns:a16="http://schemas.microsoft.com/office/drawing/2014/main" id="{D6166D71-5328-30B2-E4C2-BE77A03594B8}"/>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(20%)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0" name="Conector recto de flecha 99">
              <a:extLst>
                <a:ext uri="{FF2B5EF4-FFF2-40B4-BE49-F238E27FC236}">
                  <a16:creationId xmlns:a16="http://schemas.microsoft.com/office/drawing/2014/main" id="{575FE3A2-79EA-4A3A-AAAC-8C4F79DE2AAA}"/>
                </a:ext>
              </a:extLst>
            </p:cNvPr>
            <p:cNvCxnSpPr>
              <a:cxnSpLocks/>
            </p:cNvCxnSpPr>
            <p:nvPr/>
          </p:nvCxnSpPr>
          <p:spPr>
            <a:xfrm flipH="1"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1" name="Grupo 100">
            <a:extLst>
              <a:ext uri="{FF2B5EF4-FFF2-40B4-BE49-F238E27FC236}">
                <a16:creationId xmlns:a16="http://schemas.microsoft.com/office/drawing/2014/main" id="{ECF9D23A-AD40-6D10-7BD3-65D7A2A1EAC0}"/>
              </a:ext>
            </a:extLst>
          </p:cNvPr>
          <p:cNvGrpSpPr/>
          <p:nvPr/>
        </p:nvGrpSpPr>
        <p:grpSpPr>
          <a:xfrm>
            <a:off x="10854534" y="3226928"/>
            <a:ext cx="540156" cy="369332"/>
            <a:chOff x="10924053" y="4684122"/>
            <a:chExt cx="603028" cy="406265"/>
          </a:xfrm>
        </p:grpSpPr>
        <p:sp>
          <p:nvSpPr>
            <p:cNvPr id="102" name="Rectángulo: esquinas redondeadas 28">
              <a:extLst>
                <a:ext uri="{FF2B5EF4-FFF2-40B4-BE49-F238E27FC236}">
                  <a16:creationId xmlns:a16="http://schemas.microsoft.com/office/drawing/2014/main" id="{D0199F81-B298-6AA3-1483-7A74D2EF44FE}"/>
                </a:ext>
              </a:extLst>
            </p:cNvPr>
            <p:cNvSpPr/>
            <p:nvPr/>
          </p:nvSpPr>
          <p:spPr>
            <a:xfrm>
              <a:off x="10924053" y="4707524"/>
              <a:ext cx="565447" cy="304699"/>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 name="CuadroTexto 102">
              <a:extLst>
                <a:ext uri="{FF2B5EF4-FFF2-40B4-BE49-F238E27FC236}">
                  <a16:creationId xmlns:a16="http://schemas.microsoft.com/office/drawing/2014/main" id="{35D9C0B6-67AF-8880-0D28-EB2531D5F6AC}"/>
                </a:ext>
              </a:extLst>
            </p:cNvPr>
            <p:cNvSpPr txBox="1"/>
            <p:nvPr/>
          </p:nvSpPr>
          <p:spPr>
            <a:xfrm>
              <a:off x="10992274" y="4684122"/>
              <a:ext cx="534807" cy="406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(47%)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4" name="Conector recto de flecha 103">
              <a:extLst>
                <a:ext uri="{FF2B5EF4-FFF2-40B4-BE49-F238E27FC236}">
                  <a16:creationId xmlns:a16="http://schemas.microsoft.com/office/drawing/2014/main" id="{25E16096-412C-E947-1419-391574F99A08}"/>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5" name="Grupo 104">
            <a:extLst>
              <a:ext uri="{FF2B5EF4-FFF2-40B4-BE49-F238E27FC236}">
                <a16:creationId xmlns:a16="http://schemas.microsoft.com/office/drawing/2014/main" id="{716F2AA6-6894-C463-A5DF-5445EE557ABD}"/>
              </a:ext>
            </a:extLst>
          </p:cNvPr>
          <p:cNvGrpSpPr/>
          <p:nvPr/>
        </p:nvGrpSpPr>
        <p:grpSpPr>
          <a:xfrm>
            <a:off x="10741670" y="2833284"/>
            <a:ext cx="1138638" cy="230832"/>
            <a:chOff x="10924053" y="4684122"/>
            <a:chExt cx="941023" cy="253915"/>
          </a:xfrm>
        </p:grpSpPr>
        <p:sp>
          <p:nvSpPr>
            <p:cNvPr id="106" name="Rectángulo: esquinas redondeadas 105">
              <a:extLst>
                <a:ext uri="{FF2B5EF4-FFF2-40B4-BE49-F238E27FC236}">
                  <a16:creationId xmlns:a16="http://schemas.microsoft.com/office/drawing/2014/main" id="{EDBF7655-5B71-194F-4DCE-911E3F685EFD}"/>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CuadroTexto 106">
              <a:extLst>
                <a:ext uri="{FF2B5EF4-FFF2-40B4-BE49-F238E27FC236}">
                  <a16:creationId xmlns:a16="http://schemas.microsoft.com/office/drawing/2014/main" id="{6F7AA673-79F4-3789-E1A5-62085CE05D2D}"/>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(56%)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8" name="Conector recto de flecha 107">
              <a:extLst>
                <a:ext uri="{FF2B5EF4-FFF2-40B4-BE49-F238E27FC236}">
                  <a16:creationId xmlns:a16="http://schemas.microsoft.com/office/drawing/2014/main" id="{18BFC93B-A141-0447-1E9D-2AF3927ECD5B}"/>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9" name="Grupo 108">
            <a:extLst>
              <a:ext uri="{FF2B5EF4-FFF2-40B4-BE49-F238E27FC236}">
                <a16:creationId xmlns:a16="http://schemas.microsoft.com/office/drawing/2014/main" id="{F3F8EE98-C351-E38C-0F45-A7D5CF3C8918}"/>
              </a:ext>
            </a:extLst>
          </p:cNvPr>
          <p:cNvGrpSpPr/>
          <p:nvPr/>
        </p:nvGrpSpPr>
        <p:grpSpPr>
          <a:xfrm>
            <a:off x="9443672" y="3244852"/>
            <a:ext cx="1138638" cy="230832"/>
            <a:chOff x="10924053" y="4684122"/>
            <a:chExt cx="941023" cy="253915"/>
          </a:xfrm>
        </p:grpSpPr>
        <p:sp>
          <p:nvSpPr>
            <p:cNvPr id="110" name="Rectángulo: esquinas redondeadas 109">
              <a:extLst>
                <a:ext uri="{FF2B5EF4-FFF2-40B4-BE49-F238E27FC236}">
                  <a16:creationId xmlns:a16="http://schemas.microsoft.com/office/drawing/2014/main" id="{27BDE157-A56F-2E3A-14EA-6C3EDA18492F}"/>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CuadroTexto 110">
              <a:extLst>
                <a:ext uri="{FF2B5EF4-FFF2-40B4-BE49-F238E27FC236}">
                  <a16:creationId xmlns:a16="http://schemas.microsoft.com/office/drawing/2014/main" id="{5F66D7ED-BD29-C4DA-5F5E-DF0FE6DCEE99}"/>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(17%)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2" name="Conector recto de flecha 111">
              <a:extLst>
                <a:ext uri="{FF2B5EF4-FFF2-40B4-BE49-F238E27FC236}">
                  <a16:creationId xmlns:a16="http://schemas.microsoft.com/office/drawing/2014/main" id="{AD24376A-C223-C181-9DF1-10ED481B3EAD}"/>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3" name="Grupo 112">
            <a:extLst>
              <a:ext uri="{FF2B5EF4-FFF2-40B4-BE49-F238E27FC236}">
                <a16:creationId xmlns:a16="http://schemas.microsoft.com/office/drawing/2014/main" id="{F7409F8F-9EE2-36BA-BA1B-2986EAF6AA50}"/>
              </a:ext>
            </a:extLst>
          </p:cNvPr>
          <p:cNvGrpSpPr/>
          <p:nvPr/>
        </p:nvGrpSpPr>
        <p:grpSpPr>
          <a:xfrm>
            <a:off x="9448800" y="3391249"/>
            <a:ext cx="1138638" cy="230832"/>
            <a:chOff x="10924053" y="4684122"/>
            <a:chExt cx="941023" cy="253915"/>
          </a:xfrm>
        </p:grpSpPr>
        <p:sp>
          <p:nvSpPr>
            <p:cNvPr id="114" name="Rectángulo: esquinas redondeadas 113">
              <a:extLst>
                <a:ext uri="{FF2B5EF4-FFF2-40B4-BE49-F238E27FC236}">
                  <a16:creationId xmlns:a16="http://schemas.microsoft.com/office/drawing/2014/main" id="{4B759205-8BE4-F7D6-8C3D-A3123D821482}"/>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5" name="CuadroTexto 114">
              <a:extLst>
                <a:ext uri="{FF2B5EF4-FFF2-40B4-BE49-F238E27FC236}">
                  <a16:creationId xmlns:a16="http://schemas.microsoft.com/office/drawing/2014/main" id="{BC36FA19-C399-23C8-9E73-F3718A59E61B}"/>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(28%)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6" name="Conector recto de flecha 115">
              <a:extLst>
                <a:ext uri="{FF2B5EF4-FFF2-40B4-BE49-F238E27FC236}">
                  <a16:creationId xmlns:a16="http://schemas.microsoft.com/office/drawing/2014/main" id="{5CF16B53-F982-07C7-3C14-CF4E24E12F13}"/>
                </a:ext>
              </a:extLst>
            </p:cNvPr>
            <p:cNvCxnSpPr>
              <a:cxnSpLocks/>
            </p:cNvCxnSpPr>
            <p:nvPr/>
          </p:nvCxnSpPr>
          <p:spPr>
            <a:xfrm flipH="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7" name="Grupo 116">
            <a:extLst>
              <a:ext uri="{FF2B5EF4-FFF2-40B4-BE49-F238E27FC236}">
                <a16:creationId xmlns:a16="http://schemas.microsoft.com/office/drawing/2014/main" id="{CBD94B7C-7A5B-B55E-0D7E-DEF84B84CD5B}"/>
              </a:ext>
            </a:extLst>
          </p:cNvPr>
          <p:cNvGrpSpPr/>
          <p:nvPr/>
        </p:nvGrpSpPr>
        <p:grpSpPr>
          <a:xfrm>
            <a:off x="10753716" y="3573730"/>
            <a:ext cx="912380" cy="230832"/>
            <a:chOff x="10924053" y="4684122"/>
            <a:chExt cx="754033" cy="253915"/>
          </a:xfrm>
        </p:grpSpPr>
        <p:sp>
          <p:nvSpPr>
            <p:cNvPr id="118" name="Rectángulo: esquinas redondeadas 117">
              <a:extLst>
                <a:ext uri="{FF2B5EF4-FFF2-40B4-BE49-F238E27FC236}">
                  <a16:creationId xmlns:a16="http://schemas.microsoft.com/office/drawing/2014/main" id="{44A405A6-D45F-5755-CC3B-CA868DE216F1}"/>
                </a:ext>
              </a:extLst>
            </p:cNvPr>
            <p:cNvSpPr/>
            <p:nvPr/>
          </p:nvSpPr>
          <p:spPr>
            <a:xfrm>
              <a:off x="10924053" y="4707524"/>
              <a:ext cx="664422" cy="203877"/>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9" name="CuadroTexto 118">
              <a:extLst>
                <a:ext uri="{FF2B5EF4-FFF2-40B4-BE49-F238E27FC236}">
                  <a16:creationId xmlns:a16="http://schemas.microsoft.com/office/drawing/2014/main" id="{DE61B1E0-D53B-0FCF-DCA4-4365699DF038}"/>
                </a:ext>
              </a:extLst>
            </p:cNvPr>
            <p:cNvSpPr txBox="1"/>
            <p:nvPr/>
          </p:nvSpPr>
          <p:spPr>
            <a:xfrm>
              <a:off x="10992274" y="4684122"/>
              <a:ext cx="68581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(29%)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0" name="Conector recto de flecha 119">
              <a:extLst>
                <a:ext uri="{FF2B5EF4-FFF2-40B4-BE49-F238E27FC236}">
                  <a16:creationId xmlns:a16="http://schemas.microsoft.com/office/drawing/2014/main" id="{E37AE058-19D5-8C64-990B-CBE6743B7071}"/>
                </a:ext>
              </a:extLst>
            </p:cNvPr>
            <p:cNvCxnSpPr>
              <a:cxnSpLocks/>
            </p:cNvCxnSpPr>
            <p:nvPr/>
          </p:nvCxnSpPr>
          <p:spPr>
            <a:xfrm flipH="1"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21" name="Grupo 120">
            <a:extLst>
              <a:ext uri="{FF2B5EF4-FFF2-40B4-BE49-F238E27FC236}">
                <a16:creationId xmlns:a16="http://schemas.microsoft.com/office/drawing/2014/main" id="{01ED960A-D4F4-929B-3A7E-146664955584}"/>
              </a:ext>
            </a:extLst>
          </p:cNvPr>
          <p:cNvGrpSpPr/>
          <p:nvPr/>
        </p:nvGrpSpPr>
        <p:grpSpPr>
          <a:xfrm>
            <a:off x="1734219" y="2828277"/>
            <a:ext cx="1138638" cy="230832"/>
            <a:chOff x="10924053" y="4684122"/>
            <a:chExt cx="941023" cy="253915"/>
          </a:xfrm>
        </p:grpSpPr>
        <p:sp>
          <p:nvSpPr>
            <p:cNvPr id="122" name="Rectángulo: esquinas redondeadas 121">
              <a:extLst>
                <a:ext uri="{FF2B5EF4-FFF2-40B4-BE49-F238E27FC236}">
                  <a16:creationId xmlns:a16="http://schemas.microsoft.com/office/drawing/2014/main" id="{34550C72-891C-D1DF-EEE7-690445BBE77C}"/>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CuadroTexto 122">
              <a:extLst>
                <a:ext uri="{FF2B5EF4-FFF2-40B4-BE49-F238E27FC236}">
                  <a16:creationId xmlns:a16="http://schemas.microsoft.com/office/drawing/2014/main" id="{59E2B701-6BED-E984-C950-4FAF735F99F8}"/>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(48%)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4" name="Conector recto de flecha 123">
              <a:extLst>
                <a:ext uri="{FF2B5EF4-FFF2-40B4-BE49-F238E27FC236}">
                  <a16:creationId xmlns:a16="http://schemas.microsoft.com/office/drawing/2014/main" id="{02889E6F-949B-6207-4EBC-22C977964E58}"/>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25" name="Grupo 124">
            <a:extLst>
              <a:ext uri="{FF2B5EF4-FFF2-40B4-BE49-F238E27FC236}">
                <a16:creationId xmlns:a16="http://schemas.microsoft.com/office/drawing/2014/main" id="{16615FC6-0217-C14C-3B02-84EF18DEC409}"/>
              </a:ext>
            </a:extLst>
          </p:cNvPr>
          <p:cNvGrpSpPr/>
          <p:nvPr/>
        </p:nvGrpSpPr>
        <p:grpSpPr>
          <a:xfrm>
            <a:off x="1791343" y="3385033"/>
            <a:ext cx="928401" cy="230832"/>
            <a:chOff x="10924053" y="4684122"/>
            <a:chExt cx="767274" cy="253915"/>
          </a:xfrm>
        </p:grpSpPr>
        <p:sp>
          <p:nvSpPr>
            <p:cNvPr id="126" name="Rectángulo: esquinas redondeadas 125">
              <a:extLst>
                <a:ext uri="{FF2B5EF4-FFF2-40B4-BE49-F238E27FC236}">
                  <a16:creationId xmlns:a16="http://schemas.microsoft.com/office/drawing/2014/main" id="{EB3AFE97-3435-654E-1613-C968657BE414}"/>
                </a:ext>
              </a:extLst>
            </p:cNvPr>
            <p:cNvSpPr/>
            <p:nvPr/>
          </p:nvSpPr>
          <p:spPr>
            <a:xfrm>
              <a:off x="10924053" y="4707524"/>
              <a:ext cx="716772" cy="151167"/>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CuadroTexto 126">
              <a:extLst>
                <a:ext uri="{FF2B5EF4-FFF2-40B4-BE49-F238E27FC236}">
                  <a16:creationId xmlns:a16="http://schemas.microsoft.com/office/drawing/2014/main" id="{70AF9333-4279-C3CC-E7A8-87D87A65EE0F}"/>
                </a:ext>
              </a:extLst>
            </p:cNvPr>
            <p:cNvSpPr txBox="1"/>
            <p:nvPr/>
          </p:nvSpPr>
          <p:spPr>
            <a:xfrm>
              <a:off x="10992273" y="4684122"/>
              <a:ext cx="69905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(22%)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8" name="Conector recto de flecha 127">
              <a:extLst>
                <a:ext uri="{FF2B5EF4-FFF2-40B4-BE49-F238E27FC236}">
                  <a16:creationId xmlns:a16="http://schemas.microsoft.com/office/drawing/2014/main" id="{BBCA0352-3B93-C3EB-8597-428199DB7BC8}"/>
                </a:ext>
              </a:extLst>
            </p:cNvPr>
            <p:cNvCxnSpPr>
              <a:cxnSpLocks/>
            </p:cNvCxnSpPr>
            <p:nvPr/>
          </p:nvCxnSpPr>
          <p:spPr>
            <a:xfrm flipH="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29" name="Grupo 128">
            <a:extLst>
              <a:ext uri="{FF2B5EF4-FFF2-40B4-BE49-F238E27FC236}">
                <a16:creationId xmlns:a16="http://schemas.microsoft.com/office/drawing/2014/main" id="{C1110E19-06D8-8AF0-20ED-341BD86F3152}"/>
              </a:ext>
            </a:extLst>
          </p:cNvPr>
          <p:cNvGrpSpPr/>
          <p:nvPr/>
        </p:nvGrpSpPr>
        <p:grpSpPr>
          <a:xfrm>
            <a:off x="6927547" y="2828277"/>
            <a:ext cx="1138638" cy="230832"/>
            <a:chOff x="10924053" y="4684122"/>
            <a:chExt cx="941023" cy="253915"/>
          </a:xfrm>
        </p:grpSpPr>
        <p:sp>
          <p:nvSpPr>
            <p:cNvPr id="130" name="Rectángulo: esquinas redondeadas 129">
              <a:extLst>
                <a:ext uri="{FF2B5EF4-FFF2-40B4-BE49-F238E27FC236}">
                  <a16:creationId xmlns:a16="http://schemas.microsoft.com/office/drawing/2014/main" id="{914AE2EB-5BF6-1226-4B01-28DF814E1120}"/>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CuadroTexto 130">
              <a:extLst>
                <a:ext uri="{FF2B5EF4-FFF2-40B4-BE49-F238E27FC236}">
                  <a16:creationId xmlns:a16="http://schemas.microsoft.com/office/drawing/2014/main" id="{8AD178B1-9815-D05A-C2A6-CA3DF8BE2A80}"/>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(59%)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32" name="Conector recto de flecha 131">
              <a:extLst>
                <a:ext uri="{FF2B5EF4-FFF2-40B4-BE49-F238E27FC236}">
                  <a16:creationId xmlns:a16="http://schemas.microsoft.com/office/drawing/2014/main" id="{F6780430-7F8B-D326-2E43-F8E80D2C6189}"/>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33" name="Grupo 132">
            <a:extLst>
              <a:ext uri="{FF2B5EF4-FFF2-40B4-BE49-F238E27FC236}">
                <a16:creationId xmlns:a16="http://schemas.microsoft.com/office/drawing/2014/main" id="{F3E4C6EF-2138-D69B-24F0-C2331A1A199B}"/>
              </a:ext>
            </a:extLst>
          </p:cNvPr>
          <p:cNvGrpSpPr/>
          <p:nvPr/>
        </p:nvGrpSpPr>
        <p:grpSpPr>
          <a:xfrm>
            <a:off x="6927547" y="2984956"/>
            <a:ext cx="1138638" cy="230832"/>
            <a:chOff x="10924053" y="4684122"/>
            <a:chExt cx="941023" cy="253915"/>
          </a:xfrm>
        </p:grpSpPr>
        <p:sp>
          <p:nvSpPr>
            <p:cNvPr id="134" name="Rectángulo: esquinas redondeadas 133">
              <a:extLst>
                <a:ext uri="{FF2B5EF4-FFF2-40B4-BE49-F238E27FC236}">
                  <a16:creationId xmlns:a16="http://schemas.microsoft.com/office/drawing/2014/main" id="{DF485D23-BFAC-C3A3-9F7E-ADD6C76ACA78}"/>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CuadroTexto 134">
              <a:extLst>
                <a:ext uri="{FF2B5EF4-FFF2-40B4-BE49-F238E27FC236}">
                  <a16:creationId xmlns:a16="http://schemas.microsoft.com/office/drawing/2014/main" id="{5464DEBB-D6EE-FAA8-FCBE-15DE42A3D6E5}"/>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(55%)</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36" name="Conector recto de flecha 135">
              <a:extLst>
                <a:ext uri="{FF2B5EF4-FFF2-40B4-BE49-F238E27FC236}">
                  <a16:creationId xmlns:a16="http://schemas.microsoft.com/office/drawing/2014/main" id="{C73F19B2-BBC0-B9AA-3195-5C1BD7415971}"/>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37" name="Grupo 136">
            <a:extLst>
              <a:ext uri="{FF2B5EF4-FFF2-40B4-BE49-F238E27FC236}">
                <a16:creationId xmlns:a16="http://schemas.microsoft.com/office/drawing/2014/main" id="{3B2CB1A3-236B-A653-5759-5788DAD59BCC}"/>
              </a:ext>
            </a:extLst>
          </p:cNvPr>
          <p:cNvGrpSpPr/>
          <p:nvPr/>
        </p:nvGrpSpPr>
        <p:grpSpPr>
          <a:xfrm>
            <a:off x="6927547" y="3312850"/>
            <a:ext cx="1138638" cy="230832"/>
            <a:chOff x="10924053" y="4684122"/>
            <a:chExt cx="941023" cy="253915"/>
          </a:xfrm>
        </p:grpSpPr>
        <p:sp>
          <p:nvSpPr>
            <p:cNvPr id="138" name="Rectángulo: esquinas redondeadas 137">
              <a:extLst>
                <a:ext uri="{FF2B5EF4-FFF2-40B4-BE49-F238E27FC236}">
                  <a16:creationId xmlns:a16="http://schemas.microsoft.com/office/drawing/2014/main" id="{F352F874-A829-55C2-DBF7-285ACC4203C9}"/>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CuadroTexto 138">
              <a:extLst>
                <a:ext uri="{FF2B5EF4-FFF2-40B4-BE49-F238E27FC236}">
                  <a16:creationId xmlns:a16="http://schemas.microsoft.com/office/drawing/2014/main" id="{DC5D18DA-243B-8A7F-136E-4D764AEEF3BB}"/>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(16%)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40" name="Conector recto de flecha 139">
              <a:extLst>
                <a:ext uri="{FF2B5EF4-FFF2-40B4-BE49-F238E27FC236}">
                  <a16:creationId xmlns:a16="http://schemas.microsoft.com/office/drawing/2014/main" id="{CF095555-6C39-233C-0B00-14A3925D285F}"/>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41" name="Grupo 140">
            <a:extLst>
              <a:ext uri="{FF2B5EF4-FFF2-40B4-BE49-F238E27FC236}">
                <a16:creationId xmlns:a16="http://schemas.microsoft.com/office/drawing/2014/main" id="{939B33B2-74EF-77D0-D09D-3C3A474F0A87}"/>
              </a:ext>
            </a:extLst>
          </p:cNvPr>
          <p:cNvGrpSpPr/>
          <p:nvPr/>
        </p:nvGrpSpPr>
        <p:grpSpPr>
          <a:xfrm>
            <a:off x="5598092" y="3615028"/>
            <a:ext cx="1138638" cy="230832"/>
            <a:chOff x="10924053" y="4684122"/>
            <a:chExt cx="941023" cy="253915"/>
          </a:xfrm>
        </p:grpSpPr>
        <p:sp>
          <p:nvSpPr>
            <p:cNvPr id="142" name="Rectángulo: esquinas redondeadas 141">
              <a:extLst>
                <a:ext uri="{FF2B5EF4-FFF2-40B4-BE49-F238E27FC236}">
                  <a16:creationId xmlns:a16="http://schemas.microsoft.com/office/drawing/2014/main" id="{C9DE554C-1F20-9345-F054-DED6CB31D83A}"/>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CuadroTexto 142">
              <a:extLst>
                <a:ext uri="{FF2B5EF4-FFF2-40B4-BE49-F238E27FC236}">
                  <a16:creationId xmlns:a16="http://schemas.microsoft.com/office/drawing/2014/main" id="{EAF70468-26D0-9AD6-383C-CF08AE516533}"/>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(25%)</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44" name="Conector recto de flecha 143">
              <a:extLst>
                <a:ext uri="{FF2B5EF4-FFF2-40B4-BE49-F238E27FC236}">
                  <a16:creationId xmlns:a16="http://schemas.microsoft.com/office/drawing/2014/main" id="{61D8A215-DA07-AF06-F9C0-0F4B95981DAE}"/>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45" name="Grupo 144">
            <a:extLst>
              <a:ext uri="{FF2B5EF4-FFF2-40B4-BE49-F238E27FC236}">
                <a16:creationId xmlns:a16="http://schemas.microsoft.com/office/drawing/2014/main" id="{B6532B89-13F5-6D0F-2893-E0898E465203}"/>
              </a:ext>
            </a:extLst>
          </p:cNvPr>
          <p:cNvGrpSpPr/>
          <p:nvPr/>
        </p:nvGrpSpPr>
        <p:grpSpPr>
          <a:xfrm>
            <a:off x="8784280" y="2807289"/>
            <a:ext cx="1138638" cy="230832"/>
            <a:chOff x="10924053" y="4684122"/>
            <a:chExt cx="941023" cy="253915"/>
          </a:xfrm>
        </p:grpSpPr>
        <p:sp>
          <p:nvSpPr>
            <p:cNvPr id="146" name="Rectángulo: esquinas redondeadas 145">
              <a:extLst>
                <a:ext uri="{FF2B5EF4-FFF2-40B4-BE49-F238E27FC236}">
                  <a16:creationId xmlns:a16="http://schemas.microsoft.com/office/drawing/2014/main" id="{D321A5A8-4CA2-7C27-3527-D5334817C06A}"/>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CuadroTexto 146">
              <a:extLst>
                <a:ext uri="{FF2B5EF4-FFF2-40B4-BE49-F238E27FC236}">
                  <a16:creationId xmlns:a16="http://schemas.microsoft.com/office/drawing/2014/main" id="{F81BAD23-0177-2C9A-5681-4855028368B0}"/>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(59%)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48" name="Conector recto de flecha 147">
              <a:extLst>
                <a:ext uri="{FF2B5EF4-FFF2-40B4-BE49-F238E27FC236}">
                  <a16:creationId xmlns:a16="http://schemas.microsoft.com/office/drawing/2014/main" id="{0C83DBBC-1243-7673-AD5C-9CB695A2753C}"/>
                </a:ext>
              </a:extLst>
            </p:cNvPr>
            <p:cNvCxnSpPr>
              <a:cxnSpLocks/>
            </p:cNvCxnSpPr>
            <p:nvPr/>
          </p:nvCxnSpPr>
          <p:spPr>
            <a:xfrm flipH="1"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49" name="Grupo 148">
            <a:extLst>
              <a:ext uri="{FF2B5EF4-FFF2-40B4-BE49-F238E27FC236}">
                <a16:creationId xmlns:a16="http://schemas.microsoft.com/office/drawing/2014/main" id="{8B75E674-0DFA-8235-0462-09701F7EB770}"/>
              </a:ext>
            </a:extLst>
          </p:cNvPr>
          <p:cNvGrpSpPr/>
          <p:nvPr/>
        </p:nvGrpSpPr>
        <p:grpSpPr>
          <a:xfrm>
            <a:off x="8007433" y="3301011"/>
            <a:ext cx="561596" cy="369332"/>
            <a:chOff x="10924053" y="4684122"/>
            <a:chExt cx="464129" cy="406265"/>
          </a:xfrm>
        </p:grpSpPr>
        <p:sp>
          <p:nvSpPr>
            <p:cNvPr id="150" name="Rectángulo: esquinas redondeadas 149">
              <a:extLst>
                <a:ext uri="{FF2B5EF4-FFF2-40B4-BE49-F238E27FC236}">
                  <a16:creationId xmlns:a16="http://schemas.microsoft.com/office/drawing/2014/main" id="{3AAEEDE8-4F61-A710-447F-CB730F7E67A4}"/>
                </a:ext>
              </a:extLst>
            </p:cNvPr>
            <p:cNvSpPr/>
            <p:nvPr/>
          </p:nvSpPr>
          <p:spPr>
            <a:xfrm>
              <a:off x="10924053" y="4707524"/>
              <a:ext cx="434135" cy="338877"/>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CuadroTexto 150">
              <a:extLst>
                <a:ext uri="{FF2B5EF4-FFF2-40B4-BE49-F238E27FC236}">
                  <a16:creationId xmlns:a16="http://schemas.microsoft.com/office/drawing/2014/main" id="{AE89705F-93F4-6AD1-93FF-41A4EF3BFE99}"/>
                </a:ext>
              </a:extLst>
            </p:cNvPr>
            <p:cNvSpPr txBox="1"/>
            <p:nvPr/>
          </p:nvSpPr>
          <p:spPr>
            <a:xfrm>
              <a:off x="10992274" y="4684122"/>
              <a:ext cx="395908" cy="406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(28%)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52" name="Conector recto de flecha 151">
              <a:extLst>
                <a:ext uri="{FF2B5EF4-FFF2-40B4-BE49-F238E27FC236}">
                  <a16:creationId xmlns:a16="http://schemas.microsoft.com/office/drawing/2014/main" id="{F97B2F4E-945A-E6D7-CFB6-C89D7F59E558}"/>
                </a:ext>
              </a:extLst>
            </p:cNvPr>
            <p:cNvCxnSpPr>
              <a:cxnSpLocks/>
            </p:cNvCxnSpPr>
            <p:nvPr/>
          </p:nvCxnSpPr>
          <p:spPr>
            <a:xfrm flipH="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sp>
        <p:nvSpPr>
          <p:cNvPr id="158" name="CuadroTexto 157"/>
          <p:cNvSpPr txBox="1"/>
          <p:nvPr/>
        </p:nvSpPr>
        <p:spPr>
          <a:xfrm>
            <a:off x="647136" y="854781"/>
            <a:ext cx="1093067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expectativa en la calidad, predominan las líneas de productos funcionales con una excelente calidad y la de productos pediátricos como la más baja, no obstante las diferencias no son perjudiciales debido al promedio de calificación, el cual se mantiene sobre los 8 puntos; por otra parte, en los productos funcionales los no usuarios son los que mayormente confían en que la marca tiene la capacidad de ofrece productos de excelente calidad.</a:t>
            </a:r>
          </a:p>
        </p:txBody>
      </p:sp>
      <p:sp>
        <p:nvSpPr>
          <p:cNvPr id="160" name="Rectángulo 159"/>
          <p:cNvSpPr/>
          <p:nvPr/>
        </p:nvSpPr>
        <p:spPr>
          <a:xfrm>
            <a:off x="3191988" y="2186473"/>
            <a:ext cx="93345" cy="85079"/>
          </a:xfrm>
          <a:prstGeom prst="rect">
            <a:avLst/>
          </a:prstGeom>
          <a:solidFill>
            <a:srgbClr val="FFA1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ángulo 160"/>
          <p:cNvSpPr/>
          <p:nvPr/>
        </p:nvSpPr>
        <p:spPr>
          <a:xfrm>
            <a:off x="5919823" y="2183941"/>
            <a:ext cx="93345" cy="85079"/>
          </a:xfrm>
          <a:prstGeom prst="rect">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ángulo 161"/>
          <p:cNvSpPr/>
          <p:nvPr/>
        </p:nvSpPr>
        <p:spPr>
          <a:xfrm>
            <a:off x="7962308" y="2183941"/>
            <a:ext cx="93345" cy="85079"/>
          </a:xfrm>
          <a:prstGeom prst="rect">
            <a:avLst/>
          </a:prstGeom>
          <a:solidFill>
            <a:srgbClr val="162B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abla 4">
            <a:extLst>
              <a:ext uri="{FF2B5EF4-FFF2-40B4-BE49-F238E27FC236}">
                <a16:creationId xmlns:a16="http://schemas.microsoft.com/office/drawing/2014/main" id="{717E9DED-3E38-9818-387D-A0E54226E1B6}"/>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10" name="Triángulo isósceles 9">
            <a:extLst>
              <a:ext uri="{FF2B5EF4-FFF2-40B4-BE49-F238E27FC236}">
                <a16:creationId xmlns:a16="http://schemas.microsoft.com/office/drawing/2014/main" id="{F38D0274-617F-88C7-E87A-55175D96090D}"/>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riángulo isósceles 10">
            <a:extLst>
              <a:ext uri="{FF2B5EF4-FFF2-40B4-BE49-F238E27FC236}">
                <a16:creationId xmlns:a16="http://schemas.microsoft.com/office/drawing/2014/main" id="{FB1D52B4-2F8A-EB57-8874-3703834428B2}"/>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6628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B7EC1-9296-DA1F-1CA8-D3654EC046B3}"/>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30153D6-398D-46B2-7D39-F0DF81D20C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9A02EBE2-F544-3BB7-94FE-2A3D8BA2EB5B}"/>
              </a:ext>
            </a:extLst>
          </p:cNvPr>
          <p:cNvSpPr txBox="1"/>
          <p:nvPr/>
        </p:nvSpPr>
        <p:spPr>
          <a:xfrm>
            <a:off x="0" y="13033"/>
            <a:ext cx="6541458"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Intención de compra</a:t>
            </a:r>
            <a:r>
              <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 Total</a:t>
            </a:r>
          </a:p>
        </p:txBody>
      </p:sp>
      <p:sp>
        <p:nvSpPr>
          <p:cNvPr id="4" name="CuadroTexto 3">
            <a:extLst>
              <a:ext uri="{FF2B5EF4-FFF2-40B4-BE49-F238E27FC236}">
                <a16:creationId xmlns:a16="http://schemas.microsoft.com/office/drawing/2014/main" id="{5923276E-BDD3-19A9-FFE7-CE5F55F714C0}"/>
              </a:ext>
            </a:extLst>
          </p:cNvPr>
          <p:cNvSpPr txBox="1"/>
          <p:nvPr/>
        </p:nvSpPr>
        <p:spPr>
          <a:xfrm>
            <a:off x="0" y="6627218"/>
            <a:ext cx="1173880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31.</a:t>
            </a:r>
            <a:r>
              <a:rPr kumimoji="0" lang="es-MX"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En una escala de 1 hasta 10 en donde 1 es "No lo compraría por ningún motivo" y 10 "Lo compraría sin duda alguna", ¿Qué tan dispuesto estaría en comprar una línea de_______</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de la marca La </a:t>
            </a:r>
            <a:r>
              <a:rPr kumimoji="0" lang="es-CO"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r>
              <a:rPr kumimoji="0" lang="es-MX"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6" name="Rectángulo: esquinas redondeadas 5">
            <a:extLst>
              <a:ext uri="{FF2B5EF4-FFF2-40B4-BE49-F238E27FC236}">
                <a16:creationId xmlns:a16="http://schemas.microsoft.com/office/drawing/2014/main" id="{424A50E1-FDBD-D33E-485B-5CD4CB6A889A}"/>
              </a:ext>
            </a:extLst>
          </p:cNvPr>
          <p:cNvSpPr/>
          <p:nvPr/>
        </p:nvSpPr>
        <p:spPr>
          <a:xfrm>
            <a:off x="530413" y="2006570"/>
            <a:ext cx="10907948" cy="212033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ángulo: esquinas redondeadas 6">
            <a:extLst>
              <a:ext uri="{FF2B5EF4-FFF2-40B4-BE49-F238E27FC236}">
                <a16:creationId xmlns:a16="http://schemas.microsoft.com/office/drawing/2014/main" id="{E0B7529F-176E-B9E7-A139-E905FDEF25E6}"/>
              </a:ext>
            </a:extLst>
          </p:cNvPr>
          <p:cNvSpPr/>
          <p:nvPr/>
        </p:nvSpPr>
        <p:spPr>
          <a:xfrm>
            <a:off x="2583915" y="2081520"/>
            <a:ext cx="7490896" cy="2764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Gráfico 7">
            <a:extLst>
              <a:ext uri="{FF2B5EF4-FFF2-40B4-BE49-F238E27FC236}">
                <a16:creationId xmlns:a16="http://schemas.microsoft.com/office/drawing/2014/main" id="{5C2DE1C6-3D5E-D571-FDCC-A541D5F4B595}"/>
              </a:ext>
            </a:extLst>
          </p:cNvPr>
          <p:cNvGraphicFramePr/>
          <p:nvPr/>
        </p:nvGraphicFramePr>
        <p:xfrm>
          <a:off x="1923550" y="1886022"/>
          <a:ext cx="8472744" cy="4947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Gráfico 8">
            <a:extLst>
              <a:ext uri="{FF2B5EF4-FFF2-40B4-BE49-F238E27FC236}">
                <a16:creationId xmlns:a16="http://schemas.microsoft.com/office/drawing/2014/main" id="{C5F8BBCC-23BA-2619-2D25-A33BBE15D9DA}"/>
              </a:ext>
            </a:extLst>
          </p:cNvPr>
          <p:cNvGraphicFramePr/>
          <p:nvPr/>
        </p:nvGraphicFramePr>
        <p:xfrm>
          <a:off x="1883197" y="2655039"/>
          <a:ext cx="9776292" cy="12718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Tabla 16">
            <a:extLst>
              <a:ext uri="{FF2B5EF4-FFF2-40B4-BE49-F238E27FC236}">
                <a16:creationId xmlns:a16="http://schemas.microsoft.com/office/drawing/2014/main" id="{E34B7306-D761-4B87-C679-6FE684A08B79}"/>
              </a:ext>
            </a:extLst>
          </p:cNvPr>
          <p:cNvGraphicFramePr>
            <a:graphicFrameLocks noGrp="1"/>
          </p:cNvGraphicFramePr>
          <p:nvPr/>
        </p:nvGraphicFramePr>
        <p:xfrm>
          <a:off x="284672" y="4248765"/>
          <a:ext cx="11179839" cy="1875690"/>
        </p:xfrm>
        <a:graphic>
          <a:graphicData uri="http://schemas.openxmlformats.org/drawingml/2006/table">
            <a:tbl>
              <a:tblPr/>
              <a:tblGrid>
                <a:gridCol w="1664904">
                  <a:extLst>
                    <a:ext uri="{9D8B030D-6E8A-4147-A177-3AD203B41FA5}">
                      <a16:colId xmlns:a16="http://schemas.microsoft.com/office/drawing/2014/main" val="3853712330"/>
                    </a:ext>
                  </a:extLst>
                </a:gridCol>
                <a:gridCol w="1013056">
                  <a:extLst>
                    <a:ext uri="{9D8B030D-6E8A-4147-A177-3AD203B41FA5}">
                      <a16:colId xmlns:a16="http://schemas.microsoft.com/office/drawing/2014/main" val="1187498140"/>
                    </a:ext>
                  </a:extLst>
                </a:gridCol>
                <a:gridCol w="962393">
                  <a:extLst>
                    <a:ext uri="{9D8B030D-6E8A-4147-A177-3AD203B41FA5}">
                      <a16:colId xmlns:a16="http://schemas.microsoft.com/office/drawing/2014/main" val="1864932657"/>
                    </a:ext>
                  </a:extLst>
                </a:gridCol>
                <a:gridCol w="907249">
                  <a:extLst>
                    <a:ext uri="{9D8B030D-6E8A-4147-A177-3AD203B41FA5}">
                      <a16:colId xmlns:a16="http://schemas.microsoft.com/office/drawing/2014/main" val="3741109247"/>
                    </a:ext>
                  </a:extLst>
                </a:gridCol>
                <a:gridCol w="949428">
                  <a:extLst>
                    <a:ext uri="{9D8B030D-6E8A-4147-A177-3AD203B41FA5}">
                      <a16:colId xmlns:a16="http://schemas.microsoft.com/office/drawing/2014/main" val="963558642"/>
                    </a:ext>
                  </a:extLst>
                </a:gridCol>
                <a:gridCol w="949428">
                  <a:extLst>
                    <a:ext uri="{9D8B030D-6E8A-4147-A177-3AD203B41FA5}">
                      <a16:colId xmlns:a16="http://schemas.microsoft.com/office/drawing/2014/main" val="1997234050"/>
                    </a:ext>
                  </a:extLst>
                </a:gridCol>
                <a:gridCol w="978641">
                  <a:extLst>
                    <a:ext uri="{9D8B030D-6E8A-4147-A177-3AD203B41FA5}">
                      <a16:colId xmlns:a16="http://schemas.microsoft.com/office/drawing/2014/main" val="3290816125"/>
                    </a:ext>
                  </a:extLst>
                </a:gridCol>
                <a:gridCol w="978641">
                  <a:extLst>
                    <a:ext uri="{9D8B030D-6E8A-4147-A177-3AD203B41FA5}">
                      <a16:colId xmlns:a16="http://schemas.microsoft.com/office/drawing/2014/main" val="724168884"/>
                    </a:ext>
                  </a:extLst>
                </a:gridCol>
                <a:gridCol w="912794">
                  <a:extLst>
                    <a:ext uri="{9D8B030D-6E8A-4147-A177-3AD203B41FA5}">
                      <a16:colId xmlns:a16="http://schemas.microsoft.com/office/drawing/2014/main" val="1972138871"/>
                    </a:ext>
                  </a:extLst>
                </a:gridCol>
                <a:gridCol w="957532">
                  <a:extLst>
                    <a:ext uri="{9D8B030D-6E8A-4147-A177-3AD203B41FA5}">
                      <a16:colId xmlns:a16="http://schemas.microsoft.com/office/drawing/2014/main" val="2849216834"/>
                    </a:ext>
                  </a:extLst>
                </a:gridCol>
                <a:gridCol w="905773">
                  <a:extLst>
                    <a:ext uri="{9D8B030D-6E8A-4147-A177-3AD203B41FA5}">
                      <a16:colId xmlns:a16="http://schemas.microsoft.com/office/drawing/2014/main" val="2782394866"/>
                    </a:ext>
                  </a:extLst>
                </a:gridCol>
              </a:tblGrid>
              <a:tr h="173781">
                <a:tc rowSpan="2">
                  <a:txBody>
                    <a:bodyPr/>
                    <a:lstStyle/>
                    <a:p>
                      <a:pPr algn="l" fontAlgn="ctr"/>
                      <a:r>
                        <a:rPr lang="es-CO" sz="1050" b="0" i="0" u="none" strike="noStrike" dirty="0">
                          <a:solidFill>
                            <a:srgbClr val="000000"/>
                          </a:solidFill>
                          <a:effectLst/>
                          <a:latin typeface="Arial" panose="020B0604020202020204" pitchFamily="34" charset="0"/>
                        </a:rPr>
                        <a:t> </a:t>
                      </a:r>
                    </a:p>
                  </a:txBody>
                  <a:tcPr marL="6350" marR="6350" marT="41564" marB="41564"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85000"/>
                        </a:schemeClr>
                      </a:solidFill>
                      <a:prstDash val="solid"/>
                      <a:round/>
                      <a:headEnd type="none" w="med" len="med"/>
                      <a:tailEnd type="none" w="med" len="med"/>
                    </a:lnB>
                  </a:tcPr>
                </a:tc>
                <a:tc gridSpan="2">
                  <a:txBody>
                    <a:bodyPr/>
                    <a:lstStyle/>
                    <a:p>
                      <a:pPr algn="ctr" rtl="0" fontAlgn="b"/>
                      <a:r>
                        <a:rPr lang="es-CO" sz="1000" b="1" i="0" u="none" strike="noStrike" dirty="0">
                          <a:solidFill>
                            <a:srgbClr val="FFFFFF"/>
                          </a:solidFill>
                          <a:effectLst/>
                          <a:latin typeface="Century Gothic" panose="020B0502020202020204" pitchFamily="34" charset="0"/>
                        </a:rPr>
                        <a:t>Productos funcionales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Productos pediátricos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Medicamentos dermatológicos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endParaRPr lang="es-CO"/>
                    </a:p>
                  </a:txBody>
                  <a:tcPr/>
                </a:tc>
                <a:tc gridSpan="2">
                  <a:txBody>
                    <a:bodyPr/>
                    <a:lstStyle/>
                    <a:p>
                      <a:pPr algn="ctr" rtl="0" fontAlgn="b"/>
                      <a:r>
                        <a:rPr lang="es-CO" sz="1000" b="1" i="0" u="none" strike="noStrike" dirty="0">
                          <a:solidFill>
                            <a:srgbClr val="FFFFFF"/>
                          </a:solidFill>
                          <a:effectLst/>
                          <a:latin typeface="Century Gothic" panose="020B0502020202020204" pitchFamily="34" charset="0"/>
                        </a:rPr>
                        <a:t>Suplementos nutricionales con ingredientes naturales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hMerge="1">
                  <a:txBody>
                    <a:bodyPr/>
                    <a:lstStyle/>
                    <a:p>
                      <a:endParaRPr lang="es-CO" dirty="0"/>
                    </a:p>
                  </a:txBody>
                  <a:tcPr/>
                </a:tc>
                <a:extLst>
                  <a:ext uri="{0D108BD9-81ED-4DB2-BD59-A6C34878D82A}">
                    <a16:rowId xmlns:a16="http://schemas.microsoft.com/office/drawing/2014/main" val="432255107"/>
                  </a:ext>
                </a:extLst>
              </a:tr>
              <a:tr h="358465">
                <a:tc vMerge="1">
                  <a:txBody>
                    <a:bodyPr/>
                    <a:lstStyle/>
                    <a:p>
                      <a:endParaRPr lang="es-CO"/>
                    </a:p>
                  </a:txBody>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5A5A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s-MX" sz="1000" b="1" i="0" u="none" strike="noStrike" dirty="0">
                          <a:solidFill>
                            <a:schemeClr val="bg1"/>
                          </a:solidFill>
                          <a:effectLst/>
                          <a:latin typeface="Century Gothic" panose="020B0502020202020204" pitchFamily="34" charset="0"/>
                        </a:rPr>
                        <a:t>Consumidores No usuarios</a:t>
                      </a:r>
                      <a:endParaRPr lang="es-CO" sz="1000" b="1" i="0" u="none" strike="noStrike" dirty="0">
                        <a:solidFill>
                          <a:schemeClr val="bg1"/>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932747087"/>
                  </a:ext>
                </a:extLst>
              </a:tr>
              <a:tr h="242781">
                <a:tc>
                  <a:txBody>
                    <a:bodyPr/>
                    <a:lstStyle/>
                    <a:p>
                      <a:pPr algn="r" rtl="0" fontAlgn="b"/>
                      <a:r>
                        <a:rPr lang="es-CO" sz="1050" b="0" i="0" u="none" strike="noStrike" dirty="0">
                          <a:solidFill>
                            <a:srgbClr val="000000"/>
                          </a:solidFill>
                          <a:effectLst/>
                          <a:latin typeface="Century Gothic" panose="020B0502020202020204" pitchFamily="34" charset="0"/>
                        </a:rPr>
                        <a:t>Promedio</a:t>
                      </a:r>
                    </a:p>
                  </a:txBody>
                  <a:tcPr marL="6350" marR="6350" marT="577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s-MX" sz="1000" b="0" i="0" u="none" strike="noStrike" kern="1200" dirty="0">
                          <a:solidFill>
                            <a:schemeClr val="tx1">
                              <a:lumMod val="65000"/>
                              <a:lumOff val="35000"/>
                            </a:schemeClr>
                          </a:solidFill>
                          <a:effectLst/>
                          <a:latin typeface="Calibri" panose="020F0502020204030204" pitchFamily="34" charset="0"/>
                          <a:ea typeface="+mn-ea"/>
                          <a:cs typeface="+mn-cs"/>
                        </a:rPr>
                        <a:t>8,2</a:t>
                      </a:r>
                      <a:endParaRPr lang="es-CO" sz="100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r>
                        <a:rPr lang="es-MX" sz="1000" b="0" i="0" u="none" strike="noStrike" kern="1200" dirty="0">
                          <a:solidFill>
                            <a:schemeClr val="tx1">
                              <a:lumMod val="65000"/>
                              <a:lumOff val="35000"/>
                            </a:schemeClr>
                          </a:solidFill>
                          <a:effectLst/>
                          <a:latin typeface="Calibri" panose="020F0502020204030204" pitchFamily="34" charset="0"/>
                          <a:ea typeface="+mn-ea"/>
                          <a:cs typeface="+mn-cs"/>
                        </a:rPr>
                        <a:t>8,1</a:t>
                      </a:r>
                      <a:endParaRPr lang="es-CO" sz="100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b"/>
                      <a:r>
                        <a:rPr lang="es-MX" sz="1000" b="0" i="0" u="none" strike="noStrike" kern="1200" dirty="0">
                          <a:solidFill>
                            <a:schemeClr val="tx1">
                              <a:lumMod val="65000"/>
                              <a:lumOff val="35000"/>
                            </a:schemeClr>
                          </a:solidFill>
                          <a:effectLst/>
                          <a:latin typeface="Calibri" panose="020F0502020204030204" pitchFamily="34" charset="0"/>
                          <a:ea typeface="+mn-ea"/>
                          <a:cs typeface="+mn-cs"/>
                        </a:rPr>
                        <a:t>8,3</a:t>
                      </a:r>
                      <a:endParaRPr lang="es-CO" sz="100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b"/>
                      <a:r>
                        <a:rPr lang="es-MX" sz="1000" b="0" i="0" u="none" strike="noStrike" kern="1200" dirty="0">
                          <a:solidFill>
                            <a:schemeClr val="tx1">
                              <a:lumMod val="65000"/>
                              <a:lumOff val="35000"/>
                            </a:schemeClr>
                          </a:solidFill>
                          <a:effectLst/>
                          <a:latin typeface="Calibri" panose="020F0502020204030204" pitchFamily="34" charset="0"/>
                          <a:ea typeface="+mn-ea"/>
                          <a:cs typeface="+mn-cs"/>
                        </a:rPr>
                        <a:t>7,8</a:t>
                      </a:r>
                      <a:endParaRPr lang="es-CO" sz="100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b"/>
                      <a:r>
                        <a:rPr lang="es-MX" sz="1000" b="0" i="0" u="none" strike="noStrike" kern="1200" dirty="0">
                          <a:solidFill>
                            <a:schemeClr val="tx1">
                              <a:lumMod val="65000"/>
                              <a:lumOff val="35000"/>
                            </a:schemeClr>
                          </a:solidFill>
                          <a:effectLst/>
                          <a:latin typeface="Calibri" panose="020F0502020204030204" pitchFamily="34" charset="0"/>
                          <a:ea typeface="+mn-ea"/>
                          <a:cs typeface="+mn-cs"/>
                        </a:rPr>
                        <a:t>8,1</a:t>
                      </a:r>
                      <a:endParaRPr lang="es-CO" sz="100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b"/>
                      <a:r>
                        <a:rPr lang="es-MX" sz="1000" b="0" i="0" u="none" strike="noStrike" kern="1200" dirty="0">
                          <a:solidFill>
                            <a:schemeClr val="tx1">
                              <a:lumMod val="65000"/>
                              <a:lumOff val="35000"/>
                            </a:schemeClr>
                          </a:solidFill>
                          <a:effectLst/>
                          <a:latin typeface="Calibri" panose="020F0502020204030204" pitchFamily="34" charset="0"/>
                          <a:ea typeface="+mn-ea"/>
                          <a:cs typeface="+mn-cs"/>
                        </a:rPr>
                        <a:t>7,8</a:t>
                      </a:r>
                      <a:endParaRPr lang="es-CO" sz="100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b"/>
                      <a:r>
                        <a:rPr lang="es-MX" sz="1000" b="0" i="0" u="none" strike="noStrike" kern="1200" dirty="0">
                          <a:solidFill>
                            <a:schemeClr val="tx1">
                              <a:lumMod val="65000"/>
                              <a:lumOff val="35000"/>
                            </a:schemeClr>
                          </a:solidFill>
                          <a:effectLst/>
                          <a:latin typeface="Calibri" panose="020F0502020204030204" pitchFamily="34" charset="0"/>
                          <a:ea typeface="+mn-ea"/>
                          <a:cs typeface="+mn-cs"/>
                        </a:rPr>
                        <a:t>8,3</a:t>
                      </a:r>
                      <a:endParaRPr lang="es-CO" sz="100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b"/>
                      <a:r>
                        <a:rPr lang="es-MX" sz="1000" b="0" i="0" u="none" strike="noStrike" kern="1200" dirty="0">
                          <a:solidFill>
                            <a:schemeClr val="tx1">
                              <a:lumMod val="65000"/>
                              <a:lumOff val="35000"/>
                            </a:schemeClr>
                          </a:solidFill>
                          <a:effectLst/>
                          <a:latin typeface="Calibri" panose="020F0502020204030204" pitchFamily="34" charset="0"/>
                          <a:ea typeface="+mn-ea"/>
                          <a:cs typeface="+mn-cs"/>
                        </a:rPr>
                        <a:t>8,1</a:t>
                      </a:r>
                      <a:endParaRPr lang="es-CO" sz="100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b"/>
                      <a:r>
                        <a:rPr lang="es-MX" sz="1000" b="0" i="0" u="none" strike="noStrike" kern="1200" dirty="0">
                          <a:solidFill>
                            <a:schemeClr val="tx1">
                              <a:lumMod val="65000"/>
                              <a:lumOff val="35000"/>
                            </a:schemeClr>
                          </a:solidFill>
                          <a:effectLst/>
                          <a:latin typeface="Calibri" panose="020F0502020204030204" pitchFamily="34" charset="0"/>
                          <a:ea typeface="+mn-ea"/>
                          <a:cs typeface="+mn-cs"/>
                        </a:rPr>
                        <a:t>8,2</a:t>
                      </a:r>
                      <a:endParaRPr lang="es-CO" sz="100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b"/>
                      <a:r>
                        <a:rPr lang="es-MX" sz="1000" b="0" i="0" u="none" strike="noStrike" kern="1200" dirty="0">
                          <a:solidFill>
                            <a:schemeClr val="tx1">
                              <a:lumMod val="65000"/>
                              <a:lumOff val="35000"/>
                            </a:schemeClr>
                          </a:solidFill>
                          <a:effectLst/>
                          <a:latin typeface="Calibri" panose="020F0502020204030204" pitchFamily="34" charset="0"/>
                          <a:ea typeface="+mn-ea"/>
                          <a:cs typeface="+mn-cs"/>
                        </a:rPr>
                        <a:t>7,7</a:t>
                      </a:r>
                      <a:endParaRPr lang="es-CO" sz="1000" b="0" i="0" u="none" strike="noStrike" kern="1200" dirty="0">
                        <a:solidFill>
                          <a:schemeClr val="tx1">
                            <a:lumMod val="65000"/>
                            <a:lumOff val="35000"/>
                          </a:schemeClr>
                        </a:solidFill>
                        <a:effectLst/>
                        <a:latin typeface="Calibri" panose="020F0502020204030204" pitchFamily="34"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888863424"/>
                  </a:ext>
                </a:extLst>
              </a:tr>
              <a:tr h="242781">
                <a:tc>
                  <a:txBody>
                    <a:bodyPr/>
                    <a:lstStyle/>
                    <a:p>
                      <a:pPr algn="r" fontAlgn="b"/>
                      <a:r>
                        <a:rPr lang="es-CO" sz="1050" b="0" i="0" u="none" strike="noStrike" dirty="0">
                          <a:solidFill>
                            <a:srgbClr val="000000"/>
                          </a:solidFill>
                          <a:effectLst/>
                          <a:latin typeface="Century Gothic" panose="020B0502020202020204" pitchFamily="34" charset="0"/>
                        </a:rPr>
                        <a:t>Lo compraría (9-10)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51%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2682134912"/>
                  </a:ext>
                </a:extLst>
              </a:tr>
              <a:tr h="242781">
                <a:tc>
                  <a:txBody>
                    <a:bodyPr/>
                    <a:lstStyle/>
                    <a:p>
                      <a:pPr algn="r" fontAlgn="b"/>
                      <a:r>
                        <a:rPr lang="es-CO" sz="1050" b="0" i="0" u="none" strike="noStrike" dirty="0">
                          <a:solidFill>
                            <a:srgbClr val="000000"/>
                          </a:solidFill>
                          <a:effectLst/>
                          <a:latin typeface="Century Gothic" panose="020B0502020202020204" pitchFamily="34" charset="0"/>
                        </a:rPr>
                        <a:t>Indeciso (7-8)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41%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39%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4097845383"/>
                  </a:ext>
                </a:extLst>
              </a:tr>
              <a:tr h="242781">
                <a:tc>
                  <a:txBody>
                    <a:bodyPr/>
                    <a:lstStyle/>
                    <a:p>
                      <a:pPr algn="r" fontAlgn="b"/>
                      <a:r>
                        <a:rPr lang="es-CO" sz="1050" b="0" i="0" u="none" strike="noStrike" dirty="0">
                          <a:solidFill>
                            <a:srgbClr val="000000"/>
                          </a:solidFill>
                          <a:effectLst/>
                          <a:latin typeface="Century Gothic" panose="020B0502020202020204" pitchFamily="34" charset="0"/>
                        </a:rPr>
                        <a:t>No lo compraría (1-6)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BDE5"/>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8E8E8"/>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EFBD"/>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5F4"/>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13%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tc>
                  <a:txBody>
                    <a:bodyPr/>
                    <a:lstStyle/>
                    <a:p>
                      <a:pPr algn="ctr" fontAlgn="ctr">
                        <a:buNone/>
                      </a:pPr>
                      <a:r>
                        <a:rPr lang="es-CO" sz="1100" b="0" i="0" u="none" strike="noStrike" dirty="0">
                          <a:solidFill>
                            <a:srgbClr val="000000"/>
                          </a:solidFill>
                          <a:effectLst/>
                          <a:latin typeface="Century Gothic" panose="020B0502020202020204" pitchFamily="34" charset="0"/>
                        </a:rPr>
                        <a:t>24%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C9DA"/>
                    </a:solidFill>
                  </a:tcPr>
                </a:tc>
                <a:extLst>
                  <a:ext uri="{0D108BD9-81ED-4DB2-BD59-A6C34878D82A}">
                    <a16:rowId xmlns:a16="http://schemas.microsoft.com/office/drawing/2014/main" val="1865884700"/>
                  </a:ext>
                </a:extLst>
              </a:tr>
              <a:tr h="123520">
                <a:tc>
                  <a:txBody>
                    <a:bodyPr/>
                    <a:lstStyle/>
                    <a:p>
                      <a:pPr algn="ctr" rtl="0" fontAlgn="b"/>
                      <a:r>
                        <a:rPr lang="es-CO" sz="1000" b="0" i="0" u="none" strike="noStrike" dirty="0">
                          <a:solidFill>
                            <a:srgbClr val="000000"/>
                          </a:solidFill>
                          <a:effectLst/>
                          <a:latin typeface="Century Gothic" panose="020B0502020202020204" pitchFamily="34" charset="0"/>
                        </a:rPr>
                        <a:t>Base</a:t>
                      </a: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153</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197</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153</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197</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153</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197</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153</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197</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153</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b"/>
                      <a:r>
                        <a:rPr lang="es-MX" sz="1000" b="0" i="0" u="none" strike="noStrike" dirty="0">
                          <a:solidFill>
                            <a:srgbClr val="000000"/>
                          </a:solidFill>
                          <a:effectLst/>
                          <a:latin typeface="Century Gothic" panose="020B0502020202020204" pitchFamily="34" charset="0"/>
                        </a:rPr>
                        <a:t>197</a:t>
                      </a:r>
                      <a:endParaRPr lang="es-CO" sz="1000" b="0" i="0" u="none" strike="noStrike" dirty="0">
                        <a:solidFill>
                          <a:srgbClr val="000000"/>
                        </a:solidFill>
                        <a:effectLst/>
                        <a:latin typeface="Century Gothic" panose="020B0502020202020204" pitchFamily="34" charset="0"/>
                      </a:endParaRPr>
                    </a:p>
                  </a:txBody>
                  <a:tcPr marL="6350" marR="6350" marT="577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61474965"/>
                  </a:ext>
                </a:extLst>
              </a:tr>
            </a:tbl>
          </a:graphicData>
        </a:graphic>
      </p:graphicFrame>
      <p:sp>
        <p:nvSpPr>
          <p:cNvPr id="18" name="CuadroTexto 17">
            <a:extLst>
              <a:ext uri="{FF2B5EF4-FFF2-40B4-BE49-F238E27FC236}">
                <a16:creationId xmlns:a16="http://schemas.microsoft.com/office/drawing/2014/main" id="{FF5A5172-44BD-1A53-45E4-2FC501FFCEA3}"/>
              </a:ext>
            </a:extLst>
          </p:cNvPr>
          <p:cNvSpPr txBox="1"/>
          <p:nvPr/>
        </p:nvSpPr>
        <p:spPr>
          <a:xfrm>
            <a:off x="1010052" y="3803807"/>
            <a:ext cx="779986" cy="246221"/>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BASE: 350</a:t>
            </a:r>
            <a:endParaRPr kumimoji="0" lang="es-CO"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sp>
        <p:nvSpPr>
          <p:cNvPr id="19" name="CuadroTexto 18">
            <a:extLst>
              <a:ext uri="{FF2B5EF4-FFF2-40B4-BE49-F238E27FC236}">
                <a16:creationId xmlns:a16="http://schemas.microsoft.com/office/drawing/2014/main" id="{9F2AB421-4612-1FAB-A7BD-95F20C17E0F9}"/>
              </a:ext>
            </a:extLst>
          </p:cNvPr>
          <p:cNvSpPr txBox="1"/>
          <p:nvPr/>
        </p:nvSpPr>
        <p:spPr>
          <a:xfrm>
            <a:off x="2522344" y="2476232"/>
            <a:ext cx="899605"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8,1</a:t>
            </a:r>
          </a:p>
        </p:txBody>
      </p:sp>
      <p:sp>
        <p:nvSpPr>
          <p:cNvPr id="20" name="CuadroTexto 19">
            <a:extLst>
              <a:ext uri="{FF2B5EF4-FFF2-40B4-BE49-F238E27FC236}">
                <a16:creationId xmlns:a16="http://schemas.microsoft.com/office/drawing/2014/main" id="{851EF4A8-9A80-5F8A-7B3F-EC9165534147}"/>
              </a:ext>
            </a:extLst>
          </p:cNvPr>
          <p:cNvSpPr txBox="1"/>
          <p:nvPr/>
        </p:nvSpPr>
        <p:spPr>
          <a:xfrm>
            <a:off x="4410904" y="2476232"/>
            <a:ext cx="899605"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7,9</a:t>
            </a:r>
          </a:p>
        </p:txBody>
      </p:sp>
      <p:sp>
        <p:nvSpPr>
          <p:cNvPr id="21" name="CuadroTexto 20">
            <a:extLst>
              <a:ext uri="{FF2B5EF4-FFF2-40B4-BE49-F238E27FC236}">
                <a16:creationId xmlns:a16="http://schemas.microsoft.com/office/drawing/2014/main" id="{A4280F4D-4E40-D3E0-CD2D-ACDA852259E5}"/>
              </a:ext>
            </a:extLst>
          </p:cNvPr>
          <p:cNvSpPr txBox="1"/>
          <p:nvPr/>
        </p:nvSpPr>
        <p:spPr>
          <a:xfrm>
            <a:off x="6321541" y="2476232"/>
            <a:ext cx="899605"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7,8</a:t>
            </a:r>
          </a:p>
        </p:txBody>
      </p:sp>
      <p:sp>
        <p:nvSpPr>
          <p:cNvPr id="22" name="CuadroTexto 21">
            <a:extLst>
              <a:ext uri="{FF2B5EF4-FFF2-40B4-BE49-F238E27FC236}">
                <a16:creationId xmlns:a16="http://schemas.microsoft.com/office/drawing/2014/main" id="{BC9E68B5-3D44-4102-CD7A-C07C7A003DB5}"/>
              </a:ext>
            </a:extLst>
          </p:cNvPr>
          <p:cNvSpPr txBox="1"/>
          <p:nvPr/>
        </p:nvSpPr>
        <p:spPr>
          <a:xfrm>
            <a:off x="8206958" y="2476232"/>
            <a:ext cx="899605"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8,1</a:t>
            </a:r>
          </a:p>
        </p:txBody>
      </p:sp>
      <p:sp>
        <p:nvSpPr>
          <p:cNvPr id="23" name="CuadroTexto 22">
            <a:extLst>
              <a:ext uri="{FF2B5EF4-FFF2-40B4-BE49-F238E27FC236}">
                <a16:creationId xmlns:a16="http://schemas.microsoft.com/office/drawing/2014/main" id="{26AE625B-9B30-3C91-A6EB-4E1CAA9105D3}"/>
              </a:ext>
            </a:extLst>
          </p:cNvPr>
          <p:cNvSpPr txBox="1"/>
          <p:nvPr/>
        </p:nvSpPr>
        <p:spPr>
          <a:xfrm>
            <a:off x="10097253" y="2476232"/>
            <a:ext cx="899605"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Media: 7,8</a:t>
            </a:r>
          </a:p>
        </p:txBody>
      </p:sp>
      <p:grpSp>
        <p:nvGrpSpPr>
          <p:cNvPr id="24" name="Grupo 23">
            <a:extLst>
              <a:ext uri="{FF2B5EF4-FFF2-40B4-BE49-F238E27FC236}">
                <a16:creationId xmlns:a16="http://schemas.microsoft.com/office/drawing/2014/main" id="{F83A4A12-8F57-6715-EBB8-9E760A4FFD22}"/>
              </a:ext>
            </a:extLst>
          </p:cNvPr>
          <p:cNvGrpSpPr/>
          <p:nvPr/>
        </p:nvGrpSpPr>
        <p:grpSpPr>
          <a:xfrm>
            <a:off x="1846998" y="2681677"/>
            <a:ext cx="1138638" cy="230832"/>
            <a:chOff x="10924053" y="4684122"/>
            <a:chExt cx="941023" cy="253915"/>
          </a:xfrm>
        </p:grpSpPr>
        <p:sp>
          <p:nvSpPr>
            <p:cNvPr id="25" name="Rectángulo: esquinas redondeadas 24">
              <a:extLst>
                <a:ext uri="{FF2B5EF4-FFF2-40B4-BE49-F238E27FC236}">
                  <a16:creationId xmlns:a16="http://schemas.microsoft.com/office/drawing/2014/main" id="{39B4663C-9E5E-E22B-C198-135C968B8501}"/>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CuadroTexto 26">
              <a:extLst>
                <a:ext uri="{FF2B5EF4-FFF2-40B4-BE49-F238E27FC236}">
                  <a16:creationId xmlns:a16="http://schemas.microsoft.com/office/drawing/2014/main" id="{11A8328D-4948-7AB1-AD41-ABAF4CC8A873}"/>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(62%)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37" name="Conector recto de flecha 36">
              <a:extLst>
                <a:ext uri="{FF2B5EF4-FFF2-40B4-BE49-F238E27FC236}">
                  <a16:creationId xmlns:a16="http://schemas.microsoft.com/office/drawing/2014/main" id="{4CD6F2DC-C48C-7851-C645-270619582973}"/>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38" name="Grupo 37">
            <a:extLst>
              <a:ext uri="{FF2B5EF4-FFF2-40B4-BE49-F238E27FC236}">
                <a16:creationId xmlns:a16="http://schemas.microsoft.com/office/drawing/2014/main" id="{948B16A8-E658-A96D-D83D-6818986FA164}"/>
              </a:ext>
            </a:extLst>
          </p:cNvPr>
          <p:cNvGrpSpPr/>
          <p:nvPr/>
        </p:nvGrpSpPr>
        <p:grpSpPr>
          <a:xfrm>
            <a:off x="10820400" y="2877049"/>
            <a:ext cx="1138638" cy="230832"/>
            <a:chOff x="10924053" y="4684122"/>
            <a:chExt cx="941023" cy="253915"/>
          </a:xfrm>
        </p:grpSpPr>
        <p:sp>
          <p:nvSpPr>
            <p:cNvPr id="39" name="Rectángulo: esquinas redondeadas 38">
              <a:extLst>
                <a:ext uri="{FF2B5EF4-FFF2-40B4-BE49-F238E27FC236}">
                  <a16:creationId xmlns:a16="http://schemas.microsoft.com/office/drawing/2014/main" id="{0A137728-AE27-7B68-D829-D63172155EEA}"/>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CuadroTexto 39">
              <a:extLst>
                <a:ext uri="{FF2B5EF4-FFF2-40B4-BE49-F238E27FC236}">
                  <a16:creationId xmlns:a16="http://schemas.microsoft.com/office/drawing/2014/main" id="{0DD437C4-BECA-24D6-0229-E857F147A604}"/>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(71%)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41" name="Conector recto de flecha 40">
              <a:extLst>
                <a:ext uri="{FF2B5EF4-FFF2-40B4-BE49-F238E27FC236}">
                  <a16:creationId xmlns:a16="http://schemas.microsoft.com/office/drawing/2014/main" id="{CE21B1EC-03DF-C8E2-6CC1-F544DC03E205}"/>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42" name="Grupo 41">
            <a:extLst>
              <a:ext uri="{FF2B5EF4-FFF2-40B4-BE49-F238E27FC236}">
                <a16:creationId xmlns:a16="http://schemas.microsoft.com/office/drawing/2014/main" id="{582A01D5-CF50-5C67-2C75-11F1524667BC}"/>
              </a:ext>
            </a:extLst>
          </p:cNvPr>
          <p:cNvGrpSpPr/>
          <p:nvPr/>
        </p:nvGrpSpPr>
        <p:grpSpPr>
          <a:xfrm>
            <a:off x="10820400" y="3223434"/>
            <a:ext cx="1138638" cy="230832"/>
            <a:chOff x="10924053" y="4684122"/>
            <a:chExt cx="941023" cy="253915"/>
          </a:xfrm>
        </p:grpSpPr>
        <p:sp>
          <p:nvSpPr>
            <p:cNvPr id="43" name="Rectángulo: esquinas redondeadas 42">
              <a:extLst>
                <a:ext uri="{FF2B5EF4-FFF2-40B4-BE49-F238E27FC236}">
                  <a16:creationId xmlns:a16="http://schemas.microsoft.com/office/drawing/2014/main" id="{9181D2D5-9E52-3FA2-A402-1EC234476DD5}"/>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CuadroTexto 45">
              <a:extLst>
                <a:ext uri="{FF2B5EF4-FFF2-40B4-BE49-F238E27FC236}">
                  <a16:creationId xmlns:a16="http://schemas.microsoft.com/office/drawing/2014/main" id="{77C0CD0F-1805-C2EC-E771-BBA4262831CB}"/>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(22%)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47" name="Conector recto de flecha 46">
              <a:extLst>
                <a:ext uri="{FF2B5EF4-FFF2-40B4-BE49-F238E27FC236}">
                  <a16:creationId xmlns:a16="http://schemas.microsoft.com/office/drawing/2014/main" id="{C9EDA276-3F2F-ECA7-91C8-6CD9496BC524}"/>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48" name="Grupo 47">
            <a:extLst>
              <a:ext uri="{FF2B5EF4-FFF2-40B4-BE49-F238E27FC236}">
                <a16:creationId xmlns:a16="http://schemas.microsoft.com/office/drawing/2014/main" id="{DD0D9189-7F13-3F96-8AF0-FF6B2726FF2D}"/>
              </a:ext>
            </a:extLst>
          </p:cNvPr>
          <p:cNvGrpSpPr/>
          <p:nvPr/>
        </p:nvGrpSpPr>
        <p:grpSpPr>
          <a:xfrm>
            <a:off x="1845733" y="2831859"/>
            <a:ext cx="1138638" cy="230832"/>
            <a:chOff x="10924053" y="4684122"/>
            <a:chExt cx="941023" cy="253915"/>
          </a:xfrm>
        </p:grpSpPr>
        <p:sp>
          <p:nvSpPr>
            <p:cNvPr id="49" name="Rectángulo: esquinas redondeadas 48">
              <a:extLst>
                <a:ext uri="{FF2B5EF4-FFF2-40B4-BE49-F238E27FC236}">
                  <a16:creationId xmlns:a16="http://schemas.microsoft.com/office/drawing/2014/main" id="{A061D5AE-258A-0BB0-925D-B202988212B8}"/>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CuadroTexto 49">
              <a:extLst>
                <a:ext uri="{FF2B5EF4-FFF2-40B4-BE49-F238E27FC236}">
                  <a16:creationId xmlns:a16="http://schemas.microsoft.com/office/drawing/2014/main" id="{D335EC3A-6552-2600-795E-E377B62FF08B}"/>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(62%)</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51" name="Conector recto de flecha 50">
              <a:extLst>
                <a:ext uri="{FF2B5EF4-FFF2-40B4-BE49-F238E27FC236}">
                  <a16:creationId xmlns:a16="http://schemas.microsoft.com/office/drawing/2014/main" id="{2ED2C9FB-B64B-B024-FA3E-500816A6846E}"/>
                </a:ext>
              </a:extLst>
            </p:cNvPr>
            <p:cNvCxnSpPr>
              <a:cxnSpLocks/>
            </p:cNvCxnSpPr>
            <p:nvPr/>
          </p:nvCxnSpPr>
          <p:spPr>
            <a:xfrm flipH="1"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52" name="Grupo 51">
            <a:extLst>
              <a:ext uri="{FF2B5EF4-FFF2-40B4-BE49-F238E27FC236}">
                <a16:creationId xmlns:a16="http://schemas.microsoft.com/office/drawing/2014/main" id="{8EE98A9A-9370-68B1-85D6-679A20EE4B07}"/>
              </a:ext>
            </a:extLst>
          </p:cNvPr>
          <p:cNvGrpSpPr/>
          <p:nvPr/>
        </p:nvGrpSpPr>
        <p:grpSpPr>
          <a:xfrm>
            <a:off x="6940655" y="2761098"/>
            <a:ext cx="540156" cy="369332"/>
            <a:chOff x="10924053" y="4684122"/>
            <a:chExt cx="603028" cy="406265"/>
          </a:xfrm>
        </p:grpSpPr>
        <p:sp>
          <p:nvSpPr>
            <p:cNvPr id="53" name="Rectángulo: esquinas redondeadas 28">
              <a:extLst>
                <a:ext uri="{FF2B5EF4-FFF2-40B4-BE49-F238E27FC236}">
                  <a16:creationId xmlns:a16="http://schemas.microsoft.com/office/drawing/2014/main" id="{E554425C-3F93-9995-10A3-EB789BE54FB3}"/>
                </a:ext>
              </a:extLst>
            </p:cNvPr>
            <p:cNvSpPr/>
            <p:nvPr/>
          </p:nvSpPr>
          <p:spPr>
            <a:xfrm>
              <a:off x="10924053" y="4707524"/>
              <a:ext cx="565447" cy="304699"/>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CuadroTexto 53">
              <a:extLst>
                <a:ext uri="{FF2B5EF4-FFF2-40B4-BE49-F238E27FC236}">
                  <a16:creationId xmlns:a16="http://schemas.microsoft.com/office/drawing/2014/main" id="{9493DC10-918A-FE87-678F-198383C8CEE8}"/>
                </a:ext>
              </a:extLst>
            </p:cNvPr>
            <p:cNvSpPr txBox="1"/>
            <p:nvPr/>
          </p:nvSpPr>
          <p:spPr>
            <a:xfrm>
              <a:off x="10992274" y="4684122"/>
              <a:ext cx="534807" cy="406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(56%)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55" name="Conector recto de flecha 54">
              <a:extLst>
                <a:ext uri="{FF2B5EF4-FFF2-40B4-BE49-F238E27FC236}">
                  <a16:creationId xmlns:a16="http://schemas.microsoft.com/office/drawing/2014/main" id="{74D67886-A8EC-39E5-6D7D-AEFF4198F48C}"/>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56" name="Grupo 55">
            <a:extLst>
              <a:ext uri="{FF2B5EF4-FFF2-40B4-BE49-F238E27FC236}">
                <a16:creationId xmlns:a16="http://schemas.microsoft.com/office/drawing/2014/main" id="{B83B4E93-CF4C-DEA3-B591-D22353D01958}"/>
              </a:ext>
            </a:extLst>
          </p:cNvPr>
          <p:cNvGrpSpPr/>
          <p:nvPr/>
        </p:nvGrpSpPr>
        <p:grpSpPr>
          <a:xfrm>
            <a:off x="8815812" y="2792147"/>
            <a:ext cx="1138638" cy="230832"/>
            <a:chOff x="10924053" y="4684122"/>
            <a:chExt cx="941023" cy="253915"/>
          </a:xfrm>
        </p:grpSpPr>
        <p:sp>
          <p:nvSpPr>
            <p:cNvPr id="57" name="Rectángulo: esquinas redondeadas 56">
              <a:extLst>
                <a:ext uri="{FF2B5EF4-FFF2-40B4-BE49-F238E27FC236}">
                  <a16:creationId xmlns:a16="http://schemas.microsoft.com/office/drawing/2014/main" id="{47843AA0-DD73-4B03-EC0C-73A89F1A4353}"/>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CuadroTexto 57">
              <a:extLst>
                <a:ext uri="{FF2B5EF4-FFF2-40B4-BE49-F238E27FC236}">
                  <a16:creationId xmlns:a16="http://schemas.microsoft.com/office/drawing/2014/main" id="{7292BF94-EF03-B285-70A4-A930D351043A}"/>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(60%)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59" name="Conector recto de flecha 58">
              <a:extLst>
                <a:ext uri="{FF2B5EF4-FFF2-40B4-BE49-F238E27FC236}">
                  <a16:creationId xmlns:a16="http://schemas.microsoft.com/office/drawing/2014/main" id="{CB2D3D2F-A2B8-54EC-15B4-95FD109CB2D9}"/>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68" name="Grupo 67">
            <a:extLst>
              <a:ext uri="{FF2B5EF4-FFF2-40B4-BE49-F238E27FC236}">
                <a16:creationId xmlns:a16="http://schemas.microsoft.com/office/drawing/2014/main" id="{BDC87CD6-57D0-CDF4-9DCB-74B058908A5D}"/>
              </a:ext>
            </a:extLst>
          </p:cNvPr>
          <p:cNvGrpSpPr/>
          <p:nvPr/>
        </p:nvGrpSpPr>
        <p:grpSpPr>
          <a:xfrm>
            <a:off x="7061937" y="3600702"/>
            <a:ext cx="912380" cy="230832"/>
            <a:chOff x="10924053" y="4684122"/>
            <a:chExt cx="754033" cy="253915"/>
          </a:xfrm>
        </p:grpSpPr>
        <p:sp>
          <p:nvSpPr>
            <p:cNvPr id="69" name="Rectángulo: esquinas redondeadas 68">
              <a:extLst>
                <a:ext uri="{FF2B5EF4-FFF2-40B4-BE49-F238E27FC236}">
                  <a16:creationId xmlns:a16="http://schemas.microsoft.com/office/drawing/2014/main" id="{6DDBF0B3-EC3F-4DAB-8E69-B9FB88B0DEE5}"/>
                </a:ext>
              </a:extLst>
            </p:cNvPr>
            <p:cNvSpPr/>
            <p:nvPr/>
          </p:nvSpPr>
          <p:spPr>
            <a:xfrm>
              <a:off x="10924053" y="4707524"/>
              <a:ext cx="664422" cy="203877"/>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CuadroTexto 69">
              <a:extLst>
                <a:ext uri="{FF2B5EF4-FFF2-40B4-BE49-F238E27FC236}">
                  <a16:creationId xmlns:a16="http://schemas.microsoft.com/office/drawing/2014/main" id="{8319B58D-85B3-DC8E-EA1F-6D8FFF8599CF}"/>
                </a:ext>
              </a:extLst>
            </p:cNvPr>
            <p:cNvSpPr txBox="1"/>
            <p:nvPr/>
          </p:nvSpPr>
          <p:spPr>
            <a:xfrm>
              <a:off x="10992274" y="4684122"/>
              <a:ext cx="68581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(31%)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1" name="Conector recto de flecha 70">
              <a:extLst>
                <a:ext uri="{FF2B5EF4-FFF2-40B4-BE49-F238E27FC236}">
                  <a16:creationId xmlns:a16="http://schemas.microsoft.com/office/drawing/2014/main" id="{0F85AEAC-3AAC-8628-E930-2E8E717D6F31}"/>
                </a:ext>
              </a:extLst>
            </p:cNvPr>
            <p:cNvCxnSpPr>
              <a:cxnSpLocks/>
            </p:cNvCxnSpPr>
            <p:nvPr/>
          </p:nvCxnSpPr>
          <p:spPr>
            <a:xfrm flipH="1"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72" name="Grupo 71">
            <a:extLst>
              <a:ext uri="{FF2B5EF4-FFF2-40B4-BE49-F238E27FC236}">
                <a16:creationId xmlns:a16="http://schemas.microsoft.com/office/drawing/2014/main" id="{4333E84E-B2E3-645F-D1F7-7FEC15FE82E0}"/>
              </a:ext>
            </a:extLst>
          </p:cNvPr>
          <p:cNvGrpSpPr/>
          <p:nvPr/>
        </p:nvGrpSpPr>
        <p:grpSpPr>
          <a:xfrm>
            <a:off x="1840109" y="3426204"/>
            <a:ext cx="1138638" cy="230832"/>
            <a:chOff x="10924053" y="4684122"/>
            <a:chExt cx="941023" cy="253915"/>
          </a:xfrm>
        </p:grpSpPr>
        <p:sp>
          <p:nvSpPr>
            <p:cNvPr id="73" name="Rectángulo: esquinas redondeadas 72">
              <a:extLst>
                <a:ext uri="{FF2B5EF4-FFF2-40B4-BE49-F238E27FC236}">
                  <a16:creationId xmlns:a16="http://schemas.microsoft.com/office/drawing/2014/main" id="{1C60CCBA-87E1-C873-8ED8-4FCC94187887}"/>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CuadroTexto 73">
              <a:extLst>
                <a:ext uri="{FF2B5EF4-FFF2-40B4-BE49-F238E27FC236}">
                  <a16:creationId xmlns:a16="http://schemas.microsoft.com/office/drawing/2014/main" id="{9C2954D6-A7F7-7A14-62CB-F4771A3B2A93}"/>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(20%)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5" name="Conector recto de flecha 74">
              <a:extLst>
                <a:ext uri="{FF2B5EF4-FFF2-40B4-BE49-F238E27FC236}">
                  <a16:creationId xmlns:a16="http://schemas.microsoft.com/office/drawing/2014/main" id="{CEECC2EB-2B3F-6D13-871A-A523C27603EA}"/>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76" name="Grupo 75">
            <a:extLst>
              <a:ext uri="{FF2B5EF4-FFF2-40B4-BE49-F238E27FC236}">
                <a16:creationId xmlns:a16="http://schemas.microsoft.com/office/drawing/2014/main" id="{495C069A-7182-9B20-6AA7-BC0573BF6D37}"/>
              </a:ext>
            </a:extLst>
          </p:cNvPr>
          <p:cNvGrpSpPr/>
          <p:nvPr/>
        </p:nvGrpSpPr>
        <p:grpSpPr>
          <a:xfrm>
            <a:off x="1958390" y="3295476"/>
            <a:ext cx="928401" cy="230832"/>
            <a:chOff x="10924053" y="4684122"/>
            <a:chExt cx="767274" cy="253915"/>
          </a:xfrm>
        </p:grpSpPr>
        <p:sp>
          <p:nvSpPr>
            <p:cNvPr id="77" name="Rectángulo: esquinas redondeadas 76">
              <a:extLst>
                <a:ext uri="{FF2B5EF4-FFF2-40B4-BE49-F238E27FC236}">
                  <a16:creationId xmlns:a16="http://schemas.microsoft.com/office/drawing/2014/main" id="{B52EEBDB-AF65-0219-66B8-05F87571CED6}"/>
                </a:ext>
              </a:extLst>
            </p:cNvPr>
            <p:cNvSpPr/>
            <p:nvPr/>
          </p:nvSpPr>
          <p:spPr>
            <a:xfrm>
              <a:off x="10924053" y="4707524"/>
              <a:ext cx="716772" cy="151167"/>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CuadroTexto 77">
              <a:extLst>
                <a:ext uri="{FF2B5EF4-FFF2-40B4-BE49-F238E27FC236}">
                  <a16:creationId xmlns:a16="http://schemas.microsoft.com/office/drawing/2014/main" id="{409A39D0-1720-F8A2-EE28-229D16FC380A}"/>
                </a:ext>
              </a:extLst>
            </p:cNvPr>
            <p:cNvSpPr txBox="1"/>
            <p:nvPr/>
          </p:nvSpPr>
          <p:spPr>
            <a:xfrm>
              <a:off x="10992273" y="4684122"/>
              <a:ext cx="69905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(16%)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79" name="Conector recto de flecha 78">
              <a:extLst>
                <a:ext uri="{FF2B5EF4-FFF2-40B4-BE49-F238E27FC236}">
                  <a16:creationId xmlns:a16="http://schemas.microsoft.com/office/drawing/2014/main" id="{2EDC1538-AD0C-289A-3572-AA21DCCC7F2E}"/>
                </a:ext>
              </a:extLst>
            </p:cNvPr>
            <p:cNvCxnSpPr>
              <a:cxnSpLocks/>
            </p:cNvCxnSpPr>
            <p:nvPr/>
          </p:nvCxnSpPr>
          <p:spPr>
            <a:xfrm flipH="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4" name="Grupo 103">
            <a:extLst>
              <a:ext uri="{FF2B5EF4-FFF2-40B4-BE49-F238E27FC236}">
                <a16:creationId xmlns:a16="http://schemas.microsoft.com/office/drawing/2014/main" id="{2EAC2162-54A8-0A3F-CBF2-A76A49CB4BD4}"/>
              </a:ext>
            </a:extLst>
          </p:cNvPr>
          <p:cNvGrpSpPr/>
          <p:nvPr/>
        </p:nvGrpSpPr>
        <p:grpSpPr>
          <a:xfrm>
            <a:off x="10826424" y="3382354"/>
            <a:ext cx="912380" cy="230832"/>
            <a:chOff x="10924053" y="4684122"/>
            <a:chExt cx="754033" cy="253915"/>
          </a:xfrm>
        </p:grpSpPr>
        <p:sp>
          <p:nvSpPr>
            <p:cNvPr id="105" name="Rectángulo: esquinas redondeadas 104">
              <a:extLst>
                <a:ext uri="{FF2B5EF4-FFF2-40B4-BE49-F238E27FC236}">
                  <a16:creationId xmlns:a16="http://schemas.microsoft.com/office/drawing/2014/main" id="{1F1DE7A9-4A3B-0EC9-986D-89FC3544E19E}"/>
                </a:ext>
              </a:extLst>
            </p:cNvPr>
            <p:cNvSpPr/>
            <p:nvPr/>
          </p:nvSpPr>
          <p:spPr>
            <a:xfrm>
              <a:off x="10924053" y="4707524"/>
              <a:ext cx="664422" cy="203877"/>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6" name="CuadroTexto 105">
              <a:extLst>
                <a:ext uri="{FF2B5EF4-FFF2-40B4-BE49-F238E27FC236}">
                  <a16:creationId xmlns:a16="http://schemas.microsoft.com/office/drawing/2014/main" id="{D4FCC0EF-6DD0-4749-3A31-E856F78C7399}"/>
                </a:ext>
              </a:extLst>
            </p:cNvPr>
            <p:cNvSpPr txBox="1"/>
            <p:nvPr/>
          </p:nvSpPr>
          <p:spPr>
            <a:xfrm>
              <a:off x="10992274" y="4684122"/>
              <a:ext cx="68581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(41%)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07" name="Conector recto de flecha 106">
              <a:extLst>
                <a:ext uri="{FF2B5EF4-FFF2-40B4-BE49-F238E27FC236}">
                  <a16:creationId xmlns:a16="http://schemas.microsoft.com/office/drawing/2014/main" id="{7F266A2D-7A7E-B59C-02FC-91179BD12EE9}"/>
                </a:ext>
              </a:extLst>
            </p:cNvPr>
            <p:cNvCxnSpPr>
              <a:cxnSpLocks/>
            </p:cNvCxnSpPr>
            <p:nvPr/>
          </p:nvCxnSpPr>
          <p:spPr>
            <a:xfrm flipH="1"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08" name="Grupo 107">
            <a:extLst>
              <a:ext uri="{FF2B5EF4-FFF2-40B4-BE49-F238E27FC236}">
                <a16:creationId xmlns:a16="http://schemas.microsoft.com/office/drawing/2014/main" id="{6DDEB3B2-7665-834C-DCFB-3C2EAD853A3C}"/>
              </a:ext>
            </a:extLst>
          </p:cNvPr>
          <p:cNvGrpSpPr/>
          <p:nvPr/>
        </p:nvGrpSpPr>
        <p:grpSpPr>
          <a:xfrm>
            <a:off x="9768647" y="3252602"/>
            <a:ext cx="540156" cy="369332"/>
            <a:chOff x="10924053" y="4684122"/>
            <a:chExt cx="603028" cy="406265"/>
          </a:xfrm>
        </p:grpSpPr>
        <p:sp>
          <p:nvSpPr>
            <p:cNvPr id="109" name="Rectángulo: esquinas redondeadas 28">
              <a:extLst>
                <a:ext uri="{FF2B5EF4-FFF2-40B4-BE49-F238E27FC236}">
                  <a16:creationId xmlns:a16="http://schemas.microsoft.com/office/drawing/2014/main" id="{4CFCF0B8-0236-7946-0ADD-3D34A4AC6599}"/>
                </a:ext>
              </a:extLst>
            </p:cNvPr>
            <p:cNvSpPr/>
            <p:nvPr/>
          </p:nvSpPr>
          <p:spPr>
            <a:xfrm>
              <a:off x="10924053" y="4707524"/>
              <a:ext cx="565447" cy="304699"/>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CuadroTexto 109">
              <a:extLst>
                <a:ext uri="{FF2B5EF4-FFF2-40B4-BE49-F238E27FC236}">
                  <a16:creationId xmlns:a16="http://schemas.microsoft.com/office/drawing/2014/main" id="{A09C6CE7-EDAF-AA94-0A9E-F25BF5BB3227}"/>
                </a:ext>
              </a:extLst>
            </p:cNvPr>
            <p:cNvSpPr txBox="1"/>
            <p:nvPr/>
          </p:nvSpPr>
          <p:spPr>
            <a:xfrm>
              <a:off x="10992274" y="4684122"/>
              <a:ext cx="534807" cy="406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(20%)</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1" name="Conector recto de flecha 110">
              <a:extLst>
                <a:ext uri="{FF2B5EF4-FFF2-40B4-BE49-F238E27FC236}">
                  <a16:creationId xmlns:a16="http://schemas.microsoft.com/office/drawing/2014/main" id="{968F4325-8D67-83A1-A8D6-CD8684EFF38C}"/>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2" name="Grupo 111">
            <a:extLst>
              <a:ext uri="{FF2B5EF4-FFF2-40B4-BE49-F238E27FC236}">
                <a16:creationId xmlns:a16="http://schemas.microsoft.com/office/drawing/2014/main" id="{372B995A-461F-5CA3-ED8B-43BC48FA2B11}"/>
              </a:ext>
            </a:extLst>
          </p:cNvPr>
          <p:cNvGrpSpPr/>
          <p:nvPr/>
        </p:nvGrpSpPr>
        <p:grpSpPr>
          <a:xfrm>
            <a:off x="10826424" y="3602172"/>
            <a:ext cx="912380" cy="230832"/>
            <a:chOff x="10924053" y="4684122"/>
            <a:chExt cx="754033" cy="253915"/>
          </a:xfrm>
        </p:grpSpPr>
        <p:sp>
          <p:nvSpPr>
            <p:cNvPr id="113" name="Rectángulo: esquinas redondeadas 112">
              <a:extLst>
                <a:ext uri="{FF2B5EF4-FFF2-40B4-BE49-F238E27FC236}">
                  <a16:creationId xmlns:a16="http://schemas.microsoft.com/office/drawing/2014/main" id="{44F7188F-E808-A00A-D706-61B5D21AAF4F}"/>
                </a:ext>
              </a:extLst>
            </p:cNvPr>
            <p:cNvSpPr/>
            <p:nvPr/>
          </p:nvSpPr>
          <p:spPr>
            <a:xfrm>
              <a:off x="10924053" y="4707524"/>
              <a:ext cx="664422" cy="203877"/>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CuadroTexto 113">
              <a:extLst>
                <a:ext uri="{FF2B5EF4-FFF2-40B4-BE49-F238E27FC236}">
                  <a16:creationId xmlns:a16="http://schemas.microsoft.com/office/drawing/2014/main" id="{130CAE9E-E11A-6516-C3DF-72C0BEB19C52}"/>
                </a:ext>
              </a:extLst>
            </p:cNvPr>
            <p:cNvSpPr txBox="1"/>
            <p:nvPr/>
          </p:nvSpPr>
          <p:spPr>
            <a:xfrm>
              <a:off x="10992274" y="4684122"/>
              <a:ext cx="68581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(8%)</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5" name="Conector recto de flecha 114">
              <a:extLst>
                <a:ext uri="{FF2B5EF4-FFF2-40B4-BE49-F238E27FC236}">
                  <a16:creationId xmlns:a16="http://schemas.microsoft.com/office/drawing/2014/main" id="{35E41DC1-8EF5-BC0C-D140-9E8C0F05316B}"/>
                </a:ext>
              </a:extLst>
            </p:cNvPr>
            <p:cNvCxnSpPr>
              <a:cxnSpLocks/>
            </p:cNvCxnSpPr>
            <p:nvPr/>
          </p:nvCxnSpPr>
          <p:spPr>
            <a:xfrm flipH="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16" name="Grupo 115">
            <a:extLst>
              <a:ext uri="{FF2B5EF4-FFF2-40B4-BE49-F238E27FC236}">
                <a16:creationId xmlns:a16="http://schemas.microsoft.com/office/drawing/2014/main" id="{973E953B-5B1B-AF8A-D46A-07E891FF8AD2}"/>
              </a:ext>
            </a:extLst>
          </p:cNvPr>
          <p:cNvGrpSpPr/>
          <p:nvPr/>
        </p:nvGrpSpPr>
        <p:grpSpPr>
          <a:xfrm>
            <a:off x="5598092" y="3355868"/>
            <a:ext cx="1138638" cy="230832"/>
            <a:chOff x="10924053" y="4684122"/>
            <a:chExt cx="941023" cy="253915"/>
          </a:xfrm>
        </p:grpSpPr>
        <p:sp>
          <p:nvSpPr>
            <p:cNvPr id="117" name="Rectángulo: esquinas redondeadas 116">
              <a:extLst>
                <a:ext uri="{FF2B5EF4-FFF2-40B4-BE49-F238E27FC236}">
                  <a16:creationId xmlns:a16="http://schemas.microsoft.com/office/drawing/2014/main" id="{07AF5B2F-8CD5-C8B5-E31B-0A03DD91E6F4}"/>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CuadroTexto 117">
              <a:extLst>
                <a:ext uri="{FF2B5EF4-FFF2-40B4-BE49-F238E27FC236}">
                  <a16:creationId xmlns:a16="http://schemas.microsoft.com/office/drawing/2014/main" id="{FE916D1B-1652-419B-17C0-2ECB4DC197A3}"/>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(25%)</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19" name="Conector recto de flecha 118">
              <a:extLst>
                <a:ext uri="{FF2B5EF4-FFF2-40B4-BE49-F238E27FC236}">
                  <a16:creationId xmlns:a16="http://schemas.microsoft.com/office/drawing/2014/main" id="{6AFDB2EC-569B-78F8-6CB4-FDC8D9A09024}"/>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20" name="Grupo 119">
            <a:extLst>
              <a:ext uri="{FF2B5EF4-FFF2-40B4-BE49-F238E27FC236}">
                <a16:creationId xmlns:a16="http://schemas.microsoft.com/office/drawing/2014/main" id="{537202C3-32D3-FB5D-C734-83E7A37BE77E}"/>
              </a:ext>
            </a:extLst>
          </p:cNvPr>
          <p:cNvGrpSpPr/>
          <p:nvPr/>
        </p:nvGrpSpPr>
        <p:grpSpPr>
          <a:xfrm>
            <a:off x="5716373" y="3225140"/>
            <a:ext cx="928401" cy="230832"/>
            <a:chOff x="10924053" y="4684122"/>
            <a:chExt cx="767274" cy="253915"/>
          </a:xfrm>
        </p:grpSpPr>
        <p:sp>
          <p:nvSpPr>
            <p:cNvPr id="121" name="Rectángulo: esquinas redondeadas 120">
              <a:extLst>
                <a:ext uri="{FF2B5EF4-FFF2-40B4-BE49-F238E27FC236}">
                  <a16:creationId xmlns:a16="http://schemas.microsoft.com/office/drawing/2014/main" id="{9A5EFD22-A469-6D67-AA91-ADA75AFC730B}"/>
                </a:ext>
              </a:extLst>
            </p:cNvPr>
            <p:cNvSpPr/>
            <p:nvPr/>
          </p:nvSpPr>
          <p:spPr>
            <a:xfrm>
              <a:off x="10924053" y="4707524"/>
              <a:ext cx="716772" cy="151167"/>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2" name="CuadroTexto 121">
              <a:extLst>
                <a:ext uri="{FF2B5EF4-FFF2-40B4-BE49-F238E27FC236}">
                  <a16:creationId xmlns:a16="http://schemas.microsoft.com/office/drawing/2014/main" id="{A2EFB4EF-0CA4-1C65-5792-57EDE58E7C01}"/>
                </a:ext>
              </a:extLst>
            </p:cNvPr>
            <p:cNvSpPr txBox="1"/>
            <p:nvPr/>
          </p:nvSpPr>
          <p:spPr>
            <a:xfrm>
              <a:off x="10992273" y="4684122"/>
              <a:ext cx="699054"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M/</a:t>
              </a:r>
              <a:r>
                <a:rPr kumimoji="0" lang="es-ES_tradnl" sz="9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Tahoma" panose="020B0604030504040204" pitchFamily="34" charset="0"/>
                </a:rPr>
                <a:t>llín</a:t>
              </a: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 (23%)</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3" name="Conector recto de flecha 122">
              <a:extLst>
                <a:ext uri="{FF2B5EF4-FFF2-40B4-BE49-F238E27FC236}">
                  <a16:creationId xmlns:a16="http://schemas.microsoft.com/office/drawing/2014/main" id="{D4935762-4CD3-B334-B6CF-5246394FA881}"/>
                </a:ext>
              </a:extLst>
            </p:cNvPr>
            <p:cNvCxnSpPr>
              <a:cxnSpLocks/>
            </p:cNvCxnSpPr>
            <p:nvPr/>
          </p:nvCxnSpPr>
          <p:spPr>
            <a:xfrm flipH="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24" name="Grupo 123">
            <a:extLst>
              <a:ext uri="{FF2B5EF4-FFF2-40B4-BE49-F238E27FC236}">
                <a16:creationId xmlns:a16="http://schemas.microsoft.com/office/drawing/2014/main" id="{FFF103F1-9A1F-39E2-45CB-6C0FD12AC3DA}"/>
              </a:ext>
            </a:extLst>
          </p:cNvPr>
          <p:cNvGrpSpPr/>
          <p:nvPr/>
        </p:nvGrpSpPr>
        <p:grpSpPr>
          <a:xfrm>
            <a:off x="5653231" y="3600702"/>
            <a:ext cx="961868" cy="230832"/>
            <a:chOff x="10924053" y="4684122"/>
            <a:chExt cx="794932" cy="253915"/>
          </a:xfrm>
        </p:grpSpPr>
        <p:sp>
          <p:nvSpPr>
            <p:cNvPr id="125" name="Rectángulo: esquinas redondeadas 124">
              <a:extLst>
                <a:ext uri="{FF2B5EF4-FFF2-40B4-BE49-F238E27FC236}">
                  <a16:creationId xmlns:a16="http://schemas.microsoft.com/office/drawing/2014/main" id="{7833C424-B08D-ECB6-6C8C-A93EEEA76CBB}"/>
                </a:ext>
              </a:extLst>
            </p:cNvPr>
            <p:cNvSpPr/>
            <p:nvPr/>
          </p:nvSpPr>
          <p:spPr>
            <a:xfrm>
              <a:off x="10924053" y="4707524"/>
              <a:ext cx="664422" cy="203877"/>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CuadroTexto 125">
              <a:extLst>
                <a:ext uri="{FF2B5EF4-FFF2-40B4-BE49-F238E27FC236}">
                  <a16:creationId xmlns:a16="http://schemas.microsoft.com/office/drawing/2014/main" id="{013CC42C-86B8-BE99-FB66-C01605478F74}"/>
                </a:ext>
              </a:extLst>
            </p:cNvPr>
            <p:cNvSpPr txBox="1"/>
            <p:nvPr/>
          </p:nvSpPr>
          <p:spPr>
            <a:xfrm>
              <a:off x="10992274" y="4684122"/>
              <a:ext cx="726711"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(27%)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27" name="Conector recto de flecha 126">
              <a:extLst>
                <a:ext uri="{FF2B5EF4-FFF2-40B4-BE49-F238E27FC236}">
                  <a16:creationId xmlns:a16="http://schemas.microsoft.com/office/drawing/2014/main" id="{CEEAF6D9-34DB-125D-7B13-EB74FF2C628A}"/>
                </a:ext>
              </a:extLst>
            </p:cNvPr>
            <p:cNvCxnSpPr>
              <a:cxnSpLocks/>
            </p:cNvCxnSpPr>
            <p:nvPr/>
          </p:nvCxnSpPr>
          <p:spPr>
            <a:xfrm flipH="1"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28" name="Grupo 127">
            <a:extLst>
              <a:ext uri="{FF2B5EF4-FFF2-40B4-BE49-F238E27FC236}">
                <a16:creationId xmlns:a16="http://schemas.microsoft.com/office/drawing/2014/main" id="{308A1CFD-644C-9994-8079-F5F9209FFC86}"/>
              </a:ext>
            </a:extLst>
          </p:cNvPr>
          <p:cNvGrpSpPr/>
          <p:nvPr/>
        </p:nvGrpSpPr>
        <p:grpSpPr>
          <a:xfrm>
            <a:off x="8898361" y="2974708"/>
            <a:ext cx="841882" cy="230832"/>
            <a:chOff x="10924053" y="4684122"/>
            <a:chExt cx="695770" cy="253915"/>
          </a:xfrm>
        </p:grpSpPr>
        <p:sp>
          <p:nvSpPr>
            <p:cNvPr id="129" name="Rectángulo: esquinas redondeadas 128">
              <a:extLst>
                <a:ext uri="{FF2B5EF4-FFF2-40B4-BE49-F238E27FC236}">
                  <a16:creationId xmlns:a16="http://schemas.microsoft.com/office/drawing/2014/main" id="{5BD80D38-299C-B1F2-BBAE-C1CE9B0F53F6}"/>
                </a:ext>
              </a:extLst>
            </p:cNvPr>
            <p:cNvSpPr/>
            <p:nvPr/>
          </p:nvSpPr>
          <p:spPr>
            <a:xfrm>
              <a:off x="10924053" y="4707524"/>
              <a:ext cx="695770" cy="20523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CuadroTexto 129">
              <a:extLst>
                <a:ext uri="{FF2B5EF4-FFF2-40B4-BE49-F238E27FC236}">
                  <a16:creationId xmlns:a16="http://schemas.microsoft.com/office/drawing/2014/main" id="{4F507807-07F0-5AB9-EF3B-986983C726EE}"/>
                </a:ext>
              </a:extLst>
            </p:cNvPr>
            <p:cNvSpPr txBox="1"/>
            <p:nvPr/>
          </p:nvSpPr>
          <p:spPr>
            <a:xfrm>
              <a:off x="10992274" y="4684122"/>
              <a:ext cx="621830"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(59%)</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31" name="Conector recto de flecha 130">
              <a:extLst>
                <a:ext uri="{FF2B5EF4-FFF2-40B4-BE49-F238E27FC236}">
                  <a16:creationId xmlns:a16="http://schemas.microsoft.com/office/drawing/2014/main" id="{454E909E-F8A1-D422-6B46-D90EB0B0FA4D}"/>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32" name="Grupo 131">
            <a:extLst>
              <a:ext uri="{FF2B5EF4-FFF2-40B4-BE49-F238E27FC236}">
                <a16:creationId xmlns:a16="http://schemas.microsoft.com/office/drawing/2014/main" id="{8E49F6CA-4406-7F6E-337B-20A4A7BFF7C8}"/>
              </a:ext>
            </a:extLst>
          </p:cNvPr>
          <p:cNvGrpSpPr/>
          <p:nvPr/>
        </p:nvGrpSpPr>
        <p:grpSpPr>
          <a:xfrm>
            <a:off x="7586696" y="3259399"/>
            <a:ext cx="1138638" cy="230832"/>
            <a:chOff x="10924053" y="4684122"/>
            <a:chExt cx="941023" cy="253915"/>
          </a:xfrm>
        </p:grpSpPr>
        <p:sp>
          <p:nvSpPr>
            <p:cNvPr id="133" name="Rectángulo: esquinas redondeadas 132">
              <a:extLst>
                <a:ext uri="{FF2B5EF4-FFF2-40B4-BE49-F238E27FC236}">
                  <a16:creationId xmlns:a16="http://schemas.microsoft.com/office/drawing/2014/main" id="{96F4D6E8-3396-2DAC-E1A5-015D135BBE61}"/>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CuadroTexto 133">
              <a:extLst>
                <a:ext uri="{FF2B5EF4-FFF2-40B4-BE49-F238E27FC236}">
                  <a16:creationId xmlns:a16="http://schemas.microsoft.com/office/drawing/2014/main" id="{45465A6F-2154-CA63-AB06-5690A73B4085}"/>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(27%)</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35" name="Conector recto de flecha 134">
              <a:extLst>
                <a:ext uri="{FF2B5EF4-FFF2-40B4-BE49-F238E27FC236}">
                  <a16:creationId xmlns:a16="http://schemas.microsoft.com/office/drawing/2014/main" id="{1D63B50A-C98C-4DCB-714C-B7B1D211EBD3}"/>
                </a:ext>
              </a:extLst>
            </p:cNvPr>
            <p:cNvCxnSpPr>
              <a:cxnSpLocks/>
            </p:cNvCxnSpPr>
            <p:nvPr/>
          </p:nvCxnSpPr>
          <p:spPr>
            <a:xfrm>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36" name="Grupo 135">
            <a:extLst>
              <a:ext uri="{FF2B5EF4-FFF2-40B4-BE49-F238E27FC236}">
                <a16:creationId xmlns:a16="http://schemas.microsoft.com/office/drawing/2014/main" id="{8404E769-F25A-1E00-62B9-3AF6D8ECBE06}"/>
              </a:ext>
            </a:extLst>
          </p:cNvPr>
          <p:cNvGrpSpPr/>
          <p:nvPr/>
        </p:nvGrpSpPr>
        <p:grpSpPr>
          <a:xfrm>
            <a:off x="7628731" y="3396090"/>
            <a:ext cx="841882" cy="230832"/>
            <a:chOff x="10924053" y="4684122"/>
            <a:chExt cx="695770" cy="253915"/>
          </a:xfrm>
        </p:grpSpPr>
        <p:sp>
          <p:nvSpPr>
            <p:cNvPr id="137" name="Rectángulo: esquinas redondeadas 136">
              <a:extLst>
                <a:ext uri="{FF2B5EF4-FFF2-40B4-BE49-F238E27FC236}">
                  <a16:creationId xmlns:a16="http://schemas.microsoft.com/office/drawing/2014/main" id="{BC88F58E-E45F-D4E6-56E7-4717F8AFB623}"/>
                </a:ext>
              </a:extLst>
            </p:cNvPr>
            <p:cNvSpPr/>
            <p:nvPr/>
          </p:nvSpPr>
          <p:spPr>
            <a:xfrm>
              <a:off x="10924053" y="4707524"/>
              <a:ext cx="695770" cy="205233"/>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CuadroTexto 137">
              <a:extLst>
                <a:ext uri="{FF2B5EF4-FFF2-40B4-BE49-F238E27FC236}">
                  <a16:creationId xmlns:a16="http://schemas.microsoft.com/office/drawing/2014/main" id="{A0704766-ABD3-C97E-8639-D55D4E207A4C}"/>
                </a:ext>
              </a:extLst>
            </p:cNvPr>
            <p:cNvSpPr txBox="1"/>
            <p:nvPr/>
          </p:nvSpPr>
          <p:spPr>
            <a:xfrm>
              <a:off x="10992274" y="4684122"/>
              <a:ext cx="621830"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2 (46%)</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39" name="Conector recto de flecha 138">
              <a:extLst>
                <a:ext uri="{FF2B5EF4-FFF2-40B4-BE49-F238E27FC236}">
                  <a16:creationId xmlns:a16="http://schemas.microsoft.com/office/drawing/2014/main" id="{7C3AC502-5606-C365-76F1-0DFDE3B88014}"/>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40" name="Grupo 139">
            <a:extLst>
              <a:ext uri="{FF2B5EF4-FFF2-40B4-BE49-F238E27FC236}">
                <a16:creationId xmlns:a16="http://schemas.microsoft.com/office/drawing/2014/main" id="{7E9D801A-C86B-A614-8D33-794B0C0ACA1A}"/>
              </a:ext>
            </a:extLst>
          </p:cNvPr>
          <p:cNvGrpSpPr/>
          <p:nvPr/>
        </p:nvGrpSpPr>
        <p:grpSpPr>
          <a:xfrm>
            <a:off x="3958401" y="2737808"/>
            <a:ext cx="1138638" cy="230832"/>
            <a:chOff x="10924053" y="4684122"/>
            <a:chExt cx="941023" cy="253915"/>
          </a:xfrm>
        </p:grpSpPr>
        <p:sp>
          <p:nvSpPr>
            <p:cNvPr id="141" name="Rectángulo: esquinas redondeadas 140">
              <a:extLst>
                <a:ext uri="{FF2B5EF4-FFF2-40B4-BE49-F238E27FC236}">
                  <a16:creationId xmlns:a16="http://schemas.microsoft.com/office/drawing/2014/main" id="{CBD105BB-074E-B19C-A677-1999C9CD82FB}"/>
                </a:ext>
              </a:extLst>
            </p:cNvPr>
            <p:cNvSpPr/>
            <p:nvPr/>
          </p:nvSpPr>
          <p:spPr>
            <a:xfrm>
              <a:off x="10924053" y="4707525"/>
              <a:ext cx="763990" cy="183208"/>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CuadroTexto 141">
              <a:extLst>
                <a:ext uri="{FF2B5EF4-FFF2-40B4-BE49-F238E27FC236}">
                  <a16:creationId xmlns:a16="http://schemas.microsoft.com/office/drawing/2014/main" id="{34974620-CF14-C713-0B59-11D980DD0CA8}"/>
                </a:ext>
              </a:extLst>
            </p:cNvPr>
            <p:cNvSpPr txBox="1"/>
            <p:nvPr/>
          </p:nvSpPr>
          <p:spPr>
            <a:xfrm>
              <a:off x="10992274" y="4684122"/>
              <a:ext cx="872802"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B/quilla (61%)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43" name="Conector recto de flecha 142">
              <a:extLst>
                <a:ext uri="{FF2B5EF4-FFF2-40B4-BE49-F238E27FC236}">
                  <a16:creationId xmlns:a16="http://schemas.microsoft.com/office/drawing/2014/main" id="{07608877-BF48-CE5B-F366-B58584B4EF5A}"/>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44" name="Grupo 143">
            <a:extLst>
              <a:ext uri="{FF2B5EF4-FFF2-40B4-BE49-F238E27FC236}">
                <a16:creationId xmlns:a16="http://schemas.microsoft.com/office/drawing/2014/main" id="{90F9C2F2-9998-1410-4BCE-ED71B9238B35}"/>
              </a:ext>
            </a:extLst>
          </p:cNvPr>
          <p:cNvGrpSpPr/>
          <p:nvPr/>
        </p:nvGrpSpPr>
        <p:grpSpPr>
          <a:xfrm>
            <a:off x="3975017" y="2895179"/>
            <a:ext cx="825580" cy="230832"/>
            <a:chOff x="10924053" y="4684122"/>
            <a:chExt cx="922803" cy="253915"/>
          </a:xfrm>
        </p:grpSpPr>
        <p:sp>
          <p:nvSpPr>
            <p:cNvPr id="145" name="Rectángulo: esquinas redondeadas 144">
              <a:extLst>
                <a:ext uri="{FF2B5EF4-FFF2-40B4-BE49-F238E27FC236}">
                  <a16:creationId xmlns:a16="http://schemas.microsoft.com/office/drawing/2014/main" id="{DAD3AE4B-2669-B97B-ADBF-76D3BA898E33}"/>
                </a:ext>
              </a:extLst>
            </p:cNvPr>
            <p:cNvSpPr/>
            <p:nvPr/>
          </p:nvSpPr>
          <p:spPr>
            <a:xfrm>
              <a:off x="10924053" y="4707524"/>
              <a:ext cx="804872" cy="186614"/>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CuadroTexto 145">
              <a:extLst>
                <a:ext uri="{FF2B5EF4-FFF2-40B4-BE49-F238E27FC236}">
                  <a16:creationId xmlns:a16="http://schemas.microsoft.com/office/drawing/2014/main" id="{08466BB6-89A0-3960-6E97-1B69D9186F9C}"/>
                </a:ext>
              </a:extLst>
            </p:cNvPr>
            <p:cNvSpPr txBox="1"/>
            <p:nvPr/>
          </p:nvSpPr>
          <p:spPr>
            <a:xfrm>
              <a:off x="10992275" y="4684122"/>
              <a:ext cx="854581"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4 (53%)</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47" name="Conector recto de flecha 146">
              <a:extLst>
                <a:ext uri="{FF2B5EF4-FFF2-40B4-BE49-F238E27FC236}">
                  <a16:creationId xmlns:a16="http://schemas.microsoft.com/office/drawing/2014/main" id="{4DED5692-6142-668A-C43D-AA5EBBC5F7E2}"/>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grpSp>
        <p:nvGrpSpPr>
          <p:cNvPr id="148" name="Grupo 147">
            <a:extLst>
              <a:ext uri="{FF2B5EF4-FFF2-40B4-BE49-F238E27FC236}">
                <a16:creationId xmlns:a16="http://schemas.microsoft.com/office/drawing/2014/main" id="{C01597F5-0D37-A875-9155-78375EA26881}"/>
              </a:ext>
            </a:extLst>
          </p:cNvPr>
          <p:cNvGrpSpPr/>
          <p:nvPr/>
        </p:nvGrpSpPr>
        <p:grpSpPr>
          <a:xfrm>
            <a:off x="3975017" y="3564953"/>
            <a:ext cx="825580" cy="230832"/>
            <a:chOff x="10924053" y="4684122"/>
            <a:chExt cx="922803" cy="253915"/>
          </a:xfrm>
        </p:grpSpPr>
        <p:sp>
          <p:nvSpPr>
            <p:cNvPr id="149" name="Rectángulo: esquinas redondeadas 148">
              <a:extLst>
                <a:ext uri="{FF2B5EF4-FFF2-40B4-BE49-F238E27FC236}">
                  <a16:creationId xmlns:a16="http://schemas.microsoft.com/office/drawing/2014/main" id="{B9176507-5580-BA6A-E2B5-7E820B96D789}"/>
                </a:ext>
              </a:extLst>
            </p:cNvPr>
            <p:cNvSpPr/>
            <p:nvPr/>
          </p:nvSpPr>
          <p:spPr>
            <a:xfrm>
              <a:off x="10924053" y="4707524"/>
              <a:ext cx="804872" cy="186614"/>
            </a:xfrm>
            <a:prstGeom prst="roundRect">
              <a:avLst/>
            </a:prstGeom>
            <a:solidFill>
              <a:schemeClr val="bg1">
                <a:lumMod val="85000"/>
              </a:schemeClr>
            </a:solidFill>
            <a:ln w="9525" cap="flat" cmpd="sng" algn="ctr">
              <a:solidFill>
                <a:srgbClr val="BFDFC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CuadroTexto 149">
              <a:extLst>
                <a:ext uri="{FF2B5EF4-FFF2-40B4-BE49-F238E27FC236}">
                  <a16:creationId xmlns:a16="http://schemas.microsoft.com/office/drawing/2014/main" id="{A74BD977-1E44-A117-2EDA-83FEBA7BF3A0}"/>
                </a:ext>
              </a:extLst>
            </p:cNvPr>
            <p:cNvSpPr txBox="1"/>
            <p:nvPr/>
          </p:nvSpPr>
          <p:spPr>
            <a:xfrm>
              <a:off x="10992275" y="4684122"/>
              <a:ext cx="854581" cy="253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ahoma" panose="020B0604030504040204" pitchFamily="34" charset="0"/>
                </a:rPr>
                <a:t>NSE 3 (31%)</a:t>
              </a:r>
              <a:endParaRPr kumimoji="0" lang="es-CO" sz="9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cxnSp>
          <p:nvCxnSpPr>
            <p:cNvPr id="151" name="Conector recto de flecha 150">
              <a:extLst>
                <a:ext uri="{FF2B5EF4-FFF2-40B4-BE49-F238E27FC236}">
                  <a16:creationId xmlns:a16="http://schemas.microsoft.com/office/drawing/2014/main" id="{D779C477-46E7-4711-D2B2-97D547CE203D}"/>
                </a:ext>
              </a:extLst>
            </p:cNvPr>
            <p:cNvCxnSpPr>
              <a:cxnSpLocks/>
            </p:cNvCxnSpPr>
            <p:nvPr/>
          </p:nvCxnSpPr>
          <p:spPr>
            <a:xfrm flipV="1">
              <a:off x="10992274" y="4761371"/>
              <a:ext cx="0" cy="115028"/>
            </a:xfrm>
            <a:prstGeom prst="straightConnector1">
              <a:avLst/>
            </a:prstGeom>
            <a:noFill/>
            <a:ln w="6350" cap="flat" cmpd="sng" algn="ctr">
              <a:solidFill>
                <a:schemeClr val="tx1">
                  <a:lumMod val="65000"/>
                  <a:lumOff val="35000"/>
                </a:schemeClr>
              </a:solidFill>
              <a:prstDash val="solid"/>
              <a:miter lim="800000"/>
              <a:tailEnd type="triangle"/>
            </a:ln>
            <a:effectLst/>
          </p:spPr>
        </p:cxnSp>
      </p:grpSp>
      <p:sp>
        <p:nvSpPr>
          <p:cNvPr id="156" name="CuadroTexto 155"/>
          <p:cNvSpPr txBox="1"/>
          <p:nvPr/>
        </p:nvSpPr>
        <p:spPr>
          <a:xfrm>
            <a:off x="647136" y="854781"/>
            <a:ext cx="10930674"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Hay similitud entre los rangos de intención de compra entre usuarios y no usuarios, lo que nos da a entender que estos no consumidores tienen una inclinación a la prueba y/o uso de los productos ofrecidos por La Santé, principalmente por la línea de los funcionales en ciudades como Medellín y Barranquilla.</a:t>
            </a:r>
          </a:p>
        </p:txBody>
      </p:sp>
      <p:graphicFrame>
        <p:nvGraphicFramePr>
          <p:cNvPr id="5" name="Tabla 4">
            <a:extLst>
              <a:ext uri="{FF2B5EF4-FFF2-40B4-BE49-F238E27FC236}">
                <a16:creationId xmlns:a16="http://schemas.microsoft.com/office/drawing/2014/main" id="{0F41AC48-26A3-7721-D209-F2142D8E4BE4}"/>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10" name="Triángulo isósceles 9">
            <a:extLst>
              <a:ext uri="{FF2B5EF4-FFF2-40B4-BE49-F238E27FC236}">
                <a16:creationId xmlns:a16="http://schemas.microsoft.com/office/drawing/2014/main" id="{4B06320C-82E2-AF79-04B2-7476B6B96800}"/>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riángulo isósceles 10">
            <a:extLst>
              <a:ext uri="{FF2B5EF4-FFF2-40B4-BE49-F238E27FC236}">
                <a16:creationId xmlns:a16="http://schemas.microsoft.com/office/drawing/2014/main" id="{7DA20197-7133-103C-E5A0-38C2D115B520}"/>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2611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DBD70-DD6D-6D37-BBA7-239DFE5DF6E4}"/>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734591F-6A41-79F7-95A1-686506FF09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1CF83EC2-B4BE-60E7-6609-9151E25A4282}"/>
              </a:ext>
            </a:extLst>
          </p:cNvPr>
          <p:cNvSpPr txBox="1"/>
          <p:nvPr/>
        </p:nvSpPr>
        <p:spPr>
          <a:xfrm>
            <a:off x="0" y="13033"/>
            <a:ext cx="7651630"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lumMod val="95000"/>
                    <a:lumOff val="5000"/>
                  </a:prstClr>
                </a:solidFill>
                <a:effectLst/>
                <a:uLnTx/>
                <a:uFillTx/>
                <a:latin typeface="Century Gothic" panose="020B0502020202020204" pitchFamily="34" charset="0"/>
                <a:ea typeface="+mj-ea"/>
                <a:cs typeface="Traditional Arabic" panose="02020603050405020304" pitchFamily="18" charset="-78"/>
              </a:rPr>
              <a:t>Presentaciones nuevas categorías</a:t>
            </a:r>
            <a:r>
              <a:rPr kumimoji="0" lang="es-CO" sz="20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j-ea"/>
                <a:cs typeface="Traditional Arabic" panose="02020603050405020304" pitchFamily="18" charset="-78"/>
              </a:rPr>
              <a:t> </a:t>
            </a:r>
            <a:r>
              <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rPr>
              <a:t>- Total</a:t>
            </a:r>
          </a:p>
        </p:txBody>
      </p:sp>
      <p:sp>
        <p:nvSpPr>
          <p:cNvPr id="4" name="CuadroTexto 3">
            <a:extLst>
              <a:ext uri="{FF2B5EF4-FFF2-40B4-BE49-F238E27FC236}">
                <a16:creationId xmlns:a16="http://schemas.microsoft.com/office/drawing/2014/main" id="{F901C8DF-E921-E3A4-2EA7-6C1E508CDACF}"/>
              </a:ext>
            </a:extLst>
          </p:cNvPr>
          <p:cNvSpPr txBox="1"/>
          <p:nvPr/>
        </p:nvSpPr>
        <p:spPr>
          <a:xfrm>
            <a:off x="-1" y="6627218"/>
            <a:ext cx="719050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31a. </a:t>
            </a:r>
            <a:r>
              <a:rPr kumimoji="0" lang="es-MX"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Teniendo en cuenta que___ es un producto de la marca La </a:t>
            </a:r>
            <a:r>
              <a:rPr kumimoji="0" lang="es-MX"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MX"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¿En cuáles de estas presentaciones compraría ____?</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5" name="Rectángulo: esquinas redondeadas 4">
            <a:extLst>
              <a:ext uri="{FF2B5EF4-FFF2-40B4-BE49-F238E27FC236}">
                <a16:creationId xmlns:a16="http://schemas.microsoft.com/office/drawing/2014/main" id="{11AF3CC1-6827-D84B-8209-0B1F2BB63231}"/>
              </a:ext>
            </a:extLst>
          </p:cNvPr>
          <p:cNvSpPr/>
          <p:nvPr/>
        </p:nvSpPr>
        <p:spPr>
          <a:xfrm>
            <a:off x="312645" y="1612435"/>
            <a:ext cx="11222701" cy="468104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 name="Tabla 9">
            <a:extLst>
              <a:ext uri="{FF2B5EF4-FFF2-40B4-BE49-F238E27FC236}">
                <a16:creationId xmlns:a16="http://schemas.microsoft.com/office/drawing/2014/main" id="{A66D1CFB-FB73-46FF-D8B7-6140EA58F766}"/>
              </a:ext>
            </a:extLst>
          </p:cNvPr>
          <p:cNvGraphicFramePr>
            <a:graphicFrameLocks noGrp="1"/>
          </p:cNvGraphicFramePr>
          <p:nvPr/>
        </p:nvGraphicFramePr>
        <p:xfrm>
          <a:off x="5933147" y="3879407"/>
          <a:ext cx="2376185" cy="2028994"/>
        </p:xfrm>
        <a:graphic>
          <a:graphicData uri="http://schemas.openxmlformats.org/drawingml/2006/table">
            <a:tbl>
              <a:tblPr firstRow="1" bandRow="1">
                <a:tableStyleId>{5C22544A-7EE6-4342-B048-85BDC9FD1C3A}</a:tableStyleId>
              </a:tblPr>
              <a:tblGrid>
                <a:gridCol w="2376185">
                  <a:extLst>
                    <a:ext uri="{9D8B030D-6E8A-4147-A177-3AD203B41FA5}">
                      <a16:colId xmlns:a16="http://schemas.microsoft.com/office/drawing/2014/main" val="20000"/>
                    </a:ext>
                  </a:extLst>
                </a:gridCol>
              </a:tblGrid>
              <a:tr h="427781">
                <a:tc>
                  <a:txBody>
                    <a:bodyPr/>
                    <a:lstStyle/>
                    <a:p>
                      <a:pPr algn="l"/>
                      <a:endParaRPr lang="es-CO" sz="1100" dirty="0">
                        <a:latin typeface="Century Gothic" panose="020B0502020202020204" pitchFamily="34" charset="0"/>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5269">
                <a:tc>
                  <a:txBody>
                    <a:bodyPr/>
                    <a:lstStyle/>
                    <a:p>
                      <a:pPr algn="l" fontAlgn="ctr"/>
                      <a:r>
                        <a:rPr lang="es-CO" sz="1100" b="0" i="0" u="none" strike="noStrike" dirty="0">
                          <a:solidFill>
                            <a:srgbClr val="000000"/>
                          </a:solidFill>
                          <a:effectLst/>
                          <a:latin typeface="Century Gothic" panose="020B0502020202020204" pitchFamily="34" charset="0"/>
                        </a:rPr>
                        <a:t>(A)</a:t>
                      </a:r>
                    </a:p>
                  </a:txBody>
                  <a:tcPr marL="9525" marR="9525" marT="9525" marB="0" anchor="ctr">
                    <a:lnL w="12700" cmpd="sng">
                      <a:noFill/>
                    </a:lnL>
                    <a:lnR w="12700" cmpd="sng">
                      <a:noFill/>
                    </a:lnR>
                    <a:lnT w="381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(B)</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(C)</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(D)</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6486">
                <a:tc>
                  <a:txBody>
                    <a:bodyPr/>
                    <a:lstStyle/>
                    <a:p>
                      <a:pPr algn="l" fontAlgn="ctr"/>
                      <a:r>
                        <a:rPr lang="es-MX" sz="1100" b="0" i="0" u="none" strike="noStrike" dirty="0">
                          <a:solidFill>
                            <a:srgbClr val="000000"/>
                          </a:solidFill>
                          <a:effectLst/>
                          <a:latin typeface="Century Gothic" panose="020B0502020202020204" pitchFamily="34" charset="0"/>
                        </a:rPr>
                        <a:t>(E)</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6026911"/>
                  </a:ext>
                </a:extLst>
              </a:tr>
            </a:tbl>
          </a:graphicData>
        </a:graphic>
      </p:graphicFrame>
      <p:graphicFrame>
        <p:nvGraphicFramePr>
          <p:cNvPr id="11" name="Gráfico 10">
            <a:extLst>
              <a:ext uri="{FF2B5EF4-FFF2-40B4-BE49-F238E27FC236}">
                <a16:creationId xmlns:a16="http://schemas.microsoft.com/office/drawing/2014/main" id="{07112927-9573-4C2D-A8F7-E97DF961AD48}"/>
              </a:ext>
            </a:extLst>
          </p:cNvPr>
          <p:cNvGraphicFramePr/>
          <p:nvPr/>
        </p:nvGraphicFramePr>
        <p:xfrm>
          <a:off x="498866" y="2054125"/>
          <a:ext cx="7597775" cy="3955194"/>
        </p:xfrm>
        <a:graphic>
          <a:graphicData uri="http://schemas.openxmlformats.org/drawingml/2006/chart">
            <c:chart xmlns:c="http://schemas.openxmlformats.org/drawingml/2006/chart" xmlns:r="http://schemas.openxmlformats.org/officeDocument/2006/relationships" r:id="rId2"/>
          </a:graphicData>
        </a:graphic>
      </p:graphicFrame>
      <p:sp>
        <p:nvSpPr>
          <p:cNvPr id="31" name="CuadroTexto 30">
            <a:extLst>
              <a:ext uri="{FF2B5EF4-FFF2-40B4-BE49-F238E27FC236}">
                <a16:creationId xmlns:a16="http://schemas.microsoft.com/office/drawing/2014/main" id="{4BD3B78D-36CA-0EBB-A426-1D97BCCFA982}"/>
              </a:ext>
            </a:extLst>
          </p:cNvPr>
          <p:cNvSpPr txBox="1"/>
          <p:nvPr/>
        </p:nvSpPr>
        <p:spPr>
          <a:xfrm>
            <a:off x="463172" y="5720548"/>
            <a:ext cx="779986" cy="246221"/>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BASE: 350</a:t>
            </a:r>
            <a:endParaRPr kumimoji="0" lang="es-CO"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pic>
        <p:nvPicPr>
          <p:cNvPr id="32" name="Imagen 31">
            <a:extLst>
              <a:ext uri="{FF2B5EF4-FFF2-40B4-BE49-F238E27FC236}">
                <a16:creationId xmlns:a16="http://schemas.microsoft.com/office/drawing/2014/main" id="{954BD232-F684-0D89-0A09-3691652D97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02" t="26019" r="24682" b="5304"/>
          <a:stretch>
            <a:fillRect/>
          </a:stretch>
        </p:blipFill>
        <p:spPr>
          <a:xfrm>
            <a:off x="4781134" y="2626355"/>
            <a:ext cx="526769" cy="495716"/>
          </a:xfrm>
          <a:prstGeom prst="ellipse">
            <a:avLst/>
          </a:prstGeom>
        </p:spPr>
      </p:pic>
      <p:pic>
        <p:nvPicPr>
          <p:cNvPr id="36" name="Imagen 35">
            <a:extLst>
              <a:ext uri="{FF2B5EF4-FFF2-40B4-BE49-F238E27FC236}">
                <a16:creationId xmlns:a16="http://schemas.microsoft.com/office/drawing/2014/main" id="{E10FC39D-787C-8C16-FACE-B37B926BA78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550" t="21997" r="11697" b="8606"/>
          <a:stretch>
            <a:fillRect/>
          </a:stretch>
        </p:blipFill>
        <p:spPr>
          <a:xfrm>
            <a:off x="3283011" y="5512445"/>
            <a:ext cx="454324" cy="454324"/>
          </a:xfrm>
          <a:prstGeom prst="ellipse">
            <a:avLst/>
          </a:prstGeom>
        </p:spPr>
      </p:pic>
      <p:pic>
        <p:nvPicPr>
          <p:cNvPr id="44" name="Imagen 43">
            <a:extLst>
              <a:ext uri="{FF2B5EF4-FFF2-40B4-BE49-F238E27FC236}">
                <a16:creationId xmlns:a16="http://schemas.microsoft.com/office/drawing/2014/main" id="{72DF5DD0-2AA2-A150-3FB5-C46E3D3A814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6648" t="25209" r="4554" b="7806"/>
          <a:stretch>
            <a:fillRect/>
          </a:stretch>
        </p:blipFill>
        <p:spPr>
          <a:xfrm>
            <a:off x="1243158" y="2402053"/>
            <a:ext cx="472160" cy="472160"/>
          </a:xfrm>
          <a:prstGeom prst="ellipse">
            <a:avLst/>
          </a:prstGeom>
        </p:spPr>
      </p:pic>
      <p:pic>
        <p:nvPicPr>
          <p:cNvPr id="45" name="Imagen 44">
            <a:extLst>
              <a:ext uri="{FF2B5EF4-FFF2-40B4-BE49-F238E27FC236}">
                <a16:creationId xmlns:a16="http://schemas.microsoft.com/office/drawing/2014/main" id="{34C791FB-64BD-142B-F03D-38D9BB6C2FA0}"/>
              </a:ext>
            </a:extLst>
          </p:cNvPr>
          <p:cNvPicPr>
            <a:picLocks noChangeAspect="1"/>
          </p:cNvPicPr>
          <p:nvPr/>
        </p:nvPicPr>
        <p:blipFill>
          <a:blip r:embed="rId6" cstate="print">
            <a:extLst>
              <a:ext uri="{28A0092B-C50C-407E-A947-70E740481C1C}">
                <a14:useLocalDpi xmlns:a14="http://schemas.microsoft.com/office/drawing/2010/main" val="0"/>
              </a:ext>
            </a:extLst>
          </a:blip>
          <a:srcRect l="7342" t="24269" r="20347" b="7343"/>
          <a:stretch>
            <a:fillRect/>
          </a:stretch>
        </p:blipFill>
        <p:spPr>
          <a:xfrm>
            <a:off x="498866" y="3839015"/>
            <a:ext cx="468703" cy="458365"/>
          </a:xfrm>
          <a:prstGeom prst="ellipse">
            <a:avLst/>
          </a:prstGeom>
        </p:spPr>
      </p:pic>
      <p:pic>
        <p:nvPicPr>
          <p:cNvPr id="60" name="Imagen 59">
            <a:extLst>
              <a:ext uri="{FF2B5EF4-FFF2-40B4-BE49-F238E27FC236}">
                <a16:creationId xmlns:a16="http://schemas.microsoft.com/office/drawing/2014/main" id="{3DCA3D6C-6703-61A5-C828-4FF24B1C14F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6950" t="25033" r="5146" b="5263"/>
          <a:stretch>
            <a:fillRect/>
          </a:stretch>
        </p:blipFill>
        <p:spPr>
          <a:xfrm>
            <a:off x="4572431" y="4821103"/>
            <a:ext cx="472087" cy="472087"/>
          </a:xfrm>
          <a:prstGeom prst="ellipse">
            <a:avLst/>
          </a:prstGeom>
        </p:spPr>
      </p:pic>
      <p:pic>
        <p:nvPicPr>
          <p:cNvPr id="61" name="Imagen 60">
            <a:extLst>
              <a:ext uri="{FF2B5EF4-FFF2-40B4-BE49-F238E27FC236}">
                <a16:creationId xmlns:a16="http://schemas.microsoft.com/office/drawing/2014/main" id="{69FA186C-BC57-A757-F2A2-33CDB59E808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596" t="18164" r="20782" b="6908"/>
          <a:stretch>
            <a:fillRect/>
          </a:stretch>
        </p:blipFill>
        <p:spPr>
          <a:xfrm>
            <a:off x="3325099" y="2007207"/>
            <a:ext cx="494582" cy="494582"/>
          </a:xfrm>
          <a:prstGeom prst="ellipse">
            <a:avLst/>
          </a:prstGeom>
        </p:spPr>
      </p:pic>
      <p:pic>
        <p:nvPicPr>
          <p:cNvPr id="62" name="Imagen 61">
            <a:extLst>
              <a:ext uri="{FF2B5EF4-FFF2-40B4-BE49-F238E27FC236}">
                <a16:creationId xmlns:a16="http://schemas.microsoft.com/office/drawing/2014/main" id="{CE8435E9-55A2-4929-4205-D0DAD2EC212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0266" r="18176" b="3284"/>
          <a:stretch>
            <a:fillRect/>
          </a:stretch>
        </p:blipFill>
        <p:spPr>
          <a:xfrm>
            <a:off x="5104026" y="3768337"/>
            <a:ext cx="467271" cy="467271"/>
          </a:xfrm>
          <a:prstGeom prst="ellipse">
            <a:avLst/>
          </a:prstGeom>
        </p:spPr>
      </p:pic>
      <p:pic>
        <p:nvPicPr>
          <p:cNvPr id="63" name="Imagen 62">
            <a:extLst>
              <a:ext uri="{FF2B5EF4-FFF2-40B4-BE49-F238E27FC236}">
                <a16:creationId xmlns:a16="http://schemas.microsoft.com/office/drawing/2014/main" id="{8D381B33-4D44-7C22-7FA1-480B13BCF3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0170" t="23215" r="18616" b="4231"/>
          <a:stretch>
            <a:fillRect/>
          </a:stretch>
        </p:blipFill>
        <p:spPr>
          <a:xfrm>
            <a:off x="1365510" y="5170555"/>
            <a:ext cx="432182" cy="432182"/>
          </a:xfrm>
          <a:prstGeom prst="ellipse">
            <a:avLst/>
          </a:prstGeom>
        </p:spPr>
      </p:pic>
      <p:graphicFrame>
        <p:nvGraphicFramePr>
          <p:cNvPr id="65" name="Tabla 64">
            <a:extLst>
              <a:ext uri="{FF2B5EF4-FFF2-40B4-BE49-F238E27FC236}">
                <a16:creationId xmlns:a16="http://schemas.microsoft.com/office/drawing/2014/main" id="{D75C9506-B662-D988-3D56-BB59F689584A}"/>
              </a:ext>
            </a:extLst>
          </p:cNvPr>
          <p:cNvGraphicFramePr>
            <a:graphicFrameLocks noGrp="1"/>
          </p:cNvGraphicFramePr>
          <p:nvPr/>
        </p:nvGraphicFramePr>
        <p:xfrm>
          <a:off x="6315075" y="1703765"/>
          <a:ext cx="1433540" cy="2183309"/>
        </p:xfrm>
        <a:graphic>
          <a:graphicData uri="http://schemas.openxmlformats.org/drawingml/2006/table">
            <a:tbl>
              <a:tblPr/>
              <a:tblGrid>
                <a:gridCol w="596092">
                  <a:extLst>
                    <a:ext uri="{9D8B030D-6E8A-4147-A177-3AD203B41FA5}">
                      <a16:colId xmlns:a16="http://schemas.microsoft.com/office/drawing/2014/main" val="3714911147"/>
                    </a:ext>
                  </a:extLst>
                </a:gridCol>
                <a:gridCol w="621520">
                  <a:extLst>
                    <a:ext uri="{9D8B030D-6E8A-4147-A177-3AD203B41FA5}">
                      <a16:colId xmlns:a16="http://schemas.microsoft.com/office/drawing/2014/main" val="3809084547"/>
                    </a:ext>
                  </a:extLst>
                </a:gridCol>
                <a:gridCol w="215928">
                  <a:extLst>
                    <a:ext uri="{9D8B030D-6E8A-4147-A177-3AD203B41FA5}">
                      <a16:colId xmlns:a16="http://schemas.microsoft.com/office/drawing/2014/main" val="3766916663"/>
                    </a:ext>
                  </a:extLst>
                </a:gridCol>
              </a:tblGrid>
              <a:tr h="167524">
                <a:tc gridSpan="3">
                  <a:txBody>
                    <a:bodyPr/>
                    <a:lstStyle/>
                    <a:p>
                      <a:pPr algn="ctr" rtl="0" fontAlgn="b"/>
                      <a:r>
                        <a:rPr lang="es-CO" sz="800" b="1" i="0" u="none" strike="noStrike" dirty="0">
                          <a:solidFill>
                            <a:srgbClr val="FFFFFF"/>
                          </a:solidFill>
                          <a:effectLst/>
                          <a:latin typeface="Century Gothic" panose="020B0502020202020204" pitchFamily="34" charset="0"/>
                        </a:rPr>
                        <a:t>Suplementos nutricionales con ingredientes naturales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0">
                <a:tc>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MX" sz="800" b="1" i="0" u="none" strike="noStrike" dirty="0">
                          <a:solidFill>
                            <a:srgbClr val="E95E09"/>
                          </a:solidFill>
                          <a:effectLst/>
                          <a:latin typeface="Century Gothic" panose="020B0502020202020204" pitchFamily="34" charset="0"/>
                        </a:rPr>
                        <a:t>51%</a:t>
                      </a:r>
                      <a:endParaRPr lang="es-CO" sz="800" b="1" i="0" u="none" strike="noStrike" dirty="0">
                        <a:solidFill>
                          <a:srgbClr val="E95E09"/>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Medellín</a:t>
                      </a:r>
                      <a:r>
                        <a:rPr lang="es-MX" sz="700" b="1" i="0" u="none" strike="noStrike" dirty="0">
                          <a:solidFill>
                            <a:schemeClr val="tx1">
                              <a:lumMod val="95000"/>
                              <a:lumOff val="5000"/>
                            </a:schemeClr>
                          </a:solidFill>
                          <a:effectLst/>
                          <a:latin typeface="Century Gothic" panose="020B0502020202020204" pitchFamily="34" charset="0"/>
                        </a:rPr>
                        <a:t> </a:t>
                      </a:r>
                      <a:r>
                        <a:rPr lang="es-MX" sz="700" b="0" i="0" u="none" strike="noStrike" dirty="0">
                          <a:solidFill>
                            <a:schemeClr val="tx1">
                              <a:lumMod val="95000"/>
                              <a:lumOff val="5000"/>
                            </a:schemeClr>
                          </a:solidFill>
                          <a:effectLst/>
                          <a:latin typeface="Century Gothic" panose="020B0502020202020204" pitchFamily="34" charset="0"/>
                        </a:rPr>
                        <a:t>37%</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0">
                <a:tc rowSpan="2">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Líquidos</a:t>
                      </a:r>
                    </a:p>
                    <a:p>
                      <a:pPr algn="ctr" fontAlgn="b">
                        <a:buNone/>
                      </a:pPr>
                      <a:r>
                        <a:rPr lang="es-CO" sz="800" b="1" i="0" u="none" strike="noStrike" dirty="0">
                          <a:solidFill>
                            <a:srgbClr val="E95E09"/>
                          </a:solidFill>
                          <a:effectLst/>
                          <a:latin typeface="Century Gothic" panose="020B0502020202020204" pitchFamily="34" charset="0"/>
                        </a:rPr>
                        <a:t>33%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B/quilla 19%</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Estrato 3 42%</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0">
                <a:tc vMerge="1">
                  <a:txBody>
                    <a:bodyPr/>
                    <a:lstStyle/>
                    <a:p>
                      <a:endParaRPr lang="es-CO"/>
                    </a:p>
                  </a:txBody>
                  <a:tcPr/>
                </a:tc>
                <a:tc vMerge="1">
                  <a:txBody>
                    <a:bodyPr/>
                    <a:lstStyle/>
                    <a:p>
                      <a:endParaRPr lang="es-CO"/>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89BE48"/>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0038042"/>
                  </a:ext>
                </a:extLst>
              </a:tr>
              <a:tr h="115858">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Polvos</a:t>
                      </a:r>
                    </a:p>
                    <a:p>
                      <a:pPr algn="ctr" rtl="0" fontAlgn="b"/>
                      <a:r>
                        <a:rPr lang="es-CO" sz="800" b="1" i="0" u="none" strike="noStrike" dirty="0">
                          <a:solidFill>
                            <a:srgbClr val="E95E09"/>
                          </a:solidFill>
                          <a:effectLst/>
                          <a:latin typeface="Century Gothic" panose="020B0502020202020204" pitchFamily="34" charset="0"/>
                        </a:rPr>
                        <a:t>33%</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B/quilla 52%</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9993150"/>
                  </a:ext>
                </a:extLst>
              </a:tr>
              <a:tr h="115858">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Jarabes</a:t>
                      </a:r>
                    </a:p>
                    <a:p>
                      <a:pPr algn="ctr" rtl="0" fontAlgn="b"/>
                      <a:r>
                        <a:rPr lang="es-CO" sz="800" b="1" i="0" u="none" strike="noStrike" dirty="0">
                          <a:solidFill>
                            <a:srgbClr val="E95E09"/>
                          </a:solidFill>
                          <a:effectLst/>
                          <a:latin typeface="Century Gothic" panose="020B0502020202020204" pitchFamily="34" charset="0"/>
                        </a:rPr>
                        <a:t>25%</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NSE 4 -</a:t>
                      </a:r>
                      <a:r>
                        <a:rPr lang="es-MX" sz="700" b="1" i="0" u="none" strike="noStrike" dirty="0">
                          <a:solidFill>
                            <a:schemeClr val="tx1">
                              <a:lumMod val="95000"/>
                              <a:lumOff val="5000"/>
                            </a:schemeClr>
                          </a:solidFill>
                          <a:effectLst/>
                          <a:latin typeface="Century Gothic" panose="020B0502020202020204" pitchFamily="34" charset="0"/>
                        </a:rPr>
                        <a:t> </a:t>
                      </a:r>
                      <a:r>
                        <a:rPr lang="es-MX" sz="700" b="0" i="0" u="none" strike="noStrike" dirty="0">
                          <a:solidFill>
                            <a:schemeClr val="tx1">
                              <a:lumMod val="95000"/>
                              <a:lumOff val="5000"/>
                            </a:schemeClr>
                          </a:solidFill>
                          <a:effectLst/>
                          <a:latin typeface="Century Gothic" panose="020B0502020202020204" pitchFamily="34" charset="0"/>
                        </a:rPr>
                        <a:t>37%</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r h="0">
                <a:tc rowSpan="3">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Tabletas</a:t>
                      </a:r>
                    </a:p>
                    <a:p>
                      <a:pPr algn="ctr" rtl="0" fontAlgn="b"/>
                      <a:r>
                        <a:rPr lang="es-CO" sz="800" b="1" i="0" u="none" strike="noStrike" dirty="0">
                          <a:solidFill>
                            <a:srgbClr val="E95E09"/>
                          </a:solidFill>
                          <a:effectLst/>
                          <a:latin typeface="Century Gothic" panose="020B0502020202020204" pitchFamily="34" charset="0"/>
                        </a:rPr>
                        <a:t>21%</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3">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Medellín 42%</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3 - 11%</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4 - 32%</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422970"/>
                  </a:ext>
                </a:extLst>
              </a:tr>
              <a:tr h="0">
                <a:tc vMerge="1">
                  <a:txBody>
                    <a:bodyPr/>
                    <a:lstStyle/>
                    <a:p>
                      <a:endParaRPr lang="es-CO"/>
                    </a:p>
                  </a:txBody>
                  <a:tcPr/>
                </a:tc>
                <a:tc vMerge="1">
                  <a:txBody>
                    <a:bodyPr/>
                    <a:lstStyle/>
                    <a:p>
                      <a:endParaRPr lang="es-CO"/>
                    </a:p>
                  </a:txBody>
                  <a:tcPr/>
                </a:tc>
                <a:tc>
                  <a:txBody>
                    <a:bodyPr/>
                    <a:lstStyle/>
                    <a:p>
                      <a:pPr algn="ctr" rtl="0" fontAlgn="b"/>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45204509"/>
                  </a:ext>
                </a:extLst>
              </a:tr>
              <a:tr h="0">
                <a:tc vMerge="1">
                  <a:txBody>
                    <a:bodyPr/>
                    <a:lstStyle/>
                    <a:p>
                      <a:endParaRPr lang="es-CO"/>
                    </a:p>
                  </a:txBody>
                  <a:tcPr/>
                </a:tc>
                <a:tc vMerge="1">
                  <a:txBody>
                    <a:bodyPr/>
                    <a:lstStyle/>
                    <a:p>
                      <a:endParaRPr lang="es-CO"/>
                    </a:p>
                  </a:txBody>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3441306"/>
                  </a:ext>
                </a:extLst>
              </a:tr>
            </a:tbl>
          </a:graphicData>
        </a:graphic>
      </p:graphicFrame>
      <p:graphicFrame>
        <p:nvGraphicFramePr>
          <p:cNvPr id="80" name="Tabla 79">
            <a:extLst>
              <a:ext uri="{FF2B5EF4-FFF2-40B4-BE49-F238E27FC236}">
                <a16:creationId xmlns:a16="http://schemas.microsoft.com/office/drawing/2014/main" id="{BDEA2AC2-F82F-65B8-0D7C-F8A53C68D09A}"/>
              </a:ext>
            </a:extLst>
          </p:cNvPr>
          <p:cNvGraphicFramePr>
            <a:graphicFrameLocks noGrp="1"/>
          </p:cNvGraphicFramePr>
          <p:nvPr/>
        </p:nvGraphicFramePr>
        <p:xfrm>
          <a:off x="9401647" y="1700287"/>
          <a:ext cx="1341015" cy="1354805"/>
        </p:xfrm>
        <a:graphic>
          <a:graphicData uri="http://schemas.openxmlformats.org/drawingml/2006/table">
            <a:tbl>
              <a:tblPr/>
              <a:tblGrid>
                <a:gridCol w="503567">
                  <a:extLst>
                    <a:ext uri="{9D8B030D-6E8A-4147-A177-3AD203B41FA5}">
                      <a16:colId xmlns:a16="http://schemas.microsoft.com/office/drawing/2014/main" val="3714911147"/>
                    </a:ext>
                  </a:extLst>
                </a:gridCol>
                <a:gridCol w="621520">
                  <a:extLst>
                    <a:ext uri="{9D8B030D-6E8A-4147-A177-3AD203B41FA5}">
                      <a16:colId xmlns:a16="http://schemas.microsoft.com/office/drawing/2014/main" val="3809084547"/>
                    </a:ext>
                  </a:extLst>
                </a:gridCol>
                <a:gridCol w="215928">
                  <a:extLst>
                    <a:ext uri="{9D8B030D-6E8A-4147-A177-3AD203B41FA5}">
                      <a16:colId xmlns:a16="http://schemas.microsoft.com/office/drawing/2014/main" val="3766916663"/>
                    </a:ext>
                  </a:extLst>
                </a:gridCol>
              </a:tblGrid>
              <a:tr h="167524">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800" b="1" i="0" u="none" strike="noStrike" dirty="0">
                          <a:solidFill>
                            <a:srgbClr val="FFFFFF"/>
                          </a:solidFill>
                          <a:effectLst/>
                          <a:latin typeface="Century Gothic" panose="020B0502020202020204" pitchFamily="34" charset="0"/>
                        </a:rPr>
                        <a:t>Productos funcionales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134389">
                <a:tc rowSpan="3">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CO" sz="800" b="1" i="0" u="none" strike="noStrike" dirty="0">
                          <a:solidFill>
                            <a:srgbClr val="E95E09"/>
                          </a:solidFill>
                          <a:effectLst/>
                          <a:latin typeface="Century Gothic" panose="020B0502020202020204" pitchFamily="34" charset="0"/>
                        </a:rPr>
                        <a:t>38%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3">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B/quilla</a:t>
                      </a:r>
                      <a:r>
                        <a:rPr lang="es-MX" sz="700" b="1" i="0" u="none" strike="noStrike" dirty="0">
                          <a:solidFill>
                            <a:schemeClr val="tx1">
                              <a:lumMod val="95000"/>
                              <a:lumOff val="5000"/>
                            </a:schemeClr>
                          </a:solidFill>
                          <a:effectLst/>
                          <a:latin typeface="Century Gothic" panose="020B0502020202020204" pitchFamily="34" charset="0"/>
                        </a:rPr>
                        <a:t> </a:t>
                      </a:r>
                      <a:r>
                        <a:rPr lang="es-MX" sz="700" b="0" i="0" u="none" strike="noStrike" dirty="0">
                          <a:solidFill>
                            <a:schemeClr val="tx1">
                              <a:lumMod val="95000"/>
                              <a:lumOff val="5000"/>
                            </a:schemeClr>
                          </a:solidFill>
                          <a:effectLst/>
                          <a:latin typeface="Century Gothic" panose="020B0502020202020204" pitchFamily="34" charset="0"/>
                        </a:rPr>
                        <a:t>22%</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2 – 27%</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4 – 48%</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134390">
                <a:tc vMerge="1">
                  <a:txBody>
                    <a:bodyPr/>
                    <a:lstStyle/>
                    <a:p>
                      <a:endParaRPr lang="es-CO"/>
                    </a:p>
                  </a:txBody>
                  <a:tcPr/>
                </a:tc>
                <a:tc vMerge="1">
                  <a:txBody>
                    <a:bodyPr/>
                    <a:lstStyle/>
                    <a:p>
                      <a:endParaRPr lang="es-CO"/>
                    </a:p>
                  </a:txBody>
                  <a:tcPr/>
                </a:tc>
                <a:tc>
                  <a:txBody>
                    <a:bodyPr/>
                    <a:lstStyle/>
                    <a:p>
                      <a:pPr algn="ctr" rtl="0" fontAlgn="b"/>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80297092"/>
                  </a:ext>
                </a:extLst>
              </a:tr>
              <a:tr h="134389">
                <a:tc vMerge="1">
                  <a:txBody>
                    <a:bodyPr/>
                    <a:lstStyle/>
                    <a:p>
                      <a:endParaRPr lang="es-CO"/>
                    </a:p>
                  </a:txBody>
                  <a:tcPr/>
                </a:tc>
                <a:tc vMerge="1">
                  <a:txBody>
                    <a:bodyPr/>
                    <a:lstStyle/>
                    <a:p>
                      <a:endParaRPr lang="es-CO"/>
                    </a:p>
                  </a:txBody>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9709470"/>
                  </a:ext>
                </a:extLst>
              </a:tr>
              <a:tr h="0">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Tabletas</a:t>
                      </a:r>
                    </a:p>
                    <a:p>
                      <a:pPr algn="ctr" fontAlgn="b">
                        <a:buNone/>
                      </a:pPr>
                      <a:r>
                        <a:rPr lang="es-CO" sz="800" b="1" i="0" u="none" strike="noStrike" dirty="0">
                          <a:solidFill>
                            <a:srgbClr val="E95E09"/>
                          </a:solidFill>
                          <a:effectLst/>
                          <a:latin typeface="Century Gothic" panose="020B0502020202020204" pitchFamily="34" charset="0"/>
                        </a:rPr>
                        <a:t>29%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Medellín 49%</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115858">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Efervesce</a:t>
                      </a:r>
                    </a:p>
                    <a:p>
                      <a:pPr algn="ctr" rtl="0" fontAlgn="b"/>
                      <a:r>
                        <a:rPr lang="es-CO" sz="800" b="1" i="0" u="none" strike="noStrike" dirty="0">
                          <a:solidFill>
                            <a:srgbClr val="E95E09"/>
                          </a:solidFill>
                          <a:effectLst/>
                          <a:latin typeface="Century Gothic" panose="020B0502020202020204" pitchFamily="34" charset="0"/>
                        </a:rPr>
                        <a:t>23%</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NSE 3 -</a:t>
                      </a:r>
                      <a:r>
                        <a:rPr lang="es-MX" sz="700" b="1" i="0" u="none" strike="noStrike" dirty="0">
                          <a:solidFill>
                            <a:schemeClr val="tx1">
                              <a:lumMod val="95000"/>
                              <a:lumOff val="5000"/>
                            </a:schemeClr>
                          </a:solidFill>
                          <a:effectLst/>
                          <a:latin typeface="Century Gothic" panose="020B0502020202020204" pitchFamily="34" charset="0"/>
                        </a:rPr>
                        <a:t> </a:t>
                      </a:r>
                      <a:r>
                        <a:rPr lang="es-MX" sz="700" b="0" i="0" u="none" strike="noStrike" dirty="0">
                          <a:solidFill>
                            <a:schemeClr val="tx1">
                              <a:lumMod val="95000"/>
                              <a:lumOff val="5000"/>
                            </a:schemeClr>
                          </a:solidFill>
                          <a:effectLst/>
                          <a:latin typeface="Century Gothic" panose="020B0502020202020204" pitchFamily="34" charset="0"/>
                        </a:rPr>
                        <a:t>12%</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bl>
          </a:graphicData>
        </a:graphic>
      </p:graphicFrame>
      <p:graphicFrame>
        <p:nvGraphicFramePr>
          <p:cNvPr id="81" name="Tabla 80">
            <a:extLst>
              <a:ext uri="{FF2B5EF4-FFF2-40B4-BE49-F238E27FC236}">
                <a16:creationId xmlns:a16="http://schemas.microsoft.com/office/drawing/2014/main" id="{5B0FCC41-11F2-9B95-4CC5-3BA53B4EBC5D}"/>
              </a:ext>
            </a:extLst>
          </p:cNvPr>
          <p:cNvGraphicFramePr>
            <a:graphicFrameLocks noGrp="1"/>
          </p:cNvGraphicFramePr>
          <p:nvPr/>
        </p:nvGraphicFramePr>
        <p:xfrm>
          <a:off x="8435585" y="3967888"/>
          <a:ext cx="1341015" cy="1407453"/>
        </p:xfrm>
        <a:graphic>
          <a:graphicData uri="http://schemas.openxmlformats.org/drawingml/2006/table">
            <a:tbl>
              <a:tblPr/>
              <a:tblGrid>
                <a:gridCol w="503567">
                  <a:extLst>
                    <a:ext uri="{9D8B030D-6E8A-4147-A177-3AD203B41FA5}">
                      <a16:colId xmlns:a16="http://schemas.microsoft.com/office/drawing/2014/main" val="3714911147"/>
                    </a:ext>
                  </a:extLst>
                </a:gridCol>
                <a:gridCol w="621520">
                  <a:extLst>
                    <a:ext uri="{9D8B030D-6E8A-4147-A177-3AD203B41FA5}">
                      <a16:colId xmlns:a16="http://schemas.microsoft.com/office/drawing/2014/main" val="3809084547"/>
                    </a:ext>
                  </a:extLst>
                </a:gridCol>
                <a:gridCol w="215928">
                  <a:extLst>
                    <a:ext uri="{9D8B030D-6E8A-4147-A177-3AD203B41FA5}">
                      <a16:colId xmlns:a16="http://schemas.microsoft.com/office/drawing/2014/main" val="3766916663"/>
                    </a:ext>
                  </a:extLst>
                </a:gridCol>
              </a:tblGrid>
              <a:tr h="167524">
                <a:tc gridSpan="3">
                  <a:txBody>
                    <a:bodyPr/>
                    <a:lstStyle/>
                    <a:p>
                      <a:pPr algn="ctr" rtl="0" fontAlgn="b"/>
                      <a:r>
                        <a:rPr lang="es-CO" sz="800" b="1" i="0" u="none" strike="noStrike" dirty="0">
                          <a:solidFill>
                            <a:srgbClr val="FFFFFF"/>
                          </a:solidFill>
                          <a:effectLst/>
                          <a:latin typeface="Century Gothic" panose="020B0502020202020204" pitchFamily="34" charset="0"/>
                        </a:rPr>
                        <a:t>Suplementos nutricionales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A100"/>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134389">
                <a:tc rowSpan="3">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Cápsulas blandas</a:t>
                      </a:r>
                    </a:p>
                    <a:p>
                      <a:pPr algn="ctr" fontAlgn="b">
                        <a:buNone/>
                      </a:pPr>
                      <a:r>
                        <a:rPr lang="es-CO" sz="800" b="1" i="0" u="none" strike="noStrike" dirty="0">
                          <a:solidFill>
                            <a:srgbClr val="E95E09"/>
                          </a:solidFill>
                          <a:effectLst/>
                          <a:latin typeface="Century Gothic" panose="020B0502020202020204" pitchFamily="34" charset="0"/>
                        </a:rPr>
                        <a:t>59%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3">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Medellín</a:t>
                      </a:r>
                      <a:r>
                        <a:rPr lang="es-MX" sz="700" b="1" i="0" u="none" strike="noStrike" dirty="0">
                          <a:solidFill>
                            <a:schemeClr val="tx1">
                              <a:lumMod val="95000"/>
                              <a:lumOff val="5000"/>
                            </a:schemeClr>
                          </a:solidFill>
                          <a:effectLst/>
                          <a:latin typeface="Century Gothic" panose="020B0502020202020204" pitchFamily="34" charset="0"/>
                        </a:rPr>
                        <a:t> </a:t>
                      </a:r>
                      <a:r>
                        <a:rPr lang="es-MX" sz="700" b="0" i="0" u="none" strike="noStrike" dirty="0">
                          <a:solidFill>
                            <a:schemeClr val="tx1">
                              <a:lumMod val="95000"/>
                              <a:lumOff val="5000"/>
                            </a:schemeClr>
                          </a:solidFill>
                          <a:effectLst/>
                          <a:latin typeface="Century Gothic" panose="020B0502020202020204" pitchFamily="34" charset="0"/>
                        </a:rPr>
                        <a:t>68%</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B/quilla – 42%</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4 – 74%</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134390">
                <a:tc vMerge="1">
                  <a:txBody>
                    <a:bodyPr/>
                    <a:lstStyle/>
                    <a:p>
                      <a:endParaRPr lang="es-CO"/>
                    </a:p>
                  </a:txBody>
                  <a:tcPr/>
                </a:tc>
                <a:tc vMerge="1">
                  <a:txBody>
                    <a:bodyPr/>
                    <a:lstStyle/>
                    <a:p>
                      <a:endParaRPr lang="es-CO"/>
                    </a:p>
                  </a:txBody>
                  <a:tcPr/>
                </a:tc>
                <a:tc>
                  <a:txBody>
                    <a:bodyPr/>
                    <a:lstStyle/>
                    <a:p>
                      <a:pPr algn="ctr" rtl="0" fontAlgn="b"/>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80297092"/>
                  </a:ext>
                </a:extLst>
              </a:tr>
              <a:tr h="134389">
                <a:tc vMerge="1">
                  <a:txBody>
                    <a:bodyPr/>
                    <a:lstStyle/>
                    <a:p>
                      <a:endParaRPr lang="es-CO"/>
                    </a:p>
                  </a:txBody>
                  <a:tcPr/>
                </a:tc>
                <a:tc vMerge="1">
                  <a:txBody>
                    <a:bodyPr/>
                    <a:lstStyle/>
                    <a:p>
                      <a:endParaRPr lang="es-CO"/>
                    </a:p>
                  </a:txBody>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9709470"/>
                  </a:ext>
                </a:extLst>
              </a:tr>
              <a:tr h="0">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CO" sz="800" b="1" i="0" u="none" strike="noStrike" dirty="0">
                          <a:solidFill>
                            <a:srgbClr val="E95E09"/>
                          </a:solidFill>
                          <a:effectLst/>
                          <a:latin typeface="Century Gothic" panose="020B0502020202020204" pitchFamily="34" charset="0"/>
                        </a:rPr>
                        <a:t>50%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Medellín 32%</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163484">
                <a:tc rowSpan="2">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Polvos</a:t>
                      </a:r>
                    </a:p>
                    <a:p>
                      <a:pPr algn="ctr" rtl="0" fontAlgn="b"/>
                      <a:r>
                        <a:rPr lang="es-CO" sz="800" b="1" i="0" u="none" strike="noStrike" dirty="0">
                          <a:solidFill>
                            <a:srgbClr val="E95E09"/>
                          </a:solidFill>
                          <a:effectLst/>
                          <a:latin typeface="Century Gothic" panose="020B0502020202020204" pitchFamily="34" charset="0"/>
                        </a:rPr>
                        <a:t>37%</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Medellín</a:t>
                      </a:r>
                      <a:r>
                        <a:rPr lang="es-MX" sz="700" b="1" i="0" u="none" strike="noStrike" dirty="0">
                          <a:solidFill>
                            <a:schemeClr val="tx1">
                              <a:lumMod val="95000"/>
                              <a:lumOff val="5000"/>
                            </a:schemeClr>
                          </a:solidFill>
                          <a:effectLst/>
                          <a:latin typeface="Century Gothic" panose="020B0502020202020204" pitchFamily="34" charset="0"/>
                        </a:rPr>
                        <a:t> </a:t>
                      </a:r>
                      <a:r>
                        <a:rPr lang="es-MX" sz="700" b="0" i="0" u="none" strike="noStrike" dirty="0">
                          <a:solidFill>
                            <a:schemeClr val="tx1">
                              <a:lumMod val="95000"/>
                              <a:lumOff val="5000"/>
                            </a:schemeClr>
                          </a:solidFill>
                          <a:effectLst/>
                          <a:latin typeface="Century Gothic" panose="020B0502020202020204" pitchFamily="34" charset="0"/>
                        </a:rPr>
                        <a:t>47%</a:t>
                      </a:r>
                    </a:p>
                    <a:p>
                      <a:pPr algn="ctr" rtl="0" fontAlgn="b"/>
                      <a:r>
                        <a:rPr lang="es-MX" sz="700" b="0" i="0" u="none" strike="noStrike" dirty="0">
                          <a:solidFill>
                            <a:schemeClr val="tx1">
                              <a:lumMod val="95000"/>
                              <a:lumOff val="5000"/>
                            </a:schemeClr>
                          </a:solidFill>
                          <a:effectLst/>
                          <a:latin typeface="Century Gothic" panose="020B0502020202020204" pitchFamily="34" charset="0"/>
                        </a:rPr>
                        <a:t>NSE 4 – 22%</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r h="163484">
                <a:tc vMerge="1">
                  <a:txBody>
                    <a:bodyPr/>
                    <a:lstStyle/>
                    <a:p>
                      <a:endParaRPr lang="es-CO"/>
                    </a:p>
                  </a:txBody>
                  <a:tcPr/>
                </a:tc>
                <a:tc vMerge="1">
                  <a:txBody>
                    <a:bodyPr/>
                    <a:lstStyle/>
                    <a:p>
                      <a:endParaRPr lang="es-CO"/>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44640048"/>
                  </a:ext>
                </a:extLst>
              </a:tr>
            </a:tbl>
          </a:graphicData>
        </a:graphic>
      </p:graphicFrame>
      <p:graphicFrame>
        <p:nvGraphicFramePr>
          <p:cNvPr id="82" name="Tabla 81">
            <a:extLst>
              <a:ext uri="{FF2B5EF4-FFF2-40B4-BE49-F238E27FC236}">
                <a16:creationId xmlns:a16="http://schemas.microsoft.com/office/drawing/2014/main" id="{6D9204E7-2DD6-F1A0-C74D-B02AD050F1DA}"/>
              </a:ext>
            </a:extLst>
          </p:cNvPr>
          <p:cNvGraphicFramePr>
            <a:graphicFrameLocks noGrp="1"/>
          </p:cNvGraphicFramePr>
          <p:nvPr/>
        </p:nvGraphicFramePr>
        <p:xfrm>
          <a:off x="7895822" y="1703765"/>
          <a:ext cx="1341015" cy="2046149"/>
        </p:xfrm>
        <a:graphic>
          <a:graphicData uri="http://schemas.openxmlformats.org/drawingml/2006/table">
            <a:tbl>
              <a:tblPr/>
              <a:tblGrid>
                <a:gridCol w="503567">
                  <a:extLst>
                    <a:ext uri="{9D8B030D-6E8A-4147-A177-3AD203B41FA5}">
                      <a16:colId xmlns:a16="http://schemas.microsoft.com/office/drawing/2014/main" val="3714911147"/>
                    </a:ext>
                  </a:extLst>
                </a:gridCol>
                <a:gridCol w="621520">
                  <a:extLst>
                    <a:ext uri="{9D8B030D-6E8A-4147-A177-3AD203B41FA5}">
                      <a16:colId xmlns:a16="http://schemas.microsoft.com/office/drawing/2014/main" val="3809084547"/>
                    </a:ext>
                  </a:extLst>
                </a:gridCol>
                <a:gridCol w="215928">
                  <a:extLst>
                    <a:ext uri="{9D8B030D-6E8A-4147-A177-3AD203B41FA5}">
                      <a16:colId xmlns:a16="http://schemas.microsoft.com/office/drawing/2014/main" val="3766916663"/>
                    </a:ext>
                  </a:extLst>
                </a:gridCol>
              </a:tblGrid>
              <a:tr h="167524">
                <a:tc gridSpan="3">
                  <a:txBody>
                    <a:bodyPr/>
                    <a:lstStyle/>
                    <a:p>
                      <a:pPr algn="ctr" rtl="0" fontAlgn="b"/>
                      <a:r>
                        <a:rPr lang="es-CO" sz="800" b="1" i="0" u="none" strike="noStrike" dirty="0">
                          <a:solidFill>
                            <a:srgbClr val="FFFFFF"/>
                          </a:solidFill>
                          <a:effectLst/>
                          <a:latin typeface="Century Gothic" panose="020B0502020202020204" pitchFamily="34" charset="0"/>
                        </a:rPr>
                        <a:t>Medicamentos dermatológicos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0">
                <a:tc>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Líquidos</a:t>
                      </a:r>
                    </a:p>
                    <a:p>
                      <a:pPr algn="ctr" fontAlgn="b">
                        <a:buNone/>
                      </a:pPr>
                      <a:r>
                        <a:rPr lang="es-MX" sz="800" b="1" i="0" u="none" strike="noStrike" dirty="0">
                          <a:solidFill>
                            <a:srgbClr val="E95E09"/>
                          </a:solidFill>
                          <a:effectLst/>
                          <a:latin typeface="Century Gothic" panose="020B0502020202020204" pitchFamily="34" charset="0"/>
                        </a:rPr>
                        <a:t>40%</a:t>
                      </a:r>
                      <a:endParaRPr lang="es-CO" sz="800" b="1" i="0" u="none" strike="noStrike" dirty="0">
                        <a:solidFill>
                          <a:srgbClr val="E95E09"/>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NSE 4</a:t>
                      </a:r>
                      <a:r>
                        <a:rPr lang="es-MX" sz="700" b="1" i="0" u="none" strike="noStrike" dirty="0">
                          <a:solidFill>
                            <a:schemeClr val="tx1">
                              <a:lumMod val="95000"/>
                              <a:lumOff val="5000"/>
                            </a:schemeClr>
                          </a:solidFill>
                          <a:effectLst/>
                          <a:latin typeface="Century Gothic" panose="020B0502020202020204" pitchFamily="34" charset="0"/>
                        </a:rPr>
                        <a:t> - 56</a:t>
                      </a:r>
                      <a:r>
                        <a:rPr lang="es-MX" sz="700" b="0" i="0" u="none" strike="noStrike" dirty="0">
                          <a:solidFill>
                            <a:schemeClr val="tx1">
                              <a:lumMod val="95000"/>
                              <a:lumOff val="5000"/>
                            </a:schemeClr>
                          </a:solidFill>
                          <a:effectLst/>
                          <a:latin typeface="Century Gothic" panose="020B0502020202020204" pitchFamily="34" charset="0"/>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0">
                <a:tc rowSpan="2">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CO" sz="800" b="1" i="0" u="none" strike="noStrike" dirty="0">
                          <a:solidFill>
                            <a:srgbClr val="E95E09"/>
                          </a:solidFill>
                          <a:effectLst/>
                          <a:latin typeface="Century Gothic" panose="020B0502020202020204" pitchFamily="34" charset="0"/>
                        </a:rPr>
                        <a:t>24%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2 - 37%</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4 - 11%</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0">
                <a:tc vMerge="1">
                  <a:txBody>
                    <a:bodyPr/>
                    <a:lstStyle/>
                    <a:p>
                      <a:endParaRPr lang="es-CO"/>
                    </a:p>
                  </a:txBody>
                  <a:tcPr/>
                </a:tc>
                <a:tc vMerge="1">
                  <a:txBody>
                    <a:bodyPr/>
                    <a:lstStyle/>
                    <a:p>
                      <a:endParaRPr lang="es-CO"/>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0038042"/>
                  </a:ext>
                </a:extLst>
              </a:tr>
              <a:tr h="115858">
                <a:tc rowSpan="2">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Polvos</a:t>
                      </a:r>
                    </a:p>
                    <a:p>
                      <a:pPr algn="ctr" rtl="0" fontAlgn="b"/>
                      <a:r>
                        <a:rPr lang="es-CO" sz="800" b="1" i="0" u="none" strike="noStrike" dirty="0">
                          <a:solidFill>
                            <a:srgbClr val="E95E09"/>
                          </a:solidFill>
                          <a:effectLst/>
                          <a:latin typeface="Century Gothic" panose="020B0502020202020204" pitchFamily="34" charset="0"/>
                        </a:rPr>
                        <a:t>22%</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Medellín 33%</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115858">
                <a:tc vMerge="1">
                  <a:txBody>
                    <a:bodyPr/>
                    <a:lstStyle/>
                    <a:p>
                      <a:pPr algn="ctr" rtl="0" fontAlgn="b"/>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NSE 4 – 10%</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115858">
                <a:tc rowSpan="2">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Tabletas</a:t>
                      </a:r>
                    </a:p>
                    <a:p>
                      <a:pPr algn="ctr" rtl="0" fontAlgn="b"/>
                      <a:r>
                        <a:rPr lang="es-CO" sz="800" b="1" i="0" u="none" strike="noStrike" dirty="0">
                          <a:solidFill>
                            <a:srgbClr val="E95E09"/>
                          </a:solidFill>
                          <a:effectLst/>
                          <a:latin typeface="Century Gothic" panose="020B0502020202020204" pitchFamily="34" charset="0"/>
                        </a:rPr>
                        <a:t>20%</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NSE 2 -</a:t>
                      </a:r>
                      <a:r>
                        <a:rPr lang="es-MX" sz="700" b="1" i="0" u="none" strike="noStrike" dirty="0">
                          <a:solidFill>
                            <a:schemeClr val="tx1">
                              <a:lumMod val="95000"/>
                              <a:lumOff val="5000"/>
                            </a:schemeClr>
                          </a:solidFill>
                          <a:effectLst/>
                          <a:latin typeface="Century Gothic" panose="020B0502020202020204" pitchFamily="34" charset="0"/>
                        </a:rPr>
                        <a:t> </a:t>
                      </a:r>
                      <a:r>
                        <a:rPr lang="es-MX" sz="700" b="0" i="0" u="none" strike="noStrike" dirty="0">
                          <a:solidFill>
                            <a:schemeClr val="tx1">
                              <a:lumMod val="95000"/>
                              <a:lumOff val="5000"/>
                            </a:schemeClr>
                          </a:solidFill>
                          <a:effectLst/>
                          <a:latin typeface="Century Gothic" panose="020B0502020202020204" pitchFamily="34" charset="0"/>
                        </a:rPr>
                        <a:t>10%</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115858">
                <a:tc vMerge="1">
                  <a:txBody>
                    <a:bodyPr/>
                    <a:lstStyle/>
                    <a:p>
                      <a:pPr algn="ctr" rtl="0" fontAlgn="b"/>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NSE 4 -33%</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r h="0">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Efervesce</a:t>
                      </a:r>
                    </a:p>
                    <a:p>
                      <a:pPr algn="ctr" rtl="0" fontAlgn="b"/>
                      <a:r>
                        <a:rPr lang="es-CO" sz="800" b="1" i="0" u="none" strike="noStrike" dirty="0">
                          <a:solidFill>
                            <a:srgbClr val="E95E09"/>
                          </a:solidFill>
                          <a:effectLst/>
                          <a:latin typeface="Century Gothic" panose="020B0502020202020204" pitchFamily="34" charset="0"/>
                        </a:rPr>
                        <a:t>12%</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Medellín 3%</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422970"/>
                  </a:ext>
                </a:extLst>
              </a:tr>
            </a:tbl>
          </a:graphicData>
        </a:graphic>
      </p:graphicFrame>
      <p:graphicFrame>
        <p:nvGraphicFramePr>
          <p:cNvPr id="83" name="Tabla 82">
            <a:extLst>
              <a:ext uri="{FF2B5EF4-FFF2-40B4-BE49-F238E27FC236}">
                <a16:creationId xmlns:a16="http://schemas.microsoft.com/office/drawing/2014/main" id="{4A7156A8-B215-AB71-F842-D0CA7C602742}"/>
              </a:ext>
            </a:extLst>
          </p:cNvPr>
          <p:cNvGraphicFramePr>
            <a:graphicFrameLocks noGrp="1"/>
          </p:cNvGraphicFramePr>
          <p:nvPr/>
        </p:nvGraphicFramePr>
        <p:xfrm>
          <a:off x="9902853" y="3142944"/>
          <a:ext cx="1341015" cy="2594789"/>
        </p:xfrm>
        <a:graphic>
          <a:graphicData uri="http://schemas.openxmlformats.org/drawingml/2006/table">
            <a:tbl>
              <a:tblPr/>
              <a:tblGrid>
                <a:gridCol w="503567">
                  <a:extLst>
                    <a:ext uri="{9D8B030D-6E8A-4147-A177-3AD203B41FA5}">
                      <a16:colId xmlns:a16="http://schemas.microsoft.com/office/drawing/2014/main" val="3714911147"/>
                    </a:ext>
                  </a:extLst>
                </a:gridCol>
                <a:gridCol w="621520">
                  <a:extLst>
                    <a:ext uri="{9D8B030D-6E8A-4147-A177-3AD203B41FA5}">
                      <a16:colId xmlns:a16="http://schemas.microsoft.com/office/drawing/2014/main" val="3809084547"/>
                    </a:ext>
                  </a:extLst>
                </a:gridCol>
                <a:gridCol w="215928">
                  <a:extLst>
                    <a:ext uri="{9D8B030D-6E8A-4147-A177-3AD203B41FA5}">
                      <a16:colId xmlns:a16="http://schemas.microsoft.com/office/drawing/2014/main" val="3766916663"/>
                    </a:ext>
                  </a:extLst>
                </a:gridCol>
              </a:tblGrid>
              <a:tr h="167524">
                <a:tc gridSpan="3">
                  <a:txBody>
                    <a:bodyPr/>
                    <a:lstStyle/>
                    <a:p>
                      <a:pPr algn="ctr" rtl="0" fontAlgn="b"/>
                      <a:r>
                        <a:rPr lang="es-CO" sz="800" b="1" i="0" u="none" strike="noStrike" dirty="0">
                          <a:solidFill>
                            <a:srgbClr val="FFFFFF"/>
                          </a:solidFill>
                          <a:effectLst/>
                          <a:latin typeface="Century Gothic" panose="020B0502020202020204" pitchFamily="34" charset="0"/>
                        </a:rPr>
                        <a:t>Productos pediátricos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134389">
                <a:tc rowSpan="2">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CO" sz="800" b="1" i="0" u="none" strike="noStrike" dirty="0">
                          <a:solidFill>
                            <a:srgbClr val="E95E09"/>
                          </a:solidFill>
                          <a:effectLst/>
                          <a:latin typeface="Century Gothic" panose="020B0502020202020204" pitchFamily="34" charset="0"/>
                        </a:rPr>
                        <a:t>70%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Medellín</a:t>
                      </a:r>
                      <a:r>
                        <a:rPr lang="es-MX" sz="700" b="1" i="0" u="none" strike="noStrike" dirty="0">
                          <a:solidFill>
                            <a:schemeClr val="tx1">
                              <a:lumMod val="95000"/>
                              <a:lumOff val="5000"/>
                            </a:schemeClr>
                          </a:solidFill>
                          <a:effectLst/>
                          <a:latin typeface="Century Gothic" panose="020B0502020202020204" pitchFamily="34" charset="0"/>
                        </a:rPr>
                        <a:t> </a:t>
                      </a:r>
                      <a:r>
                        <a:rPr lang="es-MX" sz="700" b="0" i="0" u="none" strike="noStrike" dirty="0">
                          <a:solidFill>
                            <a:schemeClr val="tx1">
                              <a:lumMod val="95000"/>
                              <a:lumOff val="5000"/>
                            </a:schemeClr>
                          </a:solidFill>
                          <a:effectLst/>
                          <a:latin typeface="Century Gothic" panose="020B0502020202020204" pitchFamily="34" charset="0"/>
                        </a:rPr>
                        <a:t>61%</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2 – 84%</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179733">
                <a:tc vMerge="1">
                  <a:txBody>
                    <a:bodyPr/>
                    <a:lstStyle/>
                    <a:p>
                      <a:endParaRPr lang="es-CO"/>
                    </a:p>
                  </a:txBody>
                  <a:tcPr/>
                </a:tc>
                <a:tc vMerge="1">
                  <a:txBody>
                    <a:bodyPr/>
                    <a:lstStyle/>
                    <a:p>
                      <a:endParaRPr lang="es-CO"/>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80297092"/>
                  </a:ext>
                </a:extLst>
              </a:tr>
              <a:tr h="0">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Jarabes</a:t>
                      </a:r>
                    </a:p>
                    <a:p>
                      <a:pPr algn="ctr" fontAlgn="b">
                        <a:buNone/>
                      </a:pPr>
                      <a:r>
                        <a:rPr lang="es-CO" sz="800" b="1" i="0" u="none" strike="noStrike" dirty="0">
                          <a:solidFill>
                            <a:srgbClr val="E95E09"/>
                          </a:solidFill>
                          <a:effectLst/>
                          <a:latin typeface="Century Gothic" panose="020B0502020202020204" pitchFamily="34" charset="0"/>
                        </a:rPr>
                        <a:t>42%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4 - 53%</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326968">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Líquidos</a:t>
                      </a:r>
                    </a:p>
                    <a:p>
                      <a:pPr algn="ctr" rtl="0" fontAlgn="b"/>
                      <a:r>
                        <a:rPr lang="es-CO" sz="800" b="1" i="0" u="none" strike="noStrike" dirty="0">
                          <a:solidFill>
                            <a:srgbClr val="E95E09"/>
                          </a:solidFill>
                          <a:effectLst/>
                          <a:latin typeface="Century Gothic" panose="020B0502020202020204" pitchFamily="34" charset="0"/>
                        </a:rPr>
                        <a:t>35%</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Medellín</a:t>
                      </a:r>
                      <a:r>
                        <a:rPr lang="es-MX" sz="700" b="1" i="0" u="none" strike="noStrike" dirty="0">
                          <a:solidFill>
                            <a:schemeClr val="tx1">
                              <a:lumMod val="95000"/>
                              <a:lumOff val="5000"/>
                            </a:schemeClr>
                          </a:solidFill>
                          <a:effectLst/>
                          <a:latin typeface="Century Gothic" panose="020B0502020202020204" pitchFamily="34" charset="0"/>
                        </a:rPr>
                        <a:t> </a:t>
                      </a:r>
                      <a:r>
                        <a:rPr lang="es-MX" sz="700" b="0" i="0" u="none" strike="noStrike" dirty="0">
                          <a:solidFill>
                            <a:schemeClr val="tx1">
                              <a:lumMod val="95000"/>
                              <a:lumOff val="5000"/>
                            </a:schemeClr>
                          </a:solidFill>
                          <a:effectLst/>
                          <a:latin typeface="Century Gothic" panose="020B0502020202020204" pitchFamily="34" charset="0"/>
                        </a:rPr>
                        <a:t>53%</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r h="326968">
                <a:tc>
                  <a:txBody>
                    <a:bodyPr/>
                    <a:lstStyle/>
                    <a:p>
                      <a:pPr algn="ctr" rtl="0" fontAlgn="b"/>
                      <a:r>
                        <a:rPr lang="es-MX" sz="800" b="1" i="0" u="none" strike="noStrike" dirty="0">
                          <a:solidFill>
                            <a:schemeClr val="tx1"/>
                          </a:solidFill>
                          <a:effectLst/>
                          <a:latin typeface="Century Gothic" panose="020B0502020202020204" pitchFamily="34" charset="0"/>
                        </a:rPr>
                        <a:t>Capsulas blandas</a:t>
                      </a:r>
                      <a:r>
                        <a:rPr lang="es-MX" sz="800" b="1" i="0" u="none" strike="noStrike" dirty="0">
                          <a:solidFill>
                            <a:srgbClr val="E95E09"/>
                          </a:solidFill>
                          <a:effectLst/>
                          <a:latin typeface="Century Gothic" panose="020B0502020202020204" pitchFamily="34" charset="0"/>
                        </a:rPr>
                        <a:t> 30%</a:t>
                      </a:r>
                      <a:endParaRPr lang="es-CO" sz="800" b="1" i="0" u="none" strike="noStrike" dirty="0">
                        <a:solidFill>
                          <a:srgbClr val="E95E09"/>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B/quilla 14%</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38647106"/>
                  </a:ext>
                </a:extLst>
              </a:tr>
              <a:tr h="326968">
                <a:tc>
                  <a:txBody>
                    <a:bodyPr/>
                    <a:lstStyle/>
                    <a:p>
                      <a:pPr algn="ctr" rtl="0" fontAlgn="b"/>
                      <a:r>
                        <a:rPr lang="es-MX" sz="800" b="1" i="0" u="none" strike="noStrike" dirty="0">
                          <a:solidFill>
                            <a:schemeClr val="tx1"/>
                          </a:solidFill>
                          <a:effectLst/>
                          <a:latin typeface="Century Gothic" panose="020B0502020202020204" pitchFamily="34" charset="0"/>
                        </a:rPr>
                        <a:t>Polvos</a:t>
                      </a:r>
                      <a:r>
                        <a:rPr lang="es-MX" sz="800" b="1" i="0" u="none" strike="noStrike" dirty="0">
                          <a:solidFill>
                            <a:srgbClr val="E95E09"/>
                          </a:solidFill>
                          <a:effectLst/>
                          <a:latin typeface="Century Gothic" panose="020B0502020202020204" pitchFamily="34" charset="0"/>
                        </a:rPr>
                        <a:t> 19%</a:t>
                      </a:r>
                      <a:endParaRPr lang="es-CO" sz="800" b="1" i="0" u="none" strike="noStrike" dirty="0">
                        <a:solidFill>
                          <a:srgbClr val="E95E09"/>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4 – 9%</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4285606"/>
                  </a:ext>
                </a:extLst>
              </a:tr>
              <a:tr h="3269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800" b="1" i="0" u="none" strike="noStrike" dirty="0">
                          <a:solidFill>
                            <a:schemeClr val="tx1"/>
                          </a:solidFill>
                          <a:effectLst/>
                          <a:latin typeface="Century Gothic" panose="020B0502020202020204" pitchFamily="34" charset="0"/>
                        </a:rPr>
                        <a:t>Sachet</a:t>
                      </a:r>
                      <a:r>
                        <a:rPr lang="es-MX" sz="800" b="1" i="0" u="none" strike="noStrike" dirty="0">
                          <a:solidFill>
                            <a:srgbClr val="E95E09"/>
                          </a:solidFill>
                          <a:effectLst/>
                          <a:latin typeface="Century Gothic" panose="020B0502020202020204" pitchFamily="34" charset="0"/>
                        </a:rPr>
                        <a:t> 18%</a:t>
                      </a:r>
                      <a:endParaRPr lang="es-CO" sz="800" b="1" i="0" u="none" strike="noStrike" dirty="0">
                        <a:solidFill>
                          <a:srgbClr val="E95E09"/>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Medellín – 9%</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18951424"/>
                  </a:ext>
                </a:extLst>
              </a:tr>
              <a:tr h="3269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800" b="1" i="0" u="none" strike="noStrike" dirty="0">
                          <a:solidFill>
                            <a:schemeClr val="tx1"/>
                          </a:solidFill>
                          <a:effectLst/>
                          <a:latin typeface="Century Gothic" panose="020B0502020202020204" pitchFamily="34" charset="0"/>
                        </a:rPr>
                        <a:t>Tabletas</a:t>
                      </a:r>
                      <a:r>
                        <a:rPr lang="es-MX" sz="800" b="1" i="0" u="none" strike="noStrike" dirty="0">
                          <a:solidFill>
                            <a:srgbClr val="E95E09"/>
                          </a:solidFill>
                          <a:effectLst/>
                          <a:latin typeface="Century Gothic" panose="020B0502020202020204" pitchFamily="34" charset="0"/>
                        </a:rPr>
                        <a:t> 13%</a:t>
                      </a:r>
                      <a:endParaRPr lang="es-CO" sz="800" b="1" i="0" u="none" strike="noStrike" dirty="0">
                        <a:solidFill>
                          <a:srgbClr val="E95E09"/>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4 – 25%</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6445572"/>
                  </a:ext>
                </a:extLst>
              </a:tr>
            </a:tbl>
          </a:graphicData>
        </a:graphic>
      </p:graphicFrame>
      <p:sp>
        <p:nvSpPr>
          <p:cNvPr id="84" name="CuadroTexto 83">
            <a:extLst>
              <a:ext uri="{FF2B5EF4-FFF2-40B4-BE49-F238E27FC236}">
                <a16:creationId xmlns:a16="http://schemas.microsoft.com/office/drawing/2014/main" id="{16A7B770-65D1-4C12-E3DE-20B755773427}"/>
              </a:ext>
            </a:extLst>
          </p:cNvPr>
          <p:cNvSpPr txBox="1"/>
          <p:nvPr/>
        </p:nvSpPr>
        <p:spPr>
          <a:xfrm>
            <a:off x="7591379" y="6285913"/>
            <a:ext cx="420106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Aperturas con aumento o disminución significativa (5 pts.)</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7" name="CuadroTexto 36"/>
          <p:cNvSpPr txBox="1"/>
          <p:nvPr/>
        </p:nvSpPr>
        <p:spPr>
          <a:xfrm>
            <a:off x="215660" y="552895"/>
            <a:ext cx="11362150"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preferencia por la presentación probablemente este asociada a la facilidad de consumo al ser las gomas y cápsulas blandas las de mayor preferencia; al hacer  un zoom según las líneas de productos en el caso de las gomas destacan en los productos pediátricos precisamente por el público al cual se dirigen dicho productos; mientras que las cápsulas blandas se prefieren mayormente en productos nutricionales.</a:t>
            </a:r>
          </a:p>
        </p:txBody>
      </p:sp>
      <p:graphicFrame>
        <p:nvGraphicFramePr>
          <p:cNvPr id="6" name="Tabla 4">
            <a:extLst>
              <a:ext uri="{FF2B5EF4-FFF2-40B4-BE49-F238E27FC236}">
                <a16:creationId xmlns:a16="http://schemas.microsoft.com/office/drawing/2014/main" id="{7F043C76-E26B-BC30-2D74-4347780FC809}"/>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7" name="Triángulo isósceles 6">
            <a:extLst>
              <a:ext uri="{FF2B5EF4-FFF2-40B4-BE49-F238E27FC236}">
                <a16:creationId xmlns:a16="http://schemas.microsoft.com/office/drawing/2014/main" id="{ABC66E64-7EF2-1B61-3DBD-AC769D99FD8B}"/>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riángulo isósceles 7">
            <a:extLst>
              <a:ext uri="{FF2B5EF4-FFF2-40B4-BE49-F238E27FC236}">
                <a16:creationId xmlns:a16="http://schemas.microsoft.com/office/drawing/2014/main" id="{0CCF4ABB-5949-1ACC-B89D-011841E5B762}"/>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4500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65E5E-0111-FB74-50B3-928C4FBEFB3E}"/>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41EFD78-3CFF-0FD1-2511-ECAC076D9C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A95E8B44-BB80-E9F4-BB5D-F27070D44C6C}"/>
              </a:ext>
            </a:extLst>
          </p:cNvPr>
          <p:cNvSpPr txBox="1"/>
          <p:nvPr/>
        </p:nvSpPr>
        <p:spPr>
          <a:xfrm>
            <a:off x="0" y="13033"/>
            <a:ext cx="7651630"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lumMod val="95000"/>
                    <a:lumOff val="5000"/>
                  </a:prstClr>
                </a:solidFill>
                <a:effectLst/>
                <a:uLnTx/>
                <a:uFillTx/>
                <a:latin typeface="Century Gothic" panose="020B0502020202020204" pitchFamily="34" charset="0"/>
                <a:ea typeface="+mj-ea"/>
                <a:cs typeface="Traditional Arabic" panose="02020603050405020304" pitchFamily="18" charset="-78"/>
              </a:rPr>
              <a:t>Presentaciones nuevas categorías</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4" name="CuadroTexto 3">
            <a:extLst>
              <a:ext uri="{FF2B5EF4-FFF2-40B4-BE49-F238E27FC236}">
                <a16:creationId xmlns:a16="http://schemas.microsoft.com/office/drawing/2014/main" id="{1382A1BC-9AB3-595C-89B8-AD7060C4BAAE}"/>
              </a:ext>
            </a:extLst>
          </p:cNvPr>
          <p:cNvSpPr txBox="1"/>
          <p:nvPr/>
        </p:nvSpPr>
        <p:spPr>
          <a:xfrm>
            <a:off x="-1" y="6627218"/>
            <a:ext cx="716030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31a. </a:t>
            </a:r>
            <a:r>
              <a:rPr kumimoji="0" lang="es-MX"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Teniendo en cuenta que___ es un producto de la marca La </a:t>
            </a:r>
            <a:r>
              <a:rPr kumimoji="0" lang="es-MX"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MX"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¿En cuáles de estas presentaciones compraría ____?</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5" name="Rectángulo: esquinas redondeadas 4">
            <a:extLst>
              <a:ext uri="{FF2B5EF4-FFF2-40B4-BE49-F238E27FC236}">
                <a16:creationId xmlns:a16="http://schemas.microsoft.com/office/drawing/2014/main" id="{205AA404-9D99-B155-1C90-0796903838F0}"/>
              </a:ext>
            </a:extLst>
          </p:cNvPr>
          <p:cNvSpPr/>
          <p:nvPr/>
        </p:nvSpPr>
        <p:spPr>
          <a:xfrm>
            <a:off x="215660" y="1487740"/>
            <a:ext cx="11835313" cy="4681048"/>
          </a:xfrm>
          <a:prstGeom prst="roundRect">
            <a:avLst>
              <a:gd name="adj" fmla="val 1316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 name="Tabla 9">
            <a:extLst>
              <a:ext uri="{FF2B5EF4-FFF2-40B4-BE49-F238E27FC236}">
                <a16:creationId xmlns:a16="http://schemas.microsoft.com/office/drawing/2014/main" id="{92F8399A-3E25-51B0-AFC9-0F53139923E7}"/>
              </a:ext>
            </a:extLst>
          </p:cNvPr>
          <p:cNvGraphicFramePr>
            <a:graphicFrameLocks noGrp="1"/>
          </p:cNvGraphicFramePr>
          <p:nvPr/>
        </p:nvGraphicFramePr>
        <p:xfrm>
          <a:off x="5538446" y="3754712"/>
          <a:ext cx="2238361" cy="2028994"/>
        </p:xfrm>
        <a:graphic>
          <a:graphicData uri="http://schemas.openxmlformats.org/drawingml/2006/table">
            <a:tbl>
              <a:tblPr firstRow="1" bandRow="1">
                <a:tableStyleId>{5C22544A-7EE6-4342-B048-85BDC9FD1C3A}</a:tableStyleId>
              </a:tblPr>
              <a:tblGrid>
                <a:gridCol w="2238361">
                  <a:extLst>
                    <a:ext uri="{9D8B030D-6E8A-4147-A177-3AD203B41FA5}">
                      <a16:colId xmlns:a16="http://schemas.microsoft.com/office/drawing/2014/main" val="20000"/>
                    </a:ext>
                  </a:extLst>
                </a:gridCol>
              </a:tblGrid>
              <a:tr h="427781">
                <a:tc>
                  <a:txBody>
                    <a:bodyPr/>
                    <a:lstStyle/>
                    <a:p>
                      <a:pPr algn="l"/>
                      <a:endParaRPr lang="es-CO" sz="1100" dirty="0">
                        <a:latin typeface="Century Gothic" panose="020B0502020202020204" pitchFamily="34" charset="0"/>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5269">
                <a:tc>
                  <a:txBody>
                    <a:bodyPr/>
                    <a:lstStyle/>
                    <a:p>
                      <a:pPr algn="l" fontAlgn="ctr"/>
                      <a:r>
                        <a:rPr lang="es-CO" sz="1100" b="0" i="0" u="none" strike="noStrike" dirty="0">
                          <a:solidFill>
                            <a:srgbClr val="000000"/>
                          </a:solidFill>
                          <a:effectLst/>
                          <a:latin typeface="Century Gothic" panose="020B0502020202020204" pitchFamily="34" charset="0"/>
                        </a:rPr>
                        <a:t>(A)</a:t>
                      </a:r>
                    </a:p>
                  </a:txBody>
                  <a:tcPr marL="9525" marR="9525" marT="9525" marB="0" anchor="ctr">
                    <a:lnL w="12700" cmpd="sng">
                      <a:noFill/>
                    </a:lnL>
                    <a:lnR w="12700" cmpd="sng">
                      <a:noFill/>
                    </a:lnR>
                    <a:lnT w="381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(B)</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(C)</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(D)</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6486">
                <a:tc>
                  <a:txBody>
                    <a:bodyPr/>
                    <a:lstStyle/>
                    <a:p>
                      <a:pPr algn="l" fontAlgn="ctr"/>
                      <a:r>
                        <a:rPr lang="es-MX" sz="1100" b="0" i="0" u="none" strike="noStrike" dirty="0">
                          <a:solidFill>
                            <a:srgbClr val="000000"/>
                          </a:solidFill>
                          <a:effectLst/>
                          <a:latin typeface="Century Gothic" panose="020B0502020202020204" pitchFamily="34" charset="0"/>
                        </a:rPr>
                        <a:t>(E)</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6026911"/>
                  </a:ext>
                </a:extLst>
              </a:tr>
            </a:tbl>
          </a:graphicData>
        </a:graphic>
      </p:graphicFrame>
      <p:graphicFrame>
        <p:nvGraphicFramePr>
          <p:cNvPr id="11" name="Gráfico 10">
            <a:extLst>
              <a:ext uri="{FF2B5EF4-FFF2-40B4-BE49-F238E27FC236}">
                <a16:creationId xmlns:a16="http://schemas.microsoft.com/office/drawing/2014/main" id="{CA42E475-28E4-ECD5-7BFD-9F2C86CC4303}"/>
              </a:ext>
            </a:extLst>
          </p:cNvPr>
          <p:cNvGraphicFramePr/>
          <p:nvPr/>
        </p:nvGraphicFramePr>
        <p:xfrm>
          <a:off x="401881" y="1929430"/>
          <a:ext cx="7597775" cy="3955194"/>
        </p:xfrm>
        <a:graphic>
          <a:graphicData uri="http://schemas.openxmlformats.org/drawingml/2006/chart">
            <c:chart xmlns:c="http://schemas.openxmlformats.org/drawingml/2006/chart" xmlns:r="http://schemas.openxmlformats.org/officeDocument/2006/relationships" r:id="rId2"/>
          </a:graphicData>
        </a:graphic>
      </p:graphicFrame>
      <p:sp>
        <p:nvSpPr>
          <p:cNvPr id="31" name="CuadroTexto 30">
            <a:extLst>
              <a:ext uri="{FF2B5EF4-FFF2-40B4-BE49-F238E27FC236}">
                <a16:creationId xmlns:a16="http://schemas.microsoft.com/office/drawing/2014/main" id="{96D8F2E8-AB0B-4D3C-8B95-92D0C0EDCF2C}"/>
              </a:ext>
            </a:extLst>
          </p:cNvPr>
          <p:cNvSpPr txBox="1"/>
          <p:nvPr/>
        </p:nvSpPr>
        <p:spPr>
          <a:xfrm>
            <a:off x="366187" y="5595853"/>
            <a:ext cx="779986" cy="246221"/>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BASE: 153</a:t>
            </a:r>
            <a:endParaRPr kumimoji="0" lang="es-CO"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pic>
        <p:nvPicPr>
          <p:cNvPr id="32" name="Imagen 31">
            <a:extLst>
              <a:ext uri="{FF2B5EF4-FFF2-40B4-BE49-F238E27FC236}">
                <a16:creationId xmlns:a16="http://schemas.microsoft.com/office/drawing/2014/main" id="{256112D0-BF4C-7924-CE4C-2C54385B26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02" t="26019" r="24682" b="5304"/>
          <a:stretch>
            <a:fillRect/>
          </a:stretch>
        </p:blipFill>
        <p:spPr>
          <a:xfrm>
            <a:off x="4684149" y="2501660"/>
            <a:ext cx="526769" cy="495716"/>
          </a:xfrm>
          <a:prstGeom prst="ellipse">
            <a:avLst/>
          </a:prstGeom>
        </p:spPr>
      </p:pic>
      <p:pic>
        <p:nvPicPr>
          <p:cNvPr id="36" name="Imagen 35">
            <a:extLst>
              <a:ext uri="{FF2B5EF4-FFF2-40B4-BE49-F238E27FC236}">
                <a16:creationId xmlns:a16="http://schemas.microsoft.com/office/drawing/2014/main" id="{96BDCD2B-22D2-48C3-AAED-9FD4711283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550" t="21997" r="11697" b="8606"/>
          <a:stretch>
            <a:fillRect/>
          </a:stretch>
        </p:blipFill>
        <p:spPr>
          <a:xfrm>
            <a:off x="3186026" y="5387750"/>
            <a:ext cx="454324" cy="454324"/>
          </a:xfrm>
          <a:prstGeom prst="ellipse">
            <a:avLst/>
          </a:prstGeom>
        </p:spPr>
      </p:pic>
      <p:pic>
        <p:nvPicPr>
          <p:cNvPr id="44" name="Imagen 43">
            <a:extLst>
              <a:ext uri="{FF2B5EF4-FFF2-40B4-BE49-F238E27FC236}">
                <a16:creationId xmlns:a16="http://schemas.microsoft.com/office/drawing/2014/main" id="{D2753F18-CBBD-4E73-0406-A60EBB58DB4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6648" t="25209" r="4554" b="7806"/>
          <a:stretch>
            <a:fillRect/>
          </a:stretch>
        </p:blipFill>
        <p:spPr>
          <a:xfrm>
            <a:off x="1146173" y="2277358"/>
            <a:ext cx="472160" cy="472160"/>
          </a:xfrm>
          <a:prstGeom prst="ellipse">
            <a:avLst/>
          </a:prstGeom>
        </p:spPr>
      </p:pic>
      <p:pic>
        <p:nvPicPr>
          <p:cNvPr id="45" name="Imagen 44">
            <a:extLst>
              <a:ext uri="{FF2B5EF4-FFF2-40B4-BE49-F238E27FC236}">
                <a16:creationId xmlns:a16="http://schemas.microsoft.com/office/drawing/2014/main" id="{4EA00001-754A-5E25-C633-373CA9DFFA40}"/>
              </a:ext>
            </a:extLst>
          </p:cNvPr>
          <p:cNvPicPr>
            <a:picLocks noChangeAspect="1"/>
          </p:cNvPicPr>
          <p:nvPr/>
        </p:nvPicPr>
        <p:blipFill>
          <a:blip r:embed="rId6" cstate="print">
            <a:extLst>
              <a:ext uri="{28A0092B-C50C-407E-A947-70E740481C1C}">
                <a14:useLocalDpi xmlns:a14="http://schemas.microsoft.com/office/drawing/2010/main" val="0"/>
              </a:ext>
            </a:extLst>
          </a:blip>
          <a:srcRect l="7342" t="24269" r="20347" b="7343"/>
          <a:stretch>
            <a:fillRect/>
          </a:stretch>
        </p:blipFill>
        <p:spPr>
          <a:xfrm>
            <a:off x="401881" y="3714320"/>
            <a:ext cx="468703" cy="458365"/>
          </a:xfrm>
          <a:prstGeom prst="ellipse">
            <a:avLst/>
          </a:prstGeom>
        </p:spPr>
      </p:pic>
      <p:pic>
        <p:nvPicPr>
          <p:cNvPr id="60" name="Imagen 59">
            <a:extLst>
              <a:ext uri="{FF2B5EF4-FFF2-40B4-BE49-F238E27FC236}">
                <a16:creationId xmlns:a16="http://schemas.microsoft.com/office/drawing/2014/main" id="{29BC0C77-DB0D-7531-8177-A0DA843E4EF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6950" t="25033" r="5146" b="5263"/>
          <a:stretch>
            <a:fillRect/>
          </a:stretch>
        </p:blipFill>
        <p:spPr>
          <a:xfrm>
            <a:off x="4475446" y="4696408"/>
            <a:ext cx="472087" cy="472087"/>
          </a:xfrm>
          <a:prstGeom prst="ellipse">
            <a:avLst/>
          </a:prstGeom>
        </p:spPr>
      </p:pic>
      <p:pic>
        <p:nvPicPr>
          <p:cNvPr id="61" name="Imagen 60">
            <a:extLst>
              <a:ext uri="{FF2B5EF4-FFF2-40B4-BE49-F238E27FC236}">
                <a16:creationId xmlns:a16="http://schemas.microsoft.com/office/drawing/2014/main" id="{43A96A09-8719-5375-A260-1DC4FFE4F88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596" t="18164" r="20782" b="6908"/>
          <a:stretch>
            <a:fillRect/>
          </a:stretch>
        </p:blipFill>
        <p:spPr>
          <a:xfrm>
            <a:off x="3228114" y="1882512"/>
            <a:ext cx="494582" cy="494582"/>
          </a:xfrm>
          <a:prstGeom prst="ellipse">
            <a:avLst/>
          </a:prstGeom>
        </p:spPr>
      </p:pic>
      <p:pic>
        <p:nvPicPr>
          <p:cNvPr id="62" name="Imagen 61">
            <a:extLst>
              <a:ext uri="{FF2B5EF4-FFF2-40B4-BE49-F238E27FC236}">
                <a16:creationId xmlns:a16="http://schemas.microsoft.com/office/drawing/2014/main" id="{72C223FF-C6A4-78E7-21CB-A32DF0A01B9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0266" r="18176" b="3284"/>
          <a:stretch>
            <a:fillRect/>
          </a:stretch>
        </p:blipFill>
        <p:spPr>
          <a:xfrm>
            <a:off x="5007041" y="3643642"/>
            <a:ext cx="467271" cy="467271"/>
          </a:xfrm>
          <a:prstGeom prst="ellipse">
            <a:avLst/>
          </a:prstGeom>
        </p:spPr>
      </p:pic>
      <p:pic>
        <p:nvPicPr>
          <p:cNvPr id="63" name="Imagen 62">
            <a:extLst>
              <a:ext uri="{FF2B5EF4-FFF2-40B4-BE49-F238E27FC236}">
                <a16:creationId xmlns:a16="http://schemas.microsoft.com/office/drawing/2014/main" id="{94AE1D51-F009-7A93-D1E9-64516A49F9E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0170" t="23215" r="18616" b="4231"/>
          <a:stretch>
            <a:fillRect/>
          </a:stretch>
        </p:blipFill>
        <p:spPr>
          <a:xfrm>
            <a:off x="1268525" y="5045860"/>
            <a:ext cx="432182" cy="432182"/>
          </a:xfrm>
          <a:prstGeom prst="ellipse">
            <a:avLst/>
          </a:prstGeom>
        </p:spPr>
      </p:pic>
      <p:graphicFrame>
        <p:nvGraphicFramePr>
          <p:cNvPr id="65" name="Tabla 64">
            <a:extLst>
              <a:ext uri="{FF2B5EF4-FFF2-40B4-BE49-F238E27FC236}">
                <a16:creationId xmlns:a16="http://schemas.microsoft.com/office/drawing/2014/main" id="{5C2509C8-2DFA-8EE2-071D-DBD32391050A}"/>
              </a:ext>
            </a:extLst>
          </p:cNvPr>
          <p:cNvGraphicFramePr>
            <a:graphicFrameLocks noGrp="1"/>
          </p:cNvGraphicFramePr>
          <p:nvPr/>
        </p:nvGraphicFramePr>
        <p:xfrm>
          <a:off x="5819294" y="1579070"/>
          <a:ext cx="1341015" cy="2559978"/>
        </p:xfrm>
        <a:graphic>
          <a:graphicData uri="http://schemas.openxmlformats.org/drawingml/2006/table">
            <a:tbl>
              <a:tblPr/>
              <a:tblGrid>
                <a:gridCol w="503567">
                  <a:extLst>
                    <a:ext uri="{9D8B030D-6E8A-4147-A177-3AD203B41FA5}">
                      <a16:colId xmlns:a16="http://schemas.microsoft.com/office/drawing/2014/main" val="3714911147"/>
                    </a:ext>
                  </a:extLst>
                </a:gridCol>
                <a:gridCol w="621520">
                  <a:extLst>
                    <a:ext uri="{9D8B030D-6E8A-4147-A177-3AD203B41FA5}">
                      <a16:colId xmlns:a16="http://schemas.microsoft.com/office/drawing/2014/main" val="3809084547"/>
                    </a:ext>
                  </a:extLst>
                </a:gridCol>
                <a:gridCol w="215928">
                  <a:extLst>
                    <a:ext uri="{9D8B030D-6E8A-4147-A177-3AD203B41FA5}">
                      <a16:colId xmlns:a16="http://schemas.microsoft.com/office/drawing/2014/main" val="3766916663"/>
                    </a:ext>
                  </a:extLst>
                </a:gridCol>
              </a:tblGrid>
              <a:tr h="176530">
                <a:tc gridSpan="3">
                  <a:txBody>
                    <a:bodyPr/>
                    <a:lstStyle/>
                    <a:p>
                      <a:pPr algn="ctr" rtl="0" fontAlgn="b"/>
                      <a:r>
                        <a:rPr lang="es-CO" sz="700" b="1" i="0" u="none" strike="noStrike" dirty="0">
                          <a:solidFill>
                            <a:srgbClr val="FFFFFF"/>
                          </a:solidFill>
                          <a:effectLst/>
                          <a:latin typeface="Century Gothic" panose="020B0502020202020204" pitchFamily="34" charset="0"/>
                        </a:rPr>
                        <a:t>Suplementos nutricionales con ingredientes naturales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150854">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CO" sz="800" b="1" i="0" u="none" strike="noStrike" dirty="0">
                          <a:solidFill>
                            <a:srgbClr val="E95E09"/>
                          </a:solidFill>
                          <a:effectLst/>
                          <a:latin typeface="Century Gothic" panose="020B0502020202020204" pitchFamily="34" charset="0"/>
                        </a:rPr>
                        <a:t>43%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Medellín 57%</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150854">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Polvos</a:t>
                      </a:r>
                    </a:p>
                    <a:p>
                      <a:pPr algn="ctr" rtl="0" fontAlgn="b"/>
                      <a:r>
                        <a:rPr lang="es-CO" sz="800" b="1" i="0" u="none" strike="noStrike" dirty="0">
                          <a:solidFill>
                            <a:srgbClr val="E95E09"/>
                          </a:solidFill>
                          <a:effectLst/>
                          <a:latin typeface="Century Gothic" panose="020B0502020202020204" pitchFamily="34" charset="0"/>
                        </a:rPr>
                        <a:t>39%</a:t>
                      </a:r>
                      <a:endParaRPr lang="es-CO" sz="800" b="1" i="0" u="none" strike="noStrike" dirty="0">
                        <a:solidFill>
                          <a:schemeClr val="tx1">
                            <a:lumMod val="95000"/>
                            <a:lumOff val="5000"/>
                          </a:schemeClr>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B/quilla 53%</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194678">
                <a:tc>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Líquidos</a:t>
                      </a:r>
                    </a:p>
                    <a:p>
                      <a:pPr algn="ctr" fontAlgn="b">
                        <a:buNone/>
                      </a:pPr>
                      <a:r>
                        <a:rPr lang="es-MX" sz="800" b="1" i="0" u="none" strike="noStrike" dirty="0">
                          <a:solidFill>
                            <a:srgbClr val="E95E09"/>
                          </a:solidFill>
                          <a:effectLst/>
                          <a:latin typeface="Century Gothic" panose="020B0502020202020204" pitchFamily="34" charset="0"/>
                        </a:rPr>
                        <a:t>36%</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B/quilla 25%</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9993150"/>
                  </a:ext>
                </a:extLst>
              </a:tr>
              <a:tr h="194678">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Jarabes</a:t>
                      </a:r>
                    </a:p>
                    <a:p>
                      <a:pPr algn="ctr" fontAlgn="b">
                        <a:buNone/>
                      </a:pPr>
                      <a:r>
                        <a:rPr lang="es-CO" sz="800" b="1" i="0" u="none" strike="noStrike" dirty="0">
                          <a:solidFill>
                            <a:srgbClr val="E95E09"/>
                          </a:solidFill>
                          <a:effectLst/>
                          <a:latin typeface="Century Gothic" panose="020B0502020202020204" pitchFamily="34" charset="0"/>
                        </a:rPr>
                        <a:t>34%</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NSE 4 – 24%</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r h="267269">
                <a:tc>
                  <a:txBody>
                    <a:bodyPr/>
                    <a:lstStyle/>
                    <a:p>
                      <a:pPr algn="ctr" rtl="0" fontAlgn="b"/>
                      <a:r>
                        <a:rPr lang="es-MX" sz="800" b="1" i="0" u="none" strike="noStrike" dirty="0">
                          <a:solidFill>
                            <a:schemeClr val="tx1"/>
                          </a:solidFill>
                          <a:effectLst/>
                          <a:latin typeface="Century Gothic" panose="020B0502020202020204" pitchFamily="34" charset="0"/>
                        </a:rPr>
                        <a:t>Capsulas blandas</a:t>
                      </a:r>
                      <a:r>
                        <a:rPr lang="es-MX" sz="800" b="1" i="0" u="none" strike="noStrike" dirty="0">
                          <a:solidFill>
                            <a:srgbClr val="E95E09"/>
                          </a:solidFill>
                          <a:effectLst/>
                          <a:latin typeface="Century Gothic" panose="020B0502020202020204" pitchFamily="34" charset="0"/>
                        </a:rPr>
                        <a:t> 33%</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4 – 47%</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422970"/>
                  </a:ext>
                </a:extLst>
              </a:tr>
              <a:tr h="194678">
                <a:tc>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Efervec</a:t>
                      </a:r>
                    </a:p>
                    <a:p>
                      <a:pPr algn="ctr" rtl="0" fontAlgn="b"/>
                      <a:r>
                        <a:rPr lang="es-MX" sz="800" b="1" i="0" u="none" strike="noStrike" dirty="0">
                          <a:solidFill>
                            <a:srgbClr val="E95E09"/>
                          </a:solidFill>
                          <a:effectLst/>
                          <a:latin typeface="Century Gothic" panose="020B0502020202020204" pitchFamily="34" charset="0"/>
                        </a:rPr>
                        <a:t>22%</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NSE 4 – 34%</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29889456"/>
                  </a:ext>
                </a:extLst>
              </a:tr>
              <a:tr h="194678">
                <a:tc>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Sachet</a:t>
                      </a:r>
                    </a:p>
                    <a:p>
                      <a:pPr algn="ctr" rtl="0" fontAlgn="b"/>
                      <a:r>
                        <a:rPr lang="es-MX" sz="800" b="1" i="0" u="none" strike="noStrike" dirty="0">
                          <a:solidFill>
                            <a:srgbClr val="E95E09"/>
                          </a:solidFill>
                          <a:effectLst/>
                          <a:latin typeface="Century Gothic" panose="020B0502020202020204" pitchFamily="34" charset="0"/>
                        </a:rPr>
                        <a:t>19%</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B/quilla 28%</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75308794"/>
                  </a:ext>
                </a:extLst>
              </a:tr>
            </a:tbl>
          </a:graphicData>
        </a:graphic>
      </p:graphicFrame>
      <p:graphicFrame>
        <p:nvGraphicFramePr>
          <p:cNvPr id="82" name="Tabla 81">
            <a:extLst>
              <a:ext uri="{FF2B5EF4-FFF2-40B4-BE49-F238E27FC236}">
                <a16:creationId xmlns:a16="http://schemas.microsoft.com/office/drawing/2014/main" id="{4EB061F3-38A9-4522-8F7B-DB36C2218D47}"/>
              </a:ext>
            </a:extLst>
          </p:cNvPr>
          <p:cNvGraphicFramePr>
            <a:graphicFrameLocks noGrp="1"/>
          </p:cNvGraphicFramePr>
          <p:nvPr/>
        </p:nvGraphicFramePr>
        <p:xfrm>
          <a:off x="8859261" y="1573746"/>
          <a:ext cx="2836196" cy="1818933"/>
        </p:xfrm>
        <a:graphic>
          <a:graphicData uri="http://schemas.openxmlformats.org/drawingml/2006/table">
            <a:tbl>
              <a:tblPr/>
              <a:tblGrid>
                <a:gridCol w="544514">
                  <a:extLst>
                    <a:ext uri="{9D8B030D-6E8A-4147-A177-3AD203B41FA5}">
                      <a16:colId xmlns:a16="http://schemas.microsoft.com/office/drawing/2014/main" val="3714911147"/>
                    </a:ext>
                  </a:extLst>
                </a:gridCol>
                <a:gridCol w="641671">
                  <a:extLst>
                    <a:ext uri="{9D8B030D-6E8A-4147-A177-3AD203B41FA5}">
                      <a16:colId xmlns:a16="http://schemas.microsoft.com/office/drawing/2014/main" val="3809084547"/>
                    </a:ext>
                  </a:extLst>
                </a:gridCol>
                <a:gridCol w="259724">
                  <a:extLst>
                    <a:ext uri="{9D8B030D-6E8A-4147-A177-3AD203B41FA5}">
                      <a16:colId xmlns:a16="http://schemas.microsoft.com/office/drawing/2014/main" val="3766916663"/>
                    </a:ext>
                  </a:extLst>
                </a:gridCol>
                <a:gridCol w="503857">
                  <a:extLst>
                    <a:ext uri="{9D8B030D-6E8A-4147-A177-3AD203B41FA5}">
                      <a16:colId xmlns:a16="http://schemas.microsoft.com/office/drawing/2014/main" val="3606372784"/>
                    </a:ext>
                  </a:extLst>
                </a:gridCol>
                <a:gridCol w="672541">
                  <a:extLst>
                    <a:ext uri="{9D8B030D-6E8A-4147-A177-3AD203B41FA5}">
                      <a16:colId xmlns:a16="http://schemas.microsoft.com/office/drawing/2014/main" val="3757626897"/>
                    </a:ext>
                  </a:extLst>
                </a:gridCol>
                <a:gridCol w="213889">
                  <a:extLst>
                    <a:ext uri="{9D8B030D-6E8A-4147-A177-3AD203B41FA5}">
                      <a16:colId xmlns:a16="http://schemas.microsoft.com/office/drawing/2014/main" val="3613302619"/>
                    </a:ext>
                  </a:extLst>
                </a:gridCol>
              </a:tblGrid>
              <a:tr h="186815">
                <a:tc gridSpan="6">
                  <a:txBody>
                    <a:bodyPr/>
                    <a:lstStyle/>
                    <a:p>
                      <a:pPr algn="ctr" rtl="0" fontAlgn="b"/>
                      <a:r>
                        <a:rPr lang="es-CO" sz="800" b="1" i="0" u="none" strike="noStrike" dirty="0">
                          <a:solidFill>
                            <a:srgbClr val="FFFFFF"/>
                          </a:solidFill>
                          <a:effectLst/>
                          <a:latin typeface="Century Gothic" panose="020B0502020202020204" pitchFamily="34" charset="0"/>
                        </a:rPr>
                        <a:t>Medicamentos dermatológicos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endParaRPr lang="es-CO"/>
                    </a:p>
                  </a:txBody>
                  <a:tcPr/>
                </a:tc>
                <a:tc hMerge="1">
                  <a:txBody>
                    <a:bodyPr/>
                    <a:lstStyle/>
                    <a:p>
                      <a:endParaRPr lang="es-CO"/>
                    </a:p>
                  </a:txBody>
                  <a:tcPr/>
                </a:tc>
                <a:tc hMerge="1">
                  <a:txBody>
                    <a:bodyPr/>
                    <a:lstStyle/>
                    <a:p>
                      <a:pPr algn="ctr" rtl="0" fontAlgn="b"/>
                      <a:endParaRPr lang="es-CO" sz="8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pPr algn="ctr" rtl="0" fontAlgn="b"/>
                      <a:endParaRPr lang="es-CO" sz="8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pPr algn="ctr" rtl="0" fontAlgn="b"/>
                      <a:endParaRPr lang="es-CO" sz="8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2718624318"/>
                  </a:ext>
                </a:extLst>
              </a:tr>
              <a:tr h="232984">
                <a:tc>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Líquidos</a:t>
                      </a:r>
                    </a:p>
                    <a:p>
                      <a:pPr algn="ctr" fontAlgn="b">
                        <a:buNone/>
                      </a:pPr>
                      <a:r>
                        <a:rPr lang="es-MX" sz="800" b="1" i="0" u="none" strike="noStrike" dirty="0">
                          <a:solidFill>
                            <a:srgbClr val="E95E09"/>
                          </a:solidFill>
                          <a:effectLst/>
                          <a:latin typeface="Century Gothic" panose="020B0502020202020204" pitchFamily="34" charset="0"/>
                        </a:rPr>
                        <a:t>43%</a:t>
                      </a:r>
                      <a:endParaRPr lang="es-CO" sz="800" b="1" i="0" u="none" strike="noStrike" dirty="0">
                        <a:solidFill>
                          <a:schemeClr val="tx1">
                            <a:lumMod val="95000"/>
                            <a:lumOff val="5000"/>
                          </a:schemeClr>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u="none" strike="noStrike" dirty="0">
                          <a:solidFill>
                            <a:schemeClr val="tx1">
                              <a:lumMod val="95000"/>
                              <a:lumOff val="5000"/>
                            </a:schemeClr>
                          </a:solidFill>
                          <a:effectLst/>
                          <a:latin typeface="Century Gothic" panose="020B0502020202020204" pitchFamily="34" charset="0"/>
                        </a:rPr>
                        <a:t>NSE 2- 53%</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3">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Tabletas</a:t>
                      </a:r>
                    </a:p>
                    <a:p>
                      <a:pPr algn="ctr" rtl="0" fontAlgn="b"/>
                      <a:r>
                        <a:rPr lang="es-CO" sz="800" b="1" i="0" u="none" strike="noStrike" dirty="0">
                          <a:solidFill>
                            <a:srgbClr val="E95E09"/>
                          </a:solidFill>
                          <a:effectLst/>
                          <a:latin typeface="Century Gothic" panose="020B0502020202020204" pitchFamily="34" charset="0"/>
                        </a:rPr>
                        <a:t>24%</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3">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B/quilla 36%</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2 - 12%</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3 – 33%</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174540">
                <a:tc row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800" b="1" i="0" u="none" strike="noStrike" dirty="0">
                          <a:solidFill>
                            <a:schemeClr val="tx1"/>
                          </a:solidFill>
                          <a:effectLst/>
                          <a:latin typeface="Century Gothic" panose="020B0502020202020204" pitchFamily="34" charset="0"/>
                        </a:rPr>
                        <a:t>Capsulas blandas</a:t>
                      </a:r>
                      <a:r>
                        <a:rPr lang="es-MX" sz="800" b="1" i="0" u="none" strike="noStrike" dirty="0">
                          <a:solidFill>
                            <a:srgbClr val="E95E09"/>
                          </a:solidFill>
                          <a:effectLst/>
                          <a:latin typeface="Century Gothic" panose="020B0502020202020204" pitchFamily="34" charset="0"/>
                        </a:rPr>
                        <a:t> 41%</a:t>
                      </a:r>
                      <a:endParaRPr lang="es-CO" sz="800" b="1" i="0" u="none" strike="noStrike" dirty="0">
                        <a:solidFill>
                          <a:schemeClr val="tx1">
                            <a:lumMod val="95000"/>
                            <a:lumOff val="5000"/>
                          </a:schemeClr>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3">
                  <a:txBody>
                    <a:bodyPr/>
                    <a:lstStyle/>
                    <a:p>
                      <a:pPr algn="ctr" rtl="0" fontAlgn="b">
                        <a:lnSpc>
                          <a:spcPct val="200000"/>
                        </a:lnSpc>
                      </a:pPr>
                      <a:r>
                        <a:rPr lang="es-CO" sz="700" b="0" i="0" u="none" strike="noStrike" dirty="0">
                          <a:solidFill>
                            <a:schemeClr val="tx1">
                              <a:lumMod val="95000"/>
                              <a:lumOff val="5000"/>
                            </a:schemeClr>
                          </a:solidFill>
                          <a:effectLst/>
                          <a:latin typeface="Century Gothic" panose="020B0502020202020204" pitchFamily="34" charset="0"/>
                        </a:rPr>
                        <a:t>B/quilla 58%</a:t>
                      </a:r>
                    </a:p>
                    <a:p>
                      <a:pPr algn="ctr" rtl="0" fontAlgn="b">
                        <a:lnSpc>
                          <a:spcPct val="200000"/>
                        </a:lnSpc>
                      </a:pPr>
                      <a:r>
                        <a:rPr lang="es-CO" sz="700" b="0" i="0" u="none" strike="noStrike" dirty="0">
                          <a:solidFill>
                            <a:schemeClr val="tx1">
                              <a:lumMod val="95000"/>
                              <a:lumOff val="5000"/>
                            </a:schemeClr>
                          </a:solidFill>
                          <a:effectLst/>
                          <a:latin typeface="Century Gothic" panose="020B0502020202020204" pitchFamily="34" charset="0"/>
                        </a:rPr>
                        <a:t>NSE 2 – 32%</a:t>
                      </a:r>
                    </a:p>
                    <a:p>
                      <a:pPr algn="ctr" rtl="0" fontAlgn="b">
                        <a:lnSpc>
                          <a:spcPct val="200000"/>
                        </a:lnSpc>
                      </a:pPr>
                      <a:r>
                        <a:rPr lang="es-CO" sz="700" b="0" i="0" u="none" strike="noStrike" dirty="0">
                          <a:solidFill>
                            <a:schemeClr val="tx1">
                              <a:lumMod val="95000"/>
                              <a:lumOff val="5000"/>
                            </a:schemeClr>
                          </a:solidFill>
                          <a:effectLst/>
                          <a:latin typeface="Century Gothic" panose="020B0502020202020204" pitchFamily="34" charset="0"/>
                        </a:rPr>
                        <a:t>NSE 4- 55%</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vMerge="1">
                  <a:txBody>
                    <a:bodyPr/>
                    <a:lstStyle/>
                    <a:p>
                      <a:endParaRPr lang="es-CO"/>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vMerge="1">
                  <a:txBody>
                    <a:bodyPr/>
                    <a:lstStyle/>
                    <a:p>
                      <a:endParaRPr lang="es-CO"/>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174540">
                <a:tc vMerge="1">
                  <a:txBody>
                    <a:bodyPr/>
                    <a:lstStyle/>
                    <a:p>
                      <a:endParaRPr lang="es-CO"/>
                    </a:p>
                  </a:txBody>
                  <a:tcPr/>
                </a:tc>
                <a:tc vMerge="1">
                  <a:txBody>
                    <a:bodyPr/>
                    <a:lstStyle/>
                    <a:p>
                      <a:endParaRPr lang="es-CO"/>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vMerge="1">
                  <a:txBody>
                    <a:bodyPr/>
                    <a:lstStyle/>
                    <a:p>
                      <a:endParaRPr lang="es-CO"/>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vMerge="1">
                  <a:txBody>
                    <a:bodyPr/>
                    <a:lstStyle/>
                    <a:p>
                      <a:endParaRPr lang="es-CO"/>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0038042"/>
                  </a:ext>
                </a:extLst>
              </a:tr>
              <a:tr h="174540">
                <a:tc vMerge="1">
                  <a:txBody>
                    <a:bodyPr/>
                    <a:lstStyle/>
                    <a:p>
                      <a:endParaRPr lang="es-CO"/>
                    </a:p>
                  </a:txBody>
                  <a:tcPr/>
                </a:tc>
                <a:tc vMerge="1">
                  <a:txBody>
                    <a:bodyPr/>
                    <a:lstStyle/>
                    <a:p>
                      <a:endParaRPr lang="es-CO"/>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CO" sz="800" b="1" i="0" u="none" strike="noStrike" dirty="0">
                          <a:solidFill>
                            <a:srgbClr val="E95E09"/>
                          </a:solidFill>
                          <a:effectLst/>
                          <a:latin typeface="Century Gothic" panose="020B0502020202020204" pitchFamily="34" charset="0"/>
                        </a:rPr>
                        <a:t>24%</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NSE 4 – 10%</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39790530"/>
                  </a:ext>
                </a:extLst>
              </a:tr>
              <a:tr h="300667">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Sachet</a:t>
                      </a:r>
                    </a:p>
                    <a:p>
                      <a:pPr algn="ctr" rtl="0" fontAlgn="b"/>
                      <a:r>
                        <a:rPr lang="es-CO" sz="800" b="1" i="0" u="none" strike="noStrike" dirty="0">
                          <a:solidFill>
                            <a:srgbClr val="E95E09"/>
                          </a:solidFill>
                          <a:effectLst/>
                          <a:latin typeface="Century Gothic" panose="020B0502020202020204" pitchFamily="34" charset="0"/>
                        </a:rPr>
                        <a:t>33%</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u="none" strike="noStrike" dirty="0">
                          <a:solidFill>
                            <a:schemeClr val="tx1">
                              <a:lumMod val="95000"/>
                              <a:lumOff val="5000"/>
                            </a:schemeClr>
                          </a:solidFill>
                          <a:effectLst/>
                          <a:latin typeface="Century Gothic" panose="020B0502020202020204" pitchFamily="34" charset="0"/>
                        </a:rPr>
                        <a:t>B/</a:t>
                      </a:r>
                      <a:r>
                        <a:rPr lang="es-CO" sz="700" b="0" i="0" u="none" strike="noStrike" dirty="0" err="1">
                          <a:solidFill>
                            <a:schemeClr val="tx1">
                              <a:lumMod val="95000"/>
                              <a:lumOff val="5000"/>
                            </a:schemeClr>
                          </a:solidFill>
                          <a:effectLst/>
                          <a:latin typeface="Century Gothic" panose="020B0502020202020204" pitchFamily="34" charset="0"/>
                        </a:rPr>
                        <a:t>quillla</a:t>
                      </a:r>
                      <a:r>
                        <a:rPr lang="es-CO" sz="700" b="0" i="0" u="none" strike="noStrike" dirty="0">
                          <a:solidFill>
                            <a:schemeClr val="tx1">
                              <a:lumMod val="95000"/>
                              <a:lumOff val="5000"/>
                            </a:schemeClr>
                          </a:solidFill>
                          <a:effectLst/>
                          <a:latin typeface="Century Gothic" panose="020B0502020202020204" pitchFamily="34" charset="0"/>
                        </a:rPr>
                        <a:t> 23%</a:t>
                      </a:r>
                    </a:p>
                    <a:p>
                      <a:pPr algn="ctr" rtl="0" fontAlgn="b"/>
                      <a:r>
                        <a:rPr lang="es-CO" sz="700" b="0" i="0" u="none" strike="noStrike" dirty="0">
                          <a:solidFill>
                            <a:schemeClr val="tx1">
                              <a:lumMod val="95000"/>
                              <a:lumOff val="5000"/>
                            </a:schemeClr>
                          </a:solidFill>
                          <a:effectLst/>
                          <a:latin typeface="Century Gothic" panose="020B0502020202020204" pitchFamily="34" charset="0"/>
                        </a:rPr>
                        <a:t>NSE 3 – 24%</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Efervec</a:t>
                      </a:r>
                    </a:p>
                    <a:p>
                      <a:pPr algn="ctr" rtl="0" fontAlgn="b"/>
                      <a:r>
                        <a:rPr lang="es-MX" sz="800" b="1" i="0" u="none" strike="noStrike" dirty="0">
                          <a:solidFill>
                            <a:srgbClr val="E95E09"/>
                          </a:solidFill>
                          <a:effectLst/>
                          <a:latin typeface="Century Gothic" panose="020B0502020202020204" pitchFamily="34" charset="0"/>
                        </a:rPr>
                        <a:t>11%</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NSE 4 – 23%</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9993150"/>
                  </a:ext>
                </a:extLst>
              </a:tr>
              <a:tr h="300667">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Polvos</a:t>
                      </a:r>
                    </a:p>
                    <a:p>
                      <a:pPr algn="ctr" rtl="0" fontAlgn="b"/>
                      <a:r>
                        <a:rPr lang="es-CO" sz="800" b="1" i="0" u="none" strike="noStrike" dirty="0">
                          <a:solidFill>
                            <a:srgbClr val="E95E09"/>
                          </a:solidFill>
                          <a:effectLst/>
                          <a:latin typeface="Century Gothic" panose="020B0502020202020204" pitchFamily="34" charset="0"/>
                        </a:rPr>
                        <a:t>30%</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u="none" strike="noStrike" dirty="0">
                          <a:solidFill>
                            <a:schemeClr val="tx1">
                              <a:lumMod val="95000"/>
                              <a:lumOff val="5000"/>
                            </a:schemeClr>
                          </a:solidFill>
                          <a:effectLst/>
                          <a:latin typeface="Century Gothic" panose="020B0502020202020204" pitchFamily="34" charset="0"/>
                        </a:rPr>
                        <a:t>Medellín 17%</a:t>
                      </a:r>
                    </a:p>
                    <a:p>
                      <a:pPr algn="ctr" rtl="0" fontAlgn="b"/>
                      <a:r>
                        <a:rPr lang="es-CO" sz="700" b="0" i="0" u="none" strike="noStrike" dirty="0">
                          <a:solidFill>
                            <a:schemeClr val="tx1">
                              <a:lumMod val="95000"/>
                              <a:lumOff val="5000"/>
                            </a:schemeClr>
                          </a:solidFill>
                          <a:effectLst/>
                          <a:latin typeface="Century Gothic" panose="020B0502020202020204" pitchFamily="34" charset="0"/>
                        </a:rPr>
                        <a:t>NSE 4 – 21%</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kern="1200" dirty="0">
                        <a:solidFill>
                          <a:srgbClr val="89BE48"/>
                        </a:solidFill>
                        <a:effectLst/>
                        <a:latin typeface="+mn-lt"/>
                        <a:ea typeface="+mn-ea"/>
                        <a:cs typeface="+mn-cs"/>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rtl="0" fontAlgn="b"/>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rtl="0" fontAlgn="b"/>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bl>
          </a:graphicData>
        </a:graphic>
      </p:graphicFrame>
      <p:graphicFrame>
        <p:nvGraphicFramePr>
          <p:cNvPr id="83" name="Tabla 82">
            <a:extLst>
              <a:ext uri="{FF2B5EF4-FFF2-40B4-BE49-F238E27FC236}">
                <a16:creationId xmlns:a16="http://schemas.microsoft.com/office/drawing/2014/main" id="{1E75AA35-82C4-924E-7243-7E2E3B866105}"/>
              </a:ext>
            </a:extLst>
          </p:cNvPr>
          <p:cNvGraphicFramePr>
            <a:graphicFrameLocks noGrp="1"/>
          </p:cNvGraphicFramePr>
          <p:nvPr/>
        </p:nvGraphicFramePr>
        <p:xfrm>
          <a:off x="10224153" y="3539541"/>
          <a:ext cx="1471304" cy="1799540"/>
        </p:xfrm>
        <a:graphic>
          <a:graphicData uri="http://schemas.openxmlformats.org/drawingml/2006/table">
            <a:tbl>
              <a:tblPr/>
              <a:tblGrid>
                <a:gridCol w="552492">
                  <a:extLst>
                    <a:ext uri="{9D8B030D-6E8A-4147-A177-3AD203B41FA5}">
                      <a16:colId xmlns:a16="http://schemas.microsoft.com/office/drawing/2014/main" val="3714911147"/>
                    </a:ext>
                  </a:extLst>
                </a:gridCol>
                <a:gridCol w="681905">
                  <a:extLst>
                    <a:ext uri="{9D8B030D-6E8A-4147-A177-3AD203B41FA5}">
                      <a16:colId xmlns:a16="http://schemas.microsoft.com/office/drawing/2014/main" val="3809084547"/>
                    </a:ext>
                  </a:extLst>
                </a:gridCol>
                <a:gridCol w="236907">
                  <a:extLst>
                    <a:ext uri="{9D8B030D-6E8A-4147-A177-3AD203B41FA5}">
                      <a16:colId xmlns:a16="http://schemas.microsoft.com/office/drawing/2014/main" val="3766916663"/>
                    </a:ext>
                  </a:extLst>
                </a:gridCol>
              </a:tblGrid>
              <a:tr h="167524">
                <a:tc gridSpan="3">
                  <a:txBody>
                    <a:bodyPr/>
                    <a:lstStyle/>
                    <a:p>
                      <a:pPr algn="ctr" rtl="0" fontAlgn="b"/>
                      <a:r>
                        <a:rPr lang="es-CO" sz="800" b="1" i="0" u="none" strike="noStrike" dirty="0">
                          <a:solidFill>
                            <a:srgbClr val="FFFFFF"/>
                          </a:solidFill>
                          <a:effectLst/>
                          <a:latin typeface="Century Gothic" panose="020B0502020202020204" pitchFamily="34" charset="0"/>
                        </a:rPr>
                        <a:t>Productos pediátricos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314122">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CO" sz="800" b="1" i="0" u="none" strike="noStrike" dirty="0">
                          <a:solidFill>
                            <a:srgbClr val="E95E09"/>
                          </a:solidFill>
                          <a:effectLst/>
                          <a:latin typeface="Century Gothic" panose="020B0502020202020204" pitchFamily="34" charset="0"/>
                        </a:rPr>
                        <a:t>63%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B/quilla 52%</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0">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Jarabes</a:t>
                      </a:r>
                    </a:p>
                    <a:p>
                      <a:pPr algn="ctr" fontAlgn="b">
                        <a:buNone/>
                      </a:pPr>
                      <a:r>
                        <a:rPr lang="es-CO" sz="800" b="1" i="0" u="none" strike="noStrike" dirty="0">
                          <a:solidFill>
                            <a:srgbClr val="E95E09"/>
                          </a:solidFill>
                          <a:effectLst/>
                          <a:latin typeface="Century Gothic" panose="020B0502020202020204" pitchFamily="34" charset="0"/>
                        </a:rPr>
                        <a:t>42%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4 – 32%</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326968">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Polvos</a:t>
                      </a:r>
                    </a:p>
                    <a:p>
                      <a:pPr algn="ctr" rtl="0" fontAlgn="b"/>
                      <a:r>
                        <a:rPr lang="es-CO" sz="800" b="1" i="0" u="none" strike="noStrike" dirty="0">
                          <a:solidFill>
                            <a:srgbClr val="E95E09"/>
                          </a:solidFill>
                          <a:effectLst/>
                          <a:latin typeface="Century Gothic" panose="020B0502020202020204" pitchFamily="34" charset="0"/>
                        </a:rPr>
                        <a:t>27%</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B/quilla 13%</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r h="326968">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Sachet</a:t>
                      </a:r>
                    </a:p>
                    <a:p>
                      <a:pPr algn="ctr" rtl="0" fontAlgn="b"/>
                      <a:r>
                        <a:rPr lang="es-CO" sz="800" b="1" i="0" u="none" strike="noStrike" dirty="0">
                          <a:solidFill>
                            <a:srgbClr val="E95E09"/>
                          </a:solidFill>
                          <a:effectLst/>
                          <a:latin typeface="Century Gothic" panose="020B0502020202020204" pitchFamily="34" charset="0"/>
                        </a:rPr>
                        <a:t>18%</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Medellín 7%</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38647106"/>
                  </a:ext>
                </a:extLst>
              </a:tr>
              <a:tr h="326968">
                <a:tc>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Efervec</a:t>
                      </a:r>
                    </a:p>
                    <a:p>
                      <a:pPr algn="ctr" rtl="0" fontAlgn="b"/>
                      <a:r>
                        <a:rPr lang="es-MX" sz="800" b="1" i="0" u="none" strike="noStrike" dirty="0">
                          <a:solidFill>
                            <a:srgbClr val="E95E09"/>
                          </a:solidFill>
                          <a:effectLst/>
                          <a:latin typeface="Century Gothic" panose="020B0502020202020204" pitchFamily="34" charset="0"/>
                        </a:rPr>
                        <a:t>18%</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Medellín 7%</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B/quilla 28%</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4285606"/>
                  </a:ext>
                </a:extLst>
              </a:tr>
            </a:tbl>
          </a:graphicData>
        </a:graphic>
      </p:graphicFrame>
      <p:graphicFrame>
        <p:nvGraphicFramePr>
          <p:cNvPr id="6" name="Tabla 5">
            <a:extLst>
              <a:ext uri="{FF2B5EF4-FFF2-40B4-BE49-F238E27FC236}">
                <a16:creationId xmlns:a16="http://schemas.microsoft.com/office/drawing/2014/main" id="{C8252268-6D11-5D38-EB03-4375F21BEB51}"/>
              </a:ext>
            </a:extLst>
          </p:cNvPr>
          <p:cNvGraphicFramePr>
            <a:graphicFrameLocks noGrp="1"/>
          </p:cNvGraphicFramePr>
          <p:nvPr/>
        </p:nvGraphicFramePr>
        <p:xfrm>
          <a:off x="7339278" y="1575592"/>
          <a:ext cx="1341015" cy="2021384"/>
        </p:xfrm>
        <a:graphic>
          <a:graphicData uri="http://schemas.openxmlformats.org/drawingml/2006/table">
            <a:tbl>
              <a:tblPr/>
              <a:tblGrid>
                <a:gridCol w="503567">
                  <a:extLst>
                    <a:ext uri="{9D8B030D-6E8A-4147-A177-3AD203B41FA5}">
                      <a16:colId xmlns:a16="http://schemas.microsoft.com/office/drawing/2014/main" val="3714911147"/>
                    </a:ext>
                  </a:extLst>
                </a:gridCol>
                <a:gridCol w="621520">
                  <a:extLst>
                    <a:ext uri="{9D8B030D-6E8A-4147-A177-3AD203B41FA5}">
                      <a16:colId xmlns:a16="http://schemas.microsoft.com/office/drawing/2014/main" val="3809084547"/>
                    </a:ext>
                  </a:extLst>
                </a:gridCol>
                <a:gridCol w="215928">
                  <a:extLst>
                    <a:ext uri="{9D8B030D-6E8A-4147-A177-3AD203B41FA5}">
                      <a16:colId xmlns:a16="http://schemas.microsoft.com/office/drawing/2014/main" val="3766916663"/>
                    </a:ext>
                  </a:extLst>
                </a:gridCol>
              </a:tblGrid>
              <a:tr h="167524">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800" b="1" i="0" u="none" strike="noStrike" dirty="0">
                          <a:solidFill>
                            <a:srgbClr val="FFFFFF"/>
                          </a:solidFill>
                          <a:effectLst/>
                          <a:latin typeface="Century Gothic" panose="020B0502020202020204" pitchFamily="34" charset="0"/>
                        </a:rPr>
                        <a:t>Productos funcionales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403168">
                <a:tc>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Líquidos</a:t>
                      </a:r>
                    </a:p>
                    <a:p>
                      <a:pPr algn="ctr" fontAlgn="b">
                        <a:buNone/>
                      </a:pPr>
                      <a:r>
                        <a:rPr lang="es-MX" sz="800" b="1" i="0" u="none" strike="noStrike" dirty="0">
                          <a:solidFill>
                            <a:srgbClr val="E95E09"/>
                          </a:solidFill>
                          <a:effectLst/>
                          <a:latin typeface="Century Gothic" panose="020B0502020202020204" pitchFamily="34" charset="0"/>
                        </a:rPr>
                        <a:t>55%</a:t>
                      </a:r>
                      <a:endParaRPr lang="es-CO" sz="800" b="1" i="0" u="none" strike="noStrike" dirty="0">
                        <a:solidFill>
                          <a:schemeClr val="tx1">
                            <a:lumMod val="95000"/>
                            <a:lumOff val="5000"/>
                          </a:schemeClr>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B/quilla 64%</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186535">
                <a:tc rowSpan="2">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Jarabes</a:t>
                      </a:r>
                    </a:p>
                    <a:p>
                      <a:pPr algn="ctr" fontAlgn="b">
                        <a:buNone/>
                      </a:pPr>
                      <a:r>
                        <a:rPr lang="es-CO" sz="800" b="1" i="0" u="none" strike="noStrike" dirty="0">
                          <a:solidFill>
                            <a:srgbClr val="E95E09"/>
                          </a:solidFill>
                          <a:effectLst/>
                          <a:latin typeface="Century Gothic" panose="020B0502020202020204" pitchFamily="34" charset="0"/>
                        </a:rPr>
                        <a:t>32%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Medellín 44%</a:t>
                      </a:r>
                    </a:p>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B/quilla 15%</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186535">
                <a:tc vMerge="1">
                  <a:txBody>
                    <a:bodyPr/>
                    <a:lstStyle/>
                    <a:p>
                      <a:endParaRPr lang="es-CO"/>
                    </a:p>
                  </a:txBody>
                  <a:tcPr/>
                </a:tc>
                <a:tc vMerge="1">
                  <a:txBody>
                    <a:bodyPr/>
                    <a:lstStyle/>
                    <a:p>
                      <a:endParaRPr lang="es-CO"/>
                    </a:p>
                  </a:txBody>
                  <a:tcPr/>
                </a:tc>
                <a:tc>
                  <a:txBody>
                    <a:bodyPr/>
                    <a:lstStyle/>
                    <a:p>
                      <a:pPr algn="ctr" rtl="0" fontAlgn="b"/>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6237955"/>
                  </a:ext>
                </a:extLst>
              </a:tr>
              <a:tr h="115858">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Polvos</a:t>
                      </a:r>
                    </a:p>
                    <a:p>
                      <a:pPr algn="ctr" rtl="0" fontAlgn="b"/>
                      <a:r>
                        <a:rPr lang="es-CO" sz="800" b="1" i="0" u="none" strike="noStrike" dirty="0">
                          <a:solidFill>
                            <a:srgbClr val="E95E09"/>
                          </a:solidFill>
                          <a:effectLst/>
                          <a:latin typeface="Century Gothic" panose="020B0502020202020204" pitchFamily="34" charset="0"/>
                        </a:rPr>
                        <a:t>28%</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B/quilla 19%</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r h="115858">
                <a:tc>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Efervec</a:t>
                      </a:r>
                    </a:p>
                    <a:p>
                      <a:pPr algn="ctr" rtl="0" fontAlgn="b"/>
                      <a:r>
                        <a:rPr lang="es-MX" sz="800" b="1" i="0" u="none" strike="noStrike" dirty="0">
                          <a:solidFill>
                            <a:srgbClr val="E95E09"/>
                          </a:solidFill>
                          <a:effectLst/>
                          <a:latin typeface="Century Gothic" panose="020B0502020202020204" pitchFamily="34" charset="0"/>
                        </a:rPr>
                        <a:t>28%</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700" b="0" i="0" u="none" strike="noStrike" dirty="0">
                          <a:solidFill>
                            <a:schemeClr val="tx1">
                              <a:lumMod val="95000"/>
                              <a:lumOff val="5000"/>
                            </a:schemeClr>
                          </a:solidFill>
                          <a:effectLst/>
                          <a:latin typeface="Century Gothic" panose="020B0502020202020204" pitchFamily="34" charset="0"/>
                        </a:rPr>
                        <a:t>B/quilla 18%</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57956194"/>
                  </a:ext>
                </a:extLst>
              </a:tr>
              <a:tr h="186535">
                <a:tc rowSpan="2">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Sachet</a:t>
                      </a:r>
                    </a:p>
                    <a:p>
                      <a:pPr algn="ctr" rtl="0" fontAlgn="b"/>
                      <a:r>
                        <a:rPr lang="es-MX" sz="800" b="1" i="0" u="none" strike="noStrike" dirty="0">
                          <a:solidFill>
                            <a:srgbClr val="E95E09"/>
                          </a:solidFill>
                          <a:effectLst/>
                          <a:latin typeface="Century Gothic" panose="020B0502020202020204" pitchFamily="34" charset="0"/>
                        </a:rPr>
                        <a:t>21%</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Medellín 14%</a:t>
                      </a:r>
                    </a:p>
                    <a:p>
                      <a:pPr marL="0" marR="0" lvl="0" indent="0" algn="ctr" defTabSz="914400" rtl="0" eaLnBrk="1" fontAlgn="b" latinLnBrk="0" hangingPunct="1">
                        <a:lnSpc>
                          <a:spcPct val="15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B/quilla 33%</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34149989"/>
                  </a:ext>
                </a:extLst>
              </a:tr>
              <a:tr h="186535">
                <a:tc vMerge="1">
                  <a:txBody>
                    <a:bodyPr/>
                    <a:lstStyle/>
                    <a:p>
                      <a:endParaRPr lang="es-CO"/>
                    </a:p>
                  </a:txBody>
                  <a:tcPr/>
                </a:tc>
                <a:tc vMerge="1">
                  <a:txBody>
                    <a:bodyPr/>
                    <a:lstStyle/>
                    <a:p>
                      <a:endParaRPr lang="es-CO"/>
                    </a:p>
                  </a:txBody>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13456162"/>
                  </a:ext>
                </a:extLst>
              </a:tr>
            </a:tbl>
          </a:graphicData>
        </a:graphic>
      </p:graphicFrame>
      <p:graphicFrame>
        <p:nvGraphicFramePr>
          <p:cNvPr id="81" name="Tabla 80">
            <a:extLst>
              <a:ext uri="{FF2B5EF4-FFF2-40B4-BE49-F238E27FC236}">
                <a16:creationId xmlns:a16="http://schemas.microsoft.com/office/drawing/2014/main" id="{BCC695D4-559D-8C14-4B8D-F15203151A69}"/>
              </a:ext>
            </a:extLst>
          </p:cNvPr>
          <p:cNvGraphicFramePr>
            <a:graphicFrameLocks noGrp="1"/>
          </p:cNvGraphicFramePr>
          <p:nvPr/>
        </p:nvGraphicFramePr>
        <p:xfrm>
          <a:off x="8824325" y="3529928"/>
          <a:ext cx="1341015" cy="2065925"/>
        </p:xfrm>
        <a:graphic>
          <a:graphicData uri="http://schemas.openxmlformats.org/drawingml/2006/table">
            <a:tbl>
              <a:tblPr/>
              <a:tblGrid>
                <a:gridCol w="503567">
                  <a:extLst>
                    <a:ext uri="{9D8B030D-6E8A-4147-A177-3AD203B41FA5}">
                      <a16:colId xmlns:a16="http://schemas.microsoft.com/office/drawing/2014/main" val="3714911147"/>
                    </a:ext>
                  </a:extLst>
                </a:gridCol>
                <a:gridCol w="621520">
                  <a:extLst>
                    <a:ext uri="{9D8B030D-6E8A-4147-A177-3AD203B41FA5}">
                      <a16:colId xmlns:a16="http://schemas.microsoft.com/office/drawing/2014/main" val="3809084547"/>
                    </a:ext>
                  </a:extLst>
                </a:gridCol>
                <a:gridCol w="215928">
                  <a:extLst>
                    <a:ext uri="{9D8B030D-6E8A-4147-A177-3AD203B41FA5}">
                      <a16:colId xmlns:a16="http://schemas.microsoft.com/office/drawing/2014/main" val="3766916663"/>
                    </a:ext>
                  </a:extLst>
                </a:gridCol>
              </a:tblGrid>
              <a:tr h="167524">
                <a:tc gridSpan="3">
                  <a:txBody>
                    <a:bodyPr/>
                    <a:lstStyle/>
                    <a:p>
                      <a:pPr algn="ctr" rtl="0" fontAlgn="b"/>
                      <a:r>
                        <a:rPr lang="es-CO" sz="800" b="1" i="0" u="none" strike="noStrike" dirty="0">
                          <a:solidFill>
                            <a:srgbClr val="FFFFFF"/>
                          </a:solidFill>
                          <a:effectLst/>
                          <a:latin typeface="Century Gothic" panose="020B0502020202020204" pitchFamily="34" charset="0"/>
                        </a:rPr>
                        <a:t>Suplementos nutricionales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A100"/>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134389">
                <a:tc rowSpan="2">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Polvos</a:t>
                      </a:r>
                    </a:p>
                    <a:p>
                      <a:pPr algn="ctr" rtl="0" fontAlgn="b"/>
                      <a:r>
                        <a:rPr lang="es-CO" sz="800" b="1" i="0" u="none" strike="noStrike" dirty="0">
                          <a:solidFill>
                            <a:srgbClr val="E95E09"/>
                          </a:solidFill>
                          <a:effectLst/>
                          <a:latin typeface="Century Gothic" panose="020B0502020202020204" pitchFamily="34" charset="0"/>
                        </a:rPr>
                        <a:t>39%</a:t>
                      </a:r>
                      <a:endParaRPr lang="es-CO" sz="800" b="1" i="0" u="none" strike="noStrike" dirty="0">
                        <a:solidFill>
                          <a:schemeClr val="tx1">
                            <a:lumMod val="95000"/>
                            <a:lumOff val="5000"/>
                          </a:schemeClr>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Medellín 48%</a:t>
                      </a:r>
                    </a:p>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NSE 3 - 29%</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268779">
                <a:tc vMerge="1">
                  <a:txBody>
                    <a:bodyPr/>
                    <a:lstStyle/>
                    <a:p>
                      <a:endParaRPr lang="es-CO"/>
                    </a:p>
                  </a:txBody>
                  <a:tcPr/>
                </a:tc>
                <a:tc vMerge="1">
                  <a:txBody>
                    <a:bodyPr/>
                    <a:lstStyle/>
                    <a:p>
                      <a:endParaRPr lang="es-CO"/>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80297092"/>
                  </a:ext>
                </a:extLst>
              </a:tr>
              <a:tr h="0">
                <a:tc>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Líquidos</a:t>
                      </a:r>
                    </a:p>
                    <a:p>
                      <a:pPr algn="ctr" fontAlgn="b">
                        <a:buNone/>
                      </a:pPr>
                      <a:r>
                        <a:rPr lang="es-MX" sz="800" b="1" i="0" u="none" strike="noStrike" dirty="0">
                          <a:solidFill>
                            <a:srgbClr val="E95E09"/>
                          </a:solidFill>
                          <a:effectLst/>
                          <a:latin typeface="Century Gothic" panose="020B0502020202020204" pitchFamily="34" charset="0"/>
                        </a:rPr>
                        <a:t>36%</a:t>
                      </a:r>
                      <a:endParaRPr lang="es-CO" sz="800" b="1" i="0" u="none" strike="noStrike" dirty="0">
                        <a:solidFill>
                          <a:schemeClr val="tx1">
                            <a:lumMod val="95000"/>
                            <a:lumOff val="5000"/>
                          </a:schemeClr>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MX" sz="700" b="0" i="0" u="none" strike="noStrike" dirty="0">
                          <a:solidFill>
                            <a:schemeClr val="tx1">
                              <a:lumMod val="95000"/>
                              <a:lumOff val="5000"/>
                            </a:schemeClr>
                          </a:solidFill>
                          <a:effectLst/>
                          <a:latin typeface="Century Gothic" panose="020B0502020202020204" pitchFamily="34" charset="0"/>
                        </a:rPr>
                        <a:t>NSE 3 – 26%</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163484">
                <a:tc rowSpan="2">
                  <a:txBody>
                    <a:bodyPr/>
                    <a:lstStyle/>
                    <a:p>
                      <a:pPr algn="ctr" rtl="0" fontAlgn="b"/>
                      <a:r>
                        <a:rPr lang="es-MX" sz="800" b="1" i="0" u="none" strike="noStrike" dirty="0">
                          <a:solidFill>
                            <a:schemeClr val="tx1"/>
                          </a:solidFill>
                          <a:effectLst/>
                          <a:latin typeface="Century Gothic" panose="020B0502020202020204" pitchFamily="34" charset="0"/>
                        </a:rPr>
                        <a:t>Capsulas blandas</a:t>
                      </a:r>
                      <a:r>
                        <a:rPr lang="es-MX" sz="800" b="1" i="0" u="none" strike="noStrike" dirty="0">
                          <a:solidFill>
                            <a:srgbClr val="E95E09"/>
                          </a:solidFill>
                          <a:effectLst/>
                          <a:latin typeface="Century Gothic" panose="020B0502020202020204" pitchFamily="34" charset="0"/>
                        </a:rPr>
                        <a:t> 36%</a:t>
                      </a:r>
                      <a:endParaRPr lang="es-CO" sz="800" b="1" i="0" u="none" strike="noStrike" dirty="0">
                        <a:solidFill>
                          <a:srgbClr val="E95E09"/>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Medellín 26%</a:t>
                      </a:r>
                    </a:p>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NSE 4 – 51%</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r h="163484">
                <a:tc vMerge="1">
                  <a:txBody>
                    <a:bodyPr/>
                    <a:lstStyle/>
                    <a:p>
                      <a:endParaRPr lang="es-CO"/>
                    </a:p>
                  </a:txBody>
                  <a:tcPr/>
                </a:tc>
                <a:tc vMerge="1">
                  <a:txBody>
                    <a:bodyPr/>
                    <a:lstStyle/>
                    <a:p>
                      <a:endParaRPr lang="es-CO"/>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44640048"/>
                  </a:ext>
                </a:extLst>
              </a:tr>
              <a:tr h="163484">
                <a:tc>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Efervec</a:t>
                      </a:r>
                    </a:p>
                    <a:p>
                      <a:pPr algn="ctr" rtl="0" fontAlgn="b"/>
                      <a:r>
                        <a:rPr lang="es-MX" sz="800" b="1" i="0" u="none" strike="noStrike" dirty="0">
                          <a:solidFill>
                            <a:srgbClr val="E95E09"/>
                          </a:solidFill>
                          <a:effectLst/>
                          <a:latin typeface="Century Gothic" panose="020B0502020202020204" pitchFamily="34" charset="0"/>
                        </a:rPr>
                        <a:t>26%</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B/quilla 11%</a:t>
                      </a:r>
                    </a:p>
                    <a:p>
                      <a:pPr marL="0" marR="0" lvl="0" indent="0" algn="ctr" defTabSz="914400" rtl="0" eaLnBrk="1" fontAlgn="b" latinLnBrk="0" hangingPunct="1">
                        <a:lnSpc>
                          <a:spcPct val="15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NSE 3 – 12%</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13343178"/>
                  </a:ext>
                </a:extLst>
              </a:tr>
              <a:tr h="163484">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Jarabes</a:t>
                      </a:r>
                    </a:p>
                    <a:p>
                      <a:pPr algn="ctr" fontAlgn="b">
                        <a:buNone/>
                      </a:pPr>
                      <a:r>
                        <a:rPr lang="es-CO" sz="800" b="1" i="0" u="none" strike="noStrike" dirty="0">
                          <a:solidFill>
                            <a:srgbClr val="E95E09"/>
                          </a:solidFill>
                          <a:effectLst/>
                          <a:latin typeface="Century Gothic" panose="020B0502020202020204" pitchFamily="34" charset="0"/>
                        </a:rPr>
                        <a:t>22%</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s-CO" sz="700" b="0" i="0" u="none" strike="noStrike" dirty="0">
                          <a:solidFill>
                            <a:schemeClr val="tx1">
                              <a:lumMod val="95000"/>
                              <a:lumOff val="5000"/>
                            </a:schemeClr>
                          </a:solidFill>
                          <a:effectLst/>
                          <a:latin typeface="Century Gothic" panose="020B0502020202020204" pitchFamily="34" charset="0"/>
                        </a:rPr>
                        <a:t>Medellín 33%</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93627255"/>
                  </a:ext>
                </a:extLst>
              </a:tr>
            </a:tbl>
          </a:graphicData>
        </a:graphic>
      </p:graphicFrame>
      <p:sp>
        <p:nvSpPr>
          <p:cNvPr id="13" name="CuadroTexto 12">
            <a:extLst>
              <a:ext uri="{FF2B5EF4-FFF2-40B4-BE49-F238E27FC236}">
                <a16:creationId xmlns:a16="http://schemas.microsoft.com/office/drawing/2014/main" id="{43724CAE-2E90-5181-FA51-D9D7F09A4D7A}"/>
              </a:ext>
            </a:extLst>
          </p:cNvPr>
          <p:cNvSpPr txBox="1"/>
          <p:nvPr/>
        </p:nvSpPr>
        <p:spPr>
          <a:xfrm>
            <a:off x="7494394" y="6161218"/>
            <a:ext cx="420106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Aperturas con aumentos o disminución significativa (8 pts.)</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28" name="Imagen 27">
            <a:extLst>
              <a:ext uri="{FF2B5EF4-FFF2-40B4-BE49-F238E27FC236}">
                <a16:creationId xmlns:a16="http://schemas.microsoft.com/office/drawing/2014/main" id="{DDB55850-80F5-0700-35A3-C1CA88F7EA4E}"/>
              </a:ext>
            </a:extLst>
          </p:cNvPr>
          <p:cNvPicPr>
            <a:picLocks noChangeAspect="1"/>
          </p:cNvPicPr>
          <p:nvPr/>
        </p:nvPicPr>
        <p:blipFill>
          <a:blip r:embed="rId11">
            <a:duotone>
              <a:srgbClr val="FFC000">
                <a:shade val="45000"/>
                <a:satMod val="135000"/>
              </a:srgbClr>
              <a:prstClr val="white"/>
            </a:duotone>
          </a:blip>
          <a:stretch>
            <a:fillRect/>
          </a:stretch>
        </p:blipFill>
        <p:spPr>
          <a:xfrm>
            <a:off x="9704222" y="58930"/>
            <a:ext cx="422648" cy="422648"/>
          </a:xfrm>
          <a:prstGeom prst="rect">
            <a:avLst/>
          </a:prstGeom>
        </p:spPr>
      </p:pic>
      <p:sp>
        <p:nvSpPr>
          <p:cNvPr id="29" name="Text Box 5">
            <a:extLst>
              <a:ext uri="{FF2B5EF4-FFF2-40B4-BE49-F238E27FC236}">
                <a16:creationId xmlns:a16="http://schemas.microsoft.com/office/drawing/2014/main" id="{B5666193-01F4-D0B5-B2B1-038BDA8813A7}"/>
              </a:ext>
            </a:extLst>
          </p:cNvPr>
          <p:cNvSpPr txBox="1">
            <a:spLocks noChangeArrowheads="1"/>
          </p:cNvSpPr>
          <p:nvPr/>
        </p:nvSpPr>
        <p:spPr bwMode="auto">
          <a:xfrm>
            <a:off x="9864101" y="42839"/>
            <a:ext cx="1598141"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39" name="CuadroTexto 38"/>
          <p:cNvSpPr txBox="1"/>
          <p:nvPr/>
        </p:nvSpPr>
        <p:spPr>
          <a:xfrm>
            <a:off x="647136" y="702376"/>
            <a:ext cx="10930674"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línea de pediátricos en la presentación de gomas resulta ser atractiva para los consumidores de la marca; aun así las gomas destacan en general en otras categorías (suplementos nutricionales y suplementos nutricionales con ingredientes naturales) probablemente debido a la facilidad de consumo de medicamentos en esta presentación.</a:t>
            </a:r>
          </a:p>
        </p:txBody>
      </p:sp>
      <p:graphicFrame>
        <p:nvGraphicFramePr>
          <p:cNvPr id="7" name="Tabla 4">
            <a:extLst>
              <a:ext uri="{FF2B5EF4-FFF2-40B4-BE49-F238E27FC236}">
                <a16:creationId xmlns:a16="http://schemas.microsoft.com/office/drawing/2014/main" id="{22C486B7-A4C7-638F-EA7B-18F2BA827F06}"/>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8" name="Triángulo isósceles 7">
            <a:extLst>
              <a:ext uri="{FF2B5EF4-FFF2-40B4-BE49-F238E27FC236}">
                <a16:creationId xmlns:a16="http://schemas.microsoft.com/office/drawing/2014/main" id="{DB302B82-FE60-2565-9F5F-294C27BFB59A}"/>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riángulo isósceles 8">
            <a:extLst>
              <a:ext uri="{FF2B5EF4-FFF2-40B4-BE49-F238E27FC236}">
                <a16:creationId xmlns:a16="http://schemas.microsoft.com/office/drawing/2014/main" id="{CA3349F0-7E92-7C80-9A42-52CCC9957B85}"/>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0021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1B4EE-0588-E2B3-7B45-F22AF43F729D}"/>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84936D0-4FC4-B217-0D0B-B6C18066BE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E1D15D97-739A-8310-F9B0-5D88160D5936}"/>
              </a:ext>
            </a:extLst>
          </p:cNvPr>
          <p:cNvSpPr txBox="1"/>
          <p:nvPr/>
        </p:nvSpPr>
        <p:spPr>
          <a:xfrm>
            <a:off x="0" y="13033"/>
            <a:ext cx="7651630"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lumMod val="95000"/>
                    <a:lumOff val="5000"/>
                  </a:prstClr>
                </a:solidFill>
                <a:effectLst/>
                <a:uLnTx/>
                <a:uFillTx/>
                <a:latin typeface="Century Gothic" panose="020B0502020202020204" pitchFamily="34" charset="0"/>
                <a:ea typeface="+mj-ea"/>
                <a:cs typeface="Traditional Arabic" panose="02020603050405020304" pitchFamily="18" charset="-78"/>
              </a:rPr>
              <a:t>Presentaciones nuevas categorías</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4" name="CuadroTexto 3">
            <a:extLst>
              <a:ext uri="{FF2B5EF4-FFF2-40B4-BE49-F238E27FC236}">
                <a16:creationId xmlns:a16="http://schemas.microsoft.com/office/drawing/2014/main" id="{372BD4AE-5B0B-D24B-BE85-168F7FBB38A6}"/>
              </a:ext>
            </a:extLst>
          </p:cNvPr>
          <p:cNvSpPr txBox="1"/>
          <p:nvPr/>
        </p:nvSpPr>
        <p:spPr>
          <a:xfrm>
            <a:off x="0" y="6627218"/>
            <a:ext cx="938846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9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31a. </a:t>
            </a:r>
            <a:r>
              <a:rPr kumimoji="0" lang="es-MX"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Teniendo en cuenta que___ es un producto de la marca La </a:t>
            </a:r>
            <a:r>
              <a:rPr kumimoji="0" lang="es-MX" sz="9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Santé</a:t>
            </a:r>
            <a:r>
              <a:rPr kumimoji="0" lang="es-MX"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¿En cuáles de estas presentaciones compraría ____?</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5" name="Rectángulo: esquinas redondeadas 4">
            <a:extLst>
              <a:ext uri="{FF2B5EF4-FFF2-40B4-BE49-F238E27FC236}">
                <a16:creationId xmlns:a16="http://schemas.microsoft.com/office/drawing/2014/main" id="{156DB05D-3135-7CAA-158B-8FC85CCC689E}"/>
              </a:ext>
            </a:extLst>
          </p:cNvPr>
          <p:cNvSpPr/>
          <p:nvPr/>
        </p:nvSpPr>
        <p:spPr>
          <a:xfrm>
            <a:off x="215660" y="1487740"/>
            <a:ext cx="11835313" cy="4681048"/>
          </a:xfrm>
          <a:prstGeom prst="roundRect">
            <a:avLst>
              <a:gd name="adj" fmla="val 1316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 name="Tabla 9">
            <a:extLst>
              <a:ext uri="{FF2B5EF4-FFF2-40B4-BE49-F238E27FC236}">
                <a16:creationId xmlns:a16="http://schemas.microsoft.com/office/drawing/2014/main" id="{6A75F68F-957D-7C08-86FF-9932D1164BBF}"/>
              </a:ext>
            </a:extLst>
          </p:cNvPr>
          <p:cNvGraphicFramePr>
            <a:graphicFrameLocks noGrp="1"/>
          </p:cNvGraphicFramePr>
          <p:nvPr/>
        </p:nvGraphicFramePr>
        <p:xfrm>
          <a:off x="5538446" y="3754712"/>
          <a:ext cx="2238361" cy="2028994"/>
        </p:xfrm>
        <a:graphic>
          <a:graphicData uri="http://schemas.openxmlformats.org/drawingml/2006/table">
            <a:tbl>
              <a:tblPr firstRow="1" bandRow="1">
                <a:tableStyleId>{5C22544A-7EE6-4342-B048-85BDC9FD1C3A}</a:tableStyleId>
              </a:tblPr>
              <a:tblGrid>
                <a:gridCol w="2238361">
                  <a:extLst>
                    <a:ext uri="{9D8B030D-6E8A-4147-A177-3AD203B41FA5}">
                      <a16:colId xmlns:a16="http://schemas.microsoft.com/office/drawing/2014/main" val="20000"/>
                    </a:ext>
                  </a:extLst>
                </a:gridCol>
              </a:tblGrid>
              <a:tr h="427781">
                <a:tc>
                  <a:txBody>
                    <a:bodyPr/>
                    <a:lstStyle/>
                    <a:p>
                      <a:pPr algn="l"/>
                      <a:endParaRPr lang="es-CO" sz="1100" dirty="0">
                        <a:latin typeface="Century Gothic" panose="020B0502020202020204" pitchFamily="34" charset="0"/>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5269">
                <a:tc>
                  <a:txBody>
                    <a:bodyPr/>
                    <a:lstStyle/>
                    <a:p>
                      <a:pPr algn="l" fontAlgn="ctr"/>
                      <a:r>
                        <a:rPr lang="es-CO" sz="1100" b="0" i="0" u="none" strike="noStrike" dirty="0">
                          <a:solidFill>
                            <a:srgbClr val="000000"/>
                          </a:solidFill>
                          <a:effectLst/>
                          <a:latin typeface="Century Gothic" panose="020B0502020202020204" pitchFamily="34" charset="0"/>
                        </a:rPr>
                        <a:t>(A)</a:t>
                      </a:r>
                    </a:p>
                  </a:txBody>
                  <a:tcPr marL="9525" marR="9525" marT="9525" marB="0" anchor="ctr">
                    <a:lnL w="12700" cmpd="sng">
                      <a:noFill/>
                    </a:lnL>
                    <a:lnR w="12700" cmpd="sng">
                      <a:noFill/>
                    </a:lnR>
                    <a:lnT w="381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(B)</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(C)</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6486">
                <a:tc>
                  <a:txBody>
                    <a:bodyPr/>
                    <a:lstStyle/>
                    <a:p>
                      <a:pPr algn="l" fontAlgn="ctr"/>
                      <a:r>
                        <a:rPr lang="es-CO" sz="1100" b="0" i="0" u="none" strike="noStrike" dirty="0">
                          <a:solidFill>
                            <a:srgbClr val="000000"/>
                          </a:solidFill>
                          <a:effectLst/>
                          <a:latin typeface="Century Gothic" panose="020B0502020202020204" pitchFamily="34" charset="0"/>
                        </a:rPr>
                        <a:t>(D)</a:t>
                      </a: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6486">
                <a:tc>
                  <a:txBody>
                    <a:bodyPr/>
                    <a:lstStyle/>
                    <a:p>
                      <a:pPr algn="l" fontAlgn="ctr"/>
                      <a:r>
                        <a:rPr lang="es-MX" sz="1100" b="0" i="0" u="none" strike="noStrike" dirty="0">
                          <a:solidFill>
                            <a:srgbClr val="000000"/>
                          </a:solidFill>
                          <a:effectLst/>
                          <a:latin typeface="Century Gothic" panose="020B0502020202020204" pitchFamily="34" charset="0"/>
                        </a:rPr>
                        <a:t>(E)</a:t>
                      </a:r>
                      <a:endParaRPr lang="es-CO" sz="11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6026911"/>
                  </a:ext>
                </a:extLst>
              </a:tr>
            </a:tbl>
          </a:graphicData>
        </a:graphic>
      </p:graphicFrame>
      <p:graphicFrame>
        <p:nvGraphicFramePr>
          <p:cNvPr id="11" name="Gráfico 10">
            <a:extLst>
              <a:ext uri="{FF2B5EF4-FFF2-40B4-BE49-F238E27FC236}">
                <a16:creationId xmlns:a16="http://schemas.microsoft.com/office/drawing/2014/main" id="{96249C46-F23F-E627-6453-A3D12EB5C674}"/>
              </a:ext>
            </a:extLst>
          </p:cNvPr>
          <p:cNvGraphicFramePr/>
          <p:nvPr/>
        </p:nvGraphicFramePr>
        <p:xfrm>
          <a:off x="401881" y="1929430"/>
          <a:ext cx="7597775" cy="3955194"/>
        </p:xfrm>
        <a:graphic>
          <a:graphicData uri="http://schemas.openxmlformats.org/drawingml/2006/chart">
            <c:chart xmlns:c="http://schemas.openxmlformats.org/drawingml/2006/chart" xmlns:r="http://schemas.openxmlformats.org/officeDocument/2006/relationships" r:id="rId2"/>
          </a:graphicData>
        </a:graphic>
      </p:graphicFrame>
      <p:sp>
        <p:nvSpPr>
          <p:cNvPr id="31" name="CuadroTexto 30">
            <a:extLst>
              <a:ext uri="{FF2B5EF4-FFF2-40B4-BE49-F238E27FC236}">
                <a16:creationId xmlns:a16="http://schemas.microsoft.com/office/drawing/2014/main" id="{AA010B79-E1C9-B156-BBDF-641422FA0099}"/>
              </a:ext>
            </a:extLst>
          </p:cNvPr>
          <p:cNvSpPr txBox="1"/>
          <p:nvPr/>
        </p:nvSpPr>
        <p:spPr>
          <a:xfrm>
            <a:off x="366187" y="5595853"/>
            <a:ext cx="779986" cy="246221"/>
          </a:xfrm>
          <a:prstGeom prst="rect">
            <a:avLst/>
          </a:prstGeom>
          <a:noFill/>
        </p:spPr>
        <p:txBody>
          <a:bodyPr wrap="square" rtlCol="0">
            <a:spAutoFit/>
          </a:bodyPr>
          <a:lstStyle>
            <a:defPPr>
              <a:defRPr lang="es-CO"/>
            </a:defPPr>
            <a:lvl1pPr marR="0" lvl="0" algn="ctr">
              <a:spcBef>
                <a:spcPts val="0"/>
              </a:spcBef>
              <a:spcAft>
                <a:spcPts val="0"/>
              </a:spcAft>
              <a:buSzPts val="1000"/>
              <a:defRPr sz="1000">
                <a:solidFill>
                  <a:schemeClr val="tx1">
                    <a:lumMod val="75000"/>
                    <a:lumOff val="25000"/>
                  </a:schemeClr>
                </a:solidFill>
                <a:effectLst/>
                <a:latin typeface="Trebuchet MS" panose="020B0603020202020204" pitchFamily="34" charset="0"/>
                <a:ea typeface="Calibri" panose="020F0502020204030204" pitchFamily="34" charset="0"/>
                <a:cs typeface="Tahom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ts val="1000"/>
              <a:buFontTx/>
              <a:buNone/>
              <a:tabLst/>
              <a:defRPr/>
            </a:pPr>
            <a:r>
              <a:rPr kumimoji="0" lang="es-ES_tradnl"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rPr>
              <a:t>BASE: 197</a:t>
            </a:r>
            <a:endParaRPr kumimoji="0" lang="es-CO" sz="10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Tahoma" panose="020B0604030504040204" pitchFamily="34" charset="0"/>
            </a:endParaRPr>
          </a:p>
        </p:txBody>
      </p:sp>
      <p:pic>
        <p:nvPicPr>
          <p:cNvPr id="32" name="Imagen 31">
            <a:extLst>
              <a:ext uri="{FF2B5EF4-FFF2-40B4-BE49-F238E27FC236}">
                <a16:creationId xmlns:a16="http://schemas.microsoft.com/office/drawing/2014/main" id="{E6B052A7-9FE1-A16F-FB96-8603D2E0A6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02" t="26019" r="24682" b="5304"/>
          <a:stretch>
            <a:fillRect/>
          </a:stretch>
        </p:blipFill>
        <p:spPr>
          <a:xfrm>
            <a:off x="4684149" y="2501660"/>
            <a:ext cx="526769" cy="495716"/>
          </a:xfrm>
          <a:prstGeom prst="ellipse">
            <a:avLst/>
          </a:prstGeom>
        </p:spPr>
      </p:pic>
      <p:pic>
        <p:nvPicPr>
          <p:cNvPr id="36" name="Imagen 35">
            <a:extLst>
              <a:ext uri="{FF2B5EF4-FFF2-40B4-BE49-F238E27FC236}">
                <a16:creationId xmlns:a16="http://schemas.microsoft.com/office/drawing/2014/main" id="{C6607FC0-0E99-3296-C385-7B269CDAAE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550" t="21997" r="11697" b="8606"/>
          <a:stretch>
            <a:fillRect/>
          </a:stretch>
        </p:blipFill>
        <p:spPr>
          <a:xfrm>
            <a:off x="3186026" y="5387750"/>
            <a:ext cx="454324" cy="454324"/>
          </a:xfrm>
          <a:prstGeom prst="ellipse">
            <a:avLst/>
          </a:prstGeom>
        </p:spPr>
      </p:pic>
      <p:pic>
        <p:nvPicPr>
          <p:cNvPr id="44" name="Imagen 43">
            <a:extLst>
              <a:ext uri="{FF2B5EF4-FFF2-40B4-BE49-F238E27FC236}">
                <a16:creationId xmlns:a16="http://schemas.microsoft.com/office/drawing/2014/main" id="{2440C2DE-C66B-DE78-18DF-33566B66091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6648" t="25209" r="4554" b="7806"/>
          <a:stretch>
            <a:fillRect/>
          </a:stretch>
        </p:blipFill>
        <p:spPr>
          <a:xfrm>
            <a:off x="1146173" y="2277358"/>
            <a:ext cx="472160" cy="472160"/>
          </a:xfrm>
          <a:prstGeom prst="ellipse">
            <a:avLst/>
          </a:prstGeom>
        </p:spPr>
      </p:pic>
      <p:pic>
        <p:nvPicPr>
          <p:cNvPr id="45" name="Imagen 44">
            <a:extLst>
              <a:ext uri="{FF2B5EF4-FFF2-40B4-BE49-F238E27FC236}">
                <a16:creationId xmlns:a16="http://schemas.microsoft.com/office/drawing/2014/main" id="{E89EF5E1-F2F1-1E09-833D-9FD7207E2AD9}"/>
              </a:ext>
            </a:extLst>
          </p:cNvPr>
          <p:cNvPicPr>
            <a:picLocks noChangeAspect="1"/>
          </p:cNvPicPr>
          <p:nvPr/>
        </p:nvPicPr>
        <p:blipFill>
          <a:blip r:embed="rId6" cstate="print">
            <a:extLst>
              <a:ext uri="{28A0092B-C50C-407E-A947-70E740481C1C}">
                <a14:useLocalDpi xmlns:a14="http://schemas.microsoft.com/office/drawing/2010/main" val="0"/>
              </a:ext>
            </a:extLst>
          </a:blip>
          <a:srcRect l="7342" t="24269" r="20347" b="7343"/>
          <a:stretch>
            <a:fillRect/>
          </a:stretch>
        </p:blipFill>
        <p:spPr>
          <a:xfrm>
            <a:off x="401881" y="3714320"/>
            <a:ext cx="468703" cy="458365"/>
          </a:xfrm>
          <a:prstGeom prst="ellipse">
            <a:avLst/>
          </a:prstGeom>
        </p:spPr>
      </p:pic>
      <p:pic>
        <p:nvPicPr>
          <p:cNvPr id="60" name="Imagen 59">
            <a:extLst>
              <a:ext uri="{FF2B5EF4-FFF2-40B4-BE49-F238E27FC236}">
                <a16:creationId xmlns:a16="http://schemas.microsoft.com/office/drawing/2014/main" id="{4A650E45-72DD-73CB-4192-B0391104D64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6950" t="25033" r="5146" b="5263"/>
          <a:stretch>
            <a:fillRect/>
          </a:stretch>
        </p:blipFill>
        <p:spPr>
          <a:xfrm>
            <a:off x="4475446" y="4696408"/>
            <a:ext cx="472087" cy="472087"/>
          </a:xfrm>
          <a:prstGeom prst="ellipse">
            <a:avLst/>
          </a:prstGeom>
        </p:spPr>
      </p:pic>
      <p:pic>
        <p:nvPicPr>
          <p:cNvPr id="61" name="Imagen 60">
            <a:extLst>
              <a:ext uri="{FF2B5EF4-FFF2-40B4-BE49-F238E27FC236}">
                <a16:creationId xmlns:a16="http://schemas.microsoft.com/office/drawing/2014/main" id="{5306332F-A8B9-37A3-8D5B-35345497AB6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596" t="18164" r="20782" b="6908"/>
          <a:stretch>
            <a:fillRect/>
          </a:stretch>
        </p:blipFill>
        <p:spPr>
          <a:xfrm>
            <a:off x="3228114" y="1882512"/>
            <a:ext cx="494582" cy="494582"/>
          </a:xfrm>
          <a:prstGeom prst="ellipse">
            <a:avLst/>
          </a:prstGeom>
        </p:spPr>
      </p:pic>
      <p:pic>
        <p:nvPicPr>
          <p:cNvPr id="62" name="Imagen 61">
            <a:extLst>
              <a:ext uri="{FF2B5EF4-FFF2-40B4-BE49-F238E27FC236}">
                <a16:creationId xmlns:a16="http://schemas.microsoft.com/office/drawing/2014/main" id="{C615BF89-AB4D-E656-70DF-3B516AE11DD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0266" r="18176" b="3284"/>
          <a:stretch>
            <a:fillRect/>
          </a:stretch>
        </p:blipFill>
        <p:spPr>
          <a:xfrm>
            <a:off x="5007041" y="3643642"/>
            <a:ext cx="467271" cy="467271"/>
          </a:xfrm>
          <a:prstGeom prst="ellipse">
            <a:avLst/>
          </a:prstGeom>
        </p:spPr>
      </p:pic>
      <p:pic>
        <p:nvPicPr>
          <p:cNvPr id="63" name="Imagen 62">
            <a:extLst>
              <a:ext uri="{FF2B5EF4-FFF2-40B4-BE49-F238E27FC236}">
                <a16:creationId xmlns:a16="http://schemas.microsoft.com/office/drawing/2014/main" id="{8FC4DF65-CD8D-B14D-AC5B-6AF8374AF43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0170" t="23215" r="18616" b="4231"/>
          <a:stretch>
            <a:fillRect/>
          </a:stretch>
        </p:blipFill>
        <p:spPr>
          <a:xfrm>
            <a:off x="1268525" y="5045860"/>
            <a:ext cx="432182" cy="432182"/>
          </a:xfrm>
          <a:prstGeom prst="ellipse">
            <a:avLst/>
          </a:prstGeom>
        </p:spPr>
      </p:pic>
      <p:graphicFrame>
        <p:nvGraphicFramePr>
          <p:cNvPr id="65" name="Tabla 64">
            <a:extLst>
              <a:ext uri="{FF2B5EF4-FFF2-40B4-BE49-F238E27FC236}">
                <a16:creationId xmlns:a16="http://schemas.microsoft.com/office/drawing/2014/main" id="{A7ECC0D9-7CDC-D874-E389-D60479C63302}"/>
              </a:ext>
            </a:extLst>
          </p:cNvPr>
          <p:cNvGraphicFramePr>
            <a:graphicFrameLocks noGrp="1"/>
          </p:cNvGraphicFramePr>
          <p:nvPr/>
        </p:nvGraphicFramePr>
        <p:xfrm>
          <a:off x="6413846" y="1552522"/>
          <a:ext cx="1341015" cy="2359191"/>
        </p:xfrm>
        <a:graphic>
          <a:graphicData uri="http://schemas.openxmlformats.org/drawingml/2006/table">
            <a:tbl>
              <a:tblPr/>
              <a:tblGrid>
                <a:gridCol w="503567">
                  <a:extLst>
                    <a:ext uri="{9D8B030D-6E8A-4147-A177-3AD203B41FA5}">
                      <a16:colId xmlns:a16="http://schemas.microsoft.com/office/drawing/2014/main" val="3714911147"/>
                    </a:ext>
                  </a:extLst>
                </a:gridCol>
                <a:gridCol w="621520">
                  <a:extLst>
                    <a:ext uri="{9D8B030D-6E8A-4147-A177-3AD203B41FA5}">
                      <a16:colId xmlns:a16="http://schemas.microsoft.com/office/drawing/2014/main" val="3809084547"/>
                    </a:ext>
                  </a:extLst>
                </a:gridCol>
                <a:gridCol w="215928">
                  <a:extLst>
                    <a:ext uri="{9D8B030D-6E8A-4147-A177-3AD203B41FA5}">
                      <a16:colId xmlns:a16="http://schemas.microsoft.com/office/drawing/2014/main" val="3766916663"/>
                    </a:ext>
                  </a:extLst>
                </a:gridCol>
              </a:tblGrid>
              <a:tr h="217969">
                <a:tc gridSpan="3">
                  <a:txBody>
                    <a:bodyPr/>
                    <a:lstStyle/>
                    <a:p>
                      <a:pPr algn="ctr" rtl="0" fontAlgn="b"/>
                      <a:r>
                        <a:rPr lang="es-CO" sz="800" b="1" i="0" u="none" strike="noStrike" dirty="0">
                          <a:solidFill>
                            <a:srgbClr val="FFFFFF"/>
                          </a:solidFill>
                          <a:effectLst/>
                          <a:latin typeface="Century Gothic" panose="020B0502020202020204" pitchFamily="34" charset="0"/>
                        </a:rPr>
                        <a:t>Suplementos nutricionales con ingredientes naturales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5597"/>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274270">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CO" sz="800" b="1" i="0" u="none" strike="noStrike" dirty="0">
                          <a:solidFill>
                            <a:srgbClr val="E95E09"/>
                          </a:solidFill>
                          <a:effectLst/>
                          <a:latin typeface="Century Gothic" panose="020B0502020202020204" pitchFamily="34" charset="0"/>
                        </a:rPr>
                        <a:t>53%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Bogotá 62%</a:t>
                      </a:r>
                    </a:p>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Medellín 34%</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274270">
                <a:tc>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Líquidos</a:t>
                      </a:r>
                    </a:p>
                    <a:p>
                      <a:pPr algn="ctr" fontAlgn="b">
                        <a:buNone/>
                      </a:pPr>
                      <a:r>
                        <a:rPr lang="es-MX" sz="800" b="1" i="0" u="none" strike="noStrike" dirty="0">
                          <a:solidFill>
                            <a:srgbClr val="E95E09"/>
                          </a:solidFill>
                          <a:effectLst/>
                          <a:latin typeface="Century Gothic" panose="020B0502020202020204" pitchFamily="34" charset="0"/>
                        </a:rPr>
                        <a:t>32%</a:t>
                      </a:r>
                      <a:endParaRPr lang="es-CO" sz="800" b="1" i="0" u="none" strike="noStrike" dirty="0">
                        <a:solidFill>
                          <a:schemeClr val="tx1">
                            <a:lumMod val="95000"/>
                            <a:lumOff val="5000"/>
                          </a:schemeClr>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NSE 2 – 21%</a:t>
                      </a:r>
                    </a:p>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NSE 3 – 45%</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C00000"/>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274270">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Polvos</a:t>
                      </a:r>
                    </a:p>
                    <a:p>
                      <a:pPr algn="ctr" rtl="0" fontAlgn="b"/>
                      <a:r>
                        <a:rPr lang="es-CO" sz="800" b="1" i="0" u="none" strike="noStrike" dirty="0">
                          <a:solidFill>
                            <a:srgbClr val="E95E09"/>
                          </a:solidFill>
                          <a:effectLst/>
                          <a:latin typeface="Century Gothic" panose="020B0502020202020204" pitchFamily="34" charset="0"/>
                        </a:rPr>
                        <a:t>31%</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B/quilla 52%</a:t>
                      </a:r>
                    </a:p>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NSE 4 – 42%</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9993150"/>
                  </a:ext>
                </a:extLst>
              </a:tr>
              <a:tr h="374826">
                <a:tc>
                  <a:txBody>
                    <a:bodyPr/>
                    <a:lstStyle/>
                    <a:p>
                      <a:pPr algn="ctr" rtl="0" fontAlgn="b"/>
                      <a:r>
                        <a:rPr lang="es-MX" sz="800" b="1" i="0" u="none" strike="noStrike" dirty="0">
                          <a:solidFill>
                            <a:schemeClr val="tx1"/>
                          </a:solidFill>
                          <a:effectLst/>
                          <a:latin typeface="Century Gothic" panose="020B0502020202020204" pitchFamily="34" charset="0"/>
                        </a:rPr>
                        <a:t>Tabletas </a:t>
                      </a:r>
                      <a:r>
                        <a:rPr lang="es-MX" sz="800" b="1" i="0" u="none" strike="noStrike" dirty="0">
                          <a:solidFill>
                            <a:srgbClr val="E95E09"/>
                          </a:solidFill>
                          <a:effectLst/>
                          <a:latin typeface="Century Gothic" panose="020B0502020202020204" pitchFamily="34" charset="0"/>
                        </a:rPr>
                        <a:t>22%</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Bogotá 13%</a:t>
                      </a:r>
                    </a:p>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Medellín  45%</a:t>
                      </a:r>
                    </a:p>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NSE 3 - 10%</a:t>
                      </a:r>
                    </a:p>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NSE 4 – 34%</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C00000"/>
                          </a:solidFill>
                          <a:effectLst/>
                          <a:latin typeface="+mn-lt"/>
                          <a:ea typeface="+mn-ea"/>
                          <a:cs typeface="+mn-cs"/>
                        </a:rPr>
                        <a:t>▼</a:t>
                      </a:r>
                    </a:p>
                    <a:p>
                      <a:pPr algn="ctr" rtl="0" fontAlgn="b"/>
                      <a:r>
                        <a:rPr lang="es-CO" sz="700" b="0" i="0" kern="1200" dirty="0">
                          <a:solidFill>
                            <a:srgbClr val="89BE48"/>
                          </a:solidFill>
                          <a:effectLst/>
                          <a:latin typeface="+mn-lt"/>
                          <a:ea typeface="+mn-ea"/>
                          <a:cs typeface="+mn-cs"/>
                        </a:rPr>
                        <a:t>▲</a:t>
                      </a:r>
                    </a:p>
                    <a:p>
                      <a:pPr algn="ctr" rtl="0" fontAlgn="b"/>
                      <a:r>
                        <a:rPr lang="es-CO" sz="700" b="0" i="0" kern="1200" dirty="0">
                          <a:solidFill>
                            <a:srgbClr val="C00000"/>
                          </a:solidFill>
                          <a:effectLst/>
                          <a:latin typeface="+mn-lt"/>
                          <a:ea typeface="+mn-ea"/>
                          <a:cs typeface="+mn-cs"/>
                        </a:rPr>
                        <a:t>▼</a:t>
                      </a:r>
                    </a:p>
                    <a:p>
                      <a:pPr algn="ctr" rtl="0" fontAlgn="b"/>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6422970"/>
                  </a:ext>
                </a:extLst>
              </a:tr>
              <a:tr h="296398">
                <a:tc>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Sachet</a:t>
                      </a:r>
                    </a:p>
                    <a:p>
                      <a:pPr algn="ctr" rtl="0" fontAlgn="b"/>
                      <a:r>
                        <a:rPr lang="es-MX" sz="800" b="1" i="0" u="none" strike="noStrike" dirty="0">
                          <a:solidFill>
                            <a:srgbClr val="E95E09"/>
                          </a:solidFill>
                          <a:effectLst/>
                          <a:latin typeface="Century Gothic" panose="020B0502020202020204" pitchFamily="34" charset="0"/>
                        </a:rPr>
                        <a:t>18%</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u="none" strike="noStrike" dirty="0">
                          <a:solidFill>
                            <a:schemeClr val="tx1">
                              <a:lumMod val="95000"/>
                              <a:lumOff val="5000"/>
                            </a:schemeClr>
                          </a:solidFill>
                          <a:effectLst/>
                          <a:latin typeface="Century Gothic" panose="020B0502020202020204" pitchFamily="34" charset="0"/>
                        </a:rPr>
                        <a:t>B/quilla 8%</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u="none" strike="noStrike" dirty="0">
                          <a:solidFill>
                            <a:schemeClr val="tx1">
                              <a:lumMod val="95000"/>
                              <a:lumOff val="5000"/>
                            </a:schemeClr>
                          </a:solidFill>
                          <a:effectLst/>
                          <a:latin typeface="Century Gothic" panose="020B0502020202020204" pitchFamily="34" charset="0"/>
                        </a:rPr>
                        <a:t>NSE 3 – 31%</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u="none" strike="noStrike" dirty="0">
                          <a:solidFill>
                            <a:schemeClr val="tx1">
                              <a:lumMod val="95000"/>
                              <a:lumOff val="5000"/>
                            </a:schemeClr>
                          </a:solidFill>
                          <a:effectLst/>
                          <a:latin typeface="Century Gothic" panose="020B0502020202020204" pitchFamily="34" charset="0"/>
                        </a:rPr>
                        <a:t>NSE 4 – 8%</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C00000"/>
                          </a:solidFill>
                          <a:effectLst/>
                          <a:latin typeface="+mn-lt"/>
                          <a:ea typeface="+mn-ea"/>
                          <a:cs typeface="+mn-cs"/>
                        </a:rPr>
                        <a:t>▼</a:t>
                      </a:r>
                    </a:p>
                    <a:p>
                      <a:pPr algn="ctr" rtl="0" fontAlgn="b"/>
                      <a:r>
                        <a:rPr lang="es-CO" sz="700" b="0" i="0" kern="1200" dirty="0">
                          <a:solidFill>
                            <a:srgbClr val="89BE48"/>
                          </a:solidFill>
                          <a:effectLst/>
                          <a:latin typeface="+mn-lt"/>
                          <a:ea typeface="+mn-ea"/>
                          <a:cs typeface="+mn-cs"/>
                        </a:rPr>
                        <a:t>▲</a:t>
                      </a:r>
                    </a:p>
                    <a:p>
                      <a:pPr algn="ctr" rtl="0" fontAlgn="b"/>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75308794"/>
                  </a:ext>
                </a:extLst>
              </a:tr>
            </a:tbl>
          </a:graphicData>
        </a:graphic>
      </p:graphicFrame>
      <p:graphicFrame>
        <p:nvGraphicFramePr>
          <p:cNvPr id="82" name="Tabla 81">
            <a:extLst>
              <a:ext uri="{FF2B5EF4-FFF2-40B4-BE49-F238E27FC236}">
                <a16:creationId xmlns:a16="http://schemas.microsoft.com/office/drawing/2014/main" id="{23C610BB-6539-2445-7346-C44FC514EBAA}"/>
              </a:ext>
            </a:extLst>
          </p:cNvPr>
          <p:cNvGraphicFramePr>
            <a:graphicFrameLocks noGrp="1"/>
          </p:cNvGraphicFramePr>
          <p:nvPr/>
        </p:nvGraphicFramePr>
        <p:xfrm>
          <a:off x="7813293" y="1564083"/>
          <a:ext cx="1339850" cy="2241011"/>
        </p:xfrm>
        <a:graphic>
          <a:graphicData uri="http://schemas.openxmlformats.org/drawingml/2006/table">
            <a:tbl>
              <a:tblPr/>
              <a:tblGrid>
                <a:gridCol w="504573">
                  <a:extLst>
                    <a:ext uri="{9D8B030D-6E8A-4147-A177-3AD203B41FA5}">
                      <a16:colId xmlns:a16="http://schemas.microsoft.com/office/drawing/2014/main" val="3714911147"/>
                    </a:ext>
                  </a:extLst>
                </a:gridCol>
                <a:gridCol w="594604">
                  <a:extLst>
                    <a:ext uri="{9D8B030D-6E8A-4147-A177-3AD203B41FA5}">
                      <a16:colId xmlns:a16="http://schemas.microsoft.com/office/drawing/2014/main" val="3809084547"/>
                    </a:ext>
                  </a:extLst>
                </a:gridCol>
                <a:gridCol w="240673">
                  <a:extLst>
                    <a:ext uri="{9D8B030D-6E8A-4147-A177-3AD203B41FA5}">
                      <a16:colId xmlns:a16="http://schemas.microsoft.com/office/drawing/2014/main" val="3766916663"/>
                    </a:ext>
                  </a:extLst>
                </a:gridCol>
              </a:tblGrid>
              <a:tr h="0">
                <a:tc gridSpan="3">
                  <a:txBody>
                    <a:bodyPr/>
                    <a:lstStyle/>
                    <a:p>
                      <a:pPr algn="ctr" rtl="0" fontAlgn="b"/>
                      <a:r>
                        <a:rPr lang="es-CO" sz="800" b="1" i="0" u="none" strike="noStrike" dirty="0">
                          <a:solidFill>
                            <a:srgbClr val="FFFFFF"/>
                          </a:solidFill>
                          <a:effectLst/>
                          <a:latin typeface="Century Gothic" panose="020B0502020202020204" pitchFamily="34" charset="0"/>
                        </a:rPr>
                        <a:t>Medicamentos dermatológicos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0">
                <a:tc>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Líquidos</a:t>
                      </a:r>
                    </a:p>
                    <a:p>
                      <a:pPr algn="ctr" fontAlgn="b">
                        <a:buNone/>
                      </a:pPr>
                      <a:r>
                        <a:rPr lang="es-MX" sz="800" b="1" i="0" u="none" strike="noStrike" dirty="0">
                          <a:solidFill>
                            <a:srgbClr val="E95E09"/>
                          </a:solidFill>
                          <a:effectLst/>
                          <a:latin typeface="Century Gothic" panose="020B0502020202020204" pitchFamily="34" charset="0"/>
                        </a:rPr>
                        <a:t>39%</a:t>
                      </a:r>
                      <a:endParaRPr lang="es-CO" sz="800" b="1" i="0" u="none" strike="noStrike" dirty="0">
                        <a:solidFill>
                          <a:schemeClr val="tx1">
                            <a:lumMod val="95000"/>
                            <a:lumOff val="5000"/>
                          </a:schemeClr>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u="none" strike="noStrike" dirty="0">
                          <a:solidFill>
                            <a:schemeClr val="tx1">
                              <a:lumMod val="95000"/>
                              <a:lumOff val="5000"/>
                            </a:schemeClr>
                          </a:solidFill>
                          <a:effectLst/>
                          <a:latin typeface="Century Gothic" panose="020B0502020202020204" pitchFamily="34" charset="0"/>
                        </a:rPr>
                        <a:t>NSE 4 – 57%</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800" b="1" i="0" u="none" strike="noStrike" dirty="0">
                          <a:solidFill>
                            <a:schemeClr val="tx1"/>
                          </a:solidFill>
                          <a:effectLst/>
                          <a:latin typeface="Century Gothic" panose="020B0502020202020204" pitchFamily="34" charset="0"/>
                        </a:rPr>
                        <a:t>Gomas</a:t>
                      </a:r>
                      <a:r>
                        <a:rPr lang="es-MX" sz="800" b="1" i="0" u="none" strike="noStrike" dirty="0">
                          <a:solidFill>
                            <a:srgbClr val="E95E09"/>
                          </a:solidFill>
                          <a:effectLst/>
                          <a:latin typeface="Century Gothic" panose="020B0502020202020204" pitchFamily="34" charset="0"/>
                        </a:rPr>
                        <a:t> 24%</a:t>
                      </a:r>
                      <a:endParaRPr lang="es-CO" sz="800" b="1" i="0" u="none" strike="noStrike" dirty="0">
                        <a:solidFill>
                          <a:schemeClr val="tx1">
                            <a:lumMod val="95000"/>
                            <a:lumOff val="5000"/>
                          </a:schemeClr>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rtl="0" fontAlgn="b">
                        <a:lnSpc>
                          <a:spcPct val="200000"/>
                        </a:lnSpc>
                      </a:pPr>
                      <a:r>
                        <a:rPr lang="es-CO" sz="700" b="0" i="0" u="none" strike="noStrike" dirty="0">
                          <a:solidFill>
                            <a:schemeClr val="tx1">
                              <a:lumMod val="95000"/>
                              <a:lumOff val="5000"/>
                            </a:schemeClr>
                          </a:solidFill>
                          <a:effectLst/>
                          <a:latin typeface="Century Gothic" panose="020B0502020202020204" pitchFamily="34" charset="0"/>
                        </a:rPr>
                        <a:t>NSE 2- 40%</a:t>
                      </a:r>
                    </a:p>
                    <a:p>
                      <a:pPr algn="ctr" rtl="0" fontAlgn="b">
                        <a:lnSpc>
                          <a:spcPct val="200000"/>
                        </a:lnSpc>
                      </a:pPr>
                      <a:r>
                        <a:rPr lang="es-CO" sz="700" b="0" i="0" u="none" strike="noStrike" dirty="0">
                          <a:solidFill>
                            <a:schemeClr val="tx1">
                              <a:lumMod val="95000"/>
                              <a:lumOff val="5000"/>
                            </a:schemeClr>
                          </a:solidFill>
                          <a:effectLst/>
                          <a:latin typeface="Century Gothic" panose="020B0502020202020204" pitchFamily="34" charset="0"/>
                        </a:rPr>
                        <a:t>NSE 3 – 14%</a:t>
                      </a:r>
                    </a:p>
                    <a:p>
                      <a:pPr algn="ctr" rtl="0" fontAlgn="b">
                        <a:lnSpc>
                          <a:spcPct val="200000"/>
                        </a:lnSpc>
                      </a:pPr>
                      <a:r>
                        <a:rPr lang="es-CO" sz="700" b="0" i="0" u="none" strike="noStrike" dirty="0">
                          <a:solidFill>
                            <a:schemeClr val="tx1">
                              <a:lumMod val="95000"/>
                              <a:lumOff val="5000"/>
                            </a:schemeClr>
                          </a:solidFill>
                          <a:effectLst/>
                          <a:latin typeface="Century Gothic" panose="020B0502020202020204" pitchFamily="34" charset="0"/>
                        </a:rPr>
                        <a:t>NSE 4 – 11%</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0">
                <a:tc vMerge="1">
                  <a:txBody>
                    <a:bodyPr/>
                    <a:lstStyle/>
                    <a:p>
                      <a:endParaRPr lang="es-CO"/>
                    </a:p>
                  </a:txBody>
                  <a:tcPr/>
                </a:tc>
                <a:tc vMerge="1">
                  <a:txBody>
                    <a:bodyPr/>
                    <a:lstStyle/>
                    <a:p>
                      <a:endParaRPr lang="es-CO"/>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0038042"/>
                  </a:ext>
                </a:extLst>
              </a:tr>
              <a:tr h="0">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Polvos</a:t>
                      </a:r>
                    </a:p>
                    <a:p>
                      <a:pPr algn="ctr" rtl="0" fontAlgn="b"/>
                      <a:r>
                        <a:rPr lang="es-CO" sz="800" b="1" i="0" u="none" strike="noStrike" dirty="0">
                          <a:solidFill>
                            <a:srgbClr val="E95E09"/>
                          </a:solidFill>
                          <a:effectLst/>
                          <a:latin typeface="Century Gothic" panose="020B0502020202020204" pitchFamily="34" charset="0"/>
                        </a:rPr>
                        <a:t>20%</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u="none" strike="noStrike" dirty="0">
                          <a:solidFill>
                            <a:schemeClr val="tx1">
                              <a:lumMod val="95000"/>
                              <a:lumOff val="5000"/>
                            </a:schemeClr>
                          </a:solidFill>
                          <a:effectLst/>
                          <a:latin typeface="Century Gothic" panose="020B0502020202020204" pitchFamily="34" charset="0"/>
                        </a:rPr>
                        <a:t>Medellín 36%</a:t>
                      </a:r>
                    </a:p>
                    <a:p>
                      <a:pPr algn="ctr" rtl="0" fontAlgn="b"/>
                      <a:r>
                        <a:rPr lang="es-CO" sz="700" b="0" i="0" u="none" strike="noStrike" dirty="0">
                          <a:solidFill>
                            <a:schemeClr val="tx1">
                              <a:lumMod val="95000"/>
                              <a:lumOff val="5000"/>
                            </a:schemeClr>
                          </a:solidFill>
                          <a:effectLst/>
                          <a:latin typeface="Century Gothic" panose="020B0502020202020204" pitchFamily="34" charset="0"/>
                        </a:rPr>
                        <a:t>NSE 4 – 9%</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kern="1200" dirty="0">
                        <a:solidFill>
                          <a:srgbClr val="C00000"/>
                        </a:solidFill>
                        <a:effectLst/>
                        <a:latin typeface="+mn-lt"/>
                        <a:ea typeface="+mn-ea"/>
                        <a:cs typeface="+mn-c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9993150"/>
                  </a:ext>
                </a:extLst>
              </a:tr>
              <a:tr h="0">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Tabletas</a:t>
                      </a:r>
                    </a:p>
                    <a:p>
                      <a:pPr algn="ctr" rtl="0" fontAlgn="b"/>
                      <a:r>
                        <a:rPr lang="es-CO" sz="800" b="1" i="0" u="none" strike="noStrike" dirty="0">
                          <a:solidFill>
                            <a:srgbClr val="E95E09"/>
                          </a:solidFill>
                          <a:effectLst/>
                          <a:latin typeface="Century Gothic" panose="020B0502020202020204" pitchFamily="34" charset="0"/>
                        </a:rPr>
                        <a:t>19%</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u="none" strike="noStrike" dirty="0">
                          <a:solidFill>
                            <a:schemeClr val="tx1">
                              <a:lumMod val="95000"/>
                              <a:lumOff val="5000"/>
                            </a:schemeClr>
                          </a:solidFill>
                          <a:effectLst/>
                          <a:latin typeface="Century Gothic" panose="020B0502020202020204" pitchFamily="34" charset="0"/>
                        </a:rPr>
                        <a:t>NSE 2 – 9%</a:t>
                      </a:r>
                    </a:p>
                    <a:p>
                      <a:pPr algn="ctr" rtl="0" fontAlgn="b"/>
                      <a:r>
                        <a:rPr lang="es-CO" sz="700" b="0" i="0" u="none" strike="noStrike" dirty="0">
                          <a:solidFill>
                            <a:schemeClr val="tx1">
                              <a:lumMod val="95000"/>
                              <a:lumOff val="5000"/>
                            </a:schemeClr>
                          </a:solidFill>
                          <a:effectLst/>
                          <a:latin typeface="Century Gothic" panose="020B0502020202020204" pitchFamily="34" charset="0"/>
                        </a:rPr>
                        <a:t>NSE 4 – 34%</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C00000"/>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kern="1200" dirty="0">
                        <a:solidFill>
                          <a:srgbClr val="C00000"/>
                        </a:solidFill>
                        <a:effectLst/>
                        <a:latin typeface="+mn-lt"/>
                        <a:ea typeface="+mn-ea"/>
                        <a:cs typeface="+mn-cs"/>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r h="0">
                <a:tc>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Efervec</a:t>
                      </a:r>
                    </a:p>
                    <a:p>
                      <a:pPr algn="ctr" rtl="0" fontAlgn="b"/>
                      <a:r>
                        <a:rPr lang="es-MX" sz="800" b="1" i="0" u="none" strike="noStrike" dirty="0">
                          <a:solidFill>
                            <a:srgbClr val="E95E09"/>
                          </a:solidFill>
                          <a:effectLst/>
                          <a:latin typeface="Century Gothic" panose="020B0502020202020204" pitchFamily="34" charset="0"/>
                        </a:rPr>
                        <a:t>12%</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u="none" strike="noStrike" dirty="0">
                          <a:solidFill>
                            <a:schemeClr val="tx1">
                              <a:lumMod val="95000"/>
                              <a:lumOff val="5000"/>
                            </a:schemeClr>
                          </a:solidFill>
                          <a:effectLst/>
                          <a:latin typeface="Century Gothic" panose="020B0502020202020204" pitchFamily="34" charset="0"/>
                        </a:rPr>
                        <a:t>Medellín – 1%</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8448553"/>
                  </a:ext>
                </a:extLst>
              </a:tr>
            </a:tbl>
          </a:graphicData>
        </a:graphic>
      </p:graphicFrame>
      <p:graphicFrame>
        <p:nvGraphicFramePr>
          <p:cNvPr id="6" name="Tabla 5">
            <a:extLst>
              <a:ext uri="{FF2B5EF4-FFF2-40B4-BE49-F238E27FC236}">
                <a16:creationId xmlns:a16="http://schemas.microsoft.com/office/drawing/2014/main" id="{1F047641-7F90-2C0A-3CAB-4EDA33FC76CB}"/>
              </a:ext>
            </a:extLst>
          </p:cNvPr>
          <p:cNvGraphicFramePr>
            <a:graphicFrameLocks noGrp="1"/>
          </p:cNvGraphicFramePr>
          <p:nvPr/>
        </p:nvGraphicFramePr>
        <p:xfrm>
          <a:off x="7844863" y="4107848"/>
          <a:ext cx="1341015" cy="1764761"/>
        </p:xfrm>
        <a:graphic>
          <a:graphicData uri="http://schemas.openxmlformats.org/drawingml/2006/table">
            <a:tbl>
              <a:tblPr/>
              <a:tblGrid>
                <a:gridCol w="503567">
                  <a:extLst>
                    <a:ext uri="{9D8B030D-6E8A-4147-A177-3AD203B41FA5}">
                      <a16:colId xmlns:a16="http://schemas.microsoft.com/office/drawing/2014/main" val="3714911147"/>
                    </a:ext>
                  </a:extLst>
                </a:gridCol>
                <a:gridCol w="621520">
                  <a:extLst>
                    <a:ext uri="{9D8B030D-6E8A-4147-A177-3AD203B41FA5}">
                      <a16:colId xmlns:a16="http://schemas.microsoft.com/office/drawing/2014/main" val="3809084547"/>
                    </a:ext>
                  </a:extLst>
                </a:gridCol>
                <a:gridCol w="215928">
                  <a:extLst>
                    <a:ext uri="{9D8B030D-6E8A-4147-A177-3AD203B41FA5}">
                      <a16:colId xmlns:a16="http://schemas.microsoft.com/office/drawing/2014/main" val="3766916663"/>
                    </a:ext>
                  </a:extLst>
                </a:gridCol>
              </a:tblGrid>
              <a:tr h="142840">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800" b="1" i="0" u="none" strike="noStrike" dirty="0">
                          <a:solidFill>
                            <a:srgbClr val="FFFFFF"/>
                          </a:solidFill>
                          <a:effectLst/>
                          <a:latin typeface="Century Gothic" panose="020B0502020202020204" pitchFamily="34" charset="0"/>
                        </a:rPr>
                        <a:t>Productos funcionales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99"/>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247573">
                <a:tc rowSpan="2">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CO" sz="800" b="1" i="0" u="none" strike="noStrike" dirty="0">
                          <a:solidFill>
                            <a:srgbClr val="E95E09"/>
                          </a:solidFill>
                          <a:effectLst/>
                          <a:latin typeface="Century Gothic" panose="020B0502020202020204" pitchFamily="34" charset="0"/>
                        </a:rPr>
                        <a:t>39%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B/quilla 21%</a:t>
                      </a:r>
                    </a:p>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NSE 2 – 27%</a:t>
                      </a:r>
                    </a:p>
                    <a:p>
                      <a:pPr algn="ctr" rtl="0" fontAlgn="b">
                        <a:lnSpc>
                          <a:spcPct val="150000"/>
                        </a:lnSpc>
                      </a:pPr>
                      <a:r>
                        <a:rPr lang="es-CO" sz="700" b="0" i="0" u="none" strike="noStrike" dirty="0">
                          <a:solidFill>
                            <a:schemeClr val="tx1">
                              <a:lumMod val="95000"/>
                              <a:lumOff val="5000"/>
                            </a:schemeClr>
                          </a:solidFill>
                          <a:effectLst/>
                          <a:latin typeface="Century Gothic" panose="020B0502020202020204" pitchFamily="34" charset="0"/>
                        </a:rPr>
                        <a:t>NSE 4- 50%</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132223">
                <a:tc vMerge="1">
                  <a:txBody>
                    <a:bodyPr/>
                    <a:lstStyle/>
                    <a:p>
                      <a:endParaRPr lang="es-CO"/>
                    </a:p>
                  </a:txBody>
                  <a:tcPr>
                    <a:lnT w="12700" cap="flat" cmpd="sng" algn="ctr">
                      <a:solidFill>
                        <a:schemeClr val="bg1"/>
                      </a:solidFill>
                      <a:prstDash val="solid"/>
                      <a:round/>
                      <a:headEnd type="none" w="med" len="med"/>
                      <a:tailEnd type="none" w="med" len="med"/>
                    </a:lnT>
                  </a:tcPr>
                </a:tc>
                <a:tc vMerge="1">
                  <a:txBody>
                    <a:bodyPr/>
                    <a:lstStyle/>
                    <a:p>
                      <a:endParaRPr lang="es-CO"/>
                    </a:p>
                  </a:txBody>
                  <a:tcP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678479"/>
                  </a:ext>
                </a:extLst>
              </a:tr>
              <a:tr h="259887">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Tabletas</a:t>
                      </a:r>
                    </a:p>
                    <a:p>
                      <a:pPr algn="ctr" fontAlgn="b">
                        <a:buNone/>
                      </a:pPr>
                      <a:r>
                        <a:rPr lang="es-CO" sz="800" b="1" i="0" u="none" strike="noStrike" dirty="0">
                          <a:solidFill>
                            <a:srgbClr val="E95E09"/>
                          </a:solidFill>
                          <a:effectLst/>
                          <a:latin typeface="Century Gothic" panose="020B0502020202020204" pitchFamily="34" charset="0"/>
                        </a:rPr>
                        <a:t>30%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00000"/>
                        </a:lnSpc>
                      </a:pPr>
                      <a:r>
                        <a:rPr lang="es-MX" sz="700" b="0" i="0" u="none" strike="noStrike" dirty="0">
                          <a:solidFill>
                            <a:schemeClr val="tx1">
                              <a:lumMod val="95000"/>
                              <a:lumOff val="5000"/>
                            </a:schemeClr>
                          </a:solidFill>
                          <a:effectLst/>
                          <a:latin typeface="Century Gothic" panose="020B0502020202020204" pitchFamily="34" charset="0"/>
                        </a:rPr>
                        <a:t>Medellín 53%</a:t>
                      </a:r>
                    </a:p>
                    <a:p>
                      <a:pPr algn="ctr" rtl="0" fontAlgn="b">
                        <a:lnSpc>
                          <a:spcPct val="100000"/>
                        </a:lnSpc>
                      </a:pPr>
                      <a:r>
                        <a:rPr lang="es-MX" sz="700" b="0" i="0" u="none" strike="noStrike" dirty="0">
                          <a:solidFill>
                            <a:schemeClr val="tx1">
                              <a:lumMod val="95000"/>
                              <a:lumOff val="5000"/>
                            </a:schemeClr>
                          </a:solidFill>
                          <a:effectLst/>
                          <a:latin typeface="Century Gothic" panose="020B0502020202020204" pitchFamily="34" charset="0"/>
                        </a:rPr>
                        <a:t>B/quilla 10%</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p>
                    <a:p>
                      <a:pPr algn="ctr" rtl="0" fontAlgn="b"/>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227771">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Jarabes</a:t>
                      </a:r>
                    </a:p>
                    <a:p>
                      <a:pPr algn="ctr" rtl="0" fontAlgn="b"/>
                      <a:r>
                        <a:rPr lang="es-CO" sz="800" b="1" i="0" u="none" strike="noStrike" dirty="0">
                          <a:solidFill>
                            <a:srgbClr val="E95E09"/>
                          </a:solidFill>
                          <a:effectLst/>
                          <a:latin typeface="Century Gothic" panose="020B0502020202020204" pitchFamily="34" charset="0"/>
                        </a:rPr>
                        <a:t>29%</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u="none" strike="noStrike" dirty="0">
                          <a:solidFill>
                            <a:schemeClr val="tx1">
                              <a:lumMod val="95000"/>
                              <a:lumOff val="5000"/>
                            </a:schemeClr>
                          </a:solidFill>
                          <a:effectLst/>
                          <a:latin typeface="Century Gothic" panose="020B0502020202020204" pitchFamily="34" charset="0"/>
                        </a:rPr>
                        <a:t>NSE 2 – 38%</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r h="280854">
                <a:tc>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Efervec</a:t>
                      </a:r>
                    </a:p>
                    <a:p>
                      <a:pPr algn="ctr" rtl="0" fontAlgn="b"/>
                      <a:r>
                        <a:rPr lang="es-MX" sz="800" b="1" i="0" u="none" strike="noStrike" dirty="0">
                          <a:solidFill>
                            <a:srgbClr val="E95E09"/>
                          </a:solidFill>
                          <a:effectLst/>
                          <a:latin typeface="Century Gothic" panose="020B0502020202020204" pitchFamily="34" charset="0"/>
                        </a:rPr>
                        <a:t>22%</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B/quilla 31%</a:t>
                      </a:r>
                    </a:p>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NSE 3 . 35%</a:t>
                      </a:r>
                    </a:p>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NSE 3 – 11%</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57956194"/>
                  </a:ext>
                </a:extLst>
              </a:tr>
            </a:tbl>
          </a:graphicData>
        </a:graphic>
      </p:graphicFrame>
      <p:graphicFrame>
        <p:nvGraphicFramePr>
          <p:cNvPr id="81" name="Tabla 80">
            <a:extLst>
              <a:ext uri="{FF2B5EF4-FFF2-40B4-BE49-F238E27FC236}">
                <a16:creationId xmlns:a16="http://schemas.microsoft.com/office/drawing/2014/main" id="{305091B8-73EC-979E-EC57-905616E4AFC3}"/>
              </a:ext>
            </a:extLst>
          </p:cNvPr>
          <p:cNvGraphicFramePr>
            <a:graphicFrameLocks noGrp="1"/>
          </p:cNvGraphicFramePr>
          <p:nvPr/>
        </p:nvGraphicFramePr>
        <p:xfrm>
          <a:off x="9238654" y="1564083"/>
          <a:ext cx="1341015" cy="2558860"/>
        </p:xfrm>
        <a:graphic>
          <a:graphicData uri="http://schemas.openxmlformats.org/drawingml/2006/table">
            <a:tbl>
              <a:tblPr/>
              <a:tblGrid>
                <a:gridCol w="503567">
                  <a:extLst>
                    <a:ext uri="{9D8B030D-6E8A-4147-A177-3AD203B41FA5}">
                      <a16:colId xmlns:a16="http://schemas.microsoft.com/office/drawing/2014/main" val="3714911147"/>
                    </a:ext>
                  </a:extLst>
                </a:gridCol>
                <a:gridCol w="621520">
                  <a:extLst>
                    <a:ext uri="{9D8B030D-6E8A-4147-A177-3AD203B41FA5}">
                      <a16:colId xmlns:a16="http://schemas.microsoft.com/office/drawing/2014/main" val="3809084547"/>
                    </a:ext>
                  </a:extLst>
                </a:gridCol>
                <a:gridCol w="215928">
                  <a:extLst>
                    <a:ext uri="{9D8B030D-6E8A-4147-A177-3AD203B41FA5}">
                      <a16:colId xmlns:a16="http://schemas.microsoft.com/office/drawing/2014/main" val="3766916663"/>
                    </a:ext>
                  </a:extLst>
                </a:gridCol>
              </a:tblGrid>
              <a:tr h="219576">
                <a:tc gridSpan="3">
                  <a:txBody>
                    <a:bodyPr/>
                    <a:lstStyle/>
                    <a:p>
                      <a:pPr algn="ctr" rtl="0" fontAlgn="b"/>
                      <a:r>
                        <a:rPr lang="es-CO" sz="800" b="1" i="0" u="none" strike="noStrike" dirty="0">
                          <a:solidFill>
                            <a:srgbClr val="FFFFFF"/>
                          </a:solidFill>
                          <a:effectLst/>
                          <a:latin typeface="Century Gothic" panose="020B0502020202020204" pitchFamily="34" charset="0"/>
                        </a:rPr>
                        <a:t>Suplementos nutricionales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A100"/>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718624318"/>
                  </a:ext>
                </a:extLst>
              </a:tr>
              <a:tr h="61857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800" b="1" i="0" u="none" strike="noStrike" dirty="0">
                          <a:solidFill>
                            <a:schemeClr val="tx1"/>
                          </a:solidFill>
                          <a:effectLst/>
                          <a:latin typeface="Century Gothic" panose="020B0502020202020204" pitchFamily="34" charset="0"/>
                        </a:rPr>
                        <a:t>Capsulas blandas</a:t>
                      </a:r>
                      <a:r>
                        <a:rPr lang="es-MX" sz="800" b="1" i="0" u="none" strike="noStrike" dirty="0">
                          <a:solidFill>
                            <a:srgbClr val="E95E09"/>
                          </a:solidFill>
                          <a:effectLst/>
                          <a:latin typeface="Century Gothic" panose="020B0502020202020204" pitchFamily="34" charset="0"/>
                        </a:rPr>
                        <a:t> 64%</a:t>
                      </a:r>
                      <a:endParaRPr lang="es-CO" sz="800" b="1" i="0" u="none" strike="noStrike" dirty="0">
                        <a:solidFill>
                          <a:srgbClr val="E95E09"/>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Medellín 75%</a:t>
                      </a:r>
                    </a:p>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B/quilla 42%</a:t>
                      </a:r>
                    </a:p>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NSE 3 – 53%</a:t>
                      </a:r>
                    </a:p>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NSE 4 – 77%</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89BE48"/>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361888">
                <a:tc>
                  <a:txBody>
                    <a:bodyPr/>
                    <a:lstStyle/>
                    <a:p>
                      <a:pPr algn="ctr" fontAlgn="b">
                        <a:buNone/>
                      </a:pPr>
                      <a:r>
                        <a:rPr lang="es-MX"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MX" sz="800" b="1" i="0" u="none" strike="noStrike" dirty="0">
                          <a:solidFill>
                            <a:srgbClr val="E95E09"/>
                          </a:solidFill>
                          <a:effectLst/>
                          <a:latin typeface="Century Gothic" panose="020B0502020202020204" pitchFamily="34" charset="0"/>
                        </a:rPr>
                        <a:t>49%</a:t>
                      </a:r>
                      <a:endParaRPr lang="es-CO" sz="800" b="1" i="0" u="none" strike="noStrike" dirty="0">
                        <a:solidFill>
                          <a:schemeClr val="tx1">
                            <a:lumMod val="95000"/>
                            <a:lumOff val="5000"/>
                          </a:schemeClr>
                        </a:solidFill>
                        <a:effectLst/>
                        <a:latin typeface="Century Gothic" panose="020B050202020202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00000"/>
                        </a:lnSpc>
                      </a:pPr>
                      <a:r>
                        <a:rPr lang="es-MX" sz="700" b="0" i="0" u="none" strike="noStrike" dirty="0">
                          <a:solidFill>
                            <a:schemeClr val="tx1">
                              <a:lumMod val="95000"/>
                              <a:lumOff val="5000"/>
                            </a:schemeClr>
                          </a:solidFill>
                          <a:effectLst/>
                          <a:latin typeface="Century Gothic" panose="020B0502020202020204" pitchFamily="34" charset="0"/>
                        </a:rPr>
                        <a:t>Medellín 29%</a:t>
                      </a:r>
                    </a:p>
                    <a:p>
                      <a:pPr algn="ctr" rtl="0" fontAlgn="b">
                        <a:lnSpc>
                          <a:spcPct val="100000"/>
                        </a:lnSpc>
                      </a:pPr>
                      <a:r>
                        <a:rPr lang="es-MX" sz="700" b="0" i="0" u="none" strike="noStrike" dirty="0">
                          <a:solidFill>
                            <a:schemeClr val="tx1">
                              <a:lumMod val="95000"/>
                              <a:lumOff val="5000"/>
                            </a:schemeClr>
                          </a:solidFill>
                          <a:effectLst/>
                          <a:latin typeface="Century Gothic" panose="020B0502020202020204" pitchFamily="34" charset="0"/>
                        </a:rPr>
                        <a:t>NSE 2 – 60%</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491576">
                <a:tc>
                  <a:txBody>
                    <a:bodyPr/>
                    <a:lstStyle/>
                    <a:p>
                      <a:pPr algn="ctr" rtl="0" fontAlgn="b"/>
                      <a:r>
                        <a:rPr lang="es-MX" sz="800" b="1" i="0" u="none" strike="noStrike" dirty="0">
                          <a:solidFill>
                            <a:schemeClr val="tx1"/>
                          </a:solidFill>
                          <a:effectLst/>
                          <a:latin typeface="Century Gothic" panose="020B0502020202020204" pitchFamily="34" charset="0"/>
                        </a:rPr>
                        <a:t>Polvos</a:t>
                      </a:r>
                      <a:r>
                        <a:rPr lang="es-MX" sz="800" b="1" i="0" u="none" strike="noStrike" dirty="0">
                          <a:solidFill>
                            <a:srgbClr val="E95E09"/>
                          </a:solidFill>
                          <a:effectLst/>
                          <a:latin typeface="Century Gothic" panose="020B0502020202020204" pitchFamily="34" charset="0"/>
                        </a:rPr>
                        <a:t> 37%</a:t>
                      </a:r>
                      <a:endParaRPr lang="es-CO" sz="800" b="1" i="0" u="none" strike="noStrike" dirty="0">
                        <a:solidFill>
                          <a:srgbClr val="E95E09"/>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Medellín 47% </a:t>
                      </a:r>
                    </a:p>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B/quilla 46%</a:t>
                      </a:r>
                    </a:p>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NSE 4 – 19%</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5686050"/>
                  </a:ext>
                </a:extLst>
              </a:tr>
              <a:tr h="517110">
                <a:tc>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Tabletas</a:t>
                      </a:r>
                    </a:p>
                    <a:p>
                      <a:pPr algn="ctr" rtl="0" fontAlgn="b"/>
                      <a:r>
                        <a:rPr lang="es-MX" sz="800" b="1" i="0" u="none" strike="noStrike" dirty="0">
                          <a:solidFill>
                            <a:srgbClr val="E95E09"/>
                          </a:solidFill>
                          <a:effectLst/>
                          <a:latin typeface="Century Gothic" panose="020B0502020202020204" pitchFamily="34" charset="0"/>
                        </a:rPr>
                        <a:t>29%</a:t>
                      </a:r>
                      <a:endParaRPr lang="es-CO" sz="800" b="1"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u="none" strike="noStrike" dirty="0">
                          <a:solidFill>
                            <a:schemeClr val="tx1">
                              <a:lumMod val="95000"/>
                              <a:lumOff val="5000"/>
                            </a:schemeClr>
                          </a:solidFill>
                          <a:effectLst/>
                          <a:latin typeface="Century Gothic" panose="020B0502020202020204" pitchFamily="34" charset="0"/>
                        </a:rPr>
                        <a:t>B/quilla 12%</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u="none" strike="noStrike" dirty="0">
                          <a:solidFill>
                            <a:schemeClr val="tx1">
                              <a:lumMod val="95000"/>
                              <a:lumOff val="5000"/>
                            </a:schemeClr>
                          </a:solidFill>
                          <a:effectLst/>
                          <a:latin typeface="Century Gothic" panose="020B0502020202020204" pitchFamily="34" charset="0"/>
                        </a:rPr>
                        <a:t>NSE 2 – 9%</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u="none" strike="noStrike" dirty="0">
                          <a:solidFill>
                            <a:schemeClr val="tx1">
                              <a:lumMod val="95000"/>
                              <a:lumOff val="5000"/>
                            </a:schemeClr>
                          </a:solidFill>
                          <a:effectLst/>
                          <a:latin typeface="Century Gothic" panose="020B0502020202020204" pitchFamily="34" charset="0"/>
                        </a:rPr>
                        <a:t>NSE 4 – 68%</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13343178"/>
                  </a:ext>
                </a:extLst>
              </a:tr>
              <a:tr h="350134">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Líquidos</a:t>
                      </a:r>
                    </a:p>
                    <a:p>
                      <a:pPr algn="ctr" fontAlgn="b">
                        <a:buNone/>
                      </a:pPr>
                      <a:r>
                        <a:rPr lang="es-CO" sz="800" b="1" i="0" u="none" strike="noStrike" dirty="0">
                          <a:solidFill>
                            <a:srgbClr val="E95E09"/>
                          </a:solidFill>
                          <a:effectLst/>
                          <a:latin typeface="Century Gothic" panose="020B0502020202020204" pitchFamily="34" charset="0"/>
                        </a:rPr>
                        <a:t>27%</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s-CO" sz="700" b="0" i="0" u="none" strike="noStrike" dirty="0">
                          <a:solidFill>
                            <a:schemeClr val="tx1">
                              <a:lumMod val="95000"/>
                              <a:lumOff val="5000"/>
                            </a:schemeClr>
                          </a:solidFill>
                          <a:effectLst/>
                          <a:latin typeface="Century Gothic" panose="020B0502020202020204" pitchFamily="34" charset="0"/>
                        </a:rPr>
                        <a:t>NSE 2 – 17%</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93627255"/>
                  </a:ext>
                </a:extLst>
              </a:tr>
            </a:tbl>
          </a:graphicData>
        </a:graphic>
      </p:graphicFrame>
      <p:sp>
        <p:nvSpPr>
          <p:cNvPr id="13" name="CuadroTexto 12">
            <a:extLst>
              <a:ext uri="{FF2B5EF4-FFF2-40B4-BE49-F238E27FC236}">
                <a16:creationId xmlns:a16="http://schemas.microsoft.com/office/drawing/2014/main" id="{CD165692-EF8C-3B18-E2A3-11FAAA646791}"/>
              </a:ext>
            </a:extLst>
          </p:cNvPr>
          <p:cNvSpPr txBox="1"/>
          <p:nvPr/>
        </p:nvSpPr>
        <p:spPr>
          <a:xfrm>
            <a:off x="7605280" y="6605809"/>
            <a:ext cx="420106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Aperturas con aumentos o disminución significativa (7 pts.)</a:t>
            </a:r>
            <a:endParaRPr kumimoji="0" lang="es-CO"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aphicFrame>
        <p:nvGraphicFramePr>
          <p:cNvPr id="7" name="Tabla 6">
            <a:extLst>
              <a:ext uri="{FF2B5EF4-FFF2-40B4-BE49-F238E27FC236}">
                <a16:creationId xmlns:a16="http://schemas.microsoft.com/office/drawing/2014/main" id="{FD45ED1C-7A87-3234-23AE-99E01ABD0682}"/>
              </a:ext>
            </a:extLst>
          </p:cNvPr>
          <p:cNvGraphicFramePr>
            <a:graphicFrameLocks noGrp="1"/>
          </p:cNvGraphicFramePr>
          <p:nvPr/>
        </p:nvGraphicFramePr>
        <p:xfrm>
          <a:off x="9263639" y="4329740"/>
          <a:ext cx="2623230" cy="1704401"/>
        </p:xfrm>
        <a:graphic>
          <a:graphicData uri="http://schemas.openxmlformats.org/drawingml/2006/table">
            <a:tbl>
              <a:tblPr/>
              <a:tblGrid>
                <a:gridCol w="503627">
                  <a:extLst>
                    <a:ext uri="{9D8B030D-6E8A-4147-A177-3AD203B41FA5}">
                      <a16:colId xmlns:a16="http://schemas.microsoft.com/office/drawing/2014/main" val="3714911147"/>
                    </a:ext>
                  </a:extLst>
                </a:gridCol>
                <a:gridCol w="593489">
                  <a:extLst>
                    <a:ext uri="{9D8B030D-6E8A-4147-A177-3AD203B41FA5}">
                      <a16:colId xmlns:a16="http://schemas.microsoft.com/office/drawing/2014/main" val="3809084547"/>
                    </a:ext>
                  </a:extLst>
                </a:gridCol>
                <a:gridCol w="240222">
                  <a:extLst>
                    <a:ext uri="{9D8B030D-6E8A-4147-A177-3AD203B41FA5}">
                      <a16:colId xmlns:a16="http://schemas.microsoft.com/office/drawing/2014/main" val="3766916663"/>
                    </a:ext>
                  </a:extLst>
                </a:gridCol>
                <a:gridCol w="466023">
                  <a:extLst>
                    <a:ext uri="{9D8B030D-6E8A-4147-A177-3AD203B41FA5}">
                      <a16:colId xmlns:a16="http://schemas.microsoft.com/office/drawing/2014/main" val="3606372784"/>
                    </a:ext>
                  </a:extLst>
                </a:gridCol>
                <a:gridCol w="622041">
                  <a:extLst>
                    <a:ext uri="{9D8B030D-6E8A-4147-A177-3AD203B41FA5}">
                      <a16:colId xmlns:a16="http://schemas.microsoft.com/office/drawing/2014/main" val="3757626897"/>
                    </a:ext>
                  </a:extLst>
                </a:gridCol>
                <a:gridCol w="197828">
                  <a:extLst>
                    <a:ext uri="{9D8B030D-6E8A-4147-A177-3AD203B41FA5}">
                      <a16:colId xmlns:a16="http://schemas.microsoft.com/office/drawing/2014/main" val="3613302619"/>
                    </a:ext>
                  </a:extLst>
                </a:gridCol>
              </a:tblGrid>
              <a:tr h="147292">
                <a:tc gridSpan="6">
                  <a:txBody>
                    <a:bodyPr/>
                    <a:lstStyle/>
                    <a:p>
                      <a:pPr algn="ctr" rtl="0" fontAlgn="b"/>
                      <a:r>
                        <a:rPr lang="es-CO" sz="800" b="1" i="0" u="none" strike="noStrike" dirty="0">
                          <a:solidFill>
                            <a:srgbClr val="FFFFFF"/>
                          </a:solidFill>
                          <a:effectLst/>
                          <a:latin typeface="Century Gothic" panose="020B0502020202020204" pitchFamily="34" charset="0"/>
                        </a:rPr>
                        <a:t>Productos pediátricos</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endParaRPr lang="es-CO"/>
                    </a:p>
                  </a:txBody>
                  <a:tcPr/>
                </a:tc>
                <a:tc hMerge="1">
                  <a:txBody>
                    <a:bodyPr/>
                    <a:lstStyle/>
                    <a:p>
                      <a:endParaRPr lang="es-CO"/>
                    </a:p>
                  </a:txBody>
                  <a:tcPr/>
                </a:tc>
                <a:tc hMerge="1">
                  <a:txBody>
                    <a:bodyPr/>
                    <a:lstStyle/>
                    <a:p>
                      <a:pPr algn="ctr" rtl="0" fontAlgn="b"/>
                      <a:endParaRPr lang="es-CO" sz="8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pPr algn="ctr" rtl="0" fontAlgn="b"/>
                      <a:endParaRPr lang="es-CO" sz="8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hMerge="1">
                  <a:txBody>
                    <a:bodyPr/>
                    <a:lstStyle/>
                    <a:p>
                      <a:pPr algn="ctr" rtl="0" fontAlgn="b"/>
                      <a:endParaRPr lang="es-CO" sz="800" b="1" i="0" u="none" strike="noStrike" dirty="0">
                        <a:solidFill>
                          <a:srgbClr val="FFFFFF"/>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2718624318"/>
                  </a:ext>
                </a:extLst>
              </a:tr>
              <a:tr h="212976">
                <a:tc>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Gomas</a:t>
                      </a:r>
                    </a:p>
                    <a:p>
                      <a:pPr algn="ctr" fontAlgn="b">
                        <a:buNone/>
                      </a:pPr>
                      <a:r>
                        <a:rPr lang="es-CO" sz="800" b="1" i="0" u="none" strike="noStrike" dirty="0">
                          <a:solidFill>
                            <a:srgbClr val="E95E09"/>
                          </a:solidFill>
                          <a:effectLst/>
                          <a:latin typeface="Century Gothic" panose="020B0502020202020204" pitchFamily="34" charset="0"/>
                        </a:rPr>
                        <a:t>72%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Medellín 62%</a:t>
                      </a:r>
                    </a:p>
                    <a:p>
                      <a:pPr algn="ctr" rtl="0" fontAlgn="b">
                        <a:lnSpc>
                          <a:spcPct val="100000"/>
                        </a:lnSpc>
                      </a:pPr>
                      <a:r>
                        <a:rPr lang="es-CO" sz="700" b="0" i="0" u="none" strike="noStrike" dirty="0">
                          <a:solidFill>
                            <a:schemeClr val="tx1">
                              <a:lumMod val="95000"/>
                              <a:lumOff val="5000"/>
                            </a:schemeClr>
                          </a:solidFill>
                          <a:effectLst/>
                          <a:latin typeface="Century Gothic" panose="020B0502020202020204" pitchFamily="34" charset="0"/>
                        </a:rPr>
                        <a:t>NSE 2 – 88%</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MX" sz="800" b="1" i="0" u="none" strike="noStrike" dirty="0">
                          <a:solidFill>
                            <a:schemeClr val="tx1">
                              <a:lumMod val="95000"/>
                              <a:lumOff val="5000"/>
                            </a:schemeClr>
                          </a:solidFill>
                          <a:effectLst/>
                          <a:latin typeface="Century Gothic" panose="020B0502020202020204" pitchFamily="34" charset="0"/>
                        </a:rPr>
                        <a:t>Polvos</a:t>
                      </a:r>
                    </a:p>
                    <a:p>
                      <a:pPr algn="ctr" rtl="0" fontAlgn="b"/>
                      <a:r>
                        <a:rPr lang="es-MX" sz="800" b="1" i="0" u="none" strike="noStrike" dirty="0">
                          <a:solidFill>
                            <a:srgbClr val="E95E09"/>
                          </a:solidFill>
                          <a:effectLst/>
                          <a:latin typeface="Century Gothic" panose="020B0502020202020204" pitchFamily="34" charset="0"/>
                        </a:rPr>
                        <a:t>18%</a:t>
                      </a:r>
                      <a:endParaRPr lang="es-CO" sz="800" b="1" i="0" u="none" strike="noStrike" dirty="0">
                        <a:solidFill>
                          <a:srgbClr val="E95E09"/>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NSE 4 – 8%</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700" b="0" i="0" kern="1200" dirty="0">
                          <a:solidFill>
                            <a:srgbClr val="C00000"/>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8843705"/>
                  </a:ext>
                </a:extLst>
              </a:tr>
              <a:tr h="256766">
                <a:tc rowSpan="2">
                  <a:txBody>
                    <a:bodyPr/>
                    <a:lstStyle/>
                    <a:p>
                      <a:pPr algn="ctr" fontAlgn="b">
                        <a:buNone/>
                      </a:pPr>
                      <a:r>
                        <a:rPr lang="es-CO" sz="800" b="1" i="0" u="none" strike="noStrike" dirty="0">
                          <a:solidFill>
                            <a:schemeClr val="tx1">
                              <a:lumMod val="95000"/>
                              <a:lumOff val="5000"/>
                            </a:schemeClr>
                          </a:solidFill>
                          <a:effectLst/>
                          <a:latin typeface="Century Gothic" panose="020B0502020202020204" pitchFamily="34" charset="0"/>
                        </a:rPr>
                        <a:t>Jarabes</a:t>
                      </a:r>
                    </a:p>
                    <a:p>
                      <a:pPr algn="ctr" fontAlgn="b">
                        <a:buNone/>
                      </a:pPr>
                      <a:r>
                        <a:rPr lang="es-CO" sz="800" b="1" i="0" u="none" strike="noStrike" dirty="0">
                          <a:solidFill>
                            <a:srgbClr val="E95E09"/>
                          </a:solidFill>
                          <a:effectLst/>
                          <a:latin typeface="Century Gothic" panose="020B0502020202020204" pitchFamily="34" charset="0"/>
                        </a:rPr>
                        <a:t>42%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marL="0" marR="0" lvl="0" indent="0" algn="ctr" defTabSz="914400" rtl="0" eaLnBrk="1" fontAlgn="b" latinLnBrk="0" hangingPunct="1">
                        <a:lnSpc>
                          <a:spcPct val="20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NSE 4 – 56%</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Sachet</a:t>
                      </a:r>
                    </a:p>
                    <a:p>
                      <a:pPr algn="ctr" rtl="0" fontAlgn="b"/>
                      <a:r>
                        <a:rPr lang="es-CO" sz="800" b="1" i="0" u="none" strike="noStrike" dirty="0">
                          <a:solidFill>
                            <a:srgbClr val="E95E09"/>
                          </a:solidFill>
                          <a:effectLst/>
                          <a:latin typeface="Century Gothic" panose="020B0502020202020204" pitchFamily="34" charset="0"/>
                        </a:rPr>
                        <a:t>17%</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NSE 3 – 30%</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731431"/>
                  </a:ext>
                </a:extLst>
              </a:tr>
              <a:tr h="0">
                <a:tc vMerge="1">
                  <a:txBody>
                    <a:bodyPr/>
                    <a:lstStyle/>
                    <a:p>
                      <a:endParaRPr lang="es-CO"/>
                    </a:p>
                  </a:txBody>
                  <a:tcPr>
                    <a:lnT w="12700" cap="flat" cmpd="sng" algn="ctr">
                      <a:solidFill>
                        <a:schemeClr val="bg1"/>
                      </a:solidFill>
                      <a:prstDash val="solid"/>
                      <a:round/>
                      <a:headEnd type="none" w="med" len="med"/>
                      <a:tailEnd type="none" w="med" len="med"/>
                    </a:lnT>
                  </a:tcPr>
                </a:tc>
                <a:tc vMerge="1">
                  <a:txBody>
                    <a:bodyPr/>
                    <a:lstStyle/>
                    <a:p>
                      <a:endParaRPr lang="es-CO"/>
                    </a:p>
                  </a:txBody>
                  <a:tcPr>
                    <a:lnT w="12700" cap="flat" cmpd="sng" algn="ctr">
                      <a:solidFill>
                        <a:schemeClr val="bg1"/>
                      </a:solidFill>
                      <a:prstDash val="solid"/>
                      <a:round/>
                      <a:headEnd type="none" w="med" len="med"/>
                      <a:tailEnd type="none" w="med" len="med"/>
                    </a:lnT>
                  </a:tcPr>
                </a:tc>
                <a:tc vMerge="1">
                  <a:txBody>
                    <a:bodyPr/>
                    <a:lstStyle/>
                    <a:p>
                      <a:endParaRPr lang="es-CO"/>
                    </a:p>
                  </a:txBody>
                  <a:tcPr>
                    <a:lnT w="12700" cap="flat" cmpd="sng" algn="ctr">
                      <a:solidFill>
                        <a:schemeClr val="bg1"/>
                      </a:solidFill>
                      <a:prstDash val="solid"/>
                      <a:round/>
                      <a:headEnd type="none" w="med" len="med"/>
                      <a:tailEnd type="none" w="med" len="med"/>
                    </a:lnT>
                  </a:tcPr>
                </a:tc>
                <a:tc rowSpan="2">
                  <a:txBody>
                    <a:bodyPr/>
                    <a:lstStyle/>
                    <a:p>
                      <a:pPr algn="ctr" rtl="0" fontAlgn="b"/>
                      <a:r>
                        <a:rPr lang="es-CO" sz="800" b="1" i="0" u="none" strike="noStrike" dirty="0">
                          <a:solidFill>
                            <a:schemeClr val="tx1"/>
                          </a:solidFill>
                          <a:effectLst/>
                          <a:latin typeface="Century Gothic" panose="020B0502020202020204" pitchFamily="34" charset="0"/>
                        </a:rPr>
                        <a:t>Tabletas</a:t>
                      </a:r>
                    </a:p>
                    <a:p>
                      <a:pPr algn="ctr" rtl="0" fontAlgn="b"/>
                      <a:r>
                        <a:rPr lang="es-CO" sz="800" b="1" i="0" u="none" strike="noStrike" dirty="0">
                          <a:solidFill>
                            <a:srgbClr val="E95E09"/>
                          </a:solidFill>
                          <a:effectLst/>
                          <a:latin typeface="Century Gothic" panose="020B0502020202020204" pitchFamily="34" charset="0"/>
                        </a:rPr>
                        <a:t>12%</a:t>
                      </a:r>
                    </a:p>
                  </a:txBody>
                  <a:tcPr marL="6350" marR="6350" marT="41564" marB="41564"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s-MX" sz="700" b="0" i="0" u="none" strike="noStrike" dirty="0">
                          <a:solidFill>
                            <a:schemeClr val="tx1">
                              <a:lumMod val="95000"/>
                              <a:lumOff val="5000"/>
                            </a:schemeClr>
                          </a:solidFill>
                          <a:effectLst/>
                          <a:latin typeface="Century Gothic" panose="020B0502020202020204" pitchFamily="34" charset="0"/>
                        </a:rPr>
                        <a:t>NSE 4 -28%</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endParaRPr lang="es-CO" sz="8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04214765"/>
                  </a:ext>
                </a:extLst>
              </a:tr>
              <a:tr h="208663">
                <a:tc rowSpan="2">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Líquidos</a:t>
                      </a:r>
                    </a:p>
                    <a:p>
                      <a:pPr algn="ctr" rtl="0" fontAlgn="b"/>
                      <a:r>
                        <a:rPr lang="es-CO" sz="800" b="1" i="0" u="none" strike="noStrike" dirty="0">
                          <a:solidFill>
                            <a:srgbClr val="E95E09"/>
                          </a:solidFill>
                          <a:effectLst/>
                          <a:latin typeface="Century Gothic" panose="020B0502020202020204" pitchFamily="34" charset="0"/>
                        </a:rPr>
                        <a:t>35%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rtl="0" fontAlgn="b">
                        <a:lnSpc>
                          <a:spcPct val="100000"/>
                        </a:lnSpc>
                      </a:pPr>
                      <a:r>
                        <a:rPr lang="es-MX" sz="700" b="0" i="0" u="none" strike="noStrike" dirty="0">
                          <a:solidFill>
                            <a:schemeClr val="tx1">
                              <a:lumMod val="95000"/>
                              <a:lumOff val="5000"/>
                            </a:schemeClr>
                          </a:solidFill>
                          <a:effectLst/>
                          <a:latin typeface="Century Gothic" panose="020B0502020202020204" pitchFamily="34" charset="0"/>
                        </a:rPr>
                        <a:t>Bogotá 25%</a:t>
                      </a:r>
                    </a:p>
                    <a:p>
                      <a:pPr algn="ctr" rtl="0" fontAlgn="b">
                        <a:lnSpc>
                          <a:spcPct val="100000"/>
                        </a:lnSpc>
                      </a:pPr>
                      <a:r>
                        <a:rPr lang="es-MX" sz="700" b="0" i="0" u="none" strike="noStrike" dirty="0">
                          <a:solidFill>
                            <a:schemeClr val="tx1">
                              <a:lumMod val="95000"/>
                              <a:lumOff val="5000"/>
                            </a:schemeClr>
                          </a:solidFill>
                          <a:effectLst/>
                          <a:latin typeface="Century Gothic" panose="020B0502020202020204" pitchFamily="34" charset="0"/>
                        </a:rPr>
                        <a:t>Medellín 57%</a:t>
                      </a:r>
                    </a:p>
                    <a:p>
                      <a:pPr algn="ctr" rtl="0" fontAlgn="b">
                        <a:lnSpc>
                          <a:spcPct val="100000"/>
                        </a:lnSpc>
                      </a:pPr>
                      <a:r>
                        <a:rPr lang="es-MX" sz="700" b="0" i="0" u="none" strike="noStrike" dirty="0">
                          <a:solidFill>
                            <a:schemeClr val="tx1">
                              <a:lumMod val="95000"/>
                              <a:lumOff val="5000"/>
                            </a:schemeClr>
                          </a:solidFill>
                          <a:effectLst/>
                          <a:latin typeface="Century Gothic" panose="020B0502020202020204" pitchFamily="34" charset="0"/>
                        </a:rPr>
                        <a:t>NSE 2- 25%</a:t>
                      </a: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89BE48"/>
                          </a:solidFill>
                          <a:effectLst/>
                          <a:latin typeface="+mn-lt"/>
                          <a:ea typeface="+mn-ea"/>
                          <a:cs typeface="+mn-cs"/>
                        </a:rPr>
                        <a:t>▲</a:t>
                      </a:r>
                    </a:p>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vMerge="1">
                  <a:txBody>
                    <a:bodyPr/>
                    <a:lstStyle/>
                    <a:p>
                      <a:endParaRPr lang="es-CO"/>
                    </a:p>
                  </a:txBody>
                  <a:tcPr/>
                </a:tc>
                <a:tc vMerge="1">
                  <a:txBody>
                    <a:bodyPr/>
                    <a:lstStyle/>
                    <a:p>
                      <a:endParaRPr lang="es-CO"/>
                    </a:p>
                  </a:txBody>
                  <a:tcPr/>
                </a:tc>
                <a:tc vMerge="1">
                  <a:txBody>
                    <a:bodyPr/>
                    <a:lstStyle/>
                    <a:p>
                      <a:endParaRPr lang="es-CO" dirty="0"/>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50380060"/>
                  </a:ext>
                </a:extLst>
              </a:tr>
              <a:tr h="80944">
                <a:tc vMerge="1">
                  <a:txBody>
                    <a:bodyPr/>
                    <a:lstStyle/>
                    <a:p>
                      <a:endParaRPr lang="es-CO"/>
                    </a:p>
                  </a:txBody>
                  <a:tcPr/>
                </a:tc>
                <a:tc vMerge="1">
                  <a:txBody>
                    <a:bodyPr/>
                    <a:lstStyle/>
                    <a:p>
                      <a:endParaRPr lang="es-CO"/>
                    </a:p>
                  </a:txBody>
                  <a:tcPr/>
                </a:tc>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algn="ctr" fontAlgn="b">
                        <a:buNone/>
                      </a:pPr>
                      <a:endParaRPr lang="es-CO" sz="800" b="1" i="0" u="none" strike="noStrike" dirty="0">
                        <a:solidFill>
                          <a:srgbClr val="E95E09"/>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rowSpan="2">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endParaRPr lang="es-MX"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s-CO" sz="700" b="0" i="0" u="none" strike="noStrike" dirty="0">
                        <a:solidFill>
                          <a:schemeClr val="tx1">
                            <a:lumMod val="95000"/>
                            <a:lumOff val="5000"/>
                          </a:schemeClr>
                        </a:solidFill>
                        <a:effectLst/>
                        <a:latin typeface="Century Gothic" panose="020B0502020202020204" pitchFamily="34" charset="0"/>
                      </a:endParaRPr>
                    </a:p>
                  </a:txBody>
                  <a:tcPr marL="6350" marR="6350" marT="41564" marB="415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39790530"/>
                  </a:ext>
                </a:extLst>
              </a:tr>
              <a:tr h="269578">
                <a:tc>
                  <a:txBody>
                    <a:bodyPr/>
                    <a:lstStyle/>
                    <a:p>
                      <a:pPr algn="ctr" rtl="0" fontAlgn="b"/>
                      <a:r>
                        <a:rPr lang="es-CO" sz="800" b="1" i="0" u="none" strike="noStrike" dirty="0">
                          <a:solidFill>
                            <a:schemeClr val="tx1">
                              <a:lumMod val="95000"/>
                              <a:lumOff val="5000"/>
                            </a:schemeClr>
                          </a:solidFill>
                          <a:effectLst/>
                          <a:latin typeface="Century Gothic" panose="020B0502020202020204" pitchFamily="34" charset="0"/>
                        </a:rPr>
                        <a:t>Cápsulas blandas</a:t>
                      </a:r>
                    </a:p>
                    <a:p>
                      <a:pPr algn="ctr" rtl="0" fontAlgn="b"/>
                      <a:r>
                        <a:rPr lang="es-CO" sz="800" b="1" i="0" u="none" strike="noStrike" dirty="0">
                          <a:solidFill>
                            <a:srgbClr val="E95E09"/>
                          </a:solidFill>
                          <a:effectLst/>
                          <a:latin typeface="Century Gothic" panose="020B0502020202020204" pitchFamily="34" charset="0"/>
                        </a:rPr>
                        <a:t>31%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lnSpc>
                          <a:spcPct val="100000"/>
                        </a:lnSpc>
                      </a:pPr>
                      <a:r>
                        <a:rPr lang="es-MX" sz="700" b="0" i="0" u="none" strike="noStrike" dirty="0">
                          <a:solidFill>
                            <a:schemeClr val="tx1">
                              <a:lumMod val="95000"/>
                              <a:lumOff val="5000"/>
                            </a:schemeClr>
                          </a:solidFill>
                          <a:effectLst/>
                          <a:latin typeface="Century Gothic" panose="020B0502020202020204" pitchFamily="34" charset="0"/>
                        </a:rPr>
                        <a:t>Medellín 21%</a:t>
                      </a:r>
                    </a:p>
                    <a:p>
                      <a:pPr algn="ctr" rtl="0" fontAlgn="b">
                        <a:lnSpc>
                          <a:spcPct val="100000"/>
                        </a:lnSpc>
                      </a:pPr>
                      <a:r>
                        <a:rPr lang="es-MX" sz="700" b="0" i="0" u="none" strike="noStrike" dirty="0">
                          <a:solidFill>
                            <a:schemeClr val="tx1">
                              <a:lumMod val="95000"/>
                              <a:lumOff val="5000"/>
                            </a:schemeClr>
                          </a:solidFill>
                          <a:effectLst/>
                          <a:latin typeface="Century Gothic" panose="020B0502020202020204" pitchFamily="34" charset="0"/>
                        </a:rPr>
                        <a:t>B/quilla 14%</a:t>
                      </a: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CO" sz="700" b="0" i="0" kern="1200" dirty="0">
                          <a:solidFill>
                            <a:srgbClr val="C00000"/>
                          </a:solidFill>
                          <a:effectLst/>
                          <a:latin typeface="+mn-lt"/>
                          <a:ea typeface="+mn-ea"/>
                          <a:cs typeface="+mn-cs"/>
                        </a:rPr>
                        <a:t>▼</a:t>
                      </a:r>
                      <a:endParaRPr lang="es-CO" sz="700" b="0" i="0" u="none" strike="noStrike" dirty="0">
                        <a:solidFill>
                          <a:srgbClr val="C00000"/>
                        </a:solidFill>
                        <a:effectLst/>
                        <a:latin typeface="Century Gothic" panose="020B0502020202020204" pitchFamily="34" charset="0"/>
                      </a:endParaRPr>
                    </a:p>
                  </a:txBody>
                  <a:tcPr marL="6350" marR="6350" marT="41564" marB="4156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3058230355"/>
                  </a:ext>
                </a:extLst>
              </a:tr>
            </a:tbl>
          </a:graphicData>
        </a:graphic>
      </p:graphicFrame>
      <p:pic>
        <p:nvPicPr>
          <p:cNvPr id="37" name="Imagen 36">
            <a:extLst>
              <a:ext uri="{FF2B5EF4-FFF2-40B4-BE49-F238E27FC236}">
                <a16:creationId xmlns:a16="http://schemas.microsoft.com/office/drawing/2014/main" id="{87E40FCA-2B7D-8276-0C64-15A4FB8200ED}"/>
              </a:ext>
            </a:extLst>
          </p:cNvPr>
          <p:cNvPicPr>
            <a:picLocks noChangeAspect="1"/>
          </p:cNvPicPr>
          <p:nvPr/>
        </p:nvPicPr>
        <p:blipFill>
          <a:blip r:embed="rId11">
            <a:duotone>
              <a:srgbClr val="B2B2B2">
                <a:shade val="45000"/>
                <a:satMod val="135000"/>
              </a:srgbClr>
              <a:prstClr val="white"/>
            </a:duotone>
          </a:blip>
          <a:stretch>
            <a:fillRect/>
          </a:stretch>
        </p:blipFill>
        <p:spPr>
          <a:xfrm>
            <a:off x="9705812" y="61257"/>
            <a:ext cx="422648" cy="422648"/>
          </a:xfrm>
          <a:prstGeom prst="rect">
            <a:avLst/>
          </a:prstGeom>
        </p:spPr>
      </p:pic>
      <p:sp>
        <p:nvSpPr>
          <p:cNvPr id="38" name="Text Box 5">
            <a:extLst>
              <a:ext uri="{FF2B5EF4-FFF2-40B4-BE49-F238E27FC236}">
                <a16:creationId xmlns:a16="http://schemas.microsoft.com/office/drawing/2014/main" id="{0E82928D-D719-0DFC-3262-1A324F0CE3DC}"/>
              </a:ext>
            </a:extLst>
          </p:cNvPr>
          <p:cNvSpPr txBox="1">
            <a:spLocks noChangeArrowheads="1"/>
          </p:cNvSpPr>
          <p:nvPr/>
        </p:nvSpPr>
        <p:spPr bwMode="auto">
          <a:xfrm>
            <a:off x="9793088" y="34541"/>
            <a:ext cx="1824595" cy="461643"/>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1"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Consumidores No Usuarios </a:t>
            </a:r>
            <a:r>
              <a:rPr kumimoji="0" lang="es-ES" sz="1050" b="0"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rPr>
              <a:t>La Santé</a:t>
            </a:r>
          </a:p>
        </p:txBody>
      </p:sp>
      <p:sp>
        <p:nvSpPr>
          <p:cNvPr id="39" name="CuadroTexto 38"/>
          <p:cNvSpPr txBox="1"/>
          <p:nvPr/>
        </p:nvSpPr>
        <p:spPr>
          <a:xfrm>
            <a:off x="647136" y="854781"/>
            <a:ext cx="109306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Incluso en los no consumidores, persiste la preferencia por la línea de pediátricos y suplemento nutricionales tanto normales como con ingredientes naturales; evidenciándose como una tendencia general y no segmentada por tipo </a:t>
            </a:r>
            <a:r>
              <a:rPr kumimoji="0" lang="es-CO" sz="14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de consumidor.</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aphicFrame>
        <p:nvGraphicFramePr>
          <p:cNvPr id="8" name="Tabla 4">
            <a:extLst>
              <a:ext uri="{FF2B5EF4-FFF2-40B4-BE49-F238E27FC236}">
                <a16:creationId xmlns:a16="http://schemas.microsoft.com/office/drawing/2014/main" id="{49F77BD4-C453-70ED-E9DB-68D027B1501A}"/>
              </a:ext>
            </a:extLst>
          </p:cNvPr>
          <p:cNvGraphicFramePr>
            <a:graphicFrameLocks noGrp="1"/>
          </p:cNvGraphicFramePr>
          <p:nvPr/>
        </p:nvGraphicFramePr>
        <p:xfrm>
          <a:off x="7472695" y="109525"/>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Total</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9" name="Triángulo isósceles 8">
            <a:extLst>
              <a:ext uri="{FF2B5EF4-FFF2-40B4-BE49-F238E27FC236}">
                <a16:creationId xmlns:a16="http://schemas.microsoft.com/office/drawing/2014/main" id="{4B2833E5-6EF4-9B98-1900-154D57307B20}"/>
              </a:ext>
            </a:extLst>
          </p:cNvPr>
          <p:cNvSpPr/>
          <p:nvPr/>
        </p:nvSpPr>
        <p:spPr>
          <a:xfrm>
            <a:off x="9388466" y="13277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ángulo isósceles 11">
            <a:extLst>
              <a:ext uri="{FF2B5EF4-FFF2-40B4-BE49-F238E27FC236}">
                <a16:creationId xmlns:a16="http://schemas.microsoft.com/office/drawing/2014/main" id="{031AD58E-CD92-289F-1282-B9F2C83F396A}"/>
              </a:ext>
            </a:extLst>
          </p:cNvPr>
          <p:cNvSpPr/>
          <p:nvPr/>
        </p:nvSpPr>
        <p:spPr>
          <a:xfrm flipV="1">
            <a:off x="9388466" y="278676"/>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4610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DF58D7F-8CAD-9139-BDE0-EFC25E69B2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CBD5F0B4-65BC-76B0-B3F6-E5B32FACABAD}"/>
              </a:ext>
            </a:extLst>
          </p:cNvPr>
          <p:cNvSpPr txBox="1"/>
          <p:nvPr/>
        </p:nvSpPr>
        <p:spPr>
          <a:xfrm>
            <a:off x="-1" y="13033"/>
            <a:ext cx="9167751"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lumMod val="95000"/>
                    <a:lumOff val="5000"/>
                  </a:prstClr>
                </a:solidFill>
                <a:effectLst/>
                <a:uLnTx/>
                <a:uFillTx/>
                <a:latin typeface="Century Gothic" panose="020B0502020202020204" pitchFamily="34" charset="0"/>
                <a:ea typeface="+mj-ea"/>
                <a:cs typeface="Traditional Arabic" panose="02020603050405020304" pitchFamily="18" charset="-78"/>
              </a:rPr>
              <a:t>Matriz atractividad vs encaje extensiones de línea / </a:t>
            </a:r>
            <a:r>
              <a:rPr kumimoji="0" lang="es-CO" sz="2000" b="0" i="1" u="none" strike="noStrike" kern="1200" cap="none" spc="0" normalizeH="0" baseline="0" noProof="0" dirty="0">
                <a:ln>
                  <a:noFill/>
                </a:ln>
                <a:solidFill>
                  <a:prstClr val="black">
                    <a:lumMod val="95000"/>
                    <a:lumOff val="5000"/>
                  </a:prstClr>
                </a:solidFill>
                <a:effectLst/>
                <a:uLnTx/>
                <a:uFillTx/>
                <a:latin typeface="Century Gothic" panose="020B0502020202020204" pitchFamily="34" charset="0"/>
                <a:ea typeface="+mj-ea"/>
                <a:cs typeface="Traditional Arabic" panose="02020603050405020304" pitchFamily="18" charset="-78"/>
              </a:rPr>
              <a:t>Descripción Modelo</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4" name="Rectángulo 3">
            <a:extLst>
              <a:ext uri="{FF2B5EF4-FFF2-40B4-BE49-F238E27FC236}">
                <a16:creationId xmlns:a16="http://schemas.microsoft.com/office/drawing/2014/main" id="{A4955FE8-A2C8-EF1D-0EDE-C428B28665FA}"/>
              </a:ext>
            </a:extLst>
          </p:cNvPr>
          <p:cNvSpPr/>
          <p:nvPr/>
        </p:nvSpPr>
        <p:spPr>
          <a:xfrm>
            <a:off x="717226" y="662919"/>
            <a:ext cx="1046932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Con base en “Where to Play”, de Marc Gruber y Sharon Tal, se divide el plano (en su caso definido por dos ejes que llaman Potencial y Reto del mercado) en cuatro cuadrantes y dan una serie de recomendaciones para cada uno:</a:t>
            </a:r>
            <a:endParaRPr kumimoji="0" lang="es-CO" sz="14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endParaRPr>
          </a:p>
        </p:txBody>
      </p:sp>
      <p:sp>
        <p:nvSpPr>
          <p:cNvPr id="17" name="Rectángulo 16">
            <a:extLst>
              <a:ext uri="{FF2B5EF4-FFF2-40B4-BE49-F238E27FC236}">
                <a16:creationId xmlns:a16="http://schemas.microsoft.com/office/drawing/2014/main" id="{47A86042-3580-03FD-1448-E07ABE365800}"/>
              </a:ext>
            </a:extLst>
          </p:cNvPr>
          <p:cNvSpPr/>
          <p:nvPr/>
        </p:nvSpPr>
        <p:spPr>
          <a:xfrm>
            <a:off x="8935565" y="1358900"/>
            <a:ext cx="3169856" cy="2539157"/>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srgbClr val="E25B00"/>
                </a:solidFill>
                <a:effectLst/>
                <a:uLnTx/>
                <a:uFillTx/>
                <a:latin typeface="Century Gothic" panose="020B0502020202020204" pitchFamily="34" charset="0"/>
                <a:ea typeface="Calibri" panose="020F0502020204030204" pitchFamily="34" charset="0"/>
                <a:cs typeface="Calibri" panose="020F0502020204030204" pitchFamily="34" charset="0"/>
              </a:rPr>
              <a:t>EXTENSIÓN POTENTE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rPr>
              <a:t>Son oportunidades de mercado con un atractivo alto y una posición competitiva fuerte. En una analogía de rentabilidad-riesgo, este cuadrante correspondería a una situación de </a:t>
            </a:r>
            <a:r>
              <a:rPr kumimoji="0" lang="es-MX" sz="9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Calibri" panose="020F0502020204030204" pitchFamily="34" charset="0"/>
                <a:cs typeface="Calibri" panose="020F0502020204030204" pitchFamily="34" charset="0"/>
              </a:rPr>
              <a:t>alta rentabilidad y bajo riesgo simultáneamente</a:t>
            </a:r>
            <a:r>
              <a:rPr kumimoji="0" lang="es-MX" sz="9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Calibri" panose="020F0502020204030204" pitchFamily="34" charset="0"/>
                <a:cs typeface="Calibri" panose="020F0502020204030204" pitchFamily="34" charset="0"/>
              </a:rPr>
              <a:t>. </a:t>
            </a:r>
            <a:r>
              <a:rPr kumimoji="0" lang="es-MX" sz="9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Calibri" panose="020F0502020204030204" pitchFamily="34" charset="0"/>
                <a:cs typeface="Calibri" panose="020F0502020204030204" pitchFamily="34" charset="0"/>
              </a:rPr>
              <a:t>Su ubicación es la ideal.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900" b="1" i="0" u="none" strike="noStrike" kern="1200" cap="none" spc="0" normalizeH="0" baseline="0" noProof="0" dirty="0">
              <a:ln>
                <a:noFill/>
              </a:ln>
              <a:solidFill>
                <a:srgbClr val="00B050"/>
              </a:solidFill>
              <a:effectLst/>
              <a:uLnTx/>
              <a:uFillTx/>
              <a:latin typeface="Century Gothic" panose="020B050202020202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rPr>
              <a:t>Una oportunidad, es habitualmente el resultado de identificar una necesidad no cubierta significativa.  tal vez poseemos un </a:t>
            </a:r>
            <a:r>
              <a:rPr kumimoji="0" lang="es-MX" sz="900" b="0" i="1"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rPr>
              <a:t>know-how</a:t>
            </a:r>
            <a:r>
              <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rPr>
              <a:t> único para superar un reto, uno que los demás rivales simplemente no pueden franquear.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9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1" i="1" u="none" strike="noStrike" kern="1200" cap="none" spc="0" normalizeH="0" baseline="0" noProof="0" dirty="0">
                <a:ln>
                  <a:noFill/>
                </a:ln>
                <a:solidFill>
                  <a:prstClr val="black"/>
                </a:solidFill>
                <a:effectLst/>
                <a:uLnTx/>
                <a:uFillTx/>
                <a:latin typeface="Century Gothic" panose="020B0502020202020204" pitchFamily="34" charset="0"/>
                <a:ea typeface="Calibri" panose="020F0502020204030204" pitchFamily="34" charset="0"/>
                <a:cs typeface="Calibri" panose="020F0502020204030204" pitchFamily="34" charset="0"/>
              </a:rPr>
              <a:t>Posee las características que harían de la extensión nuestra oportunidad de mercado primaria.</a:t>
            </a:r>
            <a:endParaRPr kumimoji="0" lang="es-CO" sz="1000" b="1" i="1" u="none" strike="noStrike" kern="1200" cap="none" spc="0" normalizeH="0" baseline="0" noProof="0" dirty="0">
              <a:ln>
                <a:noFill/>
              </a:ln>
              <a:solidFill>
                <a:prstClr val="black"/>
              </a:solidFill>
              <a:effectLst/>
              <a:uLnTx/>
              <a:uFillTx/>
              <a:latin typeface="Century Gothic" panose="020B0502020202020204" pitchFamily="34" charset="0"/>
              <a:ea typeface="Calibri" panose="020F0502020204030204" pitchFamily="34" charset="0"/>
              <a:cs typeface="Calibri" panose="020F0502020204030204" pitchFamily="34" charset="0"/>
            </a:endParaRPr>
          </a:p>
        </p:txBody>
      </p:sp>
      <p:sp>
        <p:nvSpPr>
          <p:cNvPr id="18" name="Rectángulo 17">
            <a:extLst>
              <a:ext uri="{FF2B5EF4-FFF2-40B4-BE49-F238E27FC236}">
                <a16:creationId xmlns:a16="http://schemas.microsoft.com/office/drawing/2014/main" id="{AAE063E4-0DE3-7970-5B1D-90350B9336B8}"/>
              </a:ext>
            </a:extLst>
          </p:cNvPr>
          <p:cNvSpPr/>
          <p:nvPr/>
        </p:nvSpPr>
        <p:spPr>
          <a:xfrm>
            <a:off x="351582" y="1314572"/>
            <a:ext cx="2545820" cy="210826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srgbClr val="E25B00"/>
                </a:solidFill>
                <a:effectLst/>
                <a:uLnTx/>
                <a:uFillTx/>
                <a:latin typeface="Century Gothic" panose="020B0502020202020204" pitchFamily="34" charset="0"/>
                <a:ea typeface="Calibri" panose="020F0502020204030204" pitchFamily="34" charset="0"/>
                <a:cs typeface="Calibri" panose="020F0502020204030204" pitchFamily="34" charset="0"/>
              </a:rPr>
              <a:t>EXTENSIÓN DE NICHO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rPr>
              <a:t>Son oportunidades de mercado con un atractivo alto y una posición competitiva débil.</a:t>
            </a:r>
            <a:r>
              <a:rPr kumimoji="0" lang="es-MX" sz="900" b="1" i="0" u="none" strike="noStrike" kern="1200" cap="none" spc="0" normalizeH="0" baseline="0" noProof="0" dirty="0">
                <a:ln>
                  <a:noFill/>
                </a:ln>
                <a:solidFill>
                  <a:srgbClr val="B2B2B2"/>
                </a:solidFill>
                <a:effectLst/>
                <a:uLnTx/>
                <a:uFillTx/>
                <a:latin typeface="Century Gothic" panose="020B0502020202020204" pitchFamily="34" charset="0"/>
                <a:ea typeface="Calibri" panose="020F0502020204030204" pitchFamily="34" charset="0"/>
                <a:cs typeface="Calibri" panose="020F0502020204030204" pitchFamily="34" charset="0"/>
              </a:rPr>
              <a:t> </a:t>
            </a:r>
            <a:r>
              <a:rPr kumimoji="0" lang="es-MX" sz="9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Calibri" panose="020F0502020204030204" pitchFamily="34" charset="0"/>
                <a:cs typeface="Calibri" panose="020F0502020204030204" pitchFamily="34" charset="0"/>
              </a:rPr>
              <a:t>Implica simultáneamente altos riesgos y altas rentabilidades.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900" b="1" i="0" u="none" strike="noStrike" kern="1200" cap="none" spc="0" normalizeH="0" baseline="0" noProof="0" dirty="0">
              <a:ln>
                <a:noFill/>
              </a:ln>
              <a:solidFill>
                <a:srgbClr val="B2B2B2"/>
              </a:solidFill>
              <a:effectLst/>
              <a:uLnTx/>
              <a:uFillTx/>
              <a:latin typeface="Century Gothic" panose="020B050202020202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rPr>
              <a:t>Algunos inversores sostienen que estas son las opciones más interesantes para invertir, con tal de que el equipo esté cualificado para superar los grandes retos que implican.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1" i="1" u="none" strike="noStrike" kern="1200" cap="none" spc="0" normalizeH="0" baseline="0" noProof="0" dirty="0">
                <a:ln>
                  <a:noFill/>
                </a:ln>
                <a:solidFill>
                  <a:prstClr val="black"/>
                </a:solidFill>
                <a:effectLst/>
                <a:uLnTx/>
                <a:uFillTx/>
                <a:latin typeface="Century Gothic" panose="020B0502020202020204" pitchFamily="34" charset="0"/>
                <a:ea typeface="Calibri" panose="020F0502020204030204" pitchFamily="34" charset="0"/>
                <a:cs typeface="Calibri" panose="020F0502020204030204" pitchFamily="34" charset="0"/>
              </a:rPr>
              <a:t>Oportunidad de opción de crecimiento a largo plazo</a:t>
            </a:r>
            <a:endParaRPr kumimoji="0" lang="es-CO" sz="1000" b="1" i="1" u="none" strike="noStrike" kern="1200" cap="none" spc="0" normalizeH="0" baseline="0" noProof="0" dirty="0">
              <a:ln>
                <a:noFill/>
              </a:ln>
              <a:solidFill>
                <a:prstClr val="black"/>
              </a:solidFill>
              <a:effectLst/>
              <a:uLnTx/>
              <a:uFillTx/>
              <a:latin typeface="Century Gothic" panose="020B0502020202020204" pitchFamily="34" charset="0"/>
              <a:ea typeface="Calibri" panose="020F0502020204030204" pitchFamily="34" charset="0"/>
              <a:cs typeface="Calibri" panose="020F0502020204030204" pitchFamily="34" charset="0"/>
            </a:endParaRPr>
          </a:p>
        </p:txBody>
      </p:sp>
      <p:sp>
        <p:nvSpPr>
          <p:cNvPr id="19" name="Rectángulo 18">
            <a:extLst>
              <a:ext uri="{FF2B5EF4-FFF2-40B4-BE49-F238E27FC236}">
                <a16:creationId xmlns:a16="http://schemas.microsoft.com/office/drawing/2014/main" id="{4AF07AA6-F22C-2574-9722-052EEA5E6C99}"/>
              </a:ext>
            </a:extLst>
          </p:cNvPr>
          <p:cNvSpPr/>
          <p:nvPr/>
        </p:nvSpPr>
        <p:spPr>
          <a:xfrm>
            <a:off x="8935565" y="4678143"/>
            <a:ext cx="2920741" cy="184665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srgbClr val="E25B00"/>
                </a:solidFill>
                <a:effectLst/>
                <a:uLnTx/>
                <a:uFillTx/>
                <a:latin typeface="Century Gothic" panose="020B0502020202020204" pitchFamily="34" charset="0"/>
                <a:ea typeface="Calibri" panose="020F0502020204030204" pitchFamily="34" charset="0"/>
                <a:cs typeface="Calibri" panose="020F0502020204030204" pitchFamily="34" charset="0"/>
              </a:rPr>
              <a:t>EXTENSIÓN DE CATEGORÍA BÁSICA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rPr>
              <a:t>Son oportunidades de mercado con un atractivo bajo y una posición competitiva fuerte.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rPr>
              <a:t>En una analogía rentabilidad-riesgo representan las alternativas de </a:t>
            </a:r>
            <a:r>
              <a:rPr kumimoji="0" lang="es-MX" sz="9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Calibri" panose="020F0502020204030204" pitchFamily="34" charset="0"/>
                <a:cs typeface="Calibri" panose="020F0502020204030204" pitchFamily="34" charset="0"/>
              </a:rPr>
              <a:t>baja rentabilidad y bajo riesgo</a:t>
            </a:r>
            <a:r>
              <a:rPr kumimoji="0" lang="es-MX" sz="9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Calibri" panose="020F0502020204030204" pitchFamily="34" charset="0"/>
                <a:cs typeface="Calibri" panose="020F0502020204030204" pitchFamily="34" charset="0"/>
              </a:rPr>
              <a:t>. </a:t>
            </a:r>
            <a:r>
              <a:rPr kumimoji="0" lang="es-MX" sz="900" b="1"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Calibri" panose="020F0502020204030204" pitchFamily="34" charset="0"/>
                <a:cs typeface="Calibri" panose="020F0502020204030204" pitchFamily="34" charset="0"/>
              </a:rPr>
              <a:t>Ofrecen un potencial limitado que es relativamente seguro</a:t>
            </a:r>
            <a:r>
              <a:rPr kumimoji="0" lang="es-MX" sz="900" b="1" i="0" u="none" strike="noStrike" kern="1200" cap="none" spc="0" normalizeH="0" baseline="0" noProof="0" dirty="0">
                <a:ln>
                  <a:noFill/>
                </a:ln>
                <a:solidFill>
                  <a:srgbClr val="92D050"/>
                </a:solidFill>
                <a:effectLst/>
                <a:uLnTx/>
                <a:uFillTx/>
                <a:latin typeface="Century Gothic" panose="020B0502020202020204" pitchFamily="34" charset="0"/>
                <a:ea typeface="Calibri" panose="020F0502020204030204" pitchFamily="34" charset="0"/>
                <a:cs typeface="Calibri" panose="020F050202020403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900" b="1" i="0" u="none" strike="noStrike" kern="1200" cap="none" spc="0" normalizeH="0" baseline="0" noProof="0" dirty="0">
              <a:ln>
                <a:noFill/>
              </a:ln>
              <a:solidFill>
                <a:srgbClr val="92D050"/>
              </a:solidFill>
              <a:effectLst/>
              <a:uLnTx/>
              <a:uFillTx/>
              <a:latin typeface="Century Gothic" panose="020B050202020202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1" i="1" u="none" strike="noStrike" kern="1200" cap="none" spc="0" normalizeH="0" baseline="0" noProof="0" dirty="0">
                <a:ln>
                  <a:noFill/>
                </a:ln>
                <a:solidFill>
                  <a:prstClr val="black"/>
                </a:solidFill>
                <a:effectLst/>
                <a:uLnTx/>
                <a:uFillTx/>
                <a:latin typeface="Century Gothic" panose="020B0502020202020204" pitchFamily="34" charset="0"/>
                <a:ea typeface="Calibri" panose="020F0502020204030204" pitchFamily="34" charset="0"/>
                <a:cs typeface="Calibri" panose="020F0502020204030204" pitchFamily="34" charset="0"/>
              </a:rPr>
              <a:t>Sirven de trampolín y se combinan con otras oportunidades para mejorar el potencial a largo plazo de la empresa.</a:t>
            </a:r>
            <a:endParaRPr kumimoji="0" lang="es-CO" sz="1000" b="1" i="1" u="none" strike="noStrike" kern="1200" cap="none" spc="0" normalizeH="0" baseline="0" noProof="0" dirty="0">
              <a:ln>
                <a:noFill/>
              </a:ln>
              <a:solidFill>
                <a:prstClr val="black"/>
              </a:solidFill>
              <a:effectLst/>
              <a:uLnTx/>
              <a:uFillTx/>
              <a:latin typeface="Century Gothic" panose="020B0502020202020204" pitchFamily="34" charset="0"/>
              <a:ea typeface="Calibri" panose="020F0502020204030204" pitchFamily="34" charset="0"/>
              <a:cs typeface="Calibri" panose="020F0502020204030204" pitchFamily="34" charset="0"/>
            </a:endParaRPr>
          </a:p>
        </p:txBody>
      </p:sp>
      <p:sp>
        <p:nvSpPr>
          <p:cNvPr id="20" name="Rectángulo 19">
            <a:extLst>
              <a:ext uri="{FF2B5EF4-FFF2-40B4-BE49-F238E27FC236}">
                <a16:creationId xmlns:a16="http://schemas.microsoft.com/office/drawing/2014/main" id="{9CD62976-7404-F412-1F63-E8114F7689B9}"/>
              </a:ext>
            </a:extLst>
          </p:cNvPr>
          <p:cNvSpPr/>
          <p:nvPr/>
        </p:nvSpPr>
        <p:spPr>
          <a:xfrm>
            <a:off x="161455" y="4444088"/>
            <a:ext cx="2920741"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srgbClr val="E25B00"/>
                </a:solidFill>
                <a:effectLst/>
                <a:uLnTx/>
                <a:uFillTx/>
                <a:latin typeface="Century Gothic" panose="020B0502020202020204" pitchFamily="34" charset="0"/>
                <a:ea typeface="Calibri" panose="020F0502020204030204" pitchFamily="34" charset="0"/>
                <a:cs typeface="Calibri" panose="020F0502020204030204" pitchFamily="34" charset="0"/>
              </a:rPr>
              <a:t>SIN INTERÉS ACTUAL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rPr>
              <a:t>Son oportunidades de mercado con un atractivo bajo y una posición competitiva débil.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rPr>
              <a:t>Aunque probablemente nos irá mejor si encontramos mercados objetivo situados en otros cuadrantes puede ser útil mantener estas oportunidades, puesto que las condiciones pueden cambiar con el tiempo y pueden llegar a ser más atractivas.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9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1" i="1" u="none" strike="noStrike" kern="1200" cap="none" spc="0" normalizeH="0" baseline="0" noProof="0" dirty="0">
                <a:ln>
                  <a:noFill/>
                </a:ln>
                <a:solidFill>
                  <a:prstClr val="black"/>
                </a:solidFill>
                <a:effectLst/>
                <a:uLnTx/>
                <a:uFillTx/>
                <a:latin typeface="Century Gothic" panose="020B0502020202020204" pitchFamily="34" charset="0"/>
                <a:ea typeface="Calibri" panose="020F0502020204030204" pitchFamily="34" charset="0"/>
                <a:cs typeface="Calibri" panose="020F0502020204030204" pitchFamily="34" charset="0"/>
              </a:rPr>
              <a:t>Muchos nuevos negocios fallan porque persiguen una oportunidad sin tan siquiera haberse dado cuenta de esa condición.</a:t>
            </a:r>
            <a:endParaRPr kumimoji="0" lang="es-CO" sz="1000" b="1" i="1" u="none" strike="noStrike" kern="1200" cap="none" spc="0" normalizeH="0" baseline="0" noProof="0" dirty="0">
              <a:ln>
                <a:noFill/>
              </a:ln>
              <a:solidFill>
                <a:prstClr val="black"/>
              </a:solidFill>
              <a:effectLst/>
              <a:uLnTx/>
              <a:uFillTx/>
              <a:latin typeface="Century Gothic" panose="020B0502020202020204" pitchFamily="34" charset="0"/>
              <a:ea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E58C0448-AAF7-8452-773B-1A06590A5172}"/>
              </a:ext>
            </a:extLst>
          </p:cNvPr>
          <p:cNvPicPr>
            <a:picLocks noChangeAspect="1"/>
          </p:cNvPicPr>
          <p:nvPr/>
        </p:nvPicPr>
        <p:blipFill>
          <a:blip r:embed="rId2"/>
          <a:stretch>
            <a:fillRect/>
          </a:stretch>
        </p:blipFill>
        <p:spPr>
          <a:xfrm>
            <a:off x="3720195" y="1969632"/>
            <a:ext cx="4776120" cy="3010580"/>
          </a:xfrm>
          <a:prstGeom prst="rect">
            <a:avLst/>
          </a:prstGeom>
          <a:solidFill>
            <a:schemeClr val="bg1"/>
          </a:solidFill>
        </p:spPr>
      </p:pic>
      <p:cxnSp>
        <p:nvCxnSpPr>
          <p:cNvPr id="23" name="Conector angular 14">
            <a:extLst>
              <a:ext uri="{FF2B5EF4-FFF2-40B4-BE49-F238E27FC236}">
                <a16:creationId xmlns:a16="http://schemas.microsoft.com/office/drawing/2014/main" id="{3E4A54FE-9AF6-9E4B-DCCF-0D81E4D2B6EA}"/>
              </a:ext>
            </a:extLst>
          </p:cNvPr>
          <p:cNvCxnSpPr>
            <a:cxnSpLocks/>
            <a:stCxn id="17" idx="1"/>
          </p:cNvCxnSpPr>
          <p:nvPr/>
        </p:nvCxnSpPr>
        <p:spPr>
          <a:xfrm rot="10800000">
            <a:off x="8448541" y="2570079"/>
            <a:ext cx="487025" cy="58401"/>
          </a:xfrm>
          <a:prstGeom prst="bent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r 134">
            <a:extLst>
              <a:ext uri="{FF2B5EF4-FFF2-40B4-BE49-F238E27FC236}">
                <a16:creationId xmlns:a16="http://schemas.microsoft.com/office/drawing/2014/main" id="{1D45D68D-77DA-FD33-B0F1-306C3402BF30}"/>
              </a:ext>
            </a:extLst>
          </p:cNvPr>
          <p:cNvCxnSpPr>
            <a:cxnSpLocks/>
            <a:stCxn id="19" idx="0"/>
          </p:cNvCxnSpPr>
          <p:nvPr/>
        </p:nvCxnSpPr>
        <p:spPr>
          <a:xfrm rot="16200000" flipV="1">
            <a:off x="9262044" y="3544250"/>
            <a:ext cx="320391" cy="1947395"/>
          </a:xfrm>
          <a:prstGeom prst="bentConnector2">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135">
            <a:extLst>
              <a:ext uri="{FF2B5EF4-FFF2-40B4-BE49-F238E27FC236}">
                <a16:creationId xmlns:a16="http://schemas.microsoft.com/office/drawing/2014/main" id="{C6323EDD-18CA-D664-47DC-7662BCABD32A}"/>
              </a:ext>
            </a:extLst>
          </p:cNvPr>
          <p:cNvCxnSpPr>
            <a:cxnSpLocks/>
            <a:stCxn id="18" idx="3"/>
          </p:cNvCxnSpPr>
          <p:nvPr/>
        </p:nvCxnSpPr>
        <p:spPr>
          <a:xfrm flipV="1">
            <a:off x="2897402" y="1989575"/>
            <a:ext cx="1900985" cy="379132"/>
          </a:xfrm>
          <a:prstGeom prst="bentConnector3">
            <a:avLst>
              <a:gd name="adj1" fmla="val 25"/>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r 136">
            <a:extLst>
              <a:ext uri="{FF2B5EF4-FFF2-40B4-BE49-F238E27FC236}">
                <a16:creationId xmlns:a16="http://schemas.microsoft.com/office/drawing/2014/main" id="{0D0E6175-89D8-CDE2-F65B-FD26206487EE}"/>
              </a:ext>
            </a:extLst>
          </p:cNvPr>
          <p:cNvCxnSpPr>
            <a:cxnSpLocks/>
            <a:stCxn id="20" idx="3"/>
          </p:cNvCxnSpPr>
          <p:nvPr/>
        </p:nvCxnSpPr>
        <p:spPr>
          <a:xfrm flipV="1">
            <a:off x="3082196" y="3997560"/>
            <a:ext cx="1517064" cy="1508357"/>
          </a:xfrm>
          <a:prstGeom prst="bentConnector3">
            <a:avLst>
              <a:gd name="adj1" fmla="val 6722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 Box 5">
            <a:extLst>
              <a:ext uri="{FF2B5EF4-FFF2-40B4-BE49-F238E27FC236}">
                <a16:creationId xmlns:a16="http://schemas.microsoft.com/office/drawing/2014/main" id="{4D743FBC-4601-8ECF-658B-3E57B48DFDFF}"/>
              </a:ext>
            </a:extLst>
          </p:cNvPr>
          <p:cNvSpPr txBox="1">
            <a:spLocks noChangeArrowheads="1"/>
          </p:cNvSpPr>
          <p:nvPr/>
        </p:nvSpPr>
        <p:spPr bwMode="auto">
          <a:xfrm>
            <a:off x="4074175" y="4956735"/>
            <a:ext cx="1010270" cy="307754"/>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200" b="1" i="1" u="none" strike="noStrike" kern="1200" cap="none" spc="0" normalizeH="0" baseline="0" noProof="0" dirty="0">
                <a:ln>
                  <a:noFill/>
                </a:ln>
                <a:solidFill>
                  <a:srgbClr val="575756"/>
                </a:solidFill>
                <a:effectLst/>
                <a:uLnTx/>
                <a:uFillTx/>
                <a:latin typeface="Calibri" panose="020F0502020204030204"/>
                <a:ea typeface="+mn-ea"/>
                <a:cs typeface="+mn-cs"/>
              </a:rPr>
              <a:t>Indicadores</a:t>
            </a:r>
            <a:endParaRPr kumimoji="0" lang="es-ES" sz="1200" b="1" i="1"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30" name="Text Box 5">
            <a:extLst>
              <a:ext uri="{FF2B5EF4-FFF2-40B4-BE49-F238E27FC236}">
                <a16:creationId xmlns:a16="http://schemas.microsoft.com/office/drawing/2014/main" id="{331B07FC-A032-5A37-CAD5-67D6A64FA795}"/>
              </a:ext>
            </a:extLst>
          </p:cNvPr>
          <p:cNvSpPr txBox="1">
            <a:spLocks noChangeArrowheads="1"/>
          </p:cNvSpPr>
          <p:nvPr/>
        </p:nvSpPr>
        <p:spPr bwMode="auto">
          <a:xfrm rot="16200000">
            <a:off x="2708393" y="3698740"/>
            <a:ext cx="1010270" cy="307754"/>
          </a:xfrm>
          <a:prstGeom prst="rect">
            <a:avLst/>
          </a:prstGeom>
          <a:noFill/>
          <a:ln w="9525">
            <a:noFill/>
            <a:miter lim="800000"/>
            <a:headEnd/>
            <a:tailEnd/>
          </a:ln>
        </p:spPr>
        <p:txBody>
          <a:bodyPr wrap="square" lIns="121899" tIns="60949" rIns="121899" bIns="6094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200" b="1" i="1" u="none" strike="noStrike" kern="1200" cap="none" spc="0" normalizeH="0" baseline="0" noProof="0" dirty="0">
                <a:ln>
                  <a:noFill/>
                </a:ln>
                <a:solidFill>
                  <a:srgbClr val="575756"/>
                </a:solidFill>
                <a:effectLst/>
                <a:uLnTx/>
                <a:uFillTx/>
                <a:latin typeface="Calibri" panose="020F0502020204030204"/>
                <a:ea typeface="+mn-ea"/>
                <a:cs typeface="+mn-cs"/>
              </a:rPr>
              <a:t>Indicadores</a:t>
            </a:r>
            <a:endParaRPr kumimoji="0" lang="es-ES" sz="1200" b="1" i="1"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31" name="Rectángulo 30">
            <a:extLst>
              <a:ext uri="{FF2B5EF4-FFF2-40B4-BE49-F238E27FC236}">
                <a16:creationId xmlns:a16="http://schemas.microsoft.com/office/drawing/2014/main" id="{458DD6FE-F8E9-4783-D643-28D01B62D5DD}"/>
              </a:ext>
            </a:extLst>
          </p:cNvPr>
          <p:cNvSpPr/>
          <p:nvPr/>
        </p:nvSpPr>
        <p:spPr>
          <a:xfrm>
            <a:off x="4491816" y="2069947"/>
            <a:ext cx="645835" cy="2888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ángulo 31">
            <a:extLst>
              <a:ext uri="{FF2B5EF4-FFF2-40B4-BE49-F238E27FC236}">
                <a16:creationId xmlns:a16="http://schemas.microsoft.com/office/drawing/2014/main" id="{CBB92716-0D9E-DA99-D037-0E2176B0E30B}"/>
              </a:ext>
            </a:extLst>
          </p:cNvPr>
          <p:cNvSpPr/>
          <p:nvPr/>
        </p:nvSpPr>
        <p:spPr>
          <a:xfrm rot="16200000">
            <a:off x="2387859" y="2952431"/>
            <a:ext cx="238737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Nivel de atractivo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Nivel de identificación </a:t>
            </a:r>
            <a:r>
              <a:rPr kumimoji="0" lang="es-CO" sz="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 siempre lo pensé + algunas veces pasó por mi mente)</a:t>
            </a:r>
          </a:p>
        </p:txBody>
      </p:sp>
      <p:sp>
        <p:nvSpPr>
          <p:cNvPr id="33" name="Rectángulo 32">
            <a:extLst>
              <a:ext uri="{FF2B5EF4-FFF2-40B4-BE49-F238E27FC236}">
                <a16:creationId xmlns:a16="http://schemas.microsoft.com/office/drawing/2014/main" id="{648E1558-AE7F-9BD0-5769-0469A6E22DAB}"/>
              </a:ext>
            </a:extLst>
          </p:cNvPr>
          <p:cNvSpPr/>
          <p:nvPr/>
        </p:nvSpPr>
        <p:spPr>
          <a:xfrm>
            <a:off x="4353180" y="5226269"/>
            <a:ext cx="218549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Reacción inicial ( Felicidad + sorpresa)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Nivel de </a:t>
            </a:r>
            <a:r>
              <a:rPr kumimoji="0" lang="es-CO" sz="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confianza</a:t>
            </a:r>
            <a:r>
              <a:rPr kumimoji="0" lang="es-CO" sz="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 (T2B)</a:t>
            </a:r>
          </a:p>
        </p:txBody>
      </p:sp>
      <p:sp>
        <p:nvSpPr>
          <p:cNvPr id="34" name="Rectángulo 33">
            <a:extLst>
              <a:ext uri="{FF2B5EF4-FFF2-40B4-BE49-F238E27FC236}">
                <a16:creationId xmlns:a16="http://schemas.microsoft.com/office/drawing/2014/main" id="{5357A587-0537-FF17-790D-F30CD8BC33A5}"/>
              </a:ext>
            </a:extLst>
          </p:cNvPr>
          <p:cNvSpPr/>
          <p:nvPr/>
        </p:nvSpPr>
        <p:spPr>
          <a:xfrm>
            <a:off x="6511036" y="5226269"/>
            <a:ext cx="159518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Nivel de </a:t>
            </a:r>
            <a:r>
              <a:rPr kumimoji="0" lang="es-CO" sz="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calidad</a:t>
            </a:r>
            <a:r>
              <a:rPr kumimoji="0" lang="es-CO" sz="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 (T2B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Intención de </a:t>
            </a:r>
            <a:r>
              <a:rPr kumimoji="0" lang="es-CO" sz="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compra </a:t>
            </a:r>
            <a:r>
              <a:rPr kumimoji="0" lang="es-CO" sz="8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(T2B)</a:t>
            </a:r>
          </a:p>
        </p:txBody>
      </p:sp>
    </p:spTree>
    <p:extLst>
      <p:ext uri="{BB962C8B-B14F-4D97-AF65-F5344CB8AC3E}">
        <p14:creationId xmlns:p14="http://schemas.microsoft.com/office/powerpoint/2010/main" val="4268886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84A09-B190-75A3-611D-A06906564B79}"/>
            </a:ext>
          </a:extLst>
        </p:cNvPr>
        <p:cNvGrpSpPr/>
        <p:nvPr/>
      </p:nvGrpSpPr>
      <p:grpSpPr>
        <a:xfrm>
          <a:off x="0" y="0"/>
          <a:ext cx="0" cy="0"/>
          <a:chOff x="0" y="0"/>
          <a:chExt cx="0" cy="0"/>
        </a:xfrm>
      </p:grpSpPr>
      <p:sp>
        <p:nvSpPr>
          <p:cNvPr id="28" name="Rectángulo 27">
            <a:extLst>
              <a:ext uri="{FF2B5EF4-FFF2-40B4-BE49-F238E27FC236}">
                <a16:creationId xmlns:a16="http://schemas.microsoft.com/office/drawing/2014/main" id="{B00488B1-55A0-A96C-DDEA-CDA059FDD366}"/>
              </a:ext>
            </a:extLst>
          </p:cNvPr>
          <p:cNvSpPr/>
          <p:nvPr/>
        </p:nvSpPr>
        <p:spPr>
          <a:xfrm>
            <a:off x="8208777" y="3823322"/>
            <a:ext cx="2892690" cy="2000789"/>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ángulo 34">
            <a:extLst>
              <a:ext uri="{FF2B5EF4-FFF2-40B4-BE49-F238E27FC236}">
                <a16:creationId xmlns:a16="http://schemas.microsoft.com/office/drawing/2014/main" id="{CB528DE1-98BC-5330-4292-99849C575AE9}"/>
              </a:ext>
            </a:extLst>
          </p:cNvPr>
          <p:cNvSpPr/>
          <p:nvPr/>
        </p:nvSpPr>
        <p:spPr>
          <a:xfrm>
            <a:off x="4672917" y="3837616"/>
            <a:ext cx="3509177" cy="1986495"/>
          </a:xfrm>
          <a:prstGeom prst="rect">
            <a:avLst/>
          </a:prstGeom>
          <a:solidFill>
            <a:schemeClr val="tx2">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ángulo 26">
            <a:extLst>
              <a:ext uri="{FF2B5EF4-FFF2-40B4-BE49-F238E27FC236}">
                <a16:creationId xmlns:a16="http://schemas.microsoft.com/office/drawing/2014/main" id="{223CB3A0-E1A1-D824-D3D7-9B2148A80719}"/>
              </a:ext>
            </a:extLst>
          </p:cNvPr>
          <p:cNvSpPr/>
          <p:nvPr/>
        </p:nvSpPr>
        <p:spPr>
          <a:xfrm>
            <a:off x="4672917" y="1735349"/>
            <a:ext cx="3509177" cy="2096934"/>
          </a:xfrm>
          <a:prstGeom prst="rect">
            <a:avLst/>
          </a:prstGeom>
          <a:solidFill>
            <a:schemeClr val="accent3">
              <a:lumMod val="60000"/>
              <a:lumOff val="4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B329B549-7162-B7AC-882E-032115322AE6}"/>
              </a:ext>
            </a:extLst>
          </p:cNvPr>
          <p:cNvSpPr/>
          <p:nvPr/>
        </p:nvSpPr>
        <p:spPr>
          <a:xfrm>
            <a:off x="8208779" y="1728806"/>
            <a:ext cx="2892688" cy="2096934"/>
          </a:xfrm>
          <a:prstGeom prst="rect">
            <a:avLst/>
          </a:prstGeom>
          <a:solidFill>
            <a:srgbClr val="33993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Marcador de número de diapositiva 1">
            <a:extLst>
              <a:ext uri="{FF2B5EF4-FFF2-40B4-BE49-F238E27FC236}">
                <a16:creationId xmlns:a16="http://schemas.microsoft.com/office/drawing/2014/main" id="{E24C7BCB-86B1-5F10-58C1-94E30EF292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230AF0CA-C115-C089-7FE7-D3F18E59F2E6}"/>
              </a:ext>
            </a:extLst>
          </p:cNvPr>
          <p:cNvSpPr txBox="1"/>
          <p:nvPr/>
        </p:nvSpPr>
        <p:spPr>
          <a:xfrm>
            <a:off x="-1" y="13033"/>
            <a:ext cx="9167751"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000" b="1" i="0" u="none" strike="noStrike" kern="1200" cap="none" spc="0" normalizeH="0" baseline="0" noProof="0" dirty="0">
                <a:ln>
                  <a:noFill/>
                </a:ln>
                <a:solidFill>
                  <a:prstClr val="black">
                    <a:lumMod val="95000"/>
                    <a:lumOff val="5000"/>
                  </a:prstClr>
                </a:solidFill>
                <a:effectLst/>
                <a:uLnTx/>
                <a:uFillTx/>
                <a:latin typeface="Century Gothic" panose="020B0502020202020204" pitchFamily="34" charset="0"/>
                <a:ea typeface="+mj-ea"/>
                <a:cs typeface="Traditional Arabic" panose="02020603050405020304" pitchFamily="18" charset="-78"/>
              </a:rPr>
              <a:t>Matriz atractividad vs encaje extensiones de línea</a:t>
            </a:r>
            <a:endParaRPr kumimoji="0" lang="es-CO"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
        <p:nvSpPr>
          <p:cNvPr id="4" name="Rectángulo 3">
            <a:extLst>
              <a:ext uri="{FF2B5EF4-FFF2-40B4-BE49-F238E27FC236}">
                <a16:creationId xmlns:a16="http://schemas.microsoft.com/office/drawing/2014/main" id="{EF3927B3-207E-469C-0239-6D32A0F42800}"/>
              </a:ext>
            </a:extLst>
          </p:cNvPr>
          <p:cNvSpPr/>
          <p:nvPr/>
        </p:nvSpPr>
        <p:spPr>
          <a:xfrm>
            <a:off x="446689" y="743974"/>
            <a:ext cx="11274872"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La Santé tiene oportunidad de incursionar en la categoría de productos funcionales, lo cual se encontraría alineado con las asociaciones profundas que se tienen hacia la marca ( preocupación por el bienestar del consumidor) y ser una categoría con un alto nivel de atractividad; por otro lado, los productos dermatológicos se establecen como una apuesta complementaria.</a:t>
            </a:r>
            <a:endParaRPr kumimoji="0" lang="es-CO"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aphicFrame>
        <p:nvGraphicFramePr>
          <p:cNvPr id="5" name="1 Gráfico">
            <a:extLst>
              <a:ext uri="{FF2B5EF4-FFF2-40B4-BE49-F238E27FC236}">
                <a16:creationId xmlns:a16="http://schemas.microsoft.com/office/drawing/2014/main" id="{0ADFE393-DD47-4036-AA68-9F8B06BBB1D2}"/>
              </a:ext>
            </a:extLst>
          </p:cNvPr>
          <p:cNvGraphicFramePr>
            <a:graphicFrameLocks/>
          </p:cNvGraphicFramePr>
          <p:nvPr/>
        </p:nvGraphicFramePr>
        <p:xfrm>
          <a:off x="4260100" y="1657556"/>
          <a:ext cx="7057082" cy="439944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Box 19">
            <a:extLst>
              <a:ext uri="{FF2B5EF4-FFF2-40B4-BE49-F238E27FC236}">
                <a16:creationId xmlns:a16="http://schemas.microsoft.com/office/drawing/2014/main" id="{F5819134-1DEE-5161-6D6F-6CE0BD697A8E}"/>
              </a:ext>
            </a:extLst>
          </p:cNvPr>
          <p:cNvSpPr txBox="1"/>
          <p:nvPr/>
        </p:nvSpPr>
        <p:spPr>
          <a:xfrm rot="16200000">
            <a:off x="1955023" y="3638647"/>
            <a:ext cx="4096679" cy="276999"/>
          </a:xfrm>
          <a:prstGeom prst="rect">
            <a:avLst/>
          </a:prstGeom>
          <a:solidFill>
            <a:srgbClr val="FF9933">
              <a:lumMod val="75000"/>
            </a:srgb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0">
              <a:lnSpc>
                <a:spcPct val="100000"/>
              </a:lnSpc>
              <a:spcBef>
                <a:spcPts val="700"/>
              </a:spcBef>
              <a:spcAft>
                <a:spcPts val="0"/>
              </a:spcAft>
              <a:buClrTx/>
              <a:buSzTx/>
              <a:buFontTx/>
              <a:buNone/>
              <a:tabLst/>
              <a:defRPr sz="1800" b="0" i="0" u="none" strike="noStrike" kern="0" cap="none" spc="0" baseline="0">
                <a:solidFill>
                  <a:srgbClr val="000000"/>
                </a:solidFill>
                <a:uFillTx/>
              </a:defRPr>
            </a:pPr>
            <a:r>
              <a:rPr kumimoji="0" lang="es-CO" sz="1200" b="1"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rPr>
              <a:t>Nivel atractividad del mercado</a:t>
            </a:r>
            <a:endParaRPr kumimoji="0" lang="es-ES" sz="1200" b="1"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endParaRPr>
          </a:p>
        </p:txBody>
      </p:sp>
      <p:sp>
        <p:nvSpPr>
          <p:cNvPr id="7" name="Text Box 5">
            <a:extLst>
              <a:ext uri="{FF2B5EF4-FFF2-40B4-BE49-F238E27FC236}">
                <a16:creationId xmlns:a16="http://schemas.microsoft.com/office/drawing/2014/main" id="{7337368F-A03A-91EF-D89A-48E430F6A5AF}"/>
              </a:ext>
            </a:extLst>
          </p:cNvPr>
          <p:cNvSpPr txBox="1"/>
          <p:nvPr/>
        </p:nvSpPr>
        <p:spPr>
          <a:xfrm>
            <a:off x="4679722" y="6171331"/>
            <a:ext cx="6459331" cy="276999"/>
          </a:xfrm>
          <a:prstGeom prst="rect">
            <a:avLst/>
          </a:prstGeom>
          <a:solidFill>
            <a:srgbClr val="FF9933">
              <a:lumMod val="75000"/>
            </a:srgbClr>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0">
              <a:lnSpc>
                <a:spcPct val="100000"/>
              </a:lnSpc>
              <a:spcBef>
                <a:spcPts val="700"/>
              </a:spcBef>
              <a:spcAft>
                <a:spcPts val="0"/>
              </a:spcAft>
              <a:buClrTx/>
              <a:buSzTx/>
              <a:buFontTx/>
              <a:buNone/>
              <a:tabLst/>
              <a:defRPr sz="1800" b="0" i="0" u="none" strike="noStrike" kern="0" cap="none" spc="0" baseline="0">
                <a:solidFill>
                  <a:srgbClr val="000000"/>
                </a:solidFill>
                <a:uFillTx/>
              </a:defRPr>
            </a:pPr>
            <a:r>
              <a:rPr kumimoji="0" lang="es-CO" sz="1200" b="1"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rPr>
              <a:t>Nivel de encaje</a:t>
            </a:r>
            <a:endParaRPr kumimoji="0" lang="es-ES" sz="1200" b="1" i="0" u="none" strike="noStrike" kern="0" cap="none" spc="0" normalizeH="0" baseline="0" noProof="0" dirty="0">
              <a:ln>
                <a:noFill/>
              </a:ln>
              <a:solidFill>
                <a:srgbClr val="FFFFFF"/>
              </a:solidFill>
              <a:effectLst/>
              <a:uLnTx/>
              <a:uFillTx/>
              <a:latin typeface="Century Gothic" panose="020B0502020202020204" pitchFamily="34" charset="0"/>
              <a:ea typeface="ＭＳ Ｐゴシック" pitchFamily="1"/>
              <a:cs typeface="+mn-cs"/>
            </a:endParaRPr>
          </a:p>
        </p:txBody>
      </p:sp>
      <p:sp>
        <p:nvSpPr>
          <p:cNvPr id="8" name="CuadroTexto 29">
            <a:extLst>
              <a:ext uri="{FF2B5EF4-FFF2-40B4-BE49-F238E27FC236}">
                <a16:creationId xmlns:a16="http://schemas.microsoft.com/office/drawing/2014/main" id="{7EA783B1-8360-F010-944E-FD0F0C858B27}"/>
              </a:ext>
            </a:extLst>
          </p:cNvPr>
          <p:cNvSpPr txBox="1"/>
          <p:nvPr/>
        </p:nvSpPr>
        <p:spPr>
          <a:xfrm>
            <a:off x="9670471" y="1740682"/>
            <a:ext cx="1430998" cy="261610"/>
          </a:xfrm>
          <a:prstGeom prst="rect">
            <a:avLst/>
          </a:prstGeom>
          <a:solidFill>
            <a:schemeClr val="tx1"/>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11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Extensión Potente</a:t>
            </a:r>
          </a:p>
        </p:txBody>
      </p:sp>
      <p:sp>
        <p:nvSpPr>
          <p:cNvPr id="9" name="CuadroTexto 8">
            <a:extLst>
              <a:ext uri="{FF2B5EF4-FFF2-40B4-BE49-F238E27FC236}">
                <a16:creationId xmlns:a16="http://schemas.microsoft.com/office/drawing/2014/main" id="{0C260A30-ED7B-1B33-79D5-7E175914309A}"/>
              </a:ext>
            </a:extLst>
          </p:cNvPr>
          <p:cNvSpPr txBox="1"/>
          <p:nvPr/>
        </p:nvSpPr>
        <p:spPr>
          <a:xfrm>
            <a:off x="3839973" y="1728807"/>
            <a:ext cx="3241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10" name="CuadroTexto 9">
            <a:extLst>
              <a:ext uri="{FF2B5EF4-FFF2-40B4-BE49-F238E27FC236}">
                <a16:creationId xmlns:a16="http://schemas.microsoft.com/office/drawing/2014/main" id="{EA0B6250-E4C4-8462-F477-AB97BD336086}"/>
              </a:ext>
            </a:extLst>
          </p:cNvPr>
          <p:cNvSpPr txBox="1"/>
          <p:nvPr/>
        </p:nvSpPr>
        <p:spPr>
          <a:xfrm>
            <a:off x="3858388" y="5454779"/>
            <a:ext cx="280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11" name="CuadroTexto 10">
            <a:extLst>
              <a:ext uri="{FF2B5EF4-FFF2-40B4-BE49-F238E27FC236}">
                <a16:creationId xmlns:a16="http://schemas.microsoft.com/office/drawing/2014/main" id="{D3E64D93-EDCB-8354-C5BD-BFABF0AC665A}"/>
              </a:ext>
            </a:extLst>
          </p:cNvPr>
          <p:cNvSpPr txBox="1"/>
          <p:nvPr/>
        </p:nvSpPr>
        <p:spPr>
          <a:xfrm>
            <a:off x="4689180" y="6123602"/>
            <a:ext cx="280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12" name="CuadroTexto 11">
            <a:extLst>
              <a:ext uri="{FF2B5EF4-FFF2-40B4-BE49-F238E27FC236}">
                <a16:creationId xmlns:a16="http://schemas.microsoft.com/office/drawing/2014/main" id="{6D775C46-9BDA-309E-72F5-53E306F17781}"/>
              </a:ext>
            </a:extLst>
          </p:cNvPr>
          <p:cNvSpPr txBox="1"/>
          <p:nvPr/>
        </p:nvSpPr>
        <p:spPr>
          <a:xfrm>
            <a:off x="10812965" y="6123890"/>
            <a:ext cx="3241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lumMod val="95000"/>
                  </a:prstClr>
                </a:solidFill>
                <a:effectLst/>
                <a:uLnTx/>
                <a:uFillTx/>
                <a:latin typeface="Century Gothic" panose="020B0502020202020204" pitchFamily="34" charset="0"/>
                <a:ea typeface="+mn-ea"/>
                <a:cs typeface="+mn-cs"/>
              </a:rPr>
              <a:t>+</a:t>
            </a:r>
          </a:p>
        </p:txBody>
      </p:sp>
      <p:sp>
        <p:nvSpPr>
          <p:cNvPr id="13" name="CuadroTexto 29">
            <a:extLst>
              <a:ext uri="{FF2B5EF4-FFF2-40B4-BE49-F238E27FC236}">
                <a16:creationId xmlns:a16="http://schemas.microsoft.com/office/drawing/2014/main" id="{3B9A7BE4-819E-532A-4857-22A437F4AF82}"/>
              </a:ext>
            </a:extLst>
          </p:cNvPr>
          <p:cNvSpPr txBox="1"/>
          <p:nvPr/>
        </p:nvSpPr>
        <p:spPr>
          <a:xfrm>
            <a:off x="9670470" y="5396301"/>
            <a:ext cx="1430997" cy="430887"/>
          </a:xfrm>
          <a:prstGeom prst="rect">
            <a:avLst/>
          </a:prstGeom>
          <a:solidFill>
            <a:schemeClr val="tx1"/>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11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Extensión de categoría básica</a:t>
            </a:r>
          </a:p>
        </p:txBody>
      </p:sp>
      <p:sp>
        <p:nvSpPr>
          <p:cNvPr id="14" name="CuadroTexto 29">
            <a:extLst>
              <a:ext uri="{FF2B5EF4-FFF2-40B4-BE49-F238E27FC236}">
                <a16:creationId xmlns:a16="http://schemas.microsoft.com/office/drawing/2014/main" id="{5F18300A-9EE2-F75F-286F-0CAB11FE2C0A}"/>
              </a:ext>
            </a:extLst>
          </p:cNvPr>
          <p:cNvSpPr txBox="1"/>
          <p:nvPr/>
        </p:nvSpPr>
        <p:spPr>
          <a:xfrm>
            <a:off x="4672918" y="1740682"/>
            <a:ext cx="1553709" cy="261610"/>
          </a:xfrm>
          <a:prstGeom prst="rect">
            <a:avLst/>
          </a:prstGeom>
          <a:solidFill>
            <a:schemeClr val="tx1"/>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11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Extensión de nicho</a:t>
            </a:r>
          </a:p>
        </p:txBody>
      </p:sp>
      <p:sp>
        <p:nvSpPr>
          <p:cNvPr id="15" name="CuadroTexto 29">
            <a:extLst>
              <a:ext uri="{FF2B5EF4-FFF2-40B4-BE49-F238E27FC236}">
                <a16:creationId xmlns:a16="http://schemas.microsoft.com/office/drawing/2014/main" id="{005BCE60-BC46-1B67-339A-4182FA8AB797}"/>
              </a:ext>
            </a:extLst>
          </p:cNvPr>
          <p:cNvSpPr txBox="1"/>
          <p:nvPr/>
        </p:nvSpPr>
        <p:spPr>
          <a:xfrm>
            <a:off x="4672918" y="5573353"/>
            <a:ext cx="1553709" cy="261610"/>
          </a:xfrm>
          <a:prstGeom prst="rect">
            <a:avLst/>
          </a:prstGeom>
          <a:solidFill>
            <a:schemeClr val="tx1"/>
          </a:solid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s-MX" sz="11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Sin interés actual</a:t>
            </a:r>
          </a:p>
        </p:txBody>
      </p:sp>
      <p:graphicFrame>
        <p:nvGraphicFramePr>
          <p:cNvPr id="16" name="Tabla 15">
            <a:extLst>
              <a:ext uri="{FF2B5EF4-FFF2-40B4-BE49-F238E27FC236}">
                <a16:creationId xmlns:a16="http://schemas.microsoft.com/office/drawing/2014/main" id="{8E917FE6-32EF-C375-C52D-F30E42A7C3C6}"/>
              </a:ext>
            </a:extLst>
          </p:cNvPr>
          <p:cNvGraphicFramePr>
            <a:graphicFrameLocks noGrp="1"/>
          </p:cNvGraphicFramePr>
          <p:nvPr/>
        </p:nvGraphicFramePr>
        <p:xfrm>
          <a:off x="571335" y="2911103"/>
          <a:ext cx="2991261" cy="1842360"/>
        </p:xfrm>
        <a:graphic>
          <a:graphicData uri="http://schemas.openxmlformats.org/drawingml/2006/table">
            <a:tbl>
              <a:tblPr firstRow="1" bandRow="1">
                <a:tableStyleId>{5C22544A-7EE6-4342-B048-85BDC9FD1C3A}</a:tableStyleId>
              </a:tblPr>
              <a:tblGrid>
                <a:gridCol w="331188">
                  <a:extLst>
                    <a:ext uri="{9D8B030D-6E8A-4147-A177-3AD203B41FA5}">
                      <a16:colId xmlns:a16="http://schemas.microsoft.com/office/drawing/2014/main" val="3576804773"/>
                    </a:ext>
                  </a:extLst>
                </a:gridCol>
                <a:gridCol w="2660073">
                  <a:extLst>
                    <a:ext uri="{9D8B030D-6E8A-4147-A177-3AD203B41FA5}">
                      <a16:colId xmlns:a16="http://schemas.microsoft.com/office/drawing/2014/main" val="117772265"/>
                    </a:ext>
                  </a:extLst>
                </a:gridCol>
              </a:tblGrid>
              <a:tr h="360991">
                <a:tc>
                  <a:txBody>
                    <a:bodyPr/>
                    <a:lstStyle/>
                    <a:p>
                      <a:pPr algn="ctr"/>
                      <a:r>
                        <a:rPr lang="es-CO" sz="1200" b="1" dirty="0">
                          <a:solidFill>
                            <a:schemeClr val="bg1"/>
                          </a:solidFill>
                          <a:latin typeface="Century Gothic" panose="020B0502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s-MX" sz="1200" b="0" dirty="0">
                          <a:solidFill>
                            <a:schemeClr val="tx1"/>
                          </a:solidFill>
                          <a:latin typeface="Century Gothic" panose="020B0502020202020204" pitchFamily="34" charset="0"/>
                        </a:rPr>
                        <a:t>Suplementos nutricionales con ingredientes naturales </a:t>
                      </a:r>
                      <a:endParaRPr lang="es-CO" sz="1200" b="0" dirty="0">
                        <a:solidFill>
                          <a:schemeClr val="tx1"/>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505291"/>
                  </a:ext>
                </a:extLst>
              </a:tr>
              <a:tr h="319480">
                <a:tc>
                  <a:txBody>
                    <a:bodyPr/>
                    <a:lstStyle/>
                    <a:p>
                      <a:pPr algn="ctr"/>
                      <a:r>
                        <a:rPr lang="es-CO" sz="1200" b="1" dirty="0">
                          <a:solidFill>
                            <a:schemeClr val="bg1"/>
                          </a:solidFill>
                          <a:latin typeface="Century Gothic" panose="020B0502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s-CO" sz="1200" b="0" dirty="0">
                          <a:solidFill>
                            <a:schemeClr val="tx1"/>
                          </a:solidFill>
                          <a:latin typeface="Century Gothic" panose="020B0502020202020204" pitchFamily="34" charset="0"/>
                        </a:rPr>
                        <a:t>Productos funcionales </a:t>
                      </a:r>
                    </a:p>
                    <a:p>
                      <a:r>
                        <a:rPr lang="es-CO" sz="1000" b="0" kern="1200" dirty="0">
                          <a:solidFill>
                            <a:schemeClr val="tx1"/>
                          </a:solidFill>
                          <a:latin typeface="Century Gothic" panose="020B0502020202020204" pitchFamily="34" charset="0"/>
                          <a:ea typeface="+mn-ea"/>
                          <a:cs typeface="+mn-cs"/>
                        </a:rPr>
                        <a:t>(para el sueño, la digestión, la piel, etc.)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D6AD"/>
                    </a:solidFill>
                  </a:tcPr>
                </a:tc>
                <a:extLst>
                  <a:ext uri="{0D108BD9-81ED-4DB2-BD59-A6C34878D82A}">
                    <a16:rowId xmlns:a16="http://schemas.microsoft.com/office/drawing/2014/main" val="2180584362"/>
                  </a:ext>
                </a:extLst>
              </a:tr>
              <a:tr h="319480">
                <a:tc>
                  <a:txBody>
                    <a:bodyPr/>
                    <a:lstStyle/>
                    <a:p>
                      <a:pPr algn="ctr"/>
                      <a:r>
                        <a:rPr lang="es-CO" sz="1200" b="1" dirty="0">
                          <a:solidFill>
                            <a:schemeClr val="bg1"/>
                          </a:solidFill>
                          <a:latin typeface="Century Gothic" panose="020B0502020202020204" pitchFamily="34" charset="0"/>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s-CO" sz="1200" b="0" dirty="0">
                          <a:solidFill>
                            <a:schemeClr val="tx1"/>
                          </a:solidFill>
                          <a:latin typeface="Century Gothic" panose="020B0502020202020204" pitchFamily="34" charset="0"/>
                        </a:rPr>
                        <a:t>Suplementos nutricionales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13819"/>
                  </a:ext>
                </a:extLst>
              </a:tr>
              <a:tr h="319480">
                <a:tc>
                  <a:txBody>
                    <a:bodyPr/>
                    <a:lstStyle/>
                    <a:p>
                      <a:pPr algn="ctr"/>
                      <a:r>
                        <a:rPr lang="es-CO" sz="1200" b="1" dirty="0">
                          <a:solidFill>
                            <a:schemeClr val="bg1"/>
                          </a:solidFill>
                          <a:latin typeface="Century Gothic" panose="020B0502020202020204" pitchFamily="34" charset="0"/>
                        </a:rPr>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s-CO" sz="1200" b="0" dirty="0">
                          <a:solidFill>
                            <a:schemeClr val="tx1"/>
                          </a:solidFill>
                          <a:latin typeface="Century Gothic" panose="020B0502020202020204" pitchFamily="34" charset="0"/>
                        </a:rPr>
                        <a:t>Medicamentos dermatológicos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3ECB9"/>
                    </a:solidFill>
                  </a:tcPr>
                </a:tc>
                <a:extLst>
                  <a:ext uri="{0D108BD9-81ED-4DB2-BD59-A6C34878D82A}">
                    <a16:rowId xmlns:a16="http://schemas.microsoft.com/office/drawing/2014/main" val="1873536213"/>
                  </a:ext>
                </a:extLst>
              </a:tr>
              <a:tr h="319480">
                <a:tc>
                  <a:txBody>
                    <a:bodyPr/>
                    <a:lstStyle/>
                    <a:p>
                      <a:pPr algn="ctr"/>
                      <a:r>
                        <a:rPr lang="es-CO" sz="1200" b="1" dirty="0">
                          <a:solidFill>
                            <a:schemeClr val="bg1"/>
                          </a:solidFill>
                          <a:latin typeface="Century Gothic" panose="020B0502020202020204" pitchFamily="34" charset="0"/>
                        </a:rPr>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s-CO" sz="1200" b="0" dirty="0">
                          <a:solidFill>
                            <a:schemeClr val="tx1"/>
                          </a:solidFill>
                          <a:latin typeface="Century Gothic" panose="020B0502020202020204" pitchFamily="34" charset="0"/>
                        </a:rPr>
                        <a:t>Productos pediátricos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5572180"/>
                  </a:ext>
                </a:extLst>
              </a:tr>
            </a:tbl>
          </a:graphicData>
        </a:graphic>
      </p:graphicFrame>
      <p:sp>
        <p:nvSpPr>
          <p:cNvPr id="36" name="Elipse 35">
            <a:extLst>
              <a:ext uri="{FF2B5EF4-FFF2-40B4-BE49-F238E27FC236}">
                <a16:creationId xmlns:a16="http://schemas.microsoft.com/office/drawing/2014/main" id="{69D17631-9235-1B55-5C68-451583DA3B89}"/>
              </a:ext>
            </a:extLst>
          </p:cNvPr>
          <p:cNvSpPr/>
          <p:nvPr/>
        </p:nvSpPr>
        <p:spPr>
          <a:xfrm>
            <a:off x="8360230" y="3182588"/>
            <a:ext cx="629393" cy="676453"/>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CuadroTexto 36">
            <a:extLst>
              <a:ext uri="{FF2B5EF4-FFF2-40B4-BE49-F238E27FC236}">
                <a16:creationId xmlns:a16="http://schemas.microsoft.com/office/drawing/2014/main" id="{F532935C-36CB-0516-F9C4-BD2DCAF743BE}"/>
              </a:ext>
            </a:extLst>
          </p:cNvPr>
          <p:cNvSpPr txBox="1"/>
          <p:nvPr/>
        </p:nvSpPr>
        <p:spPr>
          <a:xfrm>
            <a:off x="1211452" y="2468122"/>
            <a:ext cx="1736941" cy="454323"/>
          </a:xfrm>
          <a:prstGeom prst="rect">
            <a:avLst/>
          </a:prstGeom>
          <a:noFill/>
          <a:ln>
            <a:noFill/>
          </a:ln>
        </p:spPr>
        <p:txBody>
          <a:bodyPr vert="horz" lIns="91440" tIns="45720" rIns="91440" bIns="45720" rtlCol="0" anchor="ctr">
            <a:noAutofit/>
          </a:bodyPr>
          <a:lstStyle>
            <a:defPPr>
              <a:defRPr lang="es-CO"/>
            </a:defPPr>
            <a:lvl1pPr marR="0" lvl="0" indent="0" fontAlgn="auto">
              <a:lnSpc>
                <a:spcPct val="90000"/>
              </a:lnSpc>
              <a:spcBef>
                <a:spcPct val="0"/>
              </a:spcBef>
              <a:spcAft>
                <a:spcPts val="0"/>
              </a:spcAft>
              <a:buClrTx/>
              <a:buSzTx/>
              <a:buFontTx/>
              <a:buNone/>
              <a:tabLst/>
              <a:defRPr kumimoji="0" sz="4000" b="1" i="0" u="none" strike="noStrike" cap="none" spc="0" normalizeH="0" baseline="0">
                <a:ln>
                  <a:noFill/>
                </a:ln>
                <a:solidFill>
                  <a:schemeClr val="tx1">
                    <a:lumMod val="75000"/>
                    <a:lumOff val="25000"/>
                  </a:schemeClr>
                </a:solidFill>
                <a:effectLst/>
                <a:uLnTx/>
                <a:uFillTx/>
                <a:latin typeface="Oswald Medium" panose="02000603000000000000" pitchFamily="2" charset="77"/>
                <a:ea typeface="+mj-ea"/>
                <a:cs typeface="Traditional Arabic" panose="02020603050405020304" pitchFamily="18" charset="-78"/>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1600" b="1" i="0" u="none" strike="noStrike" kern="1200" cap="none" spc="0" normalizeH="0" baseline="0" noProof="0" dirty="0">
                <a:ln>
                  <a:noFill/>
                </a:ln>
                <a:solidFill>
                  <a:prstClr val="black">
                    <a:lumMod val="95000"/>
                    <a:lumOff val="5000"/>
                  </a:prstClr>
                </a:solidFill>
                <a:effectLst/>
                <a:uLnTx/>
                <a:uFillTx/>
                <a:latin typeface="Century Gothic" panose="020B0502020202020204" pitchFamily="34" charset="0"/>
                <a:ea typeface="+mj-ea"/>
                <a:cs typeface="Traditional Arabic" panose="02020603050405020304" pitchFamily="18" charset="-78"/>
              </a:rPr>
              <a:t>Convenciones</a:t>
            </a:r>
            <a:endParaRPr kumimoji="0" lang="es-CO" sz="16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Traditional Arabic" panose="02020603050405020304" pitchFamily="18" charset="-78"/>
            </a:endParaRPr>
          </a:p>
        </p:txBody>
      </p:sp>
    </p:spTree>
    <p:extLst>
      <p:ext uri="{BB962C8B-B14F-4D97-AF65-F5344CB8AC3E}">
        <p14:creationId xmlns:p14="http://schemas.microsoft.com/office/powerpoint/2010/main" val="42013312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11144" y="281056"/>
            <a:ext cx="42930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rPr>
              <a:t>Estrategias a considerar</a:t>
            </a:r>
            <a:endParaRPr kumimoji="0" lang="es-CO" sz="2800" b="1"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endParaRPr>
          </a:p>
        </p:txBody>
      </p:sp>
    </p:spTree>
    <p:extLst>
      <p:ext uri="{BB962C8B-B14F-4D97-AF65-F5344CB8AC3E}">
        <p14:creationId xmlns:p14="http://schemas.microsoft.com/office/powerpoint/2010/main" val="19447104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24F88B8-5FA0-4319-86AE-479760162B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50CCD-A0DF-4FAE-8F96-C198FE9B6016}" type="slidenum">
              <a:rPr kumimoji="0" lang="es-C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s-C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18 Tabla">
            <a:extLst>
              <a:ext uri="{FF2B5EF4-FFF2-40B4-BE49-F238E27FC236}">
                <a16:creationId xmlns:a16="http://schemas.microsoft.com/office/drawing/2014/main" id="{C6C06278-9038-A6F8-65CE-E2E0140AE836}"/>
              </a:ext>
            </a:extLst>
          </p:cNvPr>
          <p:cNvGraphicFramePr>
            <a:graphicFrameLocks noGrp="1"/>
          </p:cNvGraphicFramePr>
          <p:nvPr/>
        </p:nvGraphicFramePr>
        <p:xfrm>
          <a:off x="1405500" y="1599728"/>
          <a:ext cx="10313046" cy="1197932"/>
        </p:xfrm>
        <a:graphic>
          <a:graphicData uri="http://schemas.openxmlformats.org/drawingml/2006/table">
            <a:tbl>
              <a:tblPr>
                <a:tableStyleId>{2D5ABB26-0587-4C30-8999-92F81FD0307C}</a:tableStyleId>
              </a:tblPr>
              <a:tblGrid>
                <a:gridCol w="2417653">
                  <a:extLst>
                    <a:ext uri="{9D8B030D-6E8A-4147-A177-3AD203B41FA5}">
                      <a16:colId xmlns:a16="http://schemas.microsoft.com/office/drawing/2014/main" val="20000"/>
                    </a:ext>
                  </a:extLst>
                </a:gridCol>
                <a:gridCol w="511638">
                  <a:extLst>
                    <a:ext uri="{9D8B030D-6E8A-4147-A177-3AD203B41FA5}">
                      <a16:colId xmlns:a16="http://schemas.microsoft.com/office/drawing/2014/main" val="20001"/>
                    </a:ext>
                  </a:extLst>
                </a:gridCol>
                <a:gridCol w="502992">
                  <a:extLst>
                    <a:ext uri="{9D8B030D-6E8A-4147-A177-3AD203B41FA5}">
                      <a16:colId xmlns:a16="http://schemas.microsoft.com/office/drawing/2014/main" val="20002"/>
                    </a:ext>
                  </a:extLst>
                </a:gridCol>
                <a:gridCol w="585113">
                  <a:extLst>
                    <a:ext uri="{9D8B030D-6E8A-4147-A177-3AD203B41FA5}">
                      <a16:colId xmlns:a16="http://schemas.microsoft.com/office/drawing/2014/main" val="2764028985"/>
                    </a:ext>
                  </a:extLst>
                </a:gridCol>
                <a:gridCol w="544051">
                  <a:extLst>
                    <a:ext uri="{9D8B030D-6E8A-4147-A177-3AD203B41FA5}">
                      <a16:colId xmlns:a16="http://schemas.microsoft.com/office/drawing/2014/main" val="20003"/>
                    </a:ext>
                  </a:extLst>
                </a:gridCol>
                <a:gridCol w="523521">
                  <a:extLst>
                    <a:ext uri="{9D8B030D-6E8A-4147-A177-3AD203B41FA5}">
                      <a16:colId xmlns:a16="http://schemas.microsoft.com/office/drawing/2014/main" val="20004"/>
                    </a:ext>
                  </a:extLst>
                </a:gridCol>
                <a:gridCol w="544052">
                  <a:extLst>
                    <a:ext uri="{9D8B030D-6E8A-4147-A177-3AD203B41FA5}">
                      <a16:colId xmlns:a16="http://schemas.microsoft.com/office/drawing/2014/main" val="3215758086"/>
                    </a:ext>
                  </a:extLst>
                </a:gridCol>
                <a:gridCol w="502992">
                  <a:extLst>
                    <a:ext uri="{9D8B030D-6E8A-4147-A177-3AD203B41FA5}">
                      <a16:colId xmlns:a16="http://schemas.microsoft.com/office/drawing/2014/main" val="20005"/>
                    </a:ext>
                  </a:extLst>
                </a:gridCol>
                <a:gridCol w="482460">
                  <a:extLst>
                    <a:ext uri="{9D8B030D-6E8A-4147-A177-3AD203B41FA5}">
                      <a16:colId xmlns:a16="http://schemas.microsoft.com/office/drawing/2014/main" val="20006"/>
                    </a:ext>
                  </a:extLst>
                </a:gridCol>
                <a:gridCol w="460098">
                  <a:extLst>
                    <a:ext uri="{9D8B030D-6E8A-4147-A177-3AD203B41FA5}">
                      <a16:colId xmlns:a16="http://schemas.microsoft.com/office/drawing/2014/main" val="96149314"/>
                    </a:ext>
                  </a:extLst>
                </a:gridCol>
                <a:gridCol w="522336">
                  <a:extLst>
                    <a:ext uri="{9D8B030D-6E8A-4147-A177-3AD203B41FA5}">
                      <a16:colId xmlns:a16="http://schemas.microsoft.com/office/drawing/2014/main" val="20007"/>
                    </a:ext>
                  </a:extLst>
                </a:gridCol>
                <a:gridCol w="498228">
                  <a:extLst>
                    <a:ext uri="{9D8B030D-6E8A-4147-A177-3AD203B41FA5}">
                      <a16:colId xmlns:a16="http://schemas.microsoft.com/office/drawing/2014/main" val="20008"/>
                    </a:ext>
                  </a:extLst>
                </a:gridCol>
                <a:gridCol w="554478">
                  <a:extLst>
                    <a:ext uri="{9D8B030D-6E8A-4147-A177-3AD203B41FA5}">
                      <a16:colId xmlns:a16="http://schemas.microsoft.com/office/drawing/2014/main" val="3109362452"/>
                    </a:ext>
                  </a:extLst>
                </a:gridCol>
                <a:gridCol w="554478">
                  <a:extLst>
                    <a:ext uri="{9D8B030D-6E8A-4147-A177-3AD203B41FA5}">
                      <a16:colId xmlns:a16="http://schemas.microsoft.com/office/drawing/2014/main" val="475957522"/>
                    </a:ext>
                  </a:extLst>
                </a:gridCol>
                <a:gridCol w="554478">
                  <a:extLst>
                    <a:ext uri="{9D8B030D-6E8A-4147-A177-3AD203B41FA5}">
                      <a16:colId xmlns:a16="http://schemas.microsoft.com/office/drawing/2014/main" val="3114890768"/>
                    </a:ext>
                  </a:extLst>
                </a:gridCol>
                <a:gridCol w="554478">
                  <a:extLst>
                    <a:ext uri="{9D8B030D-6E8A-4147-A177-3AD203B41FA5}">
                      <a16:colId xmlns:a16="http://schemas.microsoft.com/office/drawing/2014/main" val="3760216897"/>
                    </a:ext>
                  </a:extLst>
                </a:gridCol>
              </a:tblGrid>
              <a:tr h="266140">
                <a:tc>
                  <a:txBody>
                    <a:bodyPr/>
                    <a:lstStyle/>
                    <a:p>
                      <a:pPr algn="r" fontAlgn="b"/>
                      <a:r>
                        <a:rPr lang="es-CO" sz="1400" b="1" i="0" u="none" strike="noStrike" dirty="0">
                          <a:solidFill>
                            <a:srgbClr val="000000"/>
                          </a:solidFill>
                          <a:effectLst/>
                          <a:latin typeface="Century Gothic" panose="020B0502020202020204" pitchFamily="34" charset="0"/>
                        </a:rPr>
                        <a:t>FAMILIARIDAD</a:t>
                      </a:r>
                    </a:p>
                  </a:txBody>
                  <a:tcPr marL="9134" marR="9134" marT="913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100" b="1" u="none" strike="noStrike" dirty="0">
                          <a:solidFill>
                            <a:schemeClr val="tx1"/>
                          </a:solidFill>
                          <a:effectLst/>
                          <a:latin typeface="Century Gothic" panose="020B0502020202020204" pitchFamily="34" charset="0"/>
                        </a:rPr>
                        <a:t>2020</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100" b="1" u="none" strike="noStrike" dirty="0">
                          <a:solidFill>
                            <a:schemeClr val="tx1"/>
                          </a:solidFill>
                          <a:effectLst/>
                          <a:latin typeface="Century Gothic" panose="020B0502020202020204" pitchFamily="34" charset="0"/>
                        </a:rPr>
                        <a:t>2022</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1" u="none" strike="noStrike" dirty="0">
                          <a:solidFill>
                            <a:schemeClr val="tx1"/>
                          </a:solidFill>
                          <a:effectLst/>
                          <a:latin typeface="Century Gothic" panose="020B0502020202020204" pitchFamily="34" charset="0"/>
                        </a:rPr>
                        <a:t>2025</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100" b="1" u="none" strike="noStrike" dirty="0">
                          <a:solidFill>
                            <a:schemeClr val="tx1"/>
                          </a:solidFill>
                          <a:effectLst/>
                          <a:latin typeface="Century Gothic" panose="020B0502020202020204" pitchFamily="34" charset="0"/>
                        </a:rPr>
                        <a:t>2020</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100" b="1" u="none" strike="noStrike" dirty="0">
                          <a:solidFill>
                            <a:schemeClr val="tx1"/>
                          </a:solidFill>
                          <a:effectLst/>
                          <a:latin typeface="Century Gothic" panose="020B0502020202020204" pitchFamily="34" charset="0"/>
                        </a:rPr>
                        <a:t>2022</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1" u="none" strike="noStrike" dirty="0">
                          <a:solidFill>
                            <a:schemeClr val="tx1"/>
                          </a:solidFill>
                          <a:effectLst/>
                          <a:latin typeface="Century Gothic" panose="020B0502020202020204" pitchFamily="34" charset="0"/>
                        </a:rPr>
                        <a:t>2025</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100" b="1" u="none" strike="noStrike" dirty="0">
                          <a:solidFill>
                            <a:schemeClr val="tx1"/>
                          </a:solidFill>
                          <a:effectLst/>
                          <a:latin typeface="Century Gothic" panose="020B0502020202020204" pitchFamily="34" charset="0"/>
                        </a:rPr>
                        <a:t>2020</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100" b="1" u="none" strike="noStrike" dirty="0">
                          <a:solidFill>
                            <a:schemeClr val="tx1"/>
                          </a:solidFill>
                          <a:effectLst/>
                          <a:latin typeface="Century Gothic" panose="020B0502020202020204" pitchFamily="34" charset="0"/>
                        </a:rPr>
                        <a:t>2022</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1" u="none" strike="noStrike" dirty="0">
                          <a:solidFill>
                            <a:schemeClr val="tx1"/>
                          </a:solidFill>
                          <a:effectLst/>
                          <a:latin typeface="Century Gothic" panose="020B0502020202020204" pitchFamily="34" charset="0"/>
                        </a:rPr>
                        <a:t>2025</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100" b="1" u="none" strike="noStrike" dirty="0">
                          <a:solidFill>
                            <a:schemeClr val="tx1"/>
                          </a:solidFill>
                          <a:effectLst/>
                          <a:latin typeface="Century Gothic" panose="020B0502020202020204" pitchFamily="34" charset="0"/>
                        </a:rPr>
                        <a:t>2020</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100" b="1" u="none" strike="noStrike" dirty="0">
                          <a:solidFill>
                            <a:schemeClr val="tx1"/>
                          </a:solidFill>
                          <a:effectLst/>
                          <a:latin typeface="Century Gothic" panose="020B0502020202020204" pitchFamily="34" charset="0"/>
                        </a:rPr>
                        <a:t>2022</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1" u="none" strike="noStrike" dirty="0">
                          <a:solidFill>
                            <a:schemeClr val="tx1"/>
                          </a:solidFill>
                          <a:effectLst/>
                          <a:latin typeface="Century Gothic" panose="020B0502020202020204" pitchFamily="34" charset="0"/>
                        </a:rPr>
                        <a:t>2025</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100" b="1" u="none" strike="noStrike" dirty="0">
                          <a:solidFill>
                            <a:schemeClr val="tx1"/>
                          </a:solidFill>
                          <a:effectLst/>
                          <a:latin typeface="Century Gothic" panose="020B0502020202020204" pitchFamily="34" charset="0"/>
                        </a:rPr>
                        <a:t>2020</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ES" sz="1100" b="1" u="none" strike="noStrike" dirty="0">
                          <a:solidFill>
                            <a:schemeClr val="tx1"/>
                          </a:solidFill>
                          <a:effectLst/>
                          <a:latin typeface="Century Gothic" panose="020B0502020202020204" pitchFamily="34" charset="0"/>
                        </a:rPr>
                        <a:t>2022</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1" u="none" strike="noStrike" dirty="0">
                          <a:solidFill>
                            <a:schemeClr val="tx1"/>
                          </a:solidFill>
                          <a:effectLst/>
                          <a:latin typeface="Century Gothic" panose="020B0502020202020204" pitchFamily="34" charset="0"/>
                        </a:rPr>
                        <a:t>2025</a:t>
                      </a: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7865">
                <a:tc>
                  <a:txBody>
                    <a:bodyPr/>
                    <a:lstStyle/>
                    <a:p>
                      <a:pPr algn="r" fontAlgn="ctr"/>
                      <a:r>
                        <a:rPr lang="es-CO" sz="900" b="0" u="none" strike="noStrike" dirty="0">
                          <a:effectLst/>
                          <a:latin typeface="Century Gothic" panose="020B0502020202020204" pitchFamily="34" charset="0"/>
                        </a:rPr>
                        <a:t>TOM</a:t>
                      </a:r>
                      <a:endParaRPr lang="es-CO" sz="900" b="0" i="0" u="none" strike="noStrike" dirty="0">
                        <a:solidFill>
                          <a:srgbClr val="404040"/>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0" i="0" u="none" strike="noStrike" dirty="0">
                          <a:solidFill>
                            <a:schemeClr val="tx1"/>
                          </a:solidFill>
                          <a:effectLst/>
                          <a:latin typeface="Century Gothic" panose="020B0502020202020204" pitchFamily="34" charset="0"/>
                        </a:rPr>
                        <a:t>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14%</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BDF"/>
                    </a:solidFill>
                  </a:tcPr>
                </a:tc>
                <a:tc>
                  <a:txBody>
                    <a:bodyPr/>
                    <a:lstStyle/>
                    <a:p>
                      <a:pPr algn="ctr" fontAlgn="ctr"/>
                      <a:r>
                        <a:rPr lang="es-CO" sz="1100" b="0" i="0" u="none" strike="noStrike" dirty="0">
                          <a:solidFill>
                            <a:schemeClr val="tx1"/>
                          </a:solidFill>
                          <a:effectLst/>
                          <a:latin typeface="Century Gothic" panose="020B0502020202020204" pitchFamily="34" charset="0"/>
                        </a:rPr>
                        <a:t>44%</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21%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29%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17%</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11%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7%</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2%</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7865">
                <a:tc>
                  <a:txBody>
                    <a:bodyPr/>
                    <a:lstStyle/>
                    <a:p>
                      <a:pPr algn="r" fontAlgn="ctr"/>
                      <a:r>
                        <a:rPr lang="es-CO" sz="900" b="0" u="none" strike="noStrike" dirty="0">
                          <a:effectLst/>
                          <a:latin typeface="Century Gothic" panose="020B0502020202020204" pitchFamily="34" charset="0"/>
                        </a:rPr>
                        <a:t>Total espontáneo </a:t>
                      </a:r>
                      <a:endParaRPr lang="es-CO" sz="900" b="0" i="0" u="none" strike="noStrike" dirty="0">
                        <a:solidFill>
                          <a:srgbClr val="404040"/>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0" i="0" u="none" strike="noStrike" dirty="0">
                          <a:solidFill>
                            <a:schemeClr val="tx1"/>
                          </a:solidFill>
                          <a:effectLst/>
                          <a:latin typeface="Century Gothic" panose="020B0502020202020204" pitchFamily="34" charset="0"/>
                        </a:rPr>
                        <a:t>16%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12%</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28%</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BDF"/>
                    </a:solidFill>
                  </a:tcPr>
                </a:tc>
                <a:tc>
                  <a:txBody>
                    <a:bodyPr/>
                    <a:lstStyle/>
                    <a:p>
                      <a:pPr algn="ctr" fontAlgn="ctr"/>
                      <a:r>
                        <a:rPr lang="es-CO" sz="1100" b="0" i="0" u="none" strike="noStrike" dirty="0">
                          <a:solidFill>
                            <a:schemeClr val="tx1"/>
                          </a:solidFill>
                          <a:effectLst/>
                          <a:latin typeface="Century Gothic" panose="020B0502020202020204" pitchFamily="34" charset="0"/>
                        </a:rPr>
                        <a:t>58%</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30%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46%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39%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23%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29%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10%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2%</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4%</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8031">
                <a:tc>
                  <a:txBody>
                    <a:bodyPr/>
                    <a:lstStyle/>
                    <a:p>
                      <a:pPr algn="r" fontAlgn="ctr"/>
                      <a:r>
                        <a:rPr lang="es-CO" sz="900" b="0" u="none" strike="noStrike" dirty="0">
                          <a:effectLst/>
                          <a:latin typeface="Century Gothic" panose="020B0502020202020204" pitchFamily="34" charset="0"/>
                        </a:rPr>
                        <a:t>Total Conocimiento</a:t>
                      </a:r>
                      <a:endParaRPr lang="es-CO" sz="900" b="0" i="0" u="none" strike="noStrike" dirty="0">
                        <a:solidFill>
                          <a:srgbClr val="404040"/>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0" i="0" u="none" strike="noStrike" dirty="0">
                          <a:solidFill>
                            <a:schemeClr val="tx1"/>
                          </a:solidFill>
                          <a:effectLst/>
                          <a:latin typeface="Century Gothic" panose="020B0502020202020204" pitchFamily="34" charset="0"/>
                        </a:rPr>
                        <a:t>95%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91%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100%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92%</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90%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99%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91%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97%</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82%</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33%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59%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41%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35%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57%</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8031">
                <a:tc>
                  <a:txBody>
                    <a:bodyPr/>
                    <a:lstStyle/>
                    <a:p>
                      <a:pPr algn="r" fontAlgn="ctr"/>
                      <a:r>
                        <a:rPr lang="es-CO" sz="900" b="0" i="0" u="none" strike="noStrike" dirty="0">
                          <a:solidFill>
                            <a:srgbClr val="404040"/>
                          </a:solidFill>
                          <a:effectLst/>
                          <a:latin typeface="Century Gothic" panose="020B0502020202020204" pitchFamily="34" charset="0"/>
                        </a:rPr>
                        <a:t>Consumo alguna vez</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0" i="0" u="none" strike="noStrike" dirty="0">
                          <a:solidFill>
                            <a:schemeClr val="tx1"/>
                          </a:solidFill>
                          <a:effectLst/>
                          <a:latin typeface="Century Gothic" panose="020B0502020202020204" pitchFamily="34" charset="0"/>
                        </a:rPr>
                        <a:t>80%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67%</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74%</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6BD58"/>
                    </a:solidFill>
                  </a:tcPr>
                </a:tc>
                <a:tc>
                  <a:txBody>
                    <a:bodyPr/>
                    <a:lstStyle/>
                    <a:p>
                      <a:pPr algn="ctr" fontAlgn="ctr"/>
                      <a:r>
                        <a:rPr lang="es-CO" sz="1100" b="0" i="0" u="none" strike="noStrike" dirty="0">
                          <a:solidFill>
                            <a:schemeClr val="tx1"/>
                          </a:solidFill>
                          <a:effectLst/>
                          <a:latin typeface="Century Gothic" panose="020B0502020202020204" pitchFamily="34" charset="0"/>
                        </a:rPr>
                        <a:t>78%</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79%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77%</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72%</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77%</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71%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38%</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26%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36%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19%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22%</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35%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5683879"/>
                  </a:ext>
                </a:extLst>
              </a:tr>
            </a:tbl>
          </a:graphicData>
        </a:graphic>
      </p:graphicFrame>
      <p:pic>
        <p:nvPicPr>
          <p:cNvPr id="11" name="Gráfico 10" descr="Comentario con corazón contorno">
            <a:extLst>
              <a:ext uri="{FF2B5EF4-FFF2-40B4-BE49-F238E27FC236}">
                <a16:creationId xmlns:a16="http://schemas.microsoft.com/office/drawing/2014/main" id="{BC5BD9F5-89DD-EA53-ECF1-D430C6CA32F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6764" y="2903996"/>
            <a:ext cx="705548" cy="705548"/>
          </a:xfrm>
          <a:prstGeom prst="rect">
            <a:avLst/>
          </a:prstGeom>
        </p:spPr>
      </p:pic>
      <p:sp>
        <p:nvSpPr>
          <p:cNvPr id="12" name="Text Box 4">
            <a:extLst>
              <a:ext uri="{FF2B5EF4-FFF2-40B4-BE49-F238E27FC236}">
                <a16:creationId xmlns:a16="http://schemas.microsoft.com/office/drawing/2014/main" id="{0C96B1FC-288E-5D9B-AEB4-75A96C49AF20}"/>
              </a:ext>
            </a:extLst>
          </p:cNvPr>
          <p:cNvSpPr txBox="1">
            <a:spLocks noChangeArrowheads="1"/>
          </p:cNvSpPr>
          <p:nvPr/>
        </p:nvSpPr>
        <p:spPr bwMode="auto">
          <a:xfrm>
            <a:off x="2769535" y="86132"/>
            <a:ext cx="69559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altLang="es-MX" sz="3600" b="1" i="0" u="none" strike="noStrike" kern="1200" cap="none" spc="0" normalizeH="0" baseline="0" noProof="0" dirty="0">
                <a:ln>
                  <a:noFill/>
                </a:ln>
                <a:solidFill>
                  <a:prstClr val="black">
                    <a:lumMod val="85000"/>
                    <a:lumOff val="15000"/>
                  </a:prstClr>
                </a:solidFill>
                <a:effectLst/>
                <a:uLnTx/>
                <a:uFillTx/>
                <a:latin typeface="Calibri" panose="020F0502020204030204" pitchFamily="34" charset="0"/>
                <a:ea typeface="Calibri" panose="020F0502020204030204" pitchFamily="34" charset="0"/>
                <a:cs typeface="Calibri" panose="020F0502020204030204" pitchFamily="34" charset="0"/>
              </a:rPr>
              <a:t>Brand Scorecard </a:t>
            </a:r>
          </a:p>
        </p:txBody>
      </p:sp>
      <p:graphicFrame>
        <p:nvGraphicFramePr>
          <p:cNvPr id="13" name="Tabla 12">
            <a:extLst>
              <a:ext uri="{FF2B5EF4-FFF2-40B4-BE49-F238E27FC236}">
                <a16:creationId xmlns:a16="http://schemas.microsoft.com/office/drawing/2014/main" id="{47A58AE4-BABF-7FC0-C2C4-0B01300D4796}"/>
              </a:ext>
            </a:extLst>
          </p:cNvPr>
          <p:cNvGraphicFramePr>
            <a:graphicFrameLocks noGrp="1"/>
          </p:cNvGraphicFramePr>
          <p:nvPr/>
        </p:nvGraphicFramePr>
        <p:xfrm>
          <a:off x="1384115" y="3130520"/>
          <a:ext cx="10329721" cy="527605"/>
        </p:xfrm>
        <a:graphic>
          <a:graphicData uri="http://schemas.openxmlformats.org/drawingml/2006/table">
            <a:tbl>
              <a:tblPr>
                <a:tableStyleId>{793D81CF-94F2-401A-BA57-92F5A7B2D0C5}</a:tableStyleId>
              </a:tblPr>
              <a:tblGrid>
                <a:gridCol w="2459651">
                  <a:extLst>
                    <a:ext uri="{9D8B030D-6E8A-4147-A177-3AD203B41FA5}">
                      <a16:colId xmlns:a16="http://schemas.microsoft.com/office/drawing/2014/main" val="869303379"/>
                    </a:ext>
                  </a:extLst>
                </a:gridCol>
                <a:gridCol w="498276">
                  <a:extLst>
                    <a:ext uri="{9D8B030D-6E8A-4147-A177-3AD203B41FA5}">
                      <a16:colId xmlns:a16="http://schemas.microsoft.com/office/drawing/2014/main" val="13201873"/>
                    </a:ext>
                  </a:extLst>
                </a:gridCol>
                <a:gridCol w="508236">
                  <a:extLst>
                    <a:ext uri="{9D8B030D-6E8A-4147-A177-3AD203B41FA5}">
                      <a16:colId xmlns:a16="http://schemas.microsoft.com/office/drawing/2014/main" val="2303762954"/>
                    </a:ext>
                  </a:extLst>
                </a:gridCol>
                <a:gridCol w="572775">
                  <a:extLst>
                    <a:ext uri="{9D8B030D-6E8A-4147-A177-3AD203B41FA5}">
                      <a16:colId xmlns:a16="http://schemas.microsoft.com/office/drawing/2014/main" val="688959072"/>
                    </a:ext>
                  </a:extLst>
                </a:gridCol>
                <a:gridCol w="548572">
                  <a:extLst>
                    <a:ext uri="{9D8B030D-6E8A-4147-A177-3AD203B41FA5}">
                      <a16:colId xmlns:a16="http://schemas.microsoft.com/office/drawing/2014/main" val="1350535679"/>
                    </a:ext>
                  </a:extLst>
                </a:gridCol>
                <a:gridCol w="532439">
                  <a:extLst>
                    <a:ext uri="{9D8B030D-6E8A-4147-A177-3AD203B41FA5}">
                      <a16:colId xmlns:a16="http://schemas.microsoft.com/office/drawing/2014/main" val="3987902055"/>
                    </a:ext>
                  </a:extLst>
                </a:gridCol>
                <a:gridCol w="556640">
                  <a:extLst>
                    <a:ext uri="{9D8B030D-6E8A-4147-A177-3AD203B41FA5}">
                      <a16:colId xmlns:a16="http://schemas.microsoft.com/office/drawing/2014/main" val="1508331601"/>
                    </a:ext>
                  </a:extLst>
                </a:gridCol>
                <a:gridCol w="516304">
                  <a:extLst>
                    <a:ext uri="{9D8B030D-6E8A-4147-A177-3AD203B41FA5}">
                      <a16:colId xmlns:a16="http://schemas.microsoft.com/office/drawing/2014/main" val="2491624453"/>
                    </a:ext>
                  </a:extLst>
                </a:gridCol>
                <a:gridCol w="459833">
                  <a:extLst>
                    <a:ext uri="{9D8B030D-6E8A-4147-A177-3AD203B41FA5}">
                      <a16:colId xmlns:a16="http://schemas.microsoft.com/office/drawing/2014/main" val="411644371"/>
                    </a:ext>
                  </a:extLst>
                </a:gridCol>
                <a:gridCol w="515107">
                  <a:extLst>
                    <a:ext uri="{9D8B030D-6E8A-4147-A177-3AD203B41FA5}">
                      <a16:colId xmlns:a16="http://schemas.microsoft.com/office/drawing/2014/main" val="3372163720"/>
                    </a:ext>
                  </a:extLst>
                </a:gridCol>
                <a:gridCol w="479872">
                  <a:extLst>
                    <a:ext uri="{9D8B030D-6E8A-4147-A177-3AD203B41FA5}">
                      <a16:colId xmlns:a16="http://schemas.microsoft.com/office/drawing/2014/main" val="3583699221"/>
                    </a:ext>
                  </a:extLst>
                </a:gridCol>
                <a:gridCol w="505528">
                  <a:extLst>
                    <a:ext uri="{9D8B030D-6E8A-4147-A177-3AD203B41FA5}">
                      <a16:colId xmlns:a16="http://schemas.microsoft.com/office/drawing/2014/main" val="373992917"/>
                    </a:ext>
                  </a:extLst>
                </a:gridCol>
                <a:gridCol w="544122">
                  <a:extLst>
                    <a:ext uri="{9D8B030D-6E8A-4147-A177-3AD203B41FA5}">
                      <a16:colId xmlns:a16="http://schemas.microsoft.com/office/drawing/2014/main" val="3587740649"/>
                    </a:ext>
                  </a:extLst>
                </a:gridCol>
                <a:gridCol w="544122">
                  <a:extLst>
                    <a:ext uri="{9D8B030D-6E8A-4147-A177-3AD203B41FA5}">
                      <a16:colId xmlns:a16="http://schemas.microsoft.com/office/drawing/2014/main" val="1341484206"/>
                    </a:ext>
                  </a:extLst>
                </a:gridCol>
                <a:gridCol w="544122">
                  <a:extLst>
                    <a:ext uri="{9D8B030D-6E8A-4147-A177-3AD203B41FA5}">
                      <a16:colId xmlns:a16="http://schemas.microsoft.com/office/drawing/2014/main" val="1509754280"/>
                    </a:ext>
                  </a:extLst>
                </a:gridCol>
                <a:gridCol w="544122">
                  <a:extLst>
                    <a:ext uri="{9D8B030D-6E8A-4147-A177-3AD203B41FA5}">
                      <a16:colId xmlns:a16="http://schemas.microsoft.com/office/drawing/2014/main" val="1248997780"/>
                    </a:ext>
                  </a:extLst>
                </a:gridCol>
              </a:tblGrid>
              <a:tr h="244151">
                <a:tc>
                  <a:txBody>
                    <a:bodyPr/>
                    <a:lstStyle/>
                    <a:p>
                      <a:pPr algn="r" fontAlgn="ctr"/>
                      <a:r>
                        <a:rPr lang="es-CO" sz="1400" b="1" i="0" u="none" strike="noStrike" kern="1200" dirty="0">
                          <a:solidFill>
                            <a:srgbClr val="000000"/>
                          </a:solidFill>
                          <a:effectLst/>
                          <a:latin typeface="Century Gothic" panose="020B0502020202020204" pitchFamily="34" charset="0"/>
                          <a:ea typeface="+mn-ea"/>
                          <a:cs typeface="+mn-cs"/>
                        </a:rPr>
                        <a:t>ASOCIACIONES</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1" i="0" u="none" strike="noStrike" dirty="0">
                        <a:solidFill>
                          <a:schemeClr val="tx1"/>
                        </a:solidFill>
                        <a:effectLst/>
                        <a:latin typeface="Century Gothic" panose="020B0502020202020204" pitchFamily="34" charset="0"/>
                      </a:endParaRPr>
                    </a:p>
                    <a:p>
                      <a:pPr algn="ctr" fontAlgn="ctr"/>
                      <a:r>
                        <a:rPr lang="es-CO" sz="1100" b="1" i="0" u="none" strike="noStrike" dirty="0">
                          <a:solidFill>
                            <a:schemeClr val="tx1"/>
                          </a:solidFill>
                          <a:effectLst/>
                          <a:latin typeface="Century Gothic" panose="020B0502020202020204" pitchFamily="34" charset="0"/>
                        </a:rPr>
                        <a:t>20,1%</a:t>
                      </a:r>
                    </a:p>
                    <a:p>
                      <a:pPr algn="ctr" fontAlgn="ctr"/>
                      <a:r>
                        <a:rPr lang="es-CO" sz="1100" b="1" i="0" u="none" strike="noStrike" dirty="0">
                          <a:solidFill>
                            <a:schemeClr val="tx1"/>
                          </a:solidFill>
                          <a:effectLst/>
                          <a:latin typeface="Century Gothic" panose="020B0502020202020204" pitchFamily="34" charset="0"/>
                        </a:rPr>
                        <a:t>0,84</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0" i="0" u="none" strike="noStrike" dirty="0">
                        <a:solidFill>
                          <a:schemeClr val="tx1"/>
                        </a:solidFill>
                        <a:effectLst/>
                        <a:latin typeface="Century Gothic" panose="020B0502020202020204" pitchFamily="34" charset="0"/>
                      </a:endParaRPr>
                    </a:p>
                    <a:p>
                      <a:pPr algn="ctr" fontAlgn="ctr"/>
                      <a:r>
                        <a:rPr lang="es-CO" sz="1100" b="0" i="0" u="none" strike="noStrike" dirty="0">
                          <a:solidFill>
                            <a:schemeClr val="tx1"/>
                          </a:solidFill>
                          <a:effectLst/>
                          <a:latin typeface="Century Gothic" panose="020B0502020202020204" pitchFamily="34" charset="0"/>
                        </a:rPr>
                        <a:t>16,9%</a:t>
                      </a:r>
                    </a:p>
                    <a:p>
                      <a:pPr algn="ctr" fontAlgn="ctr"/>
                      <a:r>
                        <a:rPr lang="es-CO" sz="1100" b="0" i="0" u="none" strike="noStrike" dirty="0">
                          <a:solidFill>
                            <a:schemeClr val="tx1"/>
                          </a:solidFill>
                          <a:effectLst/>
                          <a:latin typeface="Century Gothic" panose="020B0502020202020204" pitchFamily="34" charset="0"/>
                        </a:rPr>
                        <a:t>0,75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1" i="0" u="none" strike="noStrike" dirty="0">
                        <a:solidFill>
                          <a:schemeClr val="tx1"/>
                        </a:solidFill>
                        <a:effectLst/>
                        <a:latin typeface="Century Gothic" panose="020B0502020202020204" pitchFamily="34" charset="0"/>
                      </a:endParaRPr>
                    </a:p>
                    <a:p>
                      <a:pPr algn="ctr" fontAlgn="ctr"/>
                      <a:r>
                        <a:rPr lang="es-CO" sz="1100" b="1" i="0" u="none" strike="noStrike" dirty="0">
                          <a:solidFill>
                            <a:schemeClr val="tx1"/>
                          </a:solidFill>
                          <a:effectLst/>
                          <a:latin typeface="Century Gothic" panose="020B0502020202020204" pitchFamily="34" charset="0"/>
                        </a:rPr>
                        <a:t>22,9%</a:t>
                      </a:r>
                    </a:p>
                    <a:p>
                      <a:pPr algn="ctr" fontAlgn="ctr"/>
                      <a:r>
                        <a:rPr lang="es-CO" sz="1100" b="1" i="0" u="none" strike="noStrike" dirty="0">
                          <a:solidFill>
                            <a:schemeClr val="tx1"/>
                          </a:solidFill>
                          <a:effectLst/>
                          <a:latin typeface="Century Gothic" panose="020B0502020202020204" pitchFamily="34" charset="0"/>
                        </a:rPr>
                        <a:t>0,81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6BD58"/>
                    </a:solidFill>
                  </a:tcPr>
                </a:tc>
                <a:tc rowSpan="2">
                  <a:txBody>
                    <a:bodyPr/>
                    <a:lstStyle/>
                    <a:p>
                      <a:pPr algn="ctr" fontAlgn="ctr"/>
                      <a:endParaRPr lang="es-CO" sz="1100" b="1" i="0" u="none" strike="noStrike" dirty="0">
                        <a:solidFill>
                          <a:schemeClr val="tx1"/>
                        </a:solidFill>
                        <a:effectLst/>
                        <a:latin typeface="Century Gothic" panose="020B0502020202020204" pitchFamily="34" charset="0"/>
                      </a:endParaRPr>
                    </a:p>
                    <a:p>
                      <a:pPr algn="ctr" fontAlgn="ctr"/>
                      <a:r>
                        <a:rPr lang="es-CO" sz="1100" b="1" i="0" u="none" strike="noStrike" dirty="0">
                          <a:solidFill>
                            <a:schemeClr val="tx1"/>
                          </a:solidFill>
                          <a:effectLst/>
                          <a:latin typeface="Century Gothic" panose="020B0502020202020204" pitchFamily="34" charset="0"/>
                        </a:rPr>
                        <a:t>25,9%</a:t>
                      </a:r>
                    </a:p>
                    <a:p>
                      <a:pPr algn="ctr" fontAlgn="ctr"/>
                      <a:r>
                        <a:rPr lang="es-CO" sz="1100" b="1" i="0" u="none" strike="noStrike" dirty="0">
                          <a:solidFill>
                            <a:schemeClr val="tx1"/>
                          </a:solidFill>
                          <a:effectLst/>
                          <a:latin typeface="Century Gothic" panose="020B0502020202020204" pitchFamily="34" charset="0"/>
                        </a:rPr>
                        <a:t>0,78</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0" i="0" u="none" strike="noStrike" dirty="0">
                        <a:solidFill>
                          <a:schemeClr val="tx1"/>
                        </a:solidFill>
                        <a:effectLst/>
                        <a:latin typeface="Century Gothic" panose="020B0502020202020204" pitchFamily="34" charset="0"/>
                      </a:endParaRPr>
                    </a:p>
                    <a:p>
                      <a:pPr algn="ctr" fontAlgn="ctr"/>
                      <a:r>
                        <a:rPr lang="es-CO" sz="1100" b="0" i="0" u="none" strike="noStrike" dirty="0">
                          <a:solidFill>
                            <a:schemeClr val="tx1"/>
                          </a:solidFill>
                          <a:effectLst/>
                          <a:latin typeface="Century Gothic" panose="020B0502020202020204" pitchFamily="34" charset="0"/>
                        </a:rPr>
                        <a:t>20,1%</a:t>
                      </a:r>
                    </a:p>
                    <a:p>
                      <a:pPr algn="ctr" fontAlgn="ctr"/>
                      <a:r>
                        <a:rPr lang="es-CO" sz="1100" b="0" i="0" u="none" strike="noStrike" dirty="0">
                          <a:solidFill>
                            <a:schemeClr val="tx1"/>
                          </a:solidFill>
                          <a:effectLst/>
                          <a:latin typeface="Century Gothic" panose="020B0502020202020204" pitchFamily="34" charset="0"/>
                        </a:rPr>
                        <a:t>0,86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1" i="0" u="none" strike="noStrike" dirty="0">
                        <a:solidFill>
                          <a:schemeClr val="tx1"/>
                        </a:solidFill>
                        <a:effectLst/>
                        <a:latin typeface="Century Gothic" panose="020B0502020202020204" pitchFamily="34" charset="0"/>
                      </a:endParaRPr>
                    </a:p>
                    <a:p>
                      <a:pPr algn="ctr" fontAlgn="ctr"/>
                      <a:r>
                        <a:rPr lang="es-CO" sz="1100" b="1" i="0" u="none" strike="noStrike" dirty="0">
                          <a:solidFill>
                            <a:schemeClr val="tx1"/>
                          </a:solidFill>
                          <a:effectLst/>
                          <a:latin typeface="Century Gothic" panose="020B0502020202020204" pitchFamily="34" charset="0"/>
                        </a:rPr>
                        <a:t>25,2%</a:t>
                      </a:r>
                    </a:p>
                    <a:p>
                      <a:pPr algn="ctr" fontAlgn="ctr"/>
                      <a:r>
                        <a:rPr lang="es-CO" sz="1100" b="1" i="0" u="none" strike="noStrike" dirty="0">
                          <a:solidFill>
                            <a:schemeClr val="tx1"/>
                          </a:solidFill>
                          <a:effectLst/>
                          <a:latin typeface="Century Gothic" panose="020B0502020202020204" pitchFamily="34" charset="0"/>
                        </a:rPr>
                        <a:t>0,86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1" i="0" u="none" strike="noStrike" dirty="0">
                        <a:solidFill>
                          <a:schemeClr val="tx1"/>
                        </a:solidFill>
                        <a:effectLst/>
                        <a:latin typeface="Century Gothic" panose="020B0502020202020204" pitchFamily="34" charset="0"/>
                      </a:endParaRPr>
                    </a:p>
                    <a:p>
                      <a:pPr algn="ctr" fontAlgn="ctr"/>
                      <a:r>
                        <a:rPr lang="es-CO" sz="1100" b="1" i="0" u="none" strike="noStrike" dirty="0">
                          <a:solidFill>
                            <a:schemeClr val="tx1"/>
                          </a:solidFill>
                          <a:effectLst/>
                          <a:latin typeface="Century Gothic" panose="020B0502020202020204" pitchFamily="34" charset="0"/>
                        </a:rPr>
                        <a:t>26,5%</a:t>
                      </a:r>
                    </a:p>
                    <a:p>
                      <a:pPr algn="ctr" fontAlgn="ctr"/>
                      <a:r>
                        <a:rPr lang="es-CO" sz="1100" b="1" i="0" u="none" strike="noStrike" dirty="0">
                          <a:solidFill>
                            <a:schemeClr val="tx1"/>
                          </a:solidFill>
                          <a:effectLst/>
                          <a:latin typeface="Century Gothic" panose="020B0502020202020204" pitchFamily="34" charset="0"/>
                        </a:rPr>
                        <a:t>0,73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0" i="0" u="none" strike="noStrike" dirty="0">
                        <a:solidFill>
                          <a:schemeClr val="tx1"/>
                        </a:solidFill>
                        <a:effectLst/>
                        <a:latin typeface="Century Gothic" panose="020B0502020202020204" pitchFamily="34" charset="0"/>
                      </a:endParaRPr>
                    </a:p>
                    <a:p>
                      <a:pPr algn="ctr" fontAlgn="ctr"/>
                      <a:r>
                        <a:rPr lang="es-CO" sz="1100" b="0" i="0" u="none" strike="noStrike" dirty="0">
                          <a:solidFill>
                            <a:schemeClr val="tx1"/>
                          </a:solidFill>
                          <a:effectLst/>
                          <a:latin typeface="Century Gothic" panose="020B0502020202020204" pitchFamily="34" charset="0"/>
                        </a:rPr>
                        <a:t>19,5%</a:t>
                      </a:r>
                    </a:p>
                    <a:p>
                      <a:pPr algn="ctr" fontAlgn="ctr"/>
                      <a:r>
                        <a:rPr lang="es-CO" sz="1100" b="0" i="0" u="none" strike="noStrike" dirty="0">
                          <a:solidFill>
                            <a:schemeClr val="tx1"/>
                          </a:solidFill>
                          <a:effectLst/>
                          <a:latin typeface="Century Gothic" panose="020B0502020202020204" pitchFamily="34" charset="0"/>
                        </a:rPr>
                        <a:t>0,85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1" i="0" u="none" strike="noStrike" dirty="0">
                        <a:solidFill>
                          <a:schemeClr val="tx1"/>
                        </a:solidFill>
                        <a:effectLst/>
                        <a:latin typeface="Century Gothic" panose="020B0502020202020204" pitchFamily="34" charset="0"/>
                      </a:endParaRPr>
                    </a:p>
                    <a:p>
                      <a:pPr algn="ctr" fontAlgn="ctr"/>
                      <a:r>
                        <a:rPr lang="es-CO" sz="1100" b="1" i="0" u="none" strike="noStrike" dirty="0">
                          <a:solidFill>
                            <a:schemeClr val="tx1"/>
                          </a:solidFill>
                          <a:effectLst/>
                          <a:latin typeface="Century Gothic" panose="020B0502020202020204" pitchFamily="34" charset="0"/>
                        </a:rPr>
                        <a:t>25,2%</a:t>
                      </a:r>
                    </a:p>
                    <a:p>
                      <a:pPr algn="ctr" fontAlgn="ctr"/>
                      <a:r>
                        <a:rPr lang="es-CO" sz="1100" b="1" i="0" u="none" strike="noStrike" dirty="0">
                          <a:solidFill>
                            <a:schemeClr val="tx1"/>
                          </a:solidFill>
                          <a:effectLst/>
                          <a:latin typeface="Century Gothic" panose="020B0502020202020204" pitchFamily="34" charset="0"/>
                        </a:rPr>
                        <a:t>0,73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1" i="0" u="none" strike="noStrike" dirty="0">
                        <a:solidFill>
                          <a:schemeClr val="tx1"/>
                        </a:solidFill>
                        <a:effectLst/>
                        <a:latin typeface="Century Gothic" panose="020B0502020202020204" pitchFamily="34" charset="0"/>
                      </a:endParaRPr>
                    </a:p>
                    <a:p>
                      <a:pPr algn="ctr" fontAlgn="ctr"/>
                      <a:r>
                        <a:rPr lang="es-CO" sz="1100" b="1" i="0" u="none" strike="noStrike" dirty="0">
                          <a:solidFill>
                            <a:schemeClr val="tx1"/>
                          </a:solidFill>
                          <a:effectLst/>
                          <a:latin typeface="Century Gothic" panose="020B0502020202020204" pitchFamily="34" charset="0"/>
                        </a:rPr>
                        <a:t>6,7%</a:t>
                      </a:r>
                    </a:p>
                    <a:p>
                      <a:pPr algn="ctr" fontAlgn="ctr"/>
                      <a:r>
                        <a:rPr lang="es-CO" sz="1100" b="1" i="0" u="none" strike="noStrike" dirty="0">
                          <a:solidFill>
                            <a:schemeClr val="tx1"/>
                          </a:solidFill>
                          <a:effectLst/>
                          <a:latin typeface="Century Gothic" panose="020B0502020202020204" pitchFamily="34" charset="0"/>
                        </a:rPr>
                        <a:t>0,46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0" i="0" u="none" strike="noStrike" dirty="0">
                        <a:solidFill>
                          <a:schemeClr val="tx1"/>
                        </a:solidFill>
                        <a:effectLst/>
                        <a:latin typeface="Century Gothic" panose="020B0502020202020204" pitchFamily="34" charset="0"/>
                      </a:endParaRPr>
                    </a:p>
                    <a:p>
                      <a:pPr algn="ctr" fontAlgn="ctr"/>
                      <a:r>
                        <a:rPr lang="es-CO" sz="1100" b="0" i="0" u="none" strike="noStrike" dirty="0">
                          <a:solidFill>
                            <a:schemeClr val="tx1"/>
                          </a:solidFill>
                          <a:effectLst/>
                          <a:latin typeface="Century Gothic" panose="020B0502020202020204" pitchFamily="34" charset="0"/>
                        </a:rPr>
                        <a:t>10,8%</a:t>
                      </a:r>
                    </a:p>
                    <a:p>
                      <a:pPr algn="ctr" fontAlgn="ctr"/>
                      <a:r>
                        <a:rPr lang="es-CO" sz="1100" b="0" i="0" u="none" strike="noStrike" dirty="0">
                          <a:solidFill>
                            <a:schemeClr val="tx1"/>
                          </a:solidFill>
                          <a:effectLst/>
                          <a:latin typeface="Century Gothic" panose="020B0502020202020204" pitchFamily="34" charset="0"/>
                        </a:rPr>
                        <a:t>0,79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1" i="0" u="none" strike="noStrike" dirty="0">
                        <a:solidFill>
                          <a:schemeClr val="tx1"/>
                        </a:solidFill>
                        <a:effectLst/>
                        <a:latin typeface="Century Gothic" panose="020B0502020202020204" pitchFamily="34" charset="0"/>
                      </a:endParaRPr>
                    </a:p>
                    <a:p>
                      <a:pPr algn="ctr" fontAlgn="ctr"/>
                      <a:r>
                        <a:rPr lang="es-CO" sz="1100" b="1" i="0" u="none" strike="noStrike" dirty="0">
                          <a:solidFill>
                            <a:schemeClr val="tx1"/>
                          </a:solidFill>
                          <a:effectLst/>
                          <a:latin typeface="Century Gothic" panose="020B0502020202020204" pitchFamily="34" charset="0"/>
                        </a:rPr>
                        <a:t>8,7%</a:t>
                      </a:r>
                    </a:p>
                    <a:p>
                      <a:pPr algn="ctr" fontAlgn="ctr"/>
                      <a:r>
                        <a:rPr lang="es-CO" sz="1100" b="1" i="0" u="none" strike="noStrike" dirty="0">
                          <a:solidFill>
                            <a:schemeClr val="tx1"/>
                          </a:solidFill>
                          <a:effectLst/>
                          <a:latin typeface="Century Gothic" panose="020B0502020202020204" pitchFamily="34" charset="0"/>
                        </a:rPr>
                        <a:t>0,61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1" i="0" u="none" strike="noStrike" dirty="0">
                        <a:solidFill>
                          <a:schemeClr val="tx1"/>
                        </a:solidFill>
                        <a:effectLst/>
                        <a:latin typeface="Century Gothic" panose="020B0502020202020204" pitchFamily="34" charset="0"/>
                      </a:endParaRPr>
                    </a:p>
                    <a:p>
                      <a:pPr algn="ctr" fontAlgn="ctr"/>
                      <a:r>
                        <a:rPr lang="es-CO" sz="1100" b="1" i="0" u="none" strike="noStrike" dirty="0">
                          <a:solidFill>
                            <a:schemeClr val="tx1"/>
                          </a:solidFill>
                          <a:effectLst/>
                          <a:latin typeface="Century Gothic" panose="020B0502020202020204" pitchFamily="34" charset="0"/>
                        </a:rPr>
                        <a:t>5,0%</a:t>
                      </a:r>
                    </a:p>
                    <a:p>
                      <a:pPr algn="ctr" fontAlgn="ctr"/>
                      <a:r>
                        <a:rPr lang="es-CO" sz="1100" b="1" i="0" u="none" strike="noStrike" dirty="0">
                          <a:solidFill>
                            <a:schemeClr val="tx1"/>
                          </a:solidFill>
                          <a:effectLst/>
                          <a:latin typeface="Century Gothic" panose="020B0502020202020204" pitchFamily="34" charset="0"/>
                        </a:rPr>
                        <a:t>0,46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1" i="0" u="none" strike="noStrike" dirty="0">
                        <a:solidFill>
                          <a:schemeClr val="tx1"/>
                        </a:solidFill>
                        <a:effectLst/>
                        <a:latin typeface="Century Gothic" panose="020B0502020202020204" pitchFamily="34" charset="0"/>
                      </a:endParaRPr>
                    </a:p>
                    <a:p>
                      <a:pPr algn="ctr" fontAlgn="ctr"/>
                      <a:r>
                        <a:rPr lang="es-CO" sz="1100" b="1" i="0" u="none" strike="noStrike" dirty="0">
                          <a:solidFill>
                            <a:schemeClr val="tx1"/>
                          </a:solidFill>
                          <a:effectLst/>
                          <a:latin typeface="Century Gothic" panose="020B0502020202020204" pitchFamily="34" charset="0"/>
                        </a:rPr>
                        <a:t>3,0%</a:t>
                      </a:r>
                    </a:p>
                    <a:p>
                      <a:pPr algn="ctr" fontAlgn="ctr"/>
                      <a:r>
                        <a:rPr lang="es-CO" sz="1100" b="1" i="0" u="none" strike="noStrike" dirty="0">
                          <a:solidFill>
                            <a:schemeClr val="tx1"/>
                          </a:solidFill>
                          <a:effectLst/>
                          <a:latin typeface="Century Gothic" panose="020B0502020202020204" pitchFamily="34" charset="0"/>
                        </a:rPr>
                        <a:t>0,63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ctr"/>
                      <a:endParaRPr lang="es-CO" sz="1100" b="1" i="0" u="none" strike="noStrike" dirty="0">
                        <a:solidFill>
                          <a:schemeClr val="tx1"/>
                        </a:solidFill>
                        <a:effectLst/>
                        <a:latin typeface="Century Gothic" panose="020B0502020202020204" pitchFamily="34" charset="0"/>
                      </a:endParaRPr>
                    </a:p>
                    <a:p>
                      <a:pPr algn="ctr" fontAlgn="ctr"/>
                      <a:r>
                        <a:rPr lang="es-CO" sz="1100" b="1" i="0" u="none" strike="noStrike" dirty="0">
                          <a:solidFill>
                            <a:schemeClr val="tx1"/>
                          </a:solidFill>
                          <a:effectLst/>
                          <a:latin typeface="Century Gothic" panose="020B0502020202020204" pitchFamily="34" charset="0"/>
                        </a:rPr>
                        <a:t>8,5%</a:t>
                      </a:r>
                    </a:p>
                    <a:p>
                      <a:pPr algn="ctr" fontAlgn="ctr"/>
                      <a:r>
                        <a:rPr lang="es-CO" sz="1100" b="1" i="0" u="none" strike="noStrike" dirty="0">
                          <a:solidFill>
                            <a:schemeClr val="tx1"/>
                          </a:solidFill>
                          <a:effectLst/>
                          <a:latin typeface="Century Gothic" panose="020B0502020202020204" pitchFamily="34" charset="0"/>
                        </a:rPr>
                        <a:t>0,61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8322011"/>
                  </a:ext>
                </a:extLst>
              </a:tr>
              <a:tr h="169481">
                <a:tc>
                  <a:txBody>
                    <a:bodyPr/>
                    <a:lstStyle/>
                    <a:p>
                      <a:pPr algn="r" fontAlgn="ctr"/>
                      <a:r>
                        <a:rPr lang="es-CO" sz="900" b="0" i="0" u="none" strike="noStrike" dirty="0">
                          <a:solidFill>
                            <a:schemeClr val="tx1"/>
                          </a:solidFill>
                          <a:effectLst/>
                          <a:latin typeface="Century Gothic" panose="020B0502020202020204" pitchFamily="34" charset="0"/>
                        </a:rPr>
                        <a:t>Nivel de Imagen de marca</a:t>
                      </a:r>
                    </a:p>
                    <a:p>
                      <a:pPr algn="r" fontAlgn="ctr"/>
                      <a:r>
                        <a:rPr lang="es-CO" sz="900" b="0" i="0" u="none" strike="noStrike" dirty="0">
                          <a:solidFill>
                            <a:schemeClr val="tx1"/>
                          </a:solidFill>
                          <a:effectLst/>
                          <a:latin typeface="Century Gothic" panose="020B0502020202020204" pitchFamily="34" charset="0"/>
                        </a:rPr>
                        <a:t>Índice de atracción</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es-CO" sz="1000" b="1" i="0" u="none" strike="noStrike" dirty="0">
                        <a:solidFill>
                          <a:schemeClr val="tx1"/>
                        </a:solidFill>
                        <a:effectLst/>
                        <a:latin typeface="Century Gothic" panose="020B0502020202020204" pitchFamily="34" charset="0"/>
                      </a:endParaRPr>
                    </a:p>
                  </a:txBody>
                  <a:tcPr marL="9134" marR="9134" marT="913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dirty="0"/>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dirty="0"/>
                    </a:p>
                  </a:txBody>
                  <a:tcPr marL="9134" marR="9134" marT="913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es-CO" sz="1000" b="1" i="0" u="none" strike="noStrike" dirty="0">
                        <a:solidFill>
                          <a:schemeClr val="tx1"/>
                        </a:solidFill>
                        <a:effectLst/>
                        <a:latin typeface="Century Gothic" panose="020B0502020202020204" pitchFamily="34" charset="0"/>
                      </a:endParaRPr>
                    </a:p>
                  </a:txBody>
                  <a:tcPr marL="9134" marR="9134" marT="913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dirty="0"/>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dirty="0"/>
                    </a:p>
                  </a:txBody>
                  <a:tcPr marL="9134" marR="9134" marT="913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es-CO" sz="1000" b="1" i="0" u="none" strike="noStrike" dirty="0">
                        <a:solidFill>
                          <a:schemeClr val="tx1"/>
                        </a:solidFill>
                        <a:effectLst/>
                        <a:latin typeface="Century Gothic" panose="020B0502020202020204" pitchFamily="34" charset="0"/>
                      </a:endParaRPr>
                    </a:p>
                  </a:txBody>
                  <a:tcPr marL="9134" marR="9134" marT="913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dirty="0"/>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dirty="0"/>
                    </a:p>
                  </a:txBody>
                  <a:tcPr marL="9134" marR="9134" marT="913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es-CO" sz="1000" b="1" i="0" u="none" strike="noStrike" dirty="0">
                        <a:solidFill>
                          <a:schemeClr val="tx1"/>
                        </a:solidFill>
                        <a:effectLst/>
                        <a:latin typeface="Century Gothic" panose="020B0502020202020204" pitchFamily="34" charset="0"/>
                      </a:endParaRPr>
                    </a:p>
                  </a:txBody>
                  <a:tcPr marL="9134" marR="9134" marT="913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dirty="0"/>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dirty="0"/>
                    </a:p>
                  </a:txBody>
                  <a:tcPr marL="9134" marR="9134" marT="913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3779953005"/>
                  </a:ext>
                </a:extLst>
              </a:tr>
            </a:tbl>
          </a:graphicData>
        </a:graphic>
      </p:graphicFrame>
      <p:graphicFrame>
        <p:nvGraphicFramePr>
          <p:cNvPr id="14" name="18 Tabla">
            <a:extLst>
              <a:ext uri="{FF2B5EF4-FFF2-40B4-BE49-F238E27FC236}">
                <a16:creationId xmlns:a16="http://schemas.microsoft.com/office/drawing/2014/main" id="{427E626A-7C4D-94C4-13D5-EB2D75354798}"/>
              </a:ext>
            </a:extLst>
          </p:cNvPr>
          <p:cNvGraphicFramePr>
            <a:graphicFrameLocks noGrp="1"/>
          </p:cNvGraphicFramePr>
          <p:nvPr/>
        </p:nvGraphicFramePr>
        <p:xfrm>
          <a:off x="1342035" y="5247760"/>
          <a:ext cx="10378217" cy="853440"/>
        </p:xfrm>
        <a:graphic>
          <a:graphicData uri="http://schemas.openxmlformats.org/drawingml/2006/table">
            <a:tbl>
              <a:tblPr>
                <a:tableStyleId>{793D81CF-94F2-401A-BA57-92F5A7B2D0C5}</a:tableStyleId>
              </a:tblPr>
              <a:tblGrid>
                <a:gridCol w="2496528">
                  <a:extLst>
                    <a:ext uri="{9D8B030D-6E8A-4147-A177-3AD203B41FA5}">
                      <a16:colId xmlns:a16="http://schemas.microsoft.com/office/drawing/2014/main" val="20000"/>
                    </a:ext>
                  </a:extLst>
                </a:gridCol>
                <a:gridCol w="513413">
                  <a:extLst>
                    <a:ext uri="{9D8B030D-6E8A-4147-A177-3AD203B41FA5}">
                      <a16:colId xmlns:a16="http://schemas.microsoft.com/office/drawing/2014/main" val="20001"/>
                    </a:ext>
                  </a:extLst>
                </a:gridCol>
                <a:gridCol w="450368">
                  <a:extLst>
                    <a:ext uri="{9D8B030D-6E8A-4147-A177-3AD203B41FA5}">
                      <a16:colId xmlns:a16="http://schemas.microsoft.com/office/drawing/2014/main" val="20002"/>
                    </a:ext>
                  </a:extLst>
                </a:gridCol>
                <a:gridCol w="577831">
                  <a:extLst>
                    <a:ext uri="{9D8B030D-6E8A-4147-A177-3AD203B41FA5}">
                      <a16:colId xmlns:a16="http://schemas.microsoft.com/office/drawing/2014/main" val="2764028985"/>
                    </a:ext>
                  </a:extLst>
                </a:gridCol>
                <a:gridCol w="553754">
                  <a:extLst>
                    <a:ext uri="{9D8B030D-6E8A-4147-A177-3AD203B41FA5}">
                      <a16:colId xmlns:a16="http://schemas.microsoft.com/office/drawing/2014/main" val="20003"/>
                    </a:ext>
                  </a:extLst>
                </a:gridCol>
                <a:gridCol w="553754">
                  <a:extLst>
                    <a:ext uri="{9D8B030D-6E8A-4147-A177-3AD203B41FA5}">
                      <a16:colId xmlns:a16="http://schemas.microsoft.com/office/drawing/2014/main" val="20004"/>
                    </a:ext>
                  </a:extLst>
                </a:gridCol>
                <a:gridCol w="545729">
                  <a:extLst>
                    <a:ext uri="{9D8B030D-6E8A-4147-A177-3AD203B41FA5}">
                      <a16:colId xmlns:a16="http://schemas.microsoft.com/office/drawing/2014/main" val="3215758086"/>
                    </a:ext>
                  </a:extLst>
                </a:gridCol>
                <a:gridCol w="521653">
                  <a:extLst>
                    <a:ext uri="{9D8B030D-6E8A-4147-A177-3AD203B41FA5}">
                      <a16:colId xmlns:a16="http://schemas.microsoft.com/office/drawing/2014/main" val="20005"/>
                    </a:ext>
                  </a:extLst>
                </a:gridCol>
                <a:gridCol w="433373">
                  <a:extLst>
                    <a:ext uri="{9D8B030D-6E8A-4147-A177-3AD203B41FA5}">
                      <a16:colId xmlns:a16="http://schemas.microsoft.com/office/drawing/2014/main" val="20006"/>
                    </a:ext>
                  </a:extLst>
                </a:gridCol>
                <a:gridCol w="521652">
                  <a:extLst>
                    <a:ext uri="{9D8B030D-6E8A-4147-A177-3AD203B41FA5}">
                      <a16:colId xmlns:a16="http://schemas.microsoft.com/office/drawing/2014/main" val="96149314"/>
                    </a:ext>
                  </a:extLst>
                </a:gridCol>
                <a:gridCol w="481525">
                  <a:extLst>
                    <a:ext uri="{9D8B030D-6E8A-4147-A177-3AD203B41FA5}">
                      <a16:colId xmlns:a16="http://schemas.microsoft.com/office/drawing/2014/main" val="20007"/>
                    </a:ext>
                  </a:extLst>
                </a:gridCol>
                <a:gridCol w="481525">
                  <a:extLst>
                    <a:ext uri="{9D8B030D-6E8A-4147-A177-3AD203B41FA5}">
                      <a16:colId xmlns:a16="http://schemas.microsoft.com/office/drawing/2014/main" val="20008"/>
                    </a:ext>
                  </a:extLst>
                </a:gridCol>
                <a:gridCol w="561778">
                  <a:extLst>
                    <a:ext uri="{9D8B030D-6E8A-4147-A177-3AD203B41FA5}">
                      <a16:colId xmlns:a16="http://schemas.microsoft.com/office/drawing/2014/main" val="3109362452"/>
                    </a:ext>
                  </a:extLst>
                </a:gridCol>
                <a:gridCol w="561778">
                  <a:extLst>
                    <a:ext uri="{9D8B030D-6E8A-4147-A177-3AD203B41FA5}">
                      <a16:colId xmlns:a16="http://schemas.microsoft.com/office/drawing/2014/main" val="3920166145"/>
                    </a:ext>
                  </a:extLst>
                </a:gridCol>
                <a:gridCol w="561778">
                  <a:extLst>
                    <a:ext uri="{9D8B030D-6E8A-4147-A177-3AD203B41FA5}">
                      <a16:colId xmlns:a16="http://schemas.microsoft.com/office/drawing/2014/main" val="1282770329"/>
                    </a:ext>
                  </a:extLst>
                </a:gridCol>
                <a:gridCol w="561778">
                  <a:extLst>
                    <a:ext uri="{9D8B030D-6E8A-4147-A177-3AD203B41FA5}">
                      <a16:colId xmlns:a16="http://schemas.microsoft.com/office/drawing/2014/main" val="2013724277"/>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MX" sz="1400" b="1" kern="1200" dirty="0">
                          <a:solidFill>
                            <a:schemeClr val="tx1"/>
                          </a:solidFill>
                          <a:latin typeface="Century Gothic" panose="020B0502020202020204" pitchFamily="34" charset="0"/>
                          <a:ea typeface="+mn-ea"/>
                          <a:cs typeface="+mn-cs"/>
                        </a:rPr>
                        <a:t>FIDELIDAD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900" b="1" i="0" baseline="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47112">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s-MX" sz="1000" u="none" strike="noStrike" kern="1200" dirty="0">
                          <a:solidFill>
                            <a:schemeClr val="tx1"/>
                          </a:solidFill>
                          <a:effectLst/>
                          <a:latin typeface="Century Gothic" panose="020B0502020202020204" pitchFamily="34" charset="0"/>
                          <a:ea typeface="+mn-ea"/>
                          <a:cs typeface="+mn-cs"/>
                        </a:rPr>
                        <a:t>Índice Adopción</a:t>
                      </a:r>
                    </a:p>
                    <a:p>
                      <a:pPr marL="0" marR="0" lvl="0" indent="0" algn="r" defTabSz="914400" rtl="0" eaLnBrk="1" fontAlgn="ctr" latinLnBrk="0" hangingPunct="1">
                        <a:lnSpc>
                          <a:spcPct val="100000"/>
                        </a:lnSpc>
                        <a:spcBef>
                          <a:spcPts val="0"/>
                        </a:spcBef>
                        <a:spcAft>
                          <a:spcPts val="0"/>
                        </a:spcAft>
                        <a:buClrTx/>
                        <a:buSzTx/>
                        <a:buFontTx/>
                        <a:buNone/>
                        <a:tabLst/>
                        <a:defRPr/>
                      </a:pPr>
                      <a:r>
                        <a:rPr lang="es-MX" sz="1000" u="none" strike="noStrike" kern="1200" dirty="0">
                          <a:solidFill>
                            <a:schemeClr val="tx1"/>
                          </a:solidFill>
                          <a:effectLst/>
                          <a:latin typeface="Century Gothic" panose="020B0502020202020204" pitchFamily="34" charset="0"/>
                          <a:ea typeface="+mn-ea"/>
                          <a:cs typeface="+mn-cs"/>
                        </a:rPr>
                        <a:t>Preferencia</a:t>
                      </a:r>
                    </a:p>
                    <a:p>
                      <a:pPr marL="0" marR="0" lvl="0" indent="0" algn="r" defTabSz="914400" rtl="0" eaLnBrk="1" fontAlgn="ctr" latinLnBrk="0" hangingPunct="1">
                        <a:lnSpc>
                          <a:spcPct val="100000"/>
                        </a:lnSpc>
                        <a:spcBef>
                          <a:spcPts val="0"/>
                        </a:spcBef>
                        <a:spcAft>
                          <a:spcPts val="0"/>
                        </a:spcAft>
                        <a:buClrTx/>
                        <a:buSzTx/>
                        <a:buFontTx/>
                        <a:buNone/>
                        <a:tabLst/>
                        <a:defRPr/>
                      </a:pPr>
                      <a:r>
                        <a:rPr lang="es-MX" sz="1000" u="none" strike="noStrike" kern="1200" dirty="0">
                          <a:solidFill>
                            <a:schemeClr val="tx1"/>
                          </a:solidFill>
                          <a:effectLst/>
                          <a:latin typeface="Century Gothic" panose="020B0502020202020204" pitchFamily="34" charset="0"/>
                          <a:ea typeface="+mn-ea"/>
                          <a:cs typeface="+mn-cs"/>
                        </a:rPr>
                        <a:t>Nivel de recomendación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0,14</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11%</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0,27</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18%</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68%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0,22</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16%</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59%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1EBDF"/>
                    </a:solid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0,37</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29%</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0,40</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32%</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0,25</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19%</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0,56</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40%</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0,43</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33%</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0,45</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32%</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0,22</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8%</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b="0" i="0" kern="1200" dirty="0">
                          <a:solidFill>
                            <a:schemeClr val="tx1"/>
                          </a:solidFill>
                          <a:latin typeface="Century Gothic" panose="020B0502020202020204" pitchFamily="34" charset="0"/>
                          <a:ea typeface="+mn-ea"/>
                          <a:cs typeface="+mn-cs"/>
                        </a:rPr>
                        <a:t>0,19</a:t>
                      </a:r>
                    </a:p>
                    <a:p>
                      <a:pPr marL="0" algn="ctr" defTabSz="914400" rtl="0" eaLnBrk="1" latinLnBrk="0" hangingPunct="1"/>
                      <a:r>
                        <a:rPr lang="es-MX" sz="1000" b="0" i="0" kern="1200" dirty="0">
                          <a:solidFill>
                            <a:schemeClr val="tx1"/>
                          </a:solidFill>
                          <a:latin typeface="Century Gothic" panose="020B0502020202020204" pitchFamily="34" charset="0"/>
                          <a:ea typeface="+mn-ea"/>
                          <a:cs typeface="+mn-cs"/>
                        </a:rPr>
                        <a:t>5%</a:t>
                      </a:r>
                    </a:p>
                    <a:p>
                      <a:pPr marL="0" algn="ctr" defTabSz="914400" rtl="0" eaLnBrk="1" latinLnBrk="0" hangingPunct="1"/>
                      <a:r>
                        <a:rPr lang="es-MX" sz="1000" b="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0,22</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8%</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0,11</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2%</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0,15</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2%</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0,23</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8%</a:t>
                      </a:r>
                    </a:p>
                    <a:p>
                      <a:pPr marL="0" algn="ctr" defTabSz="914400" rtl="0" eaLnBrk="1" latinLnBrk="0" hangingPunct="1"/>
                      <a:r>
                        <a:rPr lang="es-MX" sz="1000" i="0" kern="1200" dirty="0">
                          <a:solidFill>
                            <a:schemeClr val="tx1"/>
                          </a:solidFill>
                          <a:latin typeface="Century Gothic" panose="020B0502020202020204" pitchFamily="34" charset="0"/>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15" name="Grupo 14">
            <a:extLst>
              <a:ext uri="{FF2B5EF4-FFF2-40B4-BE49-F238E27FC236}">
                <a16:creationId xmlns:a16="http://schemas.microsoft.com/office/drawing/2014/main" id="{D0F42BD7-AC51-A3D4-F215-A439FA0EAA8F}"/>
              </a:ext>
            </a:extLst>
          </p:cNvPr>
          <p:cNvGrpSpPr/>
          <p:nvPr/>
        </p:nvGrpSpPr>
        <p:grpSpPr>
          <a:xfrm>
            <a:off x="425619" y="3026779"/>
            <a:ext cx="716848" cy="716848"/>
            <a:chOff x="3749675" y="2626677"/>
            <a:chExt cx="466403" cy="466403"/>
          </a:xfrm>
        </p:grpSpPr>
        <p:sp>
          <p:nvSpPr>
            <p:cNvPr id="16" name="Elipse 15">
              <a:extLst>
                <a:ext uri="{FF2B5EF4-FFF2-40B4-BE49-F238E27FC236}">
                  <a16:creationId xmlns:a16="http://schemas.microsoft.com/office/drawing/2014/main" id="{0F80F40A-884F-A6A2-C719-0544A5D373DC}"/>
                </a:ext>
              </a:extLst>
            </p:cNvPr>
            <p:cNvSpPr/>
            <p:nvPr/>
          </p:nvSpPr>
          <p:spPr>
            <a:xfrm>
              <a:off x="3749675" y="2626677"/>
              <a:ext cx="466403" cy="466403"/>
            </a:xfrm>
            <a:prstGeom prst="ellipse">
              <a:avLst/>
            </a:prstGeom>
            <a:solidFill>
              <a:srgbClr val="2E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7" name="Gráfico 16" descr="Imagen contorno">
              <a:extLst>
                <a:ext uri="{FF2B5EF4-FFF2-40B4-BE49-F238E27FC236}">
                  <a16:creationId xmlns:a16="http://schemas.microsoft.com/office/drawing/2014/main" id="{D9380716-E0F2-D610-3A9B-7B47EF6B05F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4600" y="2662810"/>
              <a:ext cx="385192" cy="385192"/>
            </a:xfrm>
            <a:prstGeom prst="rect">
              <a:avLst/>
            </a:prstGeom>
          </p:spPr>
        </p:pic>
      </p:grpSp>
      <p:grpSp>
        <p:nvGrpSpPr>
          <p:cNvPr id="18" name="Grupo 17">
            <a:extLst>
              <a:ext uri="{FF2B5EF4-FFF2-40B4-BE49-F238E27FC236}">
                <a16:creationId xmlns:a16="http://schemas.microsoft.com/office/drawing/2014/main" id="{6F06570F-85D9-6749-FCF4-5170D81D5FA1}"/>
              </a:ext>
            </a:extLst>
          </p:cNvPr>
          <p:cNvGrpSpPr/>
          <p:nvPr/>
        </p:nvGrpSpPr>
        <p:grpSpPr>
          <a:xfrm>
            <a:off x="425619" y="4148773"/>
            <a:ext cx="716849" cy="722897"/>
            <a:chOff x="337309" y="2964246"/>
            <a:chExt cx="746413" cy="752711"/>
          </a:xfrm>
        </p:grpSpPr>
        <p:sp>
          <p:nvSpPr>
            <p:cNvPr id="19" name="Elipse 18">
              <a:extLst>
                <a:ext uri="{FF2B5EF4-FFF2-40B4-BE49-F238E27FC236}">
                  <a16:creationId xmlns:a16="http://schemas.microsoft.com/office/drawing/2014/main" id="{71614290-14DE-ACC2-E28B-0A47E19B93F2}"/>
                </a:ext>
              </a:extLst>
            </p:cNvPr>
            <p:cNvSpPr/>
            <p:nvPr/>
          </p:nvSpPr>
          <p:spPr>
            <a:xfrm>
              <a:off x="337309" y="2964246"/>
              <a:ext cx="746413" cy="746413"/>
            </a:xfrm>
            <a:prstGeom prst="ellipse">
              <a:avLst/>
            </a:prstGeom>
            <a:solidFill>
              <a:srgbClr val="2E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20" name="Gráfico 19" descr="Comentario con corazón contorno">
              <a:extLst>
                <a:ext uri="{FF2B5EF4-FFF2-40B4-BE49-F238E27FC236}">
                  <a16:creationId xmlns:a16="http://schemas.microsoft.com/office/drawing/2014/main" id="{738376BE-164A-CB66-DB0B-8598977AF0A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99" y="3025524"/>
              <a:ext cx="691433" cy="691433"/>
            </a:xfrm>
            <a:prstGeom prst="rect">
              <a:avLst/>
            </a:prstGeom>
          </p:spPr>
        </p:pic>
      </p:grpSp>
      <p:grpSp>
        <p:nvGrpSpPr>
          <p:cNvPr id="21" name="Grupo 20">
            <a:extLst>
              <a:ext uri="{FF2B5EF4-FFF2-40B4-BE49-F238E27FC236}">
                <a16:creationId xmlns:a16="http://schemas.microsoft.com/office/drawing/2014/main" id="{5E620D1D-138B-12D8-F718-24964926D1A6}"/>
              </a:ext>
            </a:extLst>
          </p:cNvPr>
          <p:cNvGrpSpPr/>
          <p:nvPr/>
        </p:nvGrpSpPr>
        <p:grpSpPr>
          <a:xfrm>
            <a:off x="425619" y="5411600"/>
            <a:ext cx="716848" cy="716848"/>
            <a:chOff x="2991415" y="4020390"/>
            <a:chExt cx="466403" cy="466403"/>
          </a:xfrm>
        </p:grpSpPr>
        <p:sp>
          <p:nvSpPr>
            <p:cNvPr id="22" name="Elipse 21">
              <a:extLst>
                <a:ext uri="{FF2B5EF4-FFF2-40B4-BE49-F238E27FC236}">
                  <a16:creationId xmlns:a16="http://schemas.microsoft.com/office/drawing/2014/main" id="{4C1B095A-1BC7-A7EE-8793-7FA5B5B31E9B}"/>
                </a:ext>
              </a:extLst>
            </p:cNvPr>
            <p:cNvSpPr/>
            <p:nvPr/>
          </p:nvSpPr>
          <p:spPr>
            <a:xfrm>
              <a:off x="2991415" y="4020390"/>
              <a:ext cx="466403" cy="466403"/>
            </a:xfrm>
            <a:prstGeom prst="ellipse">
              <a:avLst/>
            </a:prstGeom>
            <a:solidFill>
              <a:srgbClr val="2E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23" name="Gráfico 22" descr="Corazón contorno">
              <a:extLst>
                <a:ext uri="{FF2B5EF4-FFF2-40B4-BE49-F238E27FC236}">
                  <a16:creationId xmlns:a16="http://schemas.microsoft.com/office/drawing/2014/main" id="{ED57D5BF-12E8-9E57-9B30-2CCF5E0ED99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4804" y="4084626"/>
              <a:ext cx="387176" cy="387176"/>
            </a:xfrm>
            <a:prstGeom prst="rect">
              <a:avLst/>
            </a:prstGeom>
          </p:spPr>
        </p:pic>
      </p:grpSp>
      <p:grpSp>
        <p:nvGrpSpPr>
          <p:cNvPr id="24" name="Grupo 23">
            <a:extLst>
              <a:ext uri="{FF2B5EF4-FFF2-40B4-BE49-F238E27FC236}">
                <a16:creationId xmlns:a16="http://schemas.microsoft.com/office/drawing/2014/main" id="{EE825A13-56B2-2087-5F76-5FA4DAF0BF80}"/>
              </a:ext>
            </a:extLst>
          </p:cNvPr>
          <p:cNvGrpSpPr/>
          <p:nvPr/>
        </p:nvGrpSpPr>
        <p:grpSpPr>
          <a:xfrm>
            <a:off x="4241889" y="6317024"/>
            <a:ext cx="4011231" cy="454844"/>
            <a:chOff x="6713919" y="176259"/>
            <a:chExt cx="4573425" cy="538315"/>
          </a:xfrm>
        </p:grpSpPr>
        <p:sp>
          <p:nvSpPr>
            <p:cNvPr id="25" name="Elipse 8">
              <a:extLst>
                <a:ext uri="{FF2B5EF4-FFF2-40B4-BE49-F238E27FC236}">
                  <a16:creationId xmlns:a16="http://schemas.microsoft.com/office/drawing/2014/main" id="{B3D192E8-6C9C-B720-ADD2-D4172885188F}"/>
                </a:ext>
              </a:extLst>
            </p:cNvPr>
            <p:cNvSpPr/>
            <p:nvPr/>
          </p:nvSpPr>
          <p:spPr bwMode="auto">
            <a:xfrm flipH="1">
              <a:off x="8867089" y="177642"/>
              <a:ext cx="212008" cy="245711"/>
            </a:xfrm>
            <a:prstGeom prst="ellipse">
              <a:avLst/>
            </a:prstGeom>
            <a:solidFill>
              <a:srgbClr val="FFC0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26" name="Elipse 9">
              <a:extLst>
                <a:ext uri="{FF2B5EF4-FFF2-40B4-BE49-F238E27FC236}">
                  <a16:creationId xmlns:a16="http://schemas.microsoft.com/office/drawing/2014/main" id="{9D7E750D-AB3F-47FF-1125-BD244CE0EFE6}"/>
                </a:ext>
              </a:extLst>
            </p:cNvPr>
            <p:cNvSpPr/>
            <p:nvPr/>
          </p:nvSpPr>
          <p:spPr bwMode="auto">
            <a:xfrm flipH="1">
              <a:off x="8164465" y="194050"/>
              <a:ext cx="212008" cy="245711"/>
            </a:xfrm>
            <a:prstGeom prst="ellipse">
              <a:avLst/>
            </a:prstGeom>
            <a:solidFill>
              <a:srgbClr val="FF505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27" name="Elipse 10">
              <a:extLst>
                <a:ext uri="{FF2B5EF4-FFF2-40B4-BE49-F238E27FC236}">
                  <a16:creationId xmlns:a16="http://schemas.microsoft.com/office/drawing/2014/main" id="{2678F02B-2BE0-0E80-61AD-82C0A927A394}"/>
                </a:ext>
              </a:extLst>
            </p:cNvPr>
            <p:cNvSpPr/>
            <p:nvPr/>
          </p:nvSpPr>
          <p:spPr bwMode="auto">
            <a:xfrm flipH="1">
              <a:off x="7376113" y="177666"/>
              <a:ext cx="212008" cy="245711"/>
            </a:xfrm>
            <a:prstGeom prst="ellipse">
              <a:avLst/>
            </a:prstGeom>
            <a:solidFill>
              <a:srgbClr val="C000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28" name="Rectangle 6">
              <a:extLst>
                <a:ext uri="{FF2B5EF4-FFF2-40B4-BE49-F238E27FC236}">
                  <a16:creationId xmlns:a16="http://schemas.microsoft.com/office/drawing/2014/main" id="{0A68DB06-26FC-8453-AF6D-11655A8F5AB2}"/>
                </a:ext>
              </a:extLst>
            </p:cNvPr>
            <p:cNvSpPr>
              <a:spLocks noChangeArrowheads="1"/>
            </p:cNvSpPr>
            <p:nvPr/>
          </p:nvSpPr>
          <p:spPr bwMode="auto">
            <a:xfrm>
              <a:off x="6713919" y="414061"/>
              <a:ext cx="1234103" cy="300513"/>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Muy negativo</a:t>
              </a:r>
            </a:p>
          </p:txBody>
        </p:sp>
        <p:sp>
          <p:nvSpPr>
            <p:cNvPr id="29" name="Rectangle 6">
              <a:extLst>
                <a:ext uri="{FF2B5EF4-FFF2-40B4-BE49-F238E27FC236}">
                  <a16:creationId xmlns:a16="http://schemas.microsoft.com/office/drawing/2014/main" id="{32582EB3-AF71-B960-788E-030CEEF41498}"/>
                </a:ext>
              </a:extLst>
            </p:cNvPr>
            <p:cNvSpPr>
              <a:spLocks noChangeArrowheads="1"/>
            </p:cNvSpPr>
            <p:nvPr/>
          </p:nvSpPr>
          <p:spPr bwMode="auto">
            <a:xfrm>
              <a:off x="7873621" y="419401"/>
              <a:ext cx="897706" cy="25391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Negativo.</a:t>
              </a:r>
            </a:p>
          </p:txBody>
        </p:sp>
        <p:sp>
          <p:nvSpPr>
            <p:cNvPr id="30" name="Rectangle 6">
              <a:extLst>
                <a:ext uri="{FF2B5EF4-FFF2-40B4-BE49-F238E27FC236}">
                  <a16:creationId xmlns:a16="http://schemas.microsoft.com/office/drawing/2014/main" id="{9C569D09-6496-6D8A-C042-E90A46E288D6}"/>
                </a:ext>
              </a:extLst>
            </p:cNvPr>
            <p:cNvSpPr>
              <a:spLocks noChangeArrowheads="1"/>
            </p:cNvSpPr>
            <p:nvPr/>
          </p:nvSpPr>
          <p:spPr bwMode="auto">
            <a:xfrm>
              <a:off x="8551040" y="411021"/>
              <a:ext cx="897706" cy="25391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Medio</a:t>
              </a:r>
            </a:p>
          </p:txBody>
        </p:sp>
        <p:sp>
          <p:nvSpPr>
            <p:cNvPr id="31" name="Rectangle 6">
              <a:extLst>
                <a:ext uri="{FF2B5EF4-FFF2-40B4-BE49-F238E27FC236}">
                  <a16:creationId xmlns:a16="http://schemas.microsoft.com/office/drawing/2014/main" id="{1113FAEB-B3BB-8280-90F4-CC1944BE698D}"/>
                </a:ext>
              </a:extLst>
            </p:cNvPr>
            <p:cNvSpPr>
              <a:spLocks noChangeArrowheads="1"/>
            </p:cNvSpPr>
            <p:nvPr/>
          </p:nvSpPr>
          <p:spPr bwMode="auto">
            <a:xfrm>
              <a:off x="9271120" y="411045"/>
              <a:ext cx="897706" cy="25391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Positivo.</a:t>
              </a:r>
            </a:p>
          </p:txBody>
        </p:sp>
        <p:sp>
          <p:nvSpPr>
            <p:cNvPr id="32" name="Rectangle 6">
              <a:extLst>
                <a:ext uri="{FF2B5EF4-FFF2-40B4-BE49-F238E27FC236}">
                  <a16:creationId xmlns:a16="http://schemas.microsoft.com/office/drawing/2014/main" id="{88DFA931-A008-ECDF-7316-E3BBA0AF5303}"/>
                </a:ext>
              </a:extLst>
            </p:cNvPr>
            <p:cNvSpPr>
              <a:spLocks noChangeArrowheads="1"/>
            </p:cNvSpPr>
            <p:nvPr/>
          </p:nvSpPr>
          <p:spPr bwMode="auto">
            <a:xfrm>
              <a:off x="9919192" y="420147"/>
              <a:ext cx="1368152" cy="25391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0" i="1"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Muy  Positivo.</a:t>
              </a:r>
            </a:p>
          </p:txBody>
        </p:sp>
        <p:sp>
          <p:nvSpPr>
            <p:cNvPr id="33" name="Elipse 7">
              <a:extLst>
                <a:ext uri="{FF2B5EF4-FFF2-40B4-BE49-F238E27FC236}">
                  <a16:creationId xmlns:a16="http://schemas.microsoft.com/office/drawing/2014/main" id="{AF1132E0-B2C6-BB56-41FD-D7F4D6A3C450}"/>
                </a:ext>
              </a:extLst>
            </p:cNvPr>
            <p:cNvSpPr/>
            <p:nvPr/>
          </p:nvSpPr>
          <p:spPr bwMode="auto">
            <a:xfrm flipH="1">
              <a:off x="9573383" y="176259"/>
              <a:ext cx="212008" cy="245711"/>
            </a:xfrm>
            <a:prstGeom prst="ellipse">
              <a:avLst/>
            </a:prstGeom>
            <a:solidFill>
              <a:srgbClr val="92D05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34" name="Elipse 6">
              <a:extLst>
                <a:ext uri="{FF2B5EF4-FFF2-40B4-BE49-F238E27FC236}">
                  <a16:creationId xmlns:a16="http://schemas.microsoft.com/office/drawing/2014/main" id="{51EA4A22-29F2-D86D-117C-41E733ADD393}"/>
                </a:ext>
              </a:extLst>
            </p:cNvPr>
            <p:cNvSpPr/>
            <p:nvPr/>
          </p:nvSpPr>
          <p:spPr bwMode="auto">
            <a:xfrm flipH="1">
              <a:off x="10427264" y="194049"/>
              <a:ext cx="212008" cy="245711"/>
            </a:xfrm>
            <a:prstGeom prst="ellipse">
              <a:avLst/>
            </a:prstGeom>
            <a:solidFill>
              <a:srgbClr val="00B05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grpSp>
      <p:grpSp>
        <p:nvGrpSpPr>
          <p:cNvPr id="35" name="Grupo 34">
            <a:extLst>
              <a:ext uri="{FF2B5EF4-FFF2-40B4-BE49-F238E27FC236}">
                <a16:creationId xmlns:a16="http://schemas.microsoft.com/office/drawing/2014/main" id="{5521A35A-7C4D-BB78-ACE5-CCE5D07BEC65}"/>
              </a:ext>
            </a:extLst>
          </p:cNvPr>
          <p:cNvGrpSpPr/>
          <p:nvPr/>
        </p:nvGrpSpPr>
        <p:grpSpPr>
          <a:xfrm>
            <a:off x="418227" y="1827010"/>
            <a:ext cx="731632" cy="731632"/>
            <a:chOff x="1836558" y="2034064"/>
            <a:chExt cx="746413" cy="746413"/>
          </a:xfrm>
        </p:grpSpPr>
        <p:sp>
          <p:nvSpPr>
            <p:cNvPr id="36" name="Elipse 35">
              <a:extLst>
                <a:ext uri="{FF2B5EF4-FFF2-40B4-BE49-F238E27FC236}">
                  <a16:creationId xmlns:a16="http://schemas.microsoft.com/office/drawing/2014/main" id="{2D0815EB-163E-DE6D-617D-CA127212DCB2}"/>
                </a:ext>
              </a:extLst>
            </p:cNvPr>
            <p:cNvSpPr/>
            <p:nvPr/>
          </p:nvSpPr>
          <p:spPr>
            <a:xfrm>
              <a:off x="1836558" y="2034064"/>
              <a:ext cx="746413" cy="746413"/>
            </a:xfrm>
            <a:prstGeom prst="ellipse">
              <a:avLst/>
            </a:prstGeom>
            <a:solidFill>
              <a:srgbClr val="2E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37" name="Gráfico 36" descr="Cerebro izquierdo contorno">
              <a:extLst>
                <a:ext uri="{FF2B5EF4-FFF2-40B4-BE49-F238E27FC236}">
                  <a16:creationId xmlns:a16="http://schemas.microsoft.com/office/drawing/2014/main" id="{F7D00FDF-A4CC-E44C-95A2-D58915CEEC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6558" y="2056650"/>
              <a:ext cx="716848" cy="716848"/>
            </a:xfrm>
            <a:prstGeom prst="rect">
              <a:avLst/>
            </a:prstGeom>
          </p:spPr>
        </p:pic>
      </p:grpSp>
      <p:pic>
        <p:nvPicPr>
          <p:cNvPr id="42" name="Picture 2" descr="https://lh4.ggpht.com/Mfw88pjfSXh2aD41bEPU2c6nZ-qFDkRO20eG_iA54_7Y5ZGkxc23KPpWOxA0zjRK4xIt=w300">
            <a:extLst>
              <a:ext uri="{FF2B5EF4-FFF2-40B4-BE49-F238E27FC236}">
                <a16:creationId xmlns:a16="http://schemas.microsoft.com/office/drawing/2014/main" id="{65B13754-9FD7-A2B6-4B64-37AF12F5C0F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0861" y="958987"/>
            <a:ext cx="647703" cy="647703"/>
          </a:xfrm>
          <a:prstGeom prst="rect">
            <a:avLst/>
          </a:prstGeom>
          <a:noFill/>
          <a:extLst>
            <a:ext uri="{909E8E84-426E-40DD-AFC4-6F175D3DCCD1}">
              <a14:hiddenFill xmlns:a14="http://schemas.microsoft.com/office/drawing/2010/main">
                <a:solidFill>
                  <a:srgbClr val="FFFFFF"/>
                </a:solidFill>
              </a14:hiddenFill>
            </a:ext>
          </a:extLst>
        </p:spPr>
      </p:pic>
      <p:pic>
        <p:nvPicPr>
          <p:cNvPr id="43" name="Imagen 42">
            <a:extLst>
              <a:ext uri="{FF2B5EF4-FFF2-40B4-BE49-F238E27FC236}">
                <a16:creationId xmlns:a16="http://schemas.microsoft.com/office/drawing/2014/main" id="{2DBED4B2-6600-A98A-B81E-1E2AF44BE80F}"/>
              </a:ext>
            </a:extLst>
          </p:cNvPr>
          <p:cNvPicPr>
            <a:picLocks noChangeAspect="1"/>
          </p:cNvPicPr>
          <p:nvPr/>
        </p:nvPicPr>
        <p:blipFill>
          <a:blip r:embed="rId11"/>
          <a:srcRect t="10000" b="13266"/>
          <a:stretch>
            <a:fillRect/>
          </a:stretch>
        </p:blipFill>
        <p:spPr>
          <a:xfrm>
            <a:off x="3980278" y="1043438"/>
            <a:ext cx="1421266" cy="478801"/>
          </a:xfrm>
          <a:prstGeom prst="rect">
            <a:avLst/>
          </a:prstGeom>
        </p:spPr>
      </p:pic>
      <p:pic>
        <p:nvPicPr>
          <p:cNvPr id="44" name="Imagen 43">
            <a:extLst>
              <a:ext uri="{FF2B5EF4-FFF2-40B4-BE49-F238E27FC236}">
                <a16:creationId xmlns:a16="http://schemas.microsoft.com/office/drawing/2014/main" id="{B55D94A3-7FB2-ADE1-4241-5B342193FDF2}"/>
              </a:ext>
            </a:extLst>
          </p:cNvPr>
          <p:cNvPicPr>
            <a:picLocks noChangeAspect="1"/>
          </p:cNvPicPr>
          <p:nvPr/>
        </p:nvPicPr>
        <p:blipFill>
          <a:blip r:embed="rId12"/>
          <a:stretch>
            <a:fillRect/>
          </a:stretch>
        </p:blipFill>
        <p:spPr>
          <a:xfrm>
            <a:off x="5627112" y="1080443"/>
            <a:ext cx="1421266" cy="404791"/>
          </a:xfrm>
          <a:prstGeom prst="rect">
            <a:avLst/>
          </a:prstGeom>
        </p:spPr>
      </p:pic>
      <p:pic>
        <p:nvPicPr>
          <p:cNvPr id="45" name="Imagen 44">
            <a:extLst>
              <a:ext uri="{FF2B5EF4-FFF2-40B4-BE49-F238E27FC236}">
                <a16:creationId xmlns:a16="http://schemas.microsoft.com/office/drawing/2014/main" id="{45AD6637-DBCA-0595-3928-DDACEAEC4AD3}"/>
              </a:ext>
            </a:extLst>
          </p:cNvPr>
          <p:cNvPicPr>
            <a:picLocks noChangeAspect="1"/>
          </p:cNvPicPr>
          <p:nvPr/>
        </p:nvPicPr>
        <p:blipFill>
          <a:blip r:embed="rId13"/>
          <a:srcRect l="16070" t="40125" r="13394" b="40297"/>
          <a:stretch>
            <a:fillRect/>
          </a:stretch>
        </p:blipFill>
        <p:spPr>
          <a:xfrm>
            <a:off x="8613902" y="1124610"/>
            <a:ext cx="1307732" cy="316457"/>
          </a:xfrm>
          <a:prstGeom prst="rect">
            <a:avLst/>
          </a:prstGeom>
        </p:spPr>
      </p:pic>
      <p:pic>
        <p:nvPicPr>
          <p:cNvPr id="46" name="Imagen 45">
            <a:extLst>
              <a:ext uri="{FF2B5EF4-FFF2-40B4-BE49-F238E27FC236}">
                <a16:creationId xmlns:a16="http://schemas.microsoft.com/office/drawing/2014/main" id="{EF1157A0-CB92-F24A-9801-B06264F03041}"/>
              </a:ext>
            </a:extLst>
          </p:cNvPr>
          <p:cNvPicPr>
            <a:picLocks noChangeAspect="1"/>
          </p:cNvPicPr>
          <p:nvPr/>
        </p:nvPicPr>
        <p:blipFill>
          <a:blip r:embed="rId14"/>
          <a:stretch>
            <a:fillRect/>
          </a:stretch>
        </p:blipFill>
        <p:spPr>
          <a:xfrm>
            <a:off x="10241444" y="1054647"/>
            <a:ext cx="1104579" cy="456383"/>
          </a:xfrm>
          <a:prstGeom prst="rect">
            <a:avLst/>
          </a:prstGeom>
        </p:spPr>
      </p:pic>
      <p:sp>
        <p:nvSpPr>
          <p:cNvPr id="47" name="Triángulo isósceles 46">
            <a:extLst>
              <a:ext uri="{FF2B5EF4-FFF2-40B4-BE49-F238E27FC236}">
                <a16:creationId xmlns:a16="http://schemas.microsoft.com/office/drawing/2014/main" id="{80AFEA1C-EEAF-5F4F-F589-04844B3761F5}"/>
              </a:ext>
            </a:extLst>
          </p:cNvPr>
          <p:cNvSpPr/>
          <p:nvPr/>
        </p:nvSpPr>
        <p:spPr>
          <a:xfrm>
            <a:off x="5297880" y="193827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riángulo isósceles 47">
            <a:extLst>
              <a:ext uri="{FF2B5EF4-FFF2-40B4-BE49-F238E27FC236}">
                <a16:creationId xmlns:a16="http://schemas.microsoft.com/office/drawing/2014/main" id="{1999773E-BC1C-A6F4-4CA4-D9C322087F27}"/>
              </a:ext>
            </a:extLst>
          </p:cNvPr>
          <p:cNvSpPr/>
          <p:nvPr/>
        </p:nvSpPr>
        <p:spPr>
          <a:xfrm>
            <a:off x="6919313" y="194077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riángulo isósceles 48">
            <a:extLst>
              <a:ext uri="{FF2B5EF4-FFF2-40B4-BE49-F238E27FC236}">
                <a16:creationId xmlns:a16="http://schemas.microsoft.com/office/drawing/2014/main" id="{2D63D3B5-FB4E-9433-165F-67AF14D9AA22}"/>
              </a:ext>
            </a:extLst>
          </p:cNvPr>
          <p:cNvSpPr/>
          <p:nvPr/>
        </p:nvSpPr>
        <p:spPr>
          <a:xfrm>
            <a:off x="8373360" y="237548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riángulo isósceles 49">
            <a:extLst>
              <a:ext uri="{FF2B5EF4-FFF2-40B4-BE49-F238E27FC236}">
                <a16:creationId xmlns:a16="http://schemas.microsoft.com/office/drawing/2014/main" id="{469EB8F8-644B-30BE-EEB8-03B397805CFD}"/>
              </a:ext>
            </a:extLst>
          </p:cNvPr>
          <p:cNvSpPr/>
          <p:nvPr/>
        </p:nvSpPr>
        <p:spPr>
          <a:xfrm>
            <a:off x="9932340" y="237548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riángulo isósceles 50">
            <a:extLst>
              <a:ext uri="{FF2B5EF4-FFF2-40B4-BE49-F238E27FC236}">
                <a16:creationId xmlns:a16="http://schemas.microsoft.com/office/drawing/2014/main" id="{D4D3388A-C01E-BF7F-F36C-CC2C22AD94B0}"/>
              </a:ext>
            </a:extLst>
          </p:cNvPr>
          <p:cNvSpPr/>
          <p:nvPr/>
        </p:nvSpPr>
        <p:spPr>
          <a:xfrm>
            <a:off x="11611240" y="237548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riángulo isósceles 51">
            <a:extLst>
              <a:ext uri="{FF2B5EF4-FFF2-40B4-BE49-F238E27FC236}">
                <a16:creationId xmlns:a16="http://schemas.microsoft.com/office/drawing/2014/main" id="{EEEC1407-3D1C-1CBB-7A60-4DF8E4172C37}"/>
              </a:ext>
            </a:extLst>
          </p:cNvPr>
          <p:cNvSpPr/>
          <p:nvPr/>
        </p:nvSpPr>
        <p:spPr>
          <a:xfrm>
            <a:off x="8358373" y="212065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riángulo isósceles 52">
            <a:extLst>
              <a:ext uri="{FF2B5EF4-FFF2-40B4-BE49-F238E27FC236}">
                <a16:creationId xmlns:a16="http://schemas.microsoft.com/office/drawing/2014/main" id="{D32BD32F-BFBC-7DE6-981A-D68628C06AEB}"/>
              </a:ext>
            </a:extLst>
          </p:cNvPr>
          <p:cNvSpPr/>
          <p:nvPr/>
        </p:nvSpPr>
        <p:spPr>
          <a:xfrm>
            <a:off x="5315370" y="216562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riángulo isósceles 53">
            <a:extLst>
              <a:ext uri="{FF2B5EF4-FFF2-40B4-BE49-F238E27FC236}">
                <a16:creationId xmlns:a16="http://schemas.microsoft.com/office/drawing/2014/main" id="{42872848-DFE8-1C78-9529-9314893A64DC}"/>
              </a:ext>
            </a:extLst>
          </p:cNvPr>
          <p:cNvSpPr/>
          <p:nvPr/>
        </p:nvSpPr>
        <p:spPr>
          <a:xfrm>
            <a:off x="6919315" y="216562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riángulo isósceles 54">
            <a:extLst>
              <a:ext uri="{FF2B5EF4-FFF2-40B4-BE49-F238E27FC236}">
                <a16:creationId xmlns:a16="http://schemas.microsoft.com/office/drawing/2014/main" id="{9C16A2E3-AFB9-3F29-3CBB-62077E8CAE36}"/>
              </a:ext>
            </a:extLst>
          </p:cNvPr>
          <p:cNvSpPr/>
          <p:nvPr/>
        </p:nvSpPr>
        <p:spPr>
          <a:xfrm flipV="1">
            <a:off x="8384304" y="262763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riángulo isósceles 55">
            <a:extLst>
              <a:ext uri="{FF2B5EF4-FFF2-40B4-BE49-F238E27FC236}">
                <a16:creationId xmlns:a16="http://schemas.microsoft.com/office/drawing/2014/main" id="{45F7DBED-809D-59D1-54C8-96FF90362856}"/>
              </a:ext>
            </a:extLst>
          </p:cNvPr>
          <p:cNvSpPr/>
          <p:nvPr/>
        </p:nvSpPr>
        <p:spPr>
          <a:xfrm>
            <a:off x="5281334" y="2614681"/>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riángulo isósceles 56">
            <a:extLst>
              <a:ext uri="{FF2B5EF4-FFF2-40B4-BE49-F238E27FC236}">
                <a16:creationId xmlns:a16="http://schemas.microsoft.com/office/drawing/2014/main" id="{812AFD59-92EB-969C-CC76-1673E6423AA1}"/>
              </a:ext>
            </a:extLst>
          </p:cNvPr>
          <p:cNvSpPr/>
          <p:nvPr/>
        </p:nvSpPr>
        <p:spPr>
          <a:xfrm>
            <a:off x="9943282" y="2644663"/>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riángulo isósceles 57">
            <a:extLst>
              <a:ext uri="{FF2B5EF4-FFF2-40B4-BE49-F238E27FC236}">
                <a16:creationId xmlns:a16="http://schemas.microsoft.com/office/drawing/2014/main" id="{05C64BCC-B167-E07B-13C1-740F1D56D58A}"/>
              </a:ext>
            </a:extLst>
          </p:cNvPr>
          <p:cNvSpPr/>
          <p:nvPr/>
        </p:nvSpPr>
        <p:spPr>
          <a:xfrm>
            <a:off x="11607183" y="2644660"/>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9" name="Tabla 4">
            <a:extLst>
              <a:ext uri="{FF2B5EF4-FFF2-40B4-BE49-F238E27FC236}">
                <a16:creationId xmlns:a16="http://schemas.microsoft.com/office/drawing/2014/main" id="{3F7DFE3E-40F8-8841-4085-A422510C4E75}"/>
              </a:ext>
            </a:extLst>
          </p:cNvPr>
          <p:cNvGraphicFramePr>
            <a:graphicFrameLocks noGrp="1"/>
          </p:cNvGraphicFramePr>
          <p:nvPr/>
        </p:nvGraphicFramePr>
        <p:xfrm>
          <a:off x="8694244" y="80497"/>
          <a:ext cx="2128431" cy="27432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59573930"/>
                    </a:ext>
                  </a:extLst>
                </a:gridCol>
                <a:gridCol w="328206">
                  <a:extLst>
                    <a:ext uri="{9D8B030D-6E8A-4147-A177-3AD203B41FA5}">
                      <a16:colId xmlns:a16="http://schemas.microsoft.com/office/drawing/2014/main" val="2174854477"/>
                    </a:ext>
                  </a:extLst>
                </a:gridCol>
              </a:tblGrid>
              <a:tr h="0">
                <a:tc>
                  <a:txBody>
                    <a:bodyPr/>
                    <a:lstStyle/>
                    <a:p>
                      <a:pPr algn="r"/>
                      <a:r>
                        <a:rPr lang="es-CO" sz="900" b="0" dirty="0">
                          <a:solidFill>
                            <a:schemeClr val="tx1">
                              <a:lumMod val="65000"/>
                              <a:lumOff val="35000"/>
                            </a:schemeClr>
                          </a:solidFill>
                          <a:latin typeface="Century Gothic" panose="020B0502020202020204" pitchFamily="34" charset="0"/>
                        </a:rPr>
                        <a:t>Aumento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33744402"/>
                  </a:ext>
                </a:extLst>
              </a:tr>
              <a:tr h="0">
                <a:tc>
                  <a:txBody>
                    <a:bodyPr/>
                    <a:lstStyle/>
                    <a:p>
                      <a:pPr algn="r"/>
                      <a:r>
                        <a:rPr lang="es-CO" sz="900" b="0" dirty="0">
                          <a:solidFill>
                            <a:schemeClr val="tx1">
                              <a:lumMod val="65000"/>
                              <a:lumOff val="35000"/>
                            </a:schemeClr>
                          </a:solidFill>
                          <a:latin typeface="Century Gothic" panose="020B0502020202020204" pitchFamily="34" charset="0"/>
                        </a:rPr>
                        <a:t>Disminución significativo vs 2022</a:t>
                      </a: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endParaRPr lang="es-CO" sz="900" b="0" dirty="0">
                        <a:solidFill>
                          <a:schemeClr val="tx1">
                            <a:lumMod val="65000"/>
                            <a:lumOff val="35000"/>
                          </a:schemeClr>
                        </a:solidFill>
                        <a:latin typeface="Century Gothic" panose="020B0502020202020204" pitchFamily="34" charset="0"/>
                      </a:endParaRPr>
                    </a:p>
                  </a:txBody>
                  <a:tcPr marL="0" marR="0"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89605642"/>
                  </a:ext>
                </a:extLst>
              </a:tr>
            </a:tbl>
          </a:graphicData>
        </a:graphic>
      </p:graphicFrame>
      <p:sp>
        <p:nvSpPr>
          <p:cNvPr id="60" name="Triángulo isósceles 59">
            <a:extLst>
              <a:ext uri="{FF2B5EF4-FFF2-40B4-BE49-F238E27FC236}">
                <a16:creationId xmlns:a16="http://schemas.microsoft.com/office/drawing/2014/main" id="{A2802C54-6346-21EE-DE8A-3311D53768C2}"/>
              </a:ext>
            </a:extLst>
          </p:cNvPr>
          <p:cNvSpPr/>
          <p:nvPr/>
        </p:nvSpPr>
        <p:spPr>
          <a:xfrm>
            <a:off x="10610015" y="103745"/>
            <a:ext cx="94628" cy="9032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riángulo isósceles 60">
            <a:extLst>
              <a:ext uri="{FF2B5EF4-FFF2-40B4-BE49-F238E27FC236}">
                <a16:creationId xmlns:a16="http://schemas.microsoft.com/office/drawing/2014/main" id="{ECCCB419-B660-1B2E-D496-16B9EEC13CB4}"/>
              </a:ext>
            </a:extLst>
          </p:cNvPr>
          <p:cNvSpPr/>
          <p:nvPr/>
        </p:nvSpPr>
        <p:spPr>
          <a:xfrm flipV="1">
            <a:off x="10610015" y="249648"/>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2" name="18 Tabla">
            <a:extLst>
              <a:ext uri="{FF2B5EF4-FFF2-40B4-BE49-F238E27FC236}">
                <a16:creationId xmlns:a16="http://schemas.microsoft.com/office/drawing/2014/main" id="{C8AF3BA5-49E0-4CFA-7301-E8E33C834CCD}"/>
              </a:ext>
            </a:extLst>
          </p:cNvPr>
          <p:cNvGraphicFramePr>
            <a:graphicFrameLocks noGrp="1"/>
          </p:cNvGraphicFramePr>
          <p:nvPr/>
        </p:nvGraphicFramePr>
        <p:xfrm>
          <a:off x="1426934" y="3851622"/>
          <a:ext cx="10313046" cy="1190419"/>
        </p:xfrm>
        <a:graphic>
          <a:graphicData uri="http://schemas.openxmlformats.org/drawingml/2006/table">
            <a:tbl>
              <a:tblPr>
                <a:tableStyleId>{2D5ABB26-0587-4C30-8999-92F81FD0307C}</a:tableStyleId>
              </a:tblPr>
              <a:tblGrid>
                <a:gridCol w="2417653">
                  <a:extLst>
                    <a:ext uri="{9D8B030D-6E8A-4147-A177-3AD203B41FA5}">
                      <a16:colId xmlns:a16="http://schemas.microsoft.com/office/drawing/2014/main" val="20000"/>
                    </a:ext>
                  </a:extLst>
                </a:gridCol>
                <a:gridCol w="511638">
                  <a:extLst>
                    <a:ext uri="{9D8B030D-6E8A-4147-A177-3AD203B41FA5}">
                      <a16:colId xmlns:a16="http://schemas.microsoft.com/office/drawing/2014/main" val="20001"/>
                    </a:ext>
                  </a:extLst>
                </a:gridCol>
                <a:gridCol w="502992">
                  <a:extLst>
                    <a:ext uri="{9D8B030D-6E8A-4147-A177-3AD203B41FA5}">
                      <a16:colId xmlns:a16="http://schemas.microsoft.com/office/drawing/2014/main" val="20002"/>
                    </a:ext>
                  </a:extLst>
                </a:gridCol>
                <a:gridCol w="585113">
                  <a:extLst>
                    <a:ext uri="{9D8B030D-6E8A-4147-A177-3AD203B41FA5}">
                      <a16:colId xmlns:a16="http://schemas.microsoft.com/office/drawing/2014/main" val="2764028985"/>
                    </a:ext>
                  </a:extLst>
                </a:gridCol>
                <a:gridCol w="544051">
                  <a:extLst>
                    <a:ext uri="{9D8B030D-6E8A-4147-A177-3AD203B41FA5}">
                      <a16:colId xmlns:a16="http://schemas.microsoft.com/office/drawing/2014/main" val="20003"/>
                    </a:ext>
                  </a:extLst>
                </a:gridCol>
                <a:gridCol w="523521">
                  <a:extLst>
                    <a:ext uri="{9D8B030D-6E8A-4147-A177-3AD203B41FA5}">
                      <a16:colId xmlns:a16="http://schemas.microsoft.com/office/drawing/2014/main" val="20004"/>
                    </a:ext>
                  </a:extLst>
                </a:gridCol>
                <a:gridCol w="544052">
                  <a:extLst>
                    <a:ext uri="{9D8B030D-6E8A-4147-A177-3AD203B41FA5}">
                      <a16:colId xmlns:a16="http://schemas.microsoft.com/office/drawing/2014/main" val="3215758086"/>
                    </a:ext>
                  </a:extLst>
                </a:gridCol>
                <a:gridCol w="502992">
                  <a:extLst>
                    <a:ext uri="{9D8B030D-6E8A-4147-A177-3AD203B41FA5}">
                      <a16:colId xmlns:a16="http://schemas.microsoft.com/office/drawing/2014/main" val="20005"/>
                    </a:ext>
                  </a:extLst>
                </a:gridCol>
                <a:gridCol w="482460">
                  <a:extLst>
                    <a:ext uri="{9D8B030D-6E8A-4147-A177-3AD203B41FA5}">
                      <a16:colId xmlns:a16="http://schemas.microsoft.com/office/drawing/2014/main" val="20006"/>
                    </a:ext>
                  </a:extLst>
                </a:gridCol>
                <a:gridCol w="460098">
                  <a:extLst>
                    <a:ext uri="{9D8B030D-6E8A-4147-A177-3AD203B41FA5}">
                      <a16:colId xmlns:a16="http://schemas.microsoft.com/office/drawing/2014/main" val="96149314"/>
                    </a:ext>
                  </a:extLst>
                </a:gridCol>
                <a:gridCol w="522336">
                  <a:extLst>
                    <a:ext uri="{9D8B030D-6E8A-4147-A177-3AD203B41FA5}">
                      <a16:colId xmlns:a16="http://schemas.microsoft.com/office/drawing/2014/main" val="20007"/>
                    </a:ext>
                  </a:extLst>
                </a:gridCol>
                <a:gridCol w="498228">
                  <a:extLst>
                    <a:ext uri="{9D8B030D-6E8A-4147-A177-3AD203B41FA5}">
                      <a16:colId xmlns:a16="http://schemas.microsoft.com/office/drawing/2014/main" val="20008"/>
                    </a:ext>
                  </a:extLst>
                </a:gridCol>
                <a:gridCol w="554478">
                  <a:extLst>
                    <a:ext uri="{9D8B030D-6E8A-4147-A177-3AD203B41FA5}">
                      <a16:colId xmlns:a16="http://schemas.microsoft.com/office/drawing/2014/main" val="3109362452"/>
                    </a:ext>
                  </a:extLst>
                </a:gridCol>
                <a:gridCol w="554478">
                  <a:extLst>
                    <a:ext uri="{9D8B030D-6E8A-4147-A177-3AD203B41FA5}">
                      <a16:colId xmlns:a16="http://schemas.microsoft.com/office/drawing/2014/main" val="475957522"/>
                    </a:ext>
                  </a:extLst>
                </a:gridCol>
                <a:gridCol w="554478">
                  <a:extLst>
                    <a:ext uri="{9D8B030D-6E8A-4147-A177-3AD203B41FA5}">
                      <a16:colId xmlns:a16="http://schemas.microsoft.com/office/drawing/2014/main" val="3114890768"/>
                    </a:ext>
                  </a:extLst>
                </a:gridCol>
                <a:gridCol w="554478">
                  <a:extLst>
                    <a:ext uri="{9D8B030D-6E8A-4147-A177-3AD203B41FA5}">
                      <a16:colId xmlns:a16="http://schemas.microsoft.com/office/drawing/2014/main" val="3760216897"/>
                    </a:ext>
                  </a:extLst>
                </a:gridCol>
              </a:tblGrid>
              <a:tr h="340057">
                <a:tc>
                  <a:txBody>
                    <a:bodyPr/>
                    <a:lstStyle/>
                    <a:p>
                      <a:pPr algn="r" fontAlgn="b"/>
                      <a:r>
                        <a:rPr lang="es-CO" sz="1400" b="1" i="0" u="none" strike="noStrike" dirty="0">
                          <a:solidFill>
                            <a:srgbClr val="000000"/>
                          </a:solidFill>
                          <a:effectLst/>
                          <a:latin typeface="Century Gothic" panose="020B0502020202020204" pitchFamily="34" charset="0"/>
                        </a:rPr>
                        <a:t>VALOR PERCIBIDO </a:t>
                      </a:r>
                    </a:p>
                  </a:txBody>
                  <a:tcPr marL="9134" marR="9134" marT="913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s-CO" sz="1100" b="1" i="0" u="none" strike="noStrike" dirty="0">
                        <a:solidFill>
                          <a:schemeClr val="tx1"/>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70179">
                <a:tc>
                  <a:txBody>
                    <a:bodyPr/>
                    <a:lstStyle/>
                    <a:p>
                      <a:pPr algn="r" fontAlgn="ctr"/>
                      <a:r>
                        <a:rPr lang="es-CO" sz="900" b="0" i="0" u="none" strike="noStrike" dirty="0">
                          <a:solidFill>
                            <a:srgbClr val="404040"/>
                          </a:solidFill>
                          <a:effectLst/>
                          <a:latin typeface="Century Gothic" panose="020B0502020202020204" pitchFamily="34" charset="0"/>
                        </a:rPr>
                        <a:t>Precio </a:t>
                      </a:r>
                    </a:p>
                    <a:p>
                      <a:pPr algn="r" fontAlgn="ctr"/>
                      <a:r>
                        <a:rPr lang="es-CO" sz="900" b="0" i="0" u="none" strike="noStrike" dirty="0">
                          <a:solidFill>
                            <a:srgbClr val="404040"/>
                          </a:solidFill>
                          <a:effectLst/>
                          <a:latin typeface="Century Gothic" panose="020B0502020202020204" pitchFamily="34" charset="0"/>
                        </a:rPr>
                        <a:t>( 1 – precio bajo / 10 precio alto)</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0" i="0" u="none" strike="noStrike" dirty="0">
                          <a:solidFill>
                            <a:schemeClr val="tx1"/>
                          </a:solidFill>
                          <a:effectLst/>
                          <a:latin typeface="Century Gothic" panose="020B0502020202020204" pitchFamily="34" charset="0"/>
                        </a:rPr>
                        <a:t>6,6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6,2</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6,3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ctr"/>
                      <a:r>
                        <a:rPr lang="es-CO" sz="1100" b="0" i="0" u="none" strike="noStrike" dirty="0">
                          <a:solidFill>
                            <a:schemeClr val="tx1"/>
                          </a:solidFill>
                          <a:effectLst/>
                          <a:latin typeface="Century Gothic" panose="020B0502020202020204" pitchFamily="34" charset="0"/>
                        </a:rPr>
                        <a:t>6,8</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5,7</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6,3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7,2</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5,7</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6,8</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6,1</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6,3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6,3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7,4</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3,9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6,0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0179">
                <a:tc>
                  <a:txBody>
                    <a:bodyPr/>
                    <a:lstStyle/>
                    <a:p>
                      <a:pPr algn="r" fontAlgn="ctr"/>
                      <a:r>
                        <a:rPr lang="es-CO" sz="900" b="0" u="none" strike="noStrike" dirty="0">
                          <a:effectLst/>
                          <a:latin typeface="Century Gothic" panose="020B0502020202020204" pitchFamily="34" charset="0"/>
                        </a:rPr>
                        <a:t>Calidad</a:t>
                      </a:r>
                    </a:p>
                    <a:p>
                      <a:pPr algn="r" fontAlgn="ctr"/>
                      <a:r>
                        <a:rPr lang="es-CO" sz="900" b="0" u="none" strike="noStrike" dirty="0">
                          <a:effectLst/>
                          <a:latin typeface="Century Gothic" panose="020B0502020202020204" pitchFamily="34" charset="0"/>
                        </a:rPr>
                        <a:t>( 1- baja calidad / 10- Muy alta calidad) </a:t>
                      </a:r>
                      <a:endParaRPr lang="es-CO" sz="900" b="0" i="0" u="none" strike="noStrike" dirty="0">
                        <a:solidFill>
                          <a:srgbClr val="404040"/>
                        </a:solidFill>
                        <a:effectLst/>
                        <a:latin typeface="Century Gothic" panose="020B0502020202020204" pitchFamily="34" charset="0"/>
                      </a:endParaRP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0" i="0" u="none" strike="noStrike" dirty="0">
                          <a:solidFill>
                            <a:schemeClr val="tx1"/>
                          </a:solidFill>
                          <a:effectLst/>
                          <a:latin typeface="Century Gothic" panose="020B0502020202020204" pitchFamily="34" charset="0"/>
                        </a:rPr>
                        <a:t>8,5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8,7</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BDF"/>
                    </a:solidFill>
                  </a:tcPr>
                </a:tc>
                <a:tc>
                  <a:txBody>
                    <a:bodyPr/>
                    <a:lstStyle/>
                    <a:p>
                      <a:pPr algn="ctr" fontAlgn="ctr"/>
                      <a:r>
                        <a:rPr lang="es-CO" sz="1100" b="0" i="0" u="none" strike="noStrike" dirty="0">
                          <a:solidFill>
                            <a:schemeClr val="tx1"/>
                          </a:solidFill>
                          <a:effectLst/>
                          <a:latin typeface="Century Gothic" panose="020B0502020202020204" pitchFamily="34" charset="0"/>
                        </a:rPr>
                        <a:t>8,6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9,0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9,0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8,4</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8,4</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9,0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0179">
                <a:tc>
                  <a:txBody>
                    <a:bodyPr/>
                    <a:lstStyle/>
                    <a:p>
                      <a:pPr algn="r" fontAlgn="ctr"/>
                      <a:r>
                        <a:rPr lang="es-CO" sz="900" b="0" i="0" u="none" strike="noStrike" dirty="0">
                          <a:solidFill>
                            <a:srgbClr val="404040"/>
                          </a:solidFill>
                          <a:effectLst/>
                          <a:latin typeface="Century Gothic" panose="020B0502020202020204" pitchFamily="34" charset="0"/>
                        </a:rPr>
                        <a:t>Confianza</a:t>
                      </a:r>
                    </a:p>
                    <a:p>
                      <a:pPr algn="r" fontAlgn="ctr"/>
                      <a:r>
                        <a:rPr lang="es-CO" sz="900" b="0" i="0" u="none" strike="noStrike" dirty="0">
                          <a:solidFill>
                            <a:srgbClr val="404040"/>
                          </a:solidFill>
                          <a:effectLst/>
                          <a:latin typeface="Century Gothic" panose="020B0502020202020204" pitchFamily="34" charset="0"/>
                        </a:rPr>
                        <a:t>( 1-baja confianza / Muy alta</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O" sz="1100" b="0" i="0" u="none" strike="noStrike" dirty="0">
                          <a:solidFill>
                            <a:schemeClr val="tx1"/>
                          </a:solidFill>
                          <a:effectLst/>
                          <a:latin typeface="Century Gothic" panose="020B0502020202020204" pitchFamily="34" charset="0"/>
                        </a:rPr>
                        <a:t>8,3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8,5</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BDF"/>
                    </a:solidFill>
                  </a:tcPr>
                </a:tc>
                <a:tc>
                  <a:txBody>
                    <a:bodyPr/>
                    <a:lstStyle/>
                    <a:p>
                      <a:pPr algn="ctr" fontAlgn="ctr"/>
                      <a:r>
                        <a:rPr lang="es-CO" sz="1100" b="0" i="0" u="none" strike="noStrike" dirty="0">
                          <a:solidFill>
                            <a:schemeClr val="tx1"/>
                          </a:solidFill>
                          <a:effectLst/>
                          <a:latin typeface="Century Gothic" panose="020B0502020202020204" pitchFamily="34" charset="0"/>
                        </a:rPr>
                        <a:t>8,7</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8,8</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9,0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8,8</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9,0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8,0</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8,3</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8,4</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8,9</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8,2</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O" sz="1100" b="0" i="0" u="none" strike="noStrike" dirty="0">
                          <a:solidFill>
                            <a:schemeClr val="tx1"/>
                          </a:solidFill>
                          <a:effectLst/>
                          <a:latin typeface="Century Gothic" panose="020B0502020202020204" pitchFamily="34" charset="0"/>
                        </a:rPr>
                        <a:t>8,6</a:t>
                      </a:r>
                    </a:p>
                  </a:txBody>
                  <a:tcPr marL="9134" marR="9134" marT="913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63" name="Triángulo isósceles 62">
            <a:extLst>
              <a:ext uri="{FF2B5EF4-FFF2-40B4-BE49-F238E27FC236}">
                <a16:creationId xmlns:a16="http://schemas.microsoft.com/office/drawing/2014/main" id="{246A7D5A-514D-20F1-3184-16944006B75B}"/>
              </a:ext>
            </a:extLst>
          </p:cNvPr>
          <p:cNvSpPr/>
          <p:nvPr/>
        </p:nvSpPr>
        <p:spPr>
          <a:xfrm flipV="1">
            <a:off x="5268056" y="5923181"/>
            <a:ext cx="94628" cy="9032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ángulo: esquinas redondeadas 63">
            <a:extLst>
              <a:ext uri="{FF2B5EF4-FFF2-40B4-BE49-F238E27FC236}">
                <a16:creationId xmlns:a16="http://schemas.microsoft.com/office/drawing/2014/main" id="{0DACB98B-0839-311E-A7C0-4702E52D2B7F}"/>
              </a:ext>
            </a:extLst>
          </p:cNvPr>
          <p:cNvSpPr/>
          <p:nvPr/>
        </p:nvSpPr>
        <p:spPr>
          <a:xfrm>
            <a:off x="3868714" y="958987"/>
            <a:ext cx="1580094" cy="5169461"/>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552809"/>
      </p:ext>
    </p:extLst>
  </p:cSld>
  <p:clrMapOvr>
    <a:masterClrMapping/>
  </p:clrMapOvr>
</p:sld>
</file>

<file path=ppt/theme/theme1.xml><?xml version="1.0" encoding="utf-8"?>
<a:theme xmlns:a="http://schemas.openxmlformats.org/drawingml/2006/main" name="Inicii}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Plantilla BrandStrat">
  <a:themeElements>
    <a:clrScheme name="Personalizado 2">
      <a:dk1>
        <a:sysClr val="windowText" lastClr="000000"/>
      </a:dk1>
      <a:lt1>
        <a:sysClr val="window" lastClr="FFFFFF"/>
      </a:lt1>
      <a:dk2>
        <a:srgbClr val="FF7D25"/>
      </a:dk2>
      <a:lt2>
        <a:srgbClr val="F8F8F8"/>
      </a:lt2>
      <a:accent1>
        <a:srgbClr val="DDDDDD"/>
      </a:accent1>
      <a:accent2>
        <a:srgbClr val="B2B2B2"/>
      </a:accent2>
      <a:accent3>
        <a:srgbClr val="FFC000"/>
      </a:accent3>
      <a:accent4>
        <a:srgbClr val="FF9933"/>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Inicii}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6_Plantilla BrandStrat">
  <a:themeElements>
    <a:clrScheme name="Personalizado 10">
      <a:dk1>
        <a:sysClr val="windowText" lastClr="000000"/>
      </a:dk1>
      <a:lt1>
        <a:sysClr val="window" lastClr="FFFFFF"/>
      </a:lt1>
      <a:dk2>
        <a:srgbClr val="FF7D25"/>
      </a:dk2>
      <a:lt2>
        <a:srgbClr val="F8F8F8"/>
      </a:lt2>
      <a:accent1>
        <a:srgbClr val="DDDDDD"/>
      </a:accent1>
      <a:accent2>
        <a:srgbClr val="B2B2B2"/>
      </a:accent2>
      <a:accent3>
        <a:srgbClr val="FFC000"/>
      </a:accent3>
      <a:accent4>
        <a:srgbClr val="FF9933"/>
      </a:accent4>
      <a:accent5>
        <a:srgbClr val="5F5F5F"/>
      </a:accent5>
      <a:accent6>
        <a:srgbClr val="4D4D4D"/>
      </a:accent6>
      <a:hlink>
        <a:srgbClr val="FF7D25"/>
      </a:hlink>
      <a:folHlink>
        <a:srgbClr val="FF7D2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5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Plantilla BrandStrat">
  <a:themeElements>
    <a:clrScheme name="Personalizado 10">
      <a:dk1>
        <a:sysClr val="windowText" lastClr="000000"/>
      </a:dk1>
      <a:lt1>
        <a:sysClr val="window" lastClr="FFFFFF"/>
      </a:lt1>
      <a:dk2>
        <a:srgbClr val="FF7D25"/>
      </a:dk2>
      <a:lt2>
        <a:srgbClr val="F8F8F8"/>
      </a:lt2>
      <a:accent1>
        <a:srgbClr val="DDDDDD"/>
      </a:accent1>
      <a:accent2>
        <a:srgbClr val="B2B2B2"/>
      </a:accent2>
      <a:accent3>
        <a:srgbClr val="FFC000"/>
      </a:accent3>
      <a:accent4>
        <a:srgbClr val="FF9933"/>
      </a:accent4>
      <a:accent5>
        <a:srgbClr val="5F5F5F"/>
      </a:accent5>
      <a:accent6>
        <a:srgbClr val="4D4D4D"/>
      </a:accent6>
      <a:hlink>
        <a:srgbClr val="FF7D25"/>
      </a:hlink>
      <a:folHlink>
        <a:srgbClr val="FF7D2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6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lantilla BrandStrat">
  <a:themeElements>
    <a:clrScheme name="Personalizado 2">
      <a:dk1>
        <a:sysClr val="windowText" lastClr="000000"/>
      </a:dk1>
      <a:lt1>
        <a:sysClr val="window" lastClr="FFFFFF"/>
      </a:lt1>
      <a:dk2>
        <a:srgbClr val="FF7D25"/>
      </a:dk2>
      <a:lt2>
        <a:srgbClr val="F8F8F8"/>
      </a:lt2>
      <a:accent1>
        <a:srgbClr val="DDDDDD"/>
      </a:accent1>
      <a:accent2>
        <a:srgbClr val="B2B2B2"/>
      </a:accent2>
      <a:accent3>
        <a:srgbClr val="FFC000"/>
      </a:accent3>
      <a:accent4>
        <a:srgbClr val="FF9933"/>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Plantilla BrandStrat">
  <a:themeElements>
    <a:clrScheme name="Personalizado 2">
      <a:dk1>
        <a:sysClr val="windowText" lastClr="000000"/>
      </a:dk1>
      <a:lt1>
        <a:sysClr val="window" lastClr="FFFFFF"/>
      </a:lt1>
      <a:dk2>
        <a:srgbClr val="FF7D25"/>
      </a:dk2>
      <a:lt2>
        <a:srgbClr val="F8F8F8"/>
      </a:lt2>
      <a:accent1>
        <a:srgbClr val="DDDDDD"/>
      </a:accent1>
      <a:accent2>
        <a:srgbClr val="B2B2B2"/>
      </a:accent2>
      <a:accent3>
        <a:srgbClr val="FFC000"/>
      </a:accent3>
      <a:accent4>
        <a:srgbClr val="FF9933"/>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Plantilla BrandStrat">
  <a:themeElements>
    <a:clrScheme name="Personalizado 10">
      <a:dk1>
        <a:sysClr val="windowText" lastClr="000000"/>
      </a:dk1>
      <a:lt1>
        <a:sysClr val="window" lastClr="FFFFFF"/>
      </a:lt1>
      <a:dk2>
        <a:srgbClr val="FF7D25"/>
      </a:dk2>
      <a:lt2>
        <a:srgbClr val="F8F8F8"/>
      </a:lt2>
      <a:accent1>
        <a:srgbClr val="DDDDDD"/>
      </a:accent1>
      <a:accent2>
        <a:srgbClr val="B2B2B2"/>
      </a:accent2>
      <a:accent3>
        <a:srgbClr val="FFC000"/>
      </a:accent3>
      <a:accent4>
        <a:srgbClr val="FF9933"/>
      </a:accent4>
      <a:accent5>
        <a:srgbClr val="5F5F5F"/>
      </a:accent5>
      <a:accent6>
        <a:srgbClr val="4D4D4D"/>
      </a:accent6>
      <a:hlink>
        <a:srgbClr val="FF7D25"/>
      </a:hlink>
      <a:folHlink>
        <a:srgbClr val="FF7D2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876</TotalTime>
  <Words>26359</Words>
  <Application>Microsoft Office PowerPoint</Application>
  <PresentationFormat>Panorámica</PresentationFormat>
  <Paragraphs>8762</Paragraphs>
  <Slides>106</Slides>
  <Notes>18</Notes>
  <HiddenSlides>1</HiddenSlides>
  <MMClips>0</MMClips>
  <ScaleCrop>false</ScaleCrop>
  <HeadingPairs>
    <vt:vector size="8" baseType="variant">
      <vt:variant>
        <vt:lpstr>Fuentes usadas</vt:lpstr>
      </vt:variant>
      <vt:variant>
        <vt:i4>11</vt:i4>
      </vt:variant>
      <vt:variant>
        <vt:lpstr>Tema</vt:lpstr>
      </vt:variant>
      <vt:variant>
        <vt:i4>17</vt:i4>
      </vt:variant>
      <vt:variant>
        <vt:lpstr>Servidores OLE incrustados</vt:lpstr>
      </vt:variant>
      <vt:variant>
        <vt:i4>1</vt:i4>
      </vt:variant>
      <vt:variant>
        <vt:lpstr>Títulos de diapositiva</vt:lpstr>
      </vt:variant>
      <vt:variant>
        <vt:i4>106</vt:i4>
      </vt:variant>
    </vt:vector>
  </HeadingPairs>
  <TitlesOfParts>
    <vt:vector size="135" baseType="lpstr">
      <vt:lpstr>Aptos</vt:lpstr>
      <vt:lpstr>Aptos Display</vt:lpstr>
      <vt:lpstr>Aptos Narrow</vt:lpstr>
      <vt:lpstr>Arial</vt:lpstr>
      <vt:lpstr>Arial Black</vt:lpstr>
      <vt:lpstr>Calibri</vt:lpstr>
      <vt:lpstr>Calibri Light</vt:lpstr>
      <vt:lpstr>Century Gothic</vt:lpstr>
      <vt:lpstr>Gill Sans MT</vt:lpstr>
      <vt:lpstr>Times New Roman</vt:lpstr>
      <vt:lpstr>Trebuchet MS</vt:lpstr>
      <vt:lpstr>Inicii}o</vt:lpstr>
      <vt:lpstr>1_Diseño personalizado</vt:lpstr>
      <vt:lpstr>Plantilla BrandStrat</vt:lpstr>
      <vt:lpstr>2_Plantilla BrandStrat</vt:lpstr>
      <vt:lpstr>3_Diseño personalizado</vt:lpstr>
      <vt:lpstr>4_Diseño personalizado</vt:lpstr>
      <vt:lpstr>5_Plantilla BrandStrat</vt:lpstr>
      <vt:lpstr>1_Tema de Office</vt:lpstr>
      <vt:lpstr>2_Tema de Office</vt:lpstr>
      <vt:lpstr>1_Plantilla BrandStrat</vt:lpstr>
      <vt:lpstr>1_Inicii}o</vt:lpstr>
      <vt:lpstr>3_Tema de Office</vt:lpstr>
      <vt:lpstr>Tema de Office</vt:lpstr>
      <vt:lpstr>6_Plantilla BrandStrat</vt:lpstr>
      <vt:lpstr>5_Diseño personalizado</vt:lpstr>
      <vt:lpstr>3_Plantilla BrandStrat</vt:lpstr>
      <vt:lpstr>6_Diseño personalizado</vt:lpstr>
      <vt:lpstr>Acrobat Document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Julian Absil</dc:creator>
  <cp:lastModifiedBy>Jeisson Rojas de brandstrat</cp:lastModifiedBy>
  <cp:revision>65</cp:revision>
  <dcterms:created xsi:type="dcterms:W3CDTF">2022-09-21T14:34:38Z</dcterms:created>
  <dcterms:modified xsi:type="dcterms:W3CDTF">2025-10-21T15:52:04Z</dcterms:modified>
</cp:coreProperties>
</file>